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24" r:id="rId1"/>
  </p:sldMasterIdLst>
  <p:sldIdLst>
    <p:sldId id="256" r:id="rId2"/>
    <p:sldId id="258" r:id="rId3"/>
    <p:sldId id="276" r:id="rId4"/>
    <p:sldId id="261" r:id="rId5"/>
    <p:sldId id="295" r:id="rId6"/>
    <p:sldId id="336" r:id="rId7"/>
    <p:sldId id="315" r:id="rId8"/>
    <p:sldId id="316" r:id="rId9"/>
    <p:sldId id="317" r:id="rId10"/>
    <p:sldId id="322" r:id="rId11"/>
    <p:sldId id="318" r:id="rId12"/>
    <p:sldId id="319" r:id="rId13"/>
    <p:sldId id="320" r:id="rId14"/>
    <p:sldId id="321" r:id="rId15"/>
    <p:sldId id="334" r:id="rId16"/>
    <p:sldId id="330" r:id="rId17"/>
    <p:sldId id="333" r:id="rId18"/>
    <p:sldId id="331" r:id="rId19"/>
    <p:sldId id="332" r:id="rId20"/>
    <p:sldId id="323" r:id="rId21"/>
    <p:sldId id="324" r:id="rId22"/>
    <p:sldId id="325" r:id="rId23"/>
    <p:sldId id="326" r:id="rId24"/>
    <p:sldId id="327" r:id="rId25"/>
    <p:sldId id="337" r:id="rId26"/>
    <p:sldId id="338" r:id="rId27"/>
    <p:sldId id="343" r:id="rId28"/>
    <p:sldId id="345" r:id="rId29"/>
    <p:sldId id="348" r:id="rId30"/>
    <p:sldId id="349" r:id="rId31"/>
    <p:sldId id="350" r:id="rId32"/>
    <p:sldId id="353" r:id="rId33"/>
    <p:sldId id="296" r:id="rId34"/>
    <p:sldId id="287" r:id="rId35"/>
    <p:sldId id="302" r:id="rId36"/>
    <p:sldId id="283" r:id="rId37"/>
    <p:sldId id="288" r:id="rId38"/>
    <p:sldId id="301" r:id="rId39"/>
    <p:sldId id="290" r:id="rId40"/>
    <p:sldId id="328" r:id="rId41"/>
    <p:sldId id="298" r:id="rId42"/>
    <p:sldId id="286" r:id="rId43"/>
    <p:sldId id="300" r:id="rId44"/>
    <p:sldId id="299" r:id="rId45"/>
    <p:sldId id="304" r:id="rId46"/>
    <p:sldId id="305" r:id="rId47"/>
    <p:sldId id="262" r:id="rId48"/>
    <p:sldId id="281" r:id="rId49"/>
    <p:sldId id="354" r:id="rId5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CCECFF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57" autoAdjust="0"/>
    <p:restoredTop sz="86522" autoAdjust="0"/>
  </p:normalViewPr>
  <p:slideViewPr>
    <p:cSldViewPr>
      <p:cViewPr>
        <p:scale>
          <a:sx n="66" d="100"/>
          <a:sy n="66" d="100"/>
        </p:scale>
        <p:origin x="6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6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19F96-ABEB-4F89-9DA3-EE8C7A3E6B9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D1EACA94-507C-4302-A058-F9BB7B57B623}">
      <dgm:prSet phldrT="[Text]" custT="1"/>
      <dgm:spPr/>
      <dgm:t>
        <a:bodyPr/>
        <a:lstStyle/>
        <a:p>
          <a:r>
            <a:rPr lang="cs-CZ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kategorie</a:t>
          </a:r>
          <a:endParaRPr lang="cs-CZ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61F3DD-AA66-4090-92B7-F2FD9A29BBF0}" type="parTrans" cxnId="{D693C6BE-1DF7-4377-ACAE-D4A045F81638}">
      <dgm:prSet/>
      <dgm:spPr/>
      <dgm:t>
        <a:bodyPr/>
        <a:lstStyle/>
        <a:p>
          <a:endParaRPr lang="cs-CZ"/>
        </a:p>
      </dgm:t>
    </dgm:pt>
    <dgm:pt modelId="{814F2634-DAF7-4E10-8C05-63D9035793A4}" type="sibTrans" cxnId="{D693C6BE-1DF7-4377-ACAE-D4A045F81638}">
      <dgm:prSet/>
      <dgm:spPr/>
      <dgm:t>
        <a:bodyPr/>
        <a:lstStyle/>
        <a:p>
          <a:endParaRPr lang="cs-CZ"/>
        </a:p>
      </dgm:t>
    </dgm:pt>
    <dgm:pt modelId="{36C4579F-8F30-497A-B481-EAA28AEE3034}">
      <dgm:prSet phldrT="[Text]" custT="1"/>
      <dgm:spPr/>
      <dgm:t>
        <a:bodyPr/>
        <a:lstStyle/>
        <a:p>
          <a:r>
            <a:rPr lang="cs-CZ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tzv. základní kategorie</a:t>
          </a:r>
          <a:endParaRPr lang="cs-CZ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84ACDF-CA2C-4A31-A943-D3E4699D7CC6}" type="parTrans" cxnId="{6263416D-859F-416E-B1AA-666F16480323}">
      <dgm:prSet/>
      <dgm:spPr/>
      <dgm:t>
        <a:bodyPr/>
        <a:lstStyle/>
        <a:p>
          <a:endParaRPr lang="cs-CZ"/>
        </a:p>
      </dgm:t>
    </dgm:pt>
    <dgm:pt modelId="{69336378-65F5-449C-8824-870A938B49B1}" type="sibTrans" cxnId="{6263416D-859F-416E-B1AA-666F16480323}">
      <dgm:prSet/>
      <dgm:spPr/>
      <dgm:t>
        <a:bodyPr/>
        <a:lstStyle/>
        <a:p>
          <a:endParaRPr lang="cs-CZ"/>
        </a:p>
      </dgm:t>
    </dgm:pt>
    <dgm:pt modelId="{69366331-F784-46FC-ACA8-5B54ADA9D0EA}">
      <dgm:prSet phldrT="[Text]" custT="1"/>
      <dgm:spPr/>
      <dgm:t>
        <a:bodyPr/>
        <a:lstStyle/>
        <a:p>
          <a:pPr algn="ctr"/>
          <a:r>
            <a:rPr lang="cs-CZ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Věty </a:t>
          </a:r>
          <a:r>
            <a: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</a:t>
          </a:r>
          <a:r>
            <a:rPr lang="cs-CZ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000" b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</a:t>
          </a:r>
          <a:endParaRPr lang="cs-CZ" sz="2000" b="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028195-0CDB-45B2-89B3-FB3BDAA4E848}" type="parTrans" cxnId="{49BBF0E2-67A8-49FA-8A6F-0266F941B10B}">
      <dgm:prSet/>
      <dgm:spPr/>
      <dgm:t>
        <a:bodyPr/>
        <a:lstStyle/>
        <a:p>
          <a:endParaRPr lang="cs-CZ"/>
        </a:p>
      </dgm:t>
    </dgm:pt>
    <dgm:pt modelId="{BAC8770E-B8BA-4DDA-BEAC-D99819916D49}" type="sibTrans" cxnId="{49BBF0E2-67A8-49FA-8A6F-0266F941B10B}">
      <dgm:prSet/>
      <dgm:spPr/>
      <dgm:t>
        <a:bodyPr/>
        <a:lstStyle/>
        <a:p>
          <a:endParaRPr lang="cs-CZ"/>
        </a:p>
      </dgm:t>
    </dgm:pt>
    <dgm:pt modelId="{72C2DE1D-B07F-460D-AE59-951B0466F1FB}">
      <dgm:prSet phldrT="[Text]" custT="1"/>
      <dgm:spPr/>
      <dgm:t>
        <a:bodyPr/>
        <a:lstStyle/>
        <a:p>
          <a:pPr algn="ctr"/>
          <a:r>
            <a:rPr lang="cs-C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Názvy pojmů, tj. substantiva, která mohou být holým podmětem </a:t>
          </a:r>
          <a:r>
            <a: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</a:t>
          </a:r>
          <a:r>
            <a:rPr lang="cs-C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1800" b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  <a:endParaRPr lang="cs-CZ" sz="1800" b="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C080AE-EB27-4B23-81AA-3C6C1AF55744}" type="parTrans" cxnId="{E45F2501-04C8-420D-9040-2F37E073D718}">
      <dgm:prSet/>
      <dgm:spPr/>
      <dgm:t>
        <a:bodyPr/>
        <a:lstStyle/>
        <a:p>
          <a:endParaRPr lang="cs-CZ"/>
        </a:p>
      </dgm:t>
    </dgm:pt>
    <dgm:pt modelId="{2DF171CC-9E59-4314-9E4A-CE23B2B377C2}" type="sibTrans" cxnId="{E45F2501-04C8-420D-9040-2F37E073D718}">
      <dgm:prSet/>
      <dgm:spPr/>
      <dgm:t>
        <a:bodyPr/>
        <a:lstStyle/>
        <a:p>
          <a:endParaRPr lang="cs-CZ"/>
        </a:p>
      </dgm:t>
    </dgm:pt>
    <dgm:pt modelId="{CC3C0620-7F63-43B2-B316-FF1517B35A5B}">
      <dgm:prSet phldrT="[Text]" custT="1"/>
      <dgm:spPr/>
      <dgm:t>
        <a:bodyPr/>
        <a:lstStyle/>
        <a:p>
          <a:r>
            <a:rPr lang="cs-CZ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tzv. operátory</a:t>
          </a:r>
          <a:endParaRPr lang="cs-CZ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06AEEC-FDF5-4E52-BA09-0A1875D6C89F}" type="parTrans" cxnId="{BDF63BF9-6F51-4055-8D12-7FFD32866020}">
      <dgm:prSet/>
      <dgm:spPr/>
      <dgm:t>
        <a:bodyPr/>
        <a:lstStyle/>
        <a:p>
          <a:endParaRPr lang="cs-CZ"/>
        </a:p>
      </dgm:t>
    </dgm:pt>
    <dgm:pt modelId="{59DE3DDE-E724-4086-8761-485306556C47}" type="sibTrans" cxnId="{BDF63BF9-6F51-4055-8D12-7FFD32866020}">
      <dgm:prSet/>
      <dgm:spPr/>
      <dgm:t>
        <a:bodyPr/>
        <a:lstStyle/>
        <a:p>
          <a:endParaRPr lang="cs-CZ"/>
        </a:p>
      </dgm:t>
    </dgm:pt>
    <dgm:pt modelId="{1B4B3C47-C810-4AD1-A821-954B029252A6}">
      <dgm:prSet phldrT="[Text]" custT="1"/>
      <dgm:spPr/>
      <dgm:t>
        <a:bodyPr/>
        <a:lstStyle/>
        <a:p>
          <a:pPr algn="ctr"/>
          <a:r>
            <a: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Všechny ostatní slovní tvary, které nejsou základními kategoriemi, ale vztahují se k nim</a:t>
          </a:r>
          <a:endParaRPr lang="cs-CZ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A26F9E-D27F-491D-BAAF-A5318DC6B3A5}" type="parTrans" cxnId="{EACDADA1-912F-4A71-9C4C-8658307380D7}">
      <dgm:prSet/>
      <dgm:spPr/>
      <dgm:t>
        <a:bodyPr/>
        <a:lstStyle/>
        <a:p>
          <a:endParaRPr lang="cs-CZ"/>
        </a:p>
      </dgm:t>
    </dgm:pt>
    <dgm:pt modelId="{5D911B49-F6E0-4B7A-BCEF-229C57DFF15C}" type="sibTrans" cxnId="{EACDADA1-912F-4A71-9C4C-8658307380D7}">
      <dgm:prSet/>
      <dgm:spPr/>
      <dgm:t>
        <a:bodyPr/>
        <a:lstStyle/>
        <a:p>
          <a:endParaRPr lang="cs-CZ"/>
        </a:p>
      </dgm:t>
    </dgm:pt>
    <dgm:pt modelId="{9EA62696-0816-4F51-AF90-B7E40BE19792}" type="pres">
      <dgm:prSet presAssocID="{AEC19F96-ABEB-4F89-9DA3-EE8C7A3E6B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D6AFA3-01E9-497F-9656-FAE1DC0602A5}" type="pres">
      <dgm:prSet presAssocID="{D1EACA94-507C-4302-A058-F9BB7B57B623}" presName="root1" presStyleCnt="0"/>
      <dgm:spPr/>
      <dgm:t>
        <a:bodyPr/>
        <a:lstStyle/>
        <a:p>
          <a:endParaRPr lang="cs-CZ"/>
        </a:p>
      </dgm:t>
    </dgm:pt>
    <dgm:pt modelId="{6D44F277-ADE8-49E9-825C-DA5830DD5722}" type="pres">
      <dgm:prSet presAssocID="{D1EACA94-507C-4302-A058-F9BB7B57B623}" presName="LevelOneTextNode" presStyleLbl="node0" presStyleIdx="0" presStyleCnt="1" custScaleX="86207" custLinFactNeighborX="9197" custLinFactNeighborY="2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215AB4-9B91-433E-AF68-8773FA489FF2}" type="pres">
      <dgm:prSet presAssocID="{D1EACA94-507C-4302-A058-F9BB7B57B623}" presName="level2hierChild" presStyleCnt="0"/>
      <dgm:spPr/>
      <dgm:t>
        <a:bodyPr/>
        <a:lstStyle/>
        <a:p>
          <a:endParaRPr lang="cs-CZ"/>
        </a:p>
      </dgm:t>
    </dgm:pt>
    <dgm:pt modelId="{4147CFB5-FB34-4ED1-891F-3B28AB8124DB}" type="pres">
      <dgm:prSet presAssocID="{8C84ACDF-CA2C-4A31-A943-D3E4699D7CC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5CE40490-C331-4B94-848B-EE5C1A150A99}" type="pres">
      <dgm:prSet presAssocID="{8C84ACDF-CA2C-4A31-A943-D3E4699D7CC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2994A50F-F365-43C4-BCDF-7F87922B3759}" type="pres">
      <dgm:prSet presAssocID="{36C4579F-8F30-497A-B481-EAA28AEE3034}" presName="root2" presStyleCnt="0"/>
      <dgm:spPr/>
      <dgm:t>
        <a:bodyPr/>
        <a:lstStyle/>
        <a:p>
          <a:endParaRPr lang="cs-CZ"/>
        </a:p>
      </dgm:t>
    </dgm:pt>
    <dgm:pt modelId="{E8E28CBC-3DF1-4234-BF09-A657C2F29033}" type="pres">
      <dgm:prSet presAssocID="{36C4579F-8F30-497A-B481-EAA28AEE3034}" presName="LevelTwoTextNode" presStyleLbl="node2" presStyleIdx="0" presStyleCnt="2" custScaleX="131464" custLinFactNeighborX="2073" custLinFactNeighborY="-48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AD0F64A-A072-44F5-9B25-6DD8B532DA77}" type="pres">
      <dgm:prSet presAssocID="{36C4579F-8F30-497A-B481-EAA28AEE3034}" presName="level3hierChild" presStyleCnt="0"/>
      <dgm:spPr/>
      <dgm:t>
        <a:bodyPr/>
        <a:lstStyle/>
        <a:p>
          <a:endParaRPr lang="cs-CZ"/>
        </a:p>
      </dgm:t>
    </dgm:pt>
    <dgm:pt modelId="{63B50B56-BCA5-4F38-A3AC-DAEB837551CB}" type="pres">
      <dgm:prSet presAssocID="{10028195-0CDB-45B2-89B3-FB3BDAA4E848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95EAC439-BCEC-4289-99B4-D65F9BDAD9C0}" type="pres">
      <dgm:prSet presAssocID="{10028195-0CDB-45B2-89B3-FB3BDAA4E848}" presName="connTx" presStyleLbl="parChTrans1D3" presStyleIdx="0" presStyleCnt="3"/>
      <dgm:spPr/>
      <dgm:t>
        <a:bodyPr/>
        <a:lstStyle/>
        <a:p>
          <a:endParaRPr lang="cs-CZ"/>
        </a:p>
      </dgm:t>
    </dgm:pt>
    <dgm:pt modelId="{C5EB2B08-B293-4D8A-BFD4-D7BEA8397A2B}" type="pres">
      <dgm:prSet presAssocID="{69366331-F784-46FC-ACA8-5B54ADA9D0EA}" presName="root2" presStyleCnt="0"/>
      <dgm:spPr/>
      <dgm:t>
        <a:bodyPr/>
        <a:lstStyle/>
        <a:p>
          <a:endParaRPr lang="cs-CZ"/>
        </a:p>
      </dgm:t>
    </dgm:pt>
    <dgm:pt modelId="{EC3866BD-4950-45F5-AFAD-528FED1A926F}" type="pres">
      <dgm:prSet presAssocID="{69366331-F784-46FC-ACA8-5B54ADA9D0EA}" presName="LevelTwoTextNode" presStyleLbl="node3" presStyleIdx="0" presStyleCnt="3" custScaleX="151075" custLinFactNeighborX="776" custLinFactNeighborY="-31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1DD72D-CAD8-452B-8AA6-E476AB4B47F9}" type="pres">
      <dgm:prSet presAssocID="{69366331-F784-46FC-ACA8-5B54ADA9D0EA}" presName="level3hierChild" presStyleCnt="0"/>
      <dgm:spPr/>
      <dgm:t>
        <a:bodyPr/>
        <a:lstStyle/>
        <a:p>
          <a:endParaRPr lang="cs-CZ"/>
        </a:p>
      </dgm:t>
    </dgm:pt>
    <dgm:pt modelId="{B8A0A91C-ACD5-4391-953A-6674C44CFA87}" type="pres">
      <dgm:prSet presAssocID="{53C080AE-EB27-4B23-81AA-3C6C1AF55744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CD2249EE-8819-4847-B70A-81EAA1B164D9}" type="pres">
      <dgm:prSet presAssocID="{53C080AE-EB27-4B23-81AA-3C6C1AF55744}" presName="connTx" presStyleLbl="parChTrans1D3" presStyleIdx="1" presStyleCnt="3"/>
      <dgm:spPr/>
      <dgm:t>
        <a:bodyPr/>
        <a:lstStyle/>
        <a:p>
          <a:endParaRPr lang="cs-CZ"/>
        </a:p>
      </dgm:t>
    </dgm:pt>
    <dgm:pt modelId="{CAD5C959-E17C-48FF-BDD0-3CA5F59E70A9}" type="pres">
      <dgm:prSet presAssocID="{72C2DE1D-B07F-460D-AE59-951B0466F1FB}" presName="root2" presStyleCnt="0"/>
      <dgm:spPr/>
      <dgm:t>
        <a:bodyPr/>
        <a:lstStyle/>
        <a:p>
          <a:endParaRPr lang="cs-CZ"/>
        </a:p>
      </dgm:t>
    </dgm:pt>
    <dgm:pt modelId="{7C108AF6-6D1D-4512-8007-1B587723134E}" type="pres">
      <dgm:prSet presAssocID="{72C2DE1D-B07F-460D-AE59-951B0466F1FB}" presName="LevelTwoTextNode" presStyleLbl="node3" presStyleIdx="1" presStyleCnt="3" custScaleX="151075" custScaleY="1539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5DD6AB-26FB-4213-BCBA-5F2C8E6C50AE}" type="pres">
      <dgm:prSet presAssocID="{72C2DE1D-B07F-460D-AE59-951B0466F1FB}" presName="level3hierChild" presStyleCnt="0"/>
      <dgm:spPr/>
      <dgm:t>
        <a:bodyPr/>
        <a:lstStyle/>
        <a:p>
          <a:endParaRPr lang="cs-CZ"/>
        </a:p>
      </dgm:t>
    </dgm:pt>
    <dgm:pt modelId="{47C55836-14FD-4774-953A-3B4D8F5D2933}" type="pres">
      <dgm:prSet presAssocID="{2D06AEEC-FDF5-4E52-BA09-0A1875D6C89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DC3592B-8F00-49A1-BF9D-5BC1EB6A36BB}" type="pres">
      <dgm:prSet presAssocID="{2D06AEEC-FDF5-4E52-BA09-0A1875D6C89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49F54505-CF87-45B1-88C6-69A1CD8F736C}" type="pres">
      <dgm:prSet presAssocID="{CC3C0620-7F63-43B2-B316-FF1517B35A5B}" presName="root2" presStyleCnt="0"/>
      <dgm:spPr/>
      <dgm:t>
        <a:bodyPr/>
        <a:lstStyle/>
        <a:p>
          <a:endParaRPr lang="cs-CZ"/>
        </a:p>
      </dgm:t>
    </dgm:pt>
    <dgm:pt modelId="{2CDB5A9F-C7DA-48C7-ABEA-86BAC07DB299}" type="pres">
      <dgm:prSet presAssocID="{CC3C0620-7F63-43B2-B316-FF1517B35A5B}" presName="LevelTwoTextNode" presStyleLbl="node2" presStyleIdx="1" presStyleCnt="2" custScaleX="1354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7CBDA9-9E2B-491A-BC64-CCBB8AECCD01}" type="pres">
      <dgm:prSet presAssocID="{CC3C0620-7F63-43B2-B316-FF1517B35A5B}" presName="level3hierChild" presStyleCnt="0"/>
      <dgm:spPr/>
      <dgm:t>
        <a:bodyPr/>
        <a:lstStyle/>
        <a:p>
          <a:endParaRPr lang="cs-CZ"/>
        </a:p>
      </dgm:t>
    </dgm:pt>
    <dgm:pt modelId="{4FA0B6D3-17F7-47CC-90AB-A23A0416A70B}" type="pres">
      <dgm:prSet presAssocID="{1BA26F9E-D27F-491D-BAAF-A5318DC6B3A5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E30630C3-D5F8-4E41-A783-325EE5427B1F}" type="pres">
      <dgm:prSet presAssocID="{1BA26F9E-D27F-491D-BAAF-A5318DC6B3A5}" presName="connTx" presStyleLbl="parChTrans1D3" presStyleIdx="2" presStyleCnt="3"/>
      <dgm:spPr/>
      <dgm:t>
        <a:bodyPr/>
        <a:lstStyle/>
        <a:p>
          <a:endParaRPr lang="cs-CZ"/>
        </a:p>
      </dgm:t>
    </dgm:pt>
    <dgm:pt modelId="{EB76AE9C-2719-444A-B964-7DF2A890FE68}" type="pres">
      <dgm:prSet presAssocID="{1B4B3C47-C810-4AD1-A821-954B029252A6}" presName="root2" presStyleCnt="0"/>
      <dgm:spPr/>
      <dgm:t>
        <a:bodyPr/>
        <a:lstStyle/>
        <a:p>
          <a:endParaRPr lang="cs-CZ"/>
        </a:p>
      </dgm:t>
    </dgm:pt>
    <dgm:pt modelId="{515F92E3-E386-4F36-985B-D73E4B04F189}" type="pres">
      <dgm:prSet presAssocID="{1B4B3C47-C810-4AD1-A821-954B029252A6}" presName="LevelTwoTextNode" presStyleLbl="node3" presStyleIdx="2" presStyleCnt="3" custScaleX="152674" custScaleY="233968" custLinFactNeighborX="-92" custLinFactNeighborY="-20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74581E-94E7-493A-85D4-A17CF7454FCE}" type="pres">
      <dgm:prSet presAssocID="{1B4B3C47-C810-4AD1-A821-954B029252A6}" presName="level3hierChild" presStyleCnt="0"/>
      <dgm:spPr/>
      <dgm:t>
        <a:bodyPr/>
        <a:lstStyle/>
        <a:p>
          <a:endParaRPr lang="cs-CZ"/>
        </a:p>
      </dgm:t>
    </dgm:pt>
  </dgm:ptLst>
  <dgm:cxnLst>
    <dgm:cxn modelId="{EADEA3DF-F95A-4D5E-829C-02E26CD3ED57}" type="presOf" srcId="{2D06AEEC-FDF5-4E52-BA09-0A1875D6C89F}" destId="{1DC3592B-8F00-49A1-BF9D-5BC1EB6A36BB}" srcOrd="1" destOrd="0" presId="urn:microsoft.com/office/officeart/2005/8/layout/hierarchy2"/>
    <dgm:cxn modelId="{F97B87CF-8E98-40E8-80AA-190DC6D40D88}" type="presOf" srcId="{1BA26F9E-D27F-491D-BAAF-A5318DC6B3A5}" destId="{E30630C3-D5F8-4E41-A783-325EE5427B1F}" srcOrd="1" destOrd="0" presId="urn:microsoft.com/office/officeart/2005/8/layout/hierarchy2"/>
    <dgm:cxn modelId="{6263416D-859F-416E-B1AA-666F16480323}" srcId="{D1EACA94-507C-4302-A058-F9BB7B57B623}" destId="{36C4579F-8F30-497A-B481-EAA28AEE3034}" srcOrd="0" destOrd="0" parTransId="{8C84ACDF-CA2C-4A31-A943-D3E4699D7CC6}" sibTransId="{69336378-65F5-449C-8824-870A938B49B1}"/>
    <dgm:cxn modelId="{2568404E-0F14-46A2-8F27-1B514AF375E5}" type="presOf" srcId="{69366331-F784-46FC-ACA8-5B54ADA9D0EA}" destId="{EC3866BD-4950-45F5-AFAD-528FED1A926F}" srcOrd="0" destOrd="0" presId="urn:microsoft.com/office/officeart/2005/8/layout/hierarchy2"/>
    <dgm:cxn modelId="{2CBCBFE1-4759-48F7-812A-5CBEC3DFE288}" type="presOf" srcId="{8C84ACDF-CA2C-4A31-A943-D3E4699D7CC6}" destId="{5CE40490-C331-4B94-848B-EE5C1A150A99}" srcOrd="1" destOrd="0" presId="urn:microsoft.com/office/officeart/2005/8/layout/hierarchy2"/>
    <dgm:cxn modelId="{A90DC7DB-4AF9-44BC-A193-0DF2228A2EFE}" type="presOf" srcId="{AEC19F96-ABEB-4F89-9DA3-EE8C7A3E6B9B}" destId="{9EA62696-0816-4F51-AF90-B7E40BE19792}" srcOrd="0" destOrd="0" presId="urn:microsoft.com/office/officeart/2005/8/layout/hierarchy2"/>
    <dgm:cxn modelId="{CA0A98D5-D6CD-4471-9EA8-8C6FEA6DFDB3}" type="presOf" srcId="{2D06AEEC-FDF5-4E52-BA09-0A1875D6C89F}" destId="{47C55836-14FD-4774-953A-3B4D8F5D2933}" srcOrd="0" destOrd="0" presId="urn:microsoft.com/office/officeart/2005/8/layout/hierarchy2"/>
    <dgm:cxn modelId="{49BBF0E2-67A8-49FA-8A6F-0266F941B10B}" srcId="{36C4579F-8F30-497A-B481-EAA28AEE3034}" destId="{69366331-F784-46FC-ACA8-5B54ADA9D0EA}" srcOrd="0" destOrd="0" parTransId="{10028195-0CDB-45B2-89B3-FB3BDAA4E848}" sibTransId="{BAC8770E-B8BA-4DDA-BEAC-D99819916D49}"/>
    <dgm:cxn modelId="{1DDD5E96-F10C-48A5-8D86-61EFD24987B0}" type="presOf" srcId="{1BA26F9E-D27F-491D-BAAF-A5318DC6B3A5}" destId="{4FA0B6D3-17F7-47CC-90AB-A23A0416A70B}" srcOrd="0" destOrd="0" presId="urn:microsoft.com/office/officeart/2005/8/layout/hierarchy2"/>
    <dgm:cxn modelId="{B29E4344-ED53-4527-8F7F-E82993C1E748}" type="presOf" srcId="{D1EACA94-507C-4302-A058-F9BB7B57B623}" destId="{6D44F277-ADE8-49E9-825C-DA5830DD5722}" srcOrd="0" destOrd="0" presId="urn:microsoft.com/office/officeart/2005/8/layout/hierarchy2"/>
    <dgm:cxn modelId="{F096CEEF-67B1-4E69-87EC-D03AFB29B7DD}" type="presOf" srcId="{1B4B3C47-C810-4AD1-A821-954B029252A6}" destId="{515F92E3-E386-4F36-985B-D73E4B04F189}" srcOrd="0" destOrd="0" presId="urn:microsoft.com/office/officeart/2005/8/layout/hierarchy2"/>
    <dgm:cxn modelId="{6A144C7F-8156-469E-AB37-BFA7CC872A56}" type="presOf" srcId="{36C4579F-8F30-497A-B481-EAA28AEE3034}" destId="{E8E28CBC-3DF1-4234-BF09-A657C2F29033}" srcOrd="0" destOrd="0" presId="urn:microsoft.com/office/officeart/2005/8/layout/hierarchy2"/>
    <dgm:cxn modelId="{B9FD1473-5556-4869-90BA-EBFCBFE12F85}" type="presOf" srcId="{10028195-0CDB-45B2-89B3-FB3BDAA4E848}" destId="{95EAC439-BCEC-4289-99B4-D65F9BDAD9C0}" srcOrd="1" destOrd="0" presId="urn:microsoft.com/office/officeart/2005/8/layout/hierarchy2"/>
    <dgm:cxn modelId="{A52D1382-531D-4D4D-8161-93AC73817B46}" type="presOf" srcId="{CC3C0620-7F63-43B2-B316-FF1517B35A5B}" destId="{2CDB5A9F-C7DA-48C7-ABEA-86BAC07DB299}" srcOrd="0" destOrd="0" presId="urn:microsoft.com/office/officeart/2005/8/layout/hierarchy2"/>
    <dgm:cxn modelId="{E45F2501-04C8-420D-9040-2F37E073D718}" srcId="{36C4579F-8F30-497A-B481-EAA28AEE3034}" destId="{72C2DE1D-B07F-460D-AE59-951B0466F1FB}" srcOrd="1" destOrd="0" parTransId="{53C080AE-EB27-4B23-81AA-3C6C1AF55744}" sibTransId="{2DF171CC-9E59-4314-9E4A-CE23B2B377C2}"/>
    <dgm:cxn modelId="{800C60C5-A36F-4E34-B9D1-900E422C61C9}" type="presOf" srcId="{10028195-0CDB-45B2-89B3-FB3BDAA4E848}" destId="{63B50B56-BCA5-4F38-A3AC-DAEB837551CB}" srcOrd="0" destOrd="0" presId="urn:microsoft.com/office/officeart/2005/8/layout/hierarchy2"/>
    <dgm:cxn modelId="{D693C6BE-1DF7-4377-ACAE-D4A045F81638}" srcId="{AEC19F96-ABEB-4F89-9DA3-EE8C7A3E6B9B}" destId="{D1EACA94-507C-4302-A058-F9BB7B57B623}" srcOrd="0" destOrd="0" parTransId="{5A61F3DD-AA66-4090-92B7-F2FD9A29BBF0}" sibTransId="{814F2634-DAF7-4E10-8C05-63D9035793A4}"/>
    <dgm:cxn modelId="{EDDCA8A8-3250-49F9-97BE-0168F4AC5AE1}" type="presOf" srcId="{53C080AE-EB27-4B23-81AA-3C6C1AF55744}" destId="{B8A0A91C-ACD5-4391-953A-6674C44CFA87}" srcOrd="0" destOrd="0" presId="urn:microsoft.com/office/officeart/2005/8/layout/hierarchy2"/>
    <dgm:cxn modelId="{E058D9FF-7D40-46D3-BE97-F8B91F136CEF}" type="presOf" srcId="{53C080AE-EB27-4B23-81AA-3C6C1AF55744}" destId="{CD2249EE-8819-4847-B70A-81EAA1B164D9}" srcOrd="1" destOrd="0" presId="urn:microsoft.com/office/officeart/2005/8/layout/hierarchy2"/>
    <dgm:cxn modelId="{37B5BDA2-D7F6-41BA-BD52-E2FE91C36B4C}" type="presOf" srcId="{8C84ACDF-CA2C-4A31-A943-D3E4699D7CC6}" destId="{4147CFB5-FB34-4ED1-891F-3B28AB8124DB}" srcOrd="0" destOrd="0" presId="urn:microsoft.com/office/officeart/2005/8/layout/hierarchy2"/>
    <dgm:cxn modelId="{EACDADA1-912F-4A71-9C4C-8658307380D7}" srcId="{CC3C0620-7F63-43B2-B316-FF1517B35A5B}" destId="{1B4B3C47-C810-4AD1-A821-954B029252A6}" srcOrd="0" destOrd="0" parTransId="{1BA26F9E-D27F-491D-BAAF-A5318DC6B3A5}" sibTransId="{5D911B49-F6E0-4B7A-BCEF-229C57DFF15C}"/>
    <dgm:cxn modelId="{BDF63BF9-6F51-4055-8D12-7FFD32866020}" srcId="{D1EACA94-507C-4302-A058-F9BB7B57B623}" destId="{CC3C0620-7F63-43B2-B316-FF1517B35A5B}" srcOrd="1" destOrd="0" parTransId="{2D06AEEC-FDF5-4E52-BA09-0A1875D6C89F}" sibTransId="{59DE3DDE-E724-4086-8761-485306556C47}"/>
    <dgm:cxn modelId="{317DA314-B384-4A67-9E22-5DDBD78BB24C}" type="presOf" srcId="{72C2DE1D-B07F-460D-AE59-951B0466F1FB}" destId="{7C108AF6-6D1D-4512-8007-1B587723134E}" srcOrd="0" destOrd="0" presId="urn:microsoft.com/office/officeart/2005/8/layout/hierarchy2"/>
    <dgm:cxn modelId="{1D4EC7C7-07D8-4C8E-99C1-B95500C78389}" type="presParOf" srcId="{9EA62696-0816-4F51-AF90-B7E40BE19792}" destId="{4AD6AFA3-01E9-497F-9656-FAE1DC0602A5}" srcOrd="0" destOrd="0" presId="urn:microsoft.com/office/officeart/2005/8/layout/hierarchy2"/>
    <dgm:cxn modelId="{097B752F-489E-476A-B2FB-14FAEFDA5DC0}" type="presParOf" srcId="{4AD6AFA3-01E9-497F-9656-FAE1DC0602A5}" destId="{6D44F277-ADE8-49E9-825C-DA5830DD5722}" srcOrd="0" destOrd="0" presId="urn:microsoft.com/office/officeart/2005/8/layout/hierarchy2"/>
    <dgm:cxn modelId="{14296C37-B94D-44C1-8B4E-7811259DEBA8}" type="presParOf" srcId="{4AD6AFA3-01E9-497F-9656-FAE1DC0602A5}" destId="{CA215AB4-9B91-433E-AF68-8773FA489FF2}" srcOrd="1" destOrd="0" presId="urn:microsoft.com/office/officeart/2005/8/layout/hierarchy2"/>
    <dgm:cxn modelId="{45712801-4B62-4AA5-9003-811FF1CE09EF}" type="presParOf" srcId="{CA215AB4-9B91-433E-AF68-8773FA489FF2}" destId="{4147CFB5-FB34-4ED1-891F-3B28AB8124DB}" srcOrd="0" destOrd="0" presId="urn:microsoft.com/office/officeart/2005/8/layout/hierarchy2"/>
    <dgm:cxn modelId="{ADF79622-79E0-496D-95D2-91A87050F9DB}" type="presParOf" srcId="{4147CFB5-FB34-4ED1-891F-3B28AB8124DB}" destId="{5CE40490-C331-4B94-848B-EE5C1A150A99}" srcOrd="0" destOrd="0" presId="urn:microsoft.com/office/officeart/2005/8/layout/hierarchy2"/>
    <dgm:cxn modelId="{5E1B0C8F-7AA3-4567-9925-97071E091B4B}" type="presParOf" srcId="{CA215AB4-9B91-433E-AF68-8773FA489FF2}" destId="{2994A50F-F365-43C4-BCDF-7F87922B3759}" srcOrd="1" destOrd="0" presId="urn:microsoft.com/office/officeart/2005/8/layout/hierarchy2"/>
    <dgm:cxn modelId="{E8EABE9D-C895-4190-A462-9E2EF77E44F2}" type="presParOf" srcId="{2994A50F-F365-43C4-BCDF-7F87922B3759}" destId="{E8E28CBC-3DF1-4234-BF09-A657C2F29033}" srcOrd="0" destOrd="0" presId="urn:microsoft.com/office/officeart/2005/8/layout/hierarchy2"/>
    <dgm:cxn modelId="{C3A846F1-5CE1-4774-A10A-90ACB24EB9E7}" type="presParOf" srcId="{2994A50F-F365-43C4-BCDF-7F87922B3759}" destId="{0AD0F64A-A072-44F5-9B25-6DD8B532DA77}" srcOrd="1" destOrd="0" presId="urn:microsoft.com/office/officeart/2005/8/layout/hierarchy2"/>
    <dgm:cxn modelId="{8F1B0092-40FF-4E96-B2F4-0A4F981B4A26}" type="presParOf" srcId="{0AD0F64A-A072-44F5-9B25-6DD8B532DA77}" destId="{63B50B56-BCA5-4F38-A3AC-DAEB837551CB}" srcOrd="0" destOrd="0" presId="urn:microsoft.com/office/officeart/2005/8/layout/hierarchy2"/>
    <dgm:cxn modelId="{7A0CB45B-4A77-47C0-AC4E-BC5E4877DEE1}" type="presParOf" srcId="{63B50B56-BCA5-4F38-A3AC-DAEB837551CB}" destId="{95EAC439-BCEC-4289-99B4-D65F9BDAD9C0}" srcOrd="0" destOrd="0" presId="urn:microsoft.com/office/officeart/2005/8/layout/hierarchy2"/>
    <dgm:cxn modelId="{EF06107A-34D3-4DED-9840-25DDA23EC549}" type="presParOf" srcId="{0AD0F64A-A072-44F5-9B25-6DD8B532DA77}" destId="{C5EB2B08-B293-4D8A-BFD4-D7BEA8397A2B}" srcOrd="1" destOrd="0" presId="urn:microsoft.com/office/officeart/2005/8/layout/hierarchy2"/>
    <dgm:cxn modelId="{34D205C6-773F-49BE-8CA6-F6BE54C7A757}" type="presParOf" srcId="{C5EB2B08-B293-4D8A-BFD4-D7BEA8397A2B}" destId="{EC3866BD-4950-45F5-AFAD-528FED1A926F}" srcOrd="0" destOrd="0" presId="urn:microsoft.com/office/officeart/2005/8/layout/hierarchy2"/>
    <dgm:cxn modelId="{E72BBCF7-72E3-4149-9A93-A08523AA188D}" type="presParOf" srcId="{C5EB2B08-B293-4D8A-BFD4-D7BEA8397A2B}" destId="{401DD72D-CAD8-452B-8AA6-E476AB4B47F9}" srcOrd="1" destOrd="0" presId="urn:microsoft.com/office/officeart/2005/8/layout/hierarchy2"/>
    <dgm:cxn modelId="{8360F21A-4994-475F-A217-2BD4AC9B53FD}" type="presParOf" srcId="{0AD0F64A-A072-44F5-9B25-6DD8B532DA77}" destId="{B8A0A91C-ACD5-4391-953A-6674C44CFA87}" srcOrd="2" destOrd="0" presId="urn:microsoft.com/office/officeart/2005/8/layout/hierarchy2"/>
    <dgm:cxn modelId="{E5D37005-DAD1-4CF6-B851-F3132FFEAE3D}" type="presParOf" srcId="{B8A0A91C-ACD5-4391-953A-6674C44CFA87}" destId="{CD2249EE-8819-4847-B70A-81EAA1B164D9}" srcOrd="0" destOrd="0" presId="urn:microsoft.com/office/officeart/2005/8/layout/hierarchy2"/>
    <dgm:cxn modelId="{239AC904-BAE1-4D4C-AFEE-A483F2759785}" type="presParOf" srcId="{0AD0F64A-A072-44F5-9B25-6DD8B532DA77}" destId="{CAD5C959-E17C-48FF-BDD0-3CA5F59E70A9}" srcOrd="3" destOrd="0" presId="urn:microsoft.com/office/officeart/2005/8/layout/hierarchy2"/>
    <dgm:cxn modelId="{D5E1B5EE-FC3D-4EA8-A759-DC0DFAF3EA15}" type="presParOf" srcId="{CAD5C959-E17C-48FF-BDD0-3CA5F59E70A9}" destId="{7C108AF6-6D1D-4512-8007-1B587723134E}" srcOrd="0" destOrd="0" presId="urn:microsoft.com/office/officeart/2005/8/layout/hierarchy2"/>
    <dgm:cxn modelId="{702FD984-157D-459D-BEEC-D7F2C850CEC6}" type="presParOf" srcId="{CAD5C959-E17C-48FF-BDD0-3CA5F59E70A9}" destId="{735DD6AB-26FB-4213-BCBA-5F2C8E6C50AE}" srcOrd="1" destOrd="0" presId="urn:microsoft.com/office/officeart/2005/8/layout/hierarchy2"/>
    <dgm:cxn modelId="{A8EEF5E5-5E10-41F9-931E-492626CA76B1}" type="presParOf" srcId="{CA215AB4-9B91-433E-AF68-8773FA489FF2}" destId="{47C55836-14FD-4774-953A-3B4D8F5D2933}" srcOrd="2" destOrd="0" presId="urn:microsoft.com/office/officeart/2005/8/layout/hierarchy2"/>
    <dgm:cxn modelId="{D7C61B0A-8CF5-4883-B6FB-00F033FB76FF}" type="presParOf" srcId="{47C55836-14FD-4774-953A-3B4D8F5D2933}" destId="{1DC3592B-8F00-49A1-BF9D-5BC1EB6A36BB}" srcOrd="0" destOrd="0" presId="urn:microsoft.com/office/officeart/2005/8/layout/hierarchy2"/>
    <dgm:cxn modelId="{1213B6FB-DB7C-4176-BA4E-1C5617E95976}" type="presParOf" srcId="{CA215AB4-9B91-433E-AF68-8773FA489FF2}" destId="{49F54505-CF87-45B1-88C6-69A1CD8F736C}" srcOrd="3" destOrd="0" presId="urn:microsoft.com/office/officeart/2005/8/layout/hierarchy2"/>
    <dgm:cxn modelId="{49860B2B-7760-4550-92B5-89938C3792C3}" type="presParOf" srcId="{49F54505-CF87-45B1-88C6-69A1CD8F736C}" destId="{2CDB5A9F-C7DA-48C7-ABEA-86BAC07DB299}" srcOrd="0" destOrd="0" presId="urn:microsoft.com/office/officeart/2005/8/layout/hierarchy2"/>
    <dgm:cxn modelId="{CCDC0D04-A0AA-4D97-83A6-4C2AD51A0B59}" type="presParOf" srcId="{49F54505-CF87-45B1-88C6-69A1CD8F736C}" destId="{237CBDA9-9E2B-491A-BC64-CCBB8AECCD01}" srcOrd="1" destOrd="0" presId="urn:microsoft.com/office/officeart/2005/8/layout/hierarchy2"/>
    <dgm:cxn modelId="{B26DCAA4-81A1-45BB-A0B3-90801ADCE99D}" type="presParOf" srcId="{237CBDA9-9E2B-491A-BC64-CCBB8AECCD01}" destId="{4FA0B6D3-17F7-47CC-90AB-A23A0416A70B}" srcOrd="0" destOrd="0" presId="urn:microsoft.com/office/officeart/2005/8/layout/hierarchy2"/>
    <dgm:cxn modelId="{CE61F0E5-A718-4603-87CF-A4746EA2F73B}" type="presParOf" srcId="{4FA0B6D3-17F7-47CC-90AB-A23A0416A70B}" destId="{E30630C3-D5F8-4E41-A783-325EE5427B1F}" srcOrd="0" destOrd="0" presId="urn:microsoft.com/office/officeart/2005/8/layout/hierarchy2"/>
    <dgm:cxn modelId="{84901CA9-C16D-4206-9B76-2349052EEBB6}" type="presParOf" srcId="{237CBDA9-9E2B-491A-BC64-CCBB8AECCD01}" destId="{EB76AE9C-2719-444A-B964-7DF2A890FE68}" srcOrd="1" destOrd="0" presId="urn:microsoft.com/office/officeart/2005/8/layout/hierarchy2"/>
    <dgm:cxn modelId="{F5E9A95A-3D3C-4C08-995A-7B15A482EB4C}" type="presParOf" srcId="{EB76AE9C-2719-444A-B964-7DF2A890FE68}" destId="{515F92E3-E386-4F36-985B-D73E4B04F189}" srcOrd="0" destOrd="0" presId="urn:microsoft.com/office/officeart/2005/8/layout/hierarchy2"/>
    <dgm:cxn modelId="{6647E55B-1D61-46D1-B366-119CE58C6011}" type="presParOf" srcId="{EB76AE9C-2719-444A-B964-7DF2A890FE68}" destId="{E374581E-94E7-493A-85D4-A17CF7454F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F277-ADE8-49E9-825C-DA5830DD5722}">
      <dsp:nvSpPr>
        <dsp:cNvPr id="0" name=""/>
        <dsp:cNvSpPr/>
      </dsp:nvSpPr>
      <dsp:spPr>
        <a:xfrm>
          <a:off x="151745" y="1731475"/>
          <a:ext cx="1349741" cy="78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kategorie</a:t>
          </a:r>
          <a:endParaRPr lang="cs-CZ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674" y="1754404"/>
        <a:ext cx="1303883" cy="736991"/>
      </dsp:txXfrm>
    </dsp:sp>
    <dsp:sp modelId="{4147CFB5-FB34-4ED1-891F-3B28AB8124DB}">
      <dsp:nvSpPr>
        <dsp:cNvPr id="0" name=""/>
        <dsp:cNvSpPr/>
      </dsp:nvSpPr>
      <dsp:spPr>
        <a:xfrm rot="17724778">
          <a:off x="1159122" y="1564031"/>
          <a:ext cx="1199467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199467" y="171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728869" y="1551210"/>
        <a:ext cx="59973" cy="59973"/>
      </dsp:txXfrm>
    </dsp:sp>
    <dsp:sp modelId="{E8E28CBC-3DF1-4234-BF09-A657C2F29033}">
      <dsp:nvSpPr>
        <dsp:cNvPr id="0" name=""/>
        <dsp:cNvSpPr/>
      </dsp:nvSpPr>
      <dsp:spPr>
        <a:xfrm>
          <a:off x="2016225" y="648070"/>
          <a:ext cx="2058329" cy="78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tzv. základní kategorie</a:t>
          </a:r>
          <a:endParaRPr lang="cs-CZ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39154" y="670999"/>
        <a:ext cx="2012471" cy="736991"/>
      </dsp:txXfrm>
    </dsp:sp>
    <dsp:sp modelId="{63B50B56-BCA5-4F38-A3AC-DAEB837551CB}">
      <dsp:nvSpPr>
        <dsp:cNvPr id="0" name=""/>
        <dsp:cNvSpPr/>
      </dsp:nvSpPr>
      <dsp:spPr>
        <a:xfrm rot="18784638">
          <a:off x="3933920" y="698294"/>
          <a:ext cx="887241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887241" y="1716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55360" y="693278"/>
        <a:ext cx="44362" cy="44362"/>
      </dsp:txXfrm>
    </dsp:sp>
    <dsp:sp modelId="{EC3866BD-4950-45F5-AFAD-528FED1A926F}">
      <dsp:nvSpPr>
        <dsp:cNvPr id="0" name=""/>
        <dsp:cNvSpPr/>
      </dsp:nvSpPr>
      <dsp:spPr>
        <a:xfrm>
          <a:off x="4680527" y="0"/>
          <a:ext cx="2365378" cy="78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Věty </a:t>
          </a:r>
          <a:r>
            <a:rPr lang="cs-CZ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</a:t>
          </a:r>
          <a:r>
            <a:rPr lang="cs-CZ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000" b="0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</a:t>
          </a:r>
          <a:endParaRPr lang="cs-CZ" sz="2000" b="0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03456" y="22929"/>
        <a:ext cx="2319520" cy="736991"/>
      </dsp:txXfrm>
    </dsp:sp>
    <dsp:sp modelId="{B8A0A91C-ACD5-4391-953A-6674C44CFA87}">
      <dsp:nvSpPr>
        <dsp:cNvPr id="0" name=""/>
        <dsp:cNvSpPr/>
      </dsp:nvSpPr>
      <dsp:spPr>
        <a:xfrm rot="2365997">
          <a:off x="3987048" y="1266503"/>
          <a:ext cx="768836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768836" y="1716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52245" y="1264448"/>
        <a:ext cx="38441" cy="38441"/>
      </dsp:txXfrm>
    </dsp:sp>
    <dsp:sp modelId="{7C108AF6-6D1D-4512-8007-1B587723134E}">
      <dsp:nvSpPr>
        <dsp:cNvPr id="0" name=""/>
        <dsp:cNvSpPr/>
      </dsp:nvSpPr>
      <dsp:spPr>
        <a:xfrm>
          <a:off x="4668377" y="925308"/>
          <a:ext cx="2365378" cy="1205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Názvy pojmů, tj. substantiva, která mohou být holým podmětem </a:t>
          </a:r>
          <a:r>
            <a:rPr lang="cs-CZ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</a:t>
          </a:r>
          <a:r>
            <a:rPr lang="cs-C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1800" b="0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  <a:endParaRPr lang="cs-CZ" sz="1800" b="0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03672" y="960603"/>
        <a:ext cx="2294788" cy="1134481"/>
      </dsp:txXfrm>
    </dsp:sp>
    <dsp:sp modelId="{47C55836-14FD-4774-953A-3B4D8F5D2933}">
      <dsp:nvSpPr>
        <dsp:cNvPr id="0" name=""/>
        <dsp:cNvSpPr/>
      </dsp:nvSpPr>
      <dsp:spPr>
        <a:xfrm rot="3908181">
          <a:off x="1169111" y="2626091"/>
          <a:ext cx="1147033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147033" y="171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713951" y="2614581"/>
        <a:ext cx="57351" cy="57351"/>
      </dsp:txXfrm>
    </dsp:sp>
    <dsp:sp modelId="{2CDB5A9F-C7DA-48C7-ABEA-86BAC07DB299}">
      <dsp:nvSpPr>
        <dsp:cNvPr id="0" name=""/>
        <dsp:cNvSpPr/>
      </dsp:nvSpPr>
      <dsp:spPr>
        <a:xfrm>
          <a:off x="1983768" y="2772190"/>
          <a:ext cx="2120581" cy="782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tzv. operátory</a:t>
          </a:r>
          <a:endParaRPr lang="cs-CZ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06697" y="2795119"/>
        <a:ext cx="2074723" cy="736991"/>
      </dsp:txXfrm>
    </dsp:sp>
    <dsp:sp modelId="{4FA0B6D3-17F7-47CC-90AB-A23A0416A70B}">
      <dsp:nvSpPr>
        <dsp:cNvPr id="0" name=""/>
        <dsp:cNvSpPr/>
      </dsp:nvSpPr>
      <dsp:spPr>
        <a:xfrm rot="21511121">
          <a:off x="4104246" y="3138370"/>
          <a:ext cx="625047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625047" y="1716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01143" y="3139910"/>
        <a:ext cx="31252" cy="31252"/>
      </dsp:txXfrm>
    </dsp:sp>
    <dsp:sp modelId="{515F92E3-E386-4F36-985B-D73E4B04F189}">
      <dsp:nvSpPr>
        <dsp:cNvPr id="0" name=""/>
        <dsp:cNvSpPr/>
      </dsp:nvSpPr>
      <dsp:spPr>
        <a:xfrm>
          <a:off x="4729189" y="2231649"/>
          <a:ext cx="2390414" cy="1831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Všechny ostatní slovní tvary, které nejsou základními kategoriemi, ale vztahují se k nim</a:t>
          </a:r>
          <a:endParaRPr lang="cs-CZ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82835" y="2285295"/>
        <a:ext cx="2283122" cy="17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1B8D7-F1F1-4A9A-AAEF-C144C2089E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47F3E-5507-4098-9F40-4CC2F624A2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8F363-86EA-45DA-8FFD-B630395805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12D92-0858-4C59-BA4E-0E9A1E1CE5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9435173-867A-46BD-B590-08E74F3B36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CFA06-EB46-4EA0-B53F-91808E876C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FC9DC-8ECB-4DD0-BF1B-3F42CC76549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5E8E-0A82-4CE1-A93E-77E8705F012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B69D9-1B00-4BEC-906C-D8916F016C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58617-1808-468B-818F-DD9E94F92D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5E745EE-A98A-4621-8EFA-DA37E36B304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6D41C4F-92AF-4378-A052-3ED3BFFB68D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  <p:sldLayoutId id="2147486134" r:id="rId10"/>
    <p:sldLayoutId id="21474861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f/f0/Ernst_F%C3%B6rstemann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en/c/c6/George_Kingsley_Zipf_191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-history.mcs.st-and.ac.uk/BigPictures/Wolf_Frantisek_2.jpe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img.cz.prg.cmestatic.com/media/images/440xX/Oct2013/1572187.jpg?d41d&amp;imgrefurl=http://krasna.nova.cz/clanek/fitness/nezapominej-na-svaciny-do-skoly.html&amp;h=303&amp;w=440&amp;tbnid=M7n0_9mWBXMaoM:&amp;zoom=1&amp;docid=otK-CmAVZcEYDM&amp;ei=scp7U9HTJOSC4gS9xYGoAQ&amp;tbm=isch&amp;ved=0CFsQMygCMAI&amp;iact=rc&amp;uact=3&amp;dur=3070&amp;page=1&amp;start=0&amp;ndsp=16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trpoller.de/WebsiteContent/Tom%20Rojo%20Poller%20-%20TexteGross.gif" TargetMode="Externa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2950" cy="38884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MATEMATICKÁ LINGVISTIKA</a:t>
            </a:r>
            <a:r>
              <a:rPr lang="cs-CZ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68313" y="2565400"/>
            <a:ext cx="8229600" cy="367188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RNDr. Blanka </a:t>
            </a:r>
            <a:r>
              <a:rPr lang="cs-CZ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Sedlačíková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Ph.D. </a:t>
            </a:r>
          </a:p>
          <a:p>
            <a:pPr eaLnBrk="1" hangingPunct="1">
              <a:buFont typeface="Wingdings" pitchFamily="2" charset="2"/>
              <a:buNone/>
            </a:pPr>
            <a:endParaRPr lang="cs-CZ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4" descr="Soubor:August Schleich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726"/>
            <a:ext cx="2232248" cy="278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upload.wikimedia.org/wikipedia/commons/f/f0/Ernst_F%C3%B6rsteman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7608" r="15160" b="42592"/>
          <a:stretch>
            <a:fillRect/>
          </a:stretch>
        </p:blipFill>
        <p:spPr bwMode="auto">
          <a:xfrm>
            <a:off x="1043608" y="404664"/>
            <a:ext cx="23099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79512" y="3356992"/>
            <a:ext cx="84249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buFont typeface="Wingdings" pitchFamily="2" charset="2"/>
              <a:buNone/>
              <a:defRPr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Ernst </a:t>
            </a:r>
            <a:r>
              <a:rPr lang="cs-CZ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Förstemann</a:t>
            </a: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(1822–1906)            </a:t>
            </a:r>
            <a:r>
              <a:rPr lang="cs-CZ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</a:t>
            </a:r>
            <a:r>
              <a:rPr lang="cs-CZ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Schleicher</a:t>
            </a: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(1821–1868)</a:t>
            </a:r>
          </a:p>
          <a:p>
            <a:pPr algn="l" fontAlgn="auto">
              <a:buFont typeface="Wingdings" pitchFamily="2" charset="2"/>
              <a:buNone/>
              <a:defRPr/>
            </a:pPr>
            <a:endParaRPr 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buFont typeface="Wingdings" pitchFamily="2" charset="2"/>
              <a:buChar char="§"/>
              <a:defRPr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buFont typeface="Wingdings" pitchFamily="2" charset="2"/>
              <a:buChar char="§"/>
              <a:defRPr/>
            </a:pPr>
            <a:endParaRPr 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buFont typeface="Wingdings" pitchFamily="2" charset="2"/>
              <a:buChar char="§"/>
              <a:defRPr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buFont typeface="Wingdings" pitchFamily="2" charset="2"/>
              <a:buChar char="§"/>
              <a:defRPr/>
            </a:pPr>
            <a:endParaRPr 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fontAlgn="auto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Förstemann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(1846, 1852) –  frekvence hlásek a písmen v němčině, řečtině, latině a gótštině</a:t>
            </a:r>
          </a:p>
          <a:p>
            <a:pPr algn="l" fontAlgn="auto">
              <a:defRPr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fontAlgn="auto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Schleicher</a:t>
            </a:r>
            <a:r>
              <a:rPr lang="cs-CZ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(1852) – frekvence písmen a hlásek ve staré církevní slovanštině (doplněk k 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pracem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E.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Förstemanna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27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ANDREJ ANDREJEVIČ MARKOV </a:t>
            </a:r>
            <a:b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/>
                </a:solidFill>
              </a:rPr>
              <a:t>(1856 – 1922)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745832" cy="4572000"/>
          </a:xfrm>
        </p:spPr>
        <p:txBody>
          <a:bodyPr>
            <a:normAutofit/>
          </a:bodyPr>
          <a:lstStyle/>
          <a:p>
            <a:pPr marL="571500" indent="-571500" fontAlgn="auto">
              <a:buFont typeface="Wingdings" pitchFamily="2" charset="2"/>
              <a:buChar char="§"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1913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Primer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statističeskogo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issledovanija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nad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tekstom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Jevgenija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Onegina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illjustrirujuščij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svjaz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´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ispytanij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v cep´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− hlásková statistika veršovaného románu Evžen Oněgin, na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který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aplikoval svou teorii markovských řetězců 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" descr="Soubor:Andrei Mar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 b="7179"/>
          <a:stretch>
            <a:fillRect/>
          </a:stretch>
        </p:blipFill>
        <p:spPr bwMode="auto">
          <a:xfrm>
            <a:off x="6516216" y="1268760"/>
            <a:ext cx="23526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NÁPODOBA TEXTU PODLE TEORIE PRAVDĚPODOBNOSTI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Za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předpokladu, že všechna písmena v textu mají stejnou frekvenci:</a:t>
            </a: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čeština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ďj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mrgučxýďyaýweaožá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angličtina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xfoml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rxkhrjff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juj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zlpwcfwkkcyj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němčina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aiobnin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tarsfneoulpiitdregedcoads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rmAutofit/>
          </a:bodyPr>
          <a:lstStyle/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 přihlédnutím k relativní frekvenci jednotlivých písmen:</a:t>
            </a:r>
          </a:p>
          <a:p>
            <a:pPr fontAlgn="auto">
              <a:buFont typeface="Wingdings" pitchFamily="2" charset="2"/>
              <a:buNone/>
              <a:defRPr/>
            </a:pPr>
            <a:endParaRPr lang="cs-CZ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čeština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žia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atndi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zéuořmp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angličtina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ocro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hli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rgwr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nmielwis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němčina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agepterprteiningeit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gerelen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</a:t>
            </a:r>
          </a:p>
          <a:p>
            <a:pPr fontAlgn="auto">
              <a:buFont typeface="Wingdings" pitchFamily="2" charset="2"/>
              <a:buNone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S přihlédnutím k relativní frekvenci dvojic písmen:</a:t>
            </a:r>
            <a:endParaRPr lang="cs-C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čeština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oneprá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sguluvicechupsv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angličtina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antsoutinys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t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inctore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němčina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billunten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zugen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</a:t>
            </a:r>
            <a:endParaRPr lang="cs-CZ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S přihlédnutím k relativní frekvenci trojic písmen:</a:t>
            </a: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čeština </a:t>
            </a: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dves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vaše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miléklár</a:t>
            </a:r>
            <a:endParaRPr lang="cs-CZ" alt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angličtina</a:t>
            </a: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no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whey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cratict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froure</a:t>
            </a:r>
            <a:endParaRPr lang="cs-CZ" alt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němčina</a:t>
            </a:r>
            <a:r>
              <a:rPr lang="cs-CZ" alt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eist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nich in den </a:t>
            </a:r>
            <a:r>
              <a:rPr lang="cs-CZ" alt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plassen</a:t>
            </a:r>
            <a:r>
              <a:rPr lang="cs-CZ" alt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7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-289197"/>
            <a:ext cx="8229600" cy="16158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Prvních deset slov s nejvyšší frekvencí v různých jazycích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6108220"/>
              </p:ext>
            </p:extLst>
          </p:nvPr>
        </p:nvGraphicFramePr>
        <p:xfrm>
          <a:off x="827584" y="1772815"/>
          <a:ext cx="7344866" cy="465656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5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Pořadí 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Čeština 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Slovenština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Angličtina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Ruština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v(o)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být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byť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v(e)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that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byť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že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čto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s(e)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že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z(e)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s(o)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který</a:t>
                      </a: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ako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endParaRPr lang="cs-CZ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457200" y="-242888"/>
            <a:ext cx="8229600" cy="51752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4040187" cy="863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96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Slovní </a:t>
            </a:r>
            <a:r>
              <a:rPr lang="cs-CZ" sz="9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zásoba některých spisovatelů</a:t>
            </a:r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88024" y="549275"/>
            <a:ext cx="3898776" cy="719485"/>
          </a:xfrm>
        </p:spPr>
        <p:txBody>
          <a:bodyPr/>
          <a:lstStyle/>
          <a:p>
            <a:pPr eaLnBrk="1" hangingPunct="1"/>
            <a:r>
              <a:rPr lang="cs-CZ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Slovník některých děl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341438"/>
            <a:ext cx="4040188" cy="4784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 −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9 000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Homér −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9 000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W. Goethe −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20 000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Puškin −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slov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Shakespeare −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24 000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"/>
          </p:nvPr>
        </p:nvSpPr>
        <p:spPr>
          <a:xfrm>
            <a:off x="4645025" y="1772816"/>
            <a:ext cx="4041775" cy="435334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Čapek: Obyčejný život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5 539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 Čapek: Život a dílo skladatele Foltýna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4 145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Pujmanová: Předtucha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4 858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Fr. Halas: Ladění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2 078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Hora: Kniha domova −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961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88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Průměrný slovník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roky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roky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roky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1.650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let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2.500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let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3.500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let −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9.000 – 19.500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Slovník dospělých podle profesí </a:t>
            </a:r>
            <a:br>
              <a:rPr lang="cs-CZ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3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Ogden</a:t>
            </a:r>
            <a:r>
              <a:rPr lang="cs-CZ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cs-CZ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farmář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japonský diplomat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7.000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univerzitní student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12.000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Joyce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250.000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6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5078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běžnému dorozumění 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cizím jazyce je podle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Ogdena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třeba znát asi 850 slov (600 podstatných jmen, 150 přídavných jmen, 100 sloves). K sledování odborné literatury potom ještě dalších 150 (100 termínů obecně vědeckých a 50 termínů z daného oboru) −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celkem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tedy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1.000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8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39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MATEMATICKÁ LINGVISTIKA</a:t>
            </a:r>
            <a:r>
              <a:rPr lang="cs-CZ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cs-CZ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cs-CZ" sz="4000" dirty="0">
              <a:solidFill>
                <a:srgbClr val="00B0F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550" y="2205038"/>
            <a:ext cx="6913563" cy="3916362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cs-CZ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hraniční disciplína stojící mezi matematikou a lingvistikou</a:t>
            </a:r>
          </a:p>
          <a:p>
            <a:pPr marL="400050" lvl="1" indent="0" eaLnBrk="1" hangingPunct="1"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 eaLnBrk="1" hangingPunct="1">
              <a:buNone/>
            </a:pPr>
            <a:r>
              <a:rPr lang="cs-CZ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 lingvistiky využívající matematických metod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699" y="707486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cs-CZ" alt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KINGSLEY </a:t>
            </a:r>
            <a:r>
              <a:rPr lang="cs-CZ" alt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ZIPF</a:t>
            </a:r>
            <a:br>
              <a:rPr lang="cs-CZ" alt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(1902 – 1950)</a:t>
            </a:r>
            <a:endParaRPr lang="cs-CZ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</a:t>
            </a:r>
            <a:r>
              <a:rPr lang="cs-CZ" sz="49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Zipfův</a:t>
            </a: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zákon</a:t>
            </a:r>
            <a:r>
              <a:rPr lang="cs-CZ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</a:t>
            </a: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∙ f = 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(součin frekvence slova a jeho ranku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konstantní) 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9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Druhý </a:t>
            </a:r>
            <a:r>
              <a:rPr lang="cs-CZ" sz="49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Zipfův</a:t>
            </a: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zákon</a:t>
            </a:r>
            <a:r>
              <a:rPr lang="cs-CZ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4900" i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∙ b </a:t>
            </a:r>
            <a:r>
              <a:rPr lang="cs-CZ" sz="4900" kern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4900" i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(počet slov o jisté frekvenci krát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frekvence na druhou je konstantní)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Třetí </a:t>
            </a:r>
            <a:r>
              <a:rPr lang="cs-CZ" sz="49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Zipfův</a:t>
            </a:r>
            <a:r>
              <a:rPr lang="cs-CZ" sz="49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zákon</a:t>
            </a: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(slova s vysokou frekvencí mají </a:t>
            </a:r>
            <a:r>
              <a:rPr lang="cs-CZ" sz="4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zpravidla větší </a:t>
            </a:r>
            <a:r>
              <a:rPr lang="cs-CZ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významů) 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File:George Kingsley Zipf 191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6248"/>
            <a:ext cx="21605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497387"/>
            <a:ext cx="7699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GLOTTOCHRONOLOGIE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též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lexikostatistika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lexikologická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metoda, která pomocí statistiky zjišťuje dobu vzniku jazyka, respektive různých jazyků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 léta 20. století (M.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Swadesh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inspirace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tzv. radiokarbonovou metodou (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americký chemik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Willard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Frank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Libby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cs-CZ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PRINCIP: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1) slovníkové jádro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2) rychlost změn v jádru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5" name="SUU1xYa6A1_4ZM:l" descr="http://t1.gstatic.com/images?q=tbn:ANd9GcSX5FfvmGwpD99i26xhw0AUKU9RJaTuShwgihe7HqY6O6dKmkY&amp;t=1&amp;usg=__XtvwYTPquNYotL6-HAnCBBLmUn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727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764704"/>
                <a:ext cx="7772400" cy="525509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Časová hloubka</a:t>
                </a:r>
                <a:r>
                  <a:rPr lang="cs-C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se vyjádří pomocí vzorce</a:t>
                </a:r>
              </a:p>
              <a:p>
                <a:endPara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40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4400" b="0" i="1" smtClean="0">
                            <a:ln>
                              <a:noFill/>
                            </a:ln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cs-CZ" sz="4400" b="0" i="1" smtClean="0">
                            <a:ln>
                              <a:noFill/>
                            </a:ln>
                            <a:latin typeface="Cambria Math"/>
                          </a:rPr>
                          <m:t>(</m:t>
                        </m:r>
                        <m:r>
                          <a:rPr lang="cs-CZ" sz="4400" b="0" i="1" smtClean="0">
                            <a:ln>
                              <a:noFill/>
                            </a:ln>
                            <a:latin typeface="Cambria Math"/>
                          </a:rPr>
                          <m:t>𝑡</m:t>
                        </m:r>
                        <m:r>
                          <a:rPr lang="cs-CZ" sz="4400" b="0" i="1" smtClean="0">
                            <a:ln>
                              <a:noFill/>
                            </a:ln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cs-CZ" sz="4400" dirty="0" smtClean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dirty="0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b="0" i="1" dirty="0" smtClean="0">
                            <a:ln>
                              <a:noFill/>
                            </a:ln>
                            <a:latin typeface="Cambria Math"/>
                          </a:rPr>
                          <m:t>𝑙𝑛𝐶</m:t>
                        </m:r>
                      </m:num>
                      <m:den>
                        <m:r>
                          <a:rPr lang="cs-CZ" sz="4400" b="0" i="1" dirty="0" smtClean="0">
                            <a:ln>
                              <a:noFill/>
                            </a:ln>
                            <a:latin typeface="Cambria Math"/>
                          </a:rPr>
                          <m:t>2</m:t>
                        </m:r>
                        <m:r>
                          <a:rPr lang="cs-CZ" sz="4400" b="0" i="1" dirty="0" smtClean="0">
                            <a:ln>
                              <a:noFill/>
                            </a:ln>
                            <a:latin typeface="Cambria Math"/>
                          </a:rPr>
                          <m:t>𝑙𝑛𝑟</m:t>
                        </m:r>
                      </m:den>
                    </m:f>
                  </m:oMath>
                </a14:m>
                <a:endParaRPr lang="cs-CZ" sz="4400" dirty="0" smtClean="0">
                  <a:ln>
                    <a:noFill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(</m:t>
                        </m:r>
                        <m:r>
                          <a:rPr lang="cs-CZ" sz="2400" i="1">
                            <a:latin typeface="Cambria Math"/>
                          </a:rPr>
                          <m:t>𝑡</m:t>
                        </m:r>
                        <m:r>
                          <a:rPr lang="cs-CZ" sz="24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cs-C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… časová hloubka (uběhlý čas);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…  procento společně zděděných párů slov z počtu všech slov v slovníkovém jádru obou zkoumaných jazyků;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 … index rychlosti mizení slov z jádra (r=0,86)</a:t>
                </a:r>
                <a:endParaRPr lang="cs-CZ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764704"/>
                <a:ext cx="7772400" cy="5255096"/>
              </a:xfrm>
              <a:blipFill rotWithShape="1">
                <a:blip r:embed="rId2"/>
                <a:stretch>
                  <a:fillRect l="-1096" t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8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TEORIE INFORMACE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772400" cy="4751040"/>
          </a:xfrm>
        </p:spPr>
        <p:txBody>
          <a:bodyPr>
            <a:noAutofit/>
          </a:bodyPr>
          <a:lstStyle/>
          <a:p>
            <a:pPr marL="0" indent="0" fontAlgn="auto"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Matematická disciplína zabývající se přenosem, kódováním a měřením informace (C. E. Shannon, W.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Weawer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fontAlgn="auto">
              <a:buFont typeface="Arial" pitchFamily="34" charset="0"/>
              <a:buNone/>
              <a:defRPr/>
            </a:pPr>
            <a:endParaRPr lang="cs-CZ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Entropie (H)</a:t>
            </a:r>
            <a:endParaRPr lang="cs-CZ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auto">
              <a:buFont typeface="Wingdings" pitchFamily="2" charset="2"/>
              <a:buChar char="§"/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Míra neurčitosti pokusu (průměrné množství informace obsažené v jednom výsledku příslušného pokusu)</a:t>
            </a:r>
          </a:p>
          <a:p>
            <a:pPr fontAlgn="auto">
              <a:buFont typeface="Arial" pitchFamily="34" charset="0"/>
              <a:buNone/>
              <a:defRPr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…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prvků v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množině,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pravděpodobnost výskytu i-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tého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prvku pro i = 1, 2, …,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93014"/>
              </p:ext>
            </p:extLst>
          </p:nvPr>
        </p:nvGraphicFramePr>
        <p:xfrm>
          <a:off x="3203848" y="4005064"/>
          <a:ext cx="9639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" r:id="rId3" imgW="5759285" imgH="427280" progId="Word.Document.12">
                  <p:embed/>
                </p:oleObj>
              </mc:Choice>
              <mc:Fallback>
                <p:oleObj name="Dokument" r:id="rId3" imgW="5759285" imgH="427280" progId="Word.Documen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05064"/>
                        <a:ext cx="96393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8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548680"/>
                <a:ext cx="7772400" cy="54711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cs-CZ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Redundance</a:t>
                </a:r>
              </a:p>
              <a:p>
                <a:pPr marL="0" indent="0">
                  <a:buNone/>
                  <a:defRPr/>
                </a:pP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Udává procento nadbytečných jednotek sdělení </a:t>
                </a:r>
                <a:endParaRPr lang="cs-CZ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cs-CZ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entropii </a:t>
                </a:r>
                <a:r>
                  <a:rPr lang="cs-CZ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cs-CZ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cs-CZ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(entropii n-</a:t>
                </a:r>
                <a:r>
                  <a:rPr lang="cs-CZ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tého</a:t>
                </a: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řádu)</a:t>
                </a:r>
              </a:p>
              <a:p>
                <a:pPr>
                  <a:defRPr/>
                </a:pPr>
                <a:endPara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1−</m:t>
                    </m:r>
                    <m:f>
                      <m:fPr>
                        <m:ctrlPr>
                          <a:rPr lang="cs-CZ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defRPr/>
                </a:pPr>
                <a:endParaRPr lang="cs-CZ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cs-CZ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Bit</a:t>
                </a:r>
              </a:p>
              <a:p>
                <a:pPr marL="0" indent="0">
                  <a:buNone/>
                  <a:defRPr/>
                </a:pP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Jednotka množství informace (je daná abecedou </a:t>
                </a:r>
                <a:endParaRPr lang="cs-CZ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cs-CZ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jednom prvku a dvou stavech)</a:t>
                </a:r>
              </a:p>
              <a:p>
                <a:pPr>
                  <a:defRPr/>
                </a:pPr>
                <a:endParaRPr lang="cs-CZ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cs-CZ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Šum</a:t>
                </a:r>
              </a:p>
              <a:p>
                <a:pPr marL="0" indent="0">
                  <a:buNone/>
                  <a:defRPr/>
                </a:pP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Označení jakékoli poruchy přenosu informace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548680"/>
                <a:ext cx="7772400" cy="5471120"/>
              </a:xfrm>
              <a:blipFill>
                <a:blip r:embed="rId2"/>
                <a:stretch>
                  <a:fillRect l="-1412" t="-1782" b="-1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260648"/>
            <a:ext cx="8642350" cy="6263977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Český přínos matematické lingvistice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A. Komenský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(1631)</a:t>
            </a:r>
            <a:endParaRPr lang="cs-CZ" dirty="0" smtClean="0">
              <a:solidFill>
                <a:srgbClr val="0081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 Krok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(1831)</a:t>
            </a:r>
            <a:endParaRPr lang="cs-CZ" dirty="0">
              <a:solidFill>
                <a:srgbClr val="0081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hlásková statistika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srovnání slovní zásoby různých jazyků</a:t>
            </a:r>
            <a:endParaRPr lang="cs-CZ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Seydler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(1886)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 Wolf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(1929)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pražská lingvistická škola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Jan Amos Komenský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1631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linguarum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reserata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Brána </a:t>
            </a:r>
            <a:r>
              <a:rPr lang="cs-CZ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jazyků 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otevřená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ekonomické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rozvíjení slovní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zásoby žáků 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hledání univerzálního jazyka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moderní myšlenky – strukturalismus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(rozlišování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a pasivní slovní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zásoby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formy a obsahu aj.)</a:t>
            </a:r>
          </a:p>
          <a:p>
            <a:pPr fontAlgn="auto">
              <a:buFont typeface="Wingdings" pitchFamily="2" charset="2"/>
              <a:buNone/>
              <a:defRPr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Picture 5" descr="201011051327_Jan%20Amos%20Komens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15" y="3284984"/>
            <a:ext cx="21621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RPNkoky_rpiCM:b" descr="http://t1.gstatic.com/images?q=tbn:ANd9GcRDy79E5Mui4MykmW8Of45K1cO_1kH2qrzxxlqycvzvx_ABWRg&amp;t=1&amp;h=203&amp;w=137&amp;usg=__BC6xvpED_S-EO7haId5AimdD5D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781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620713"/>
            <a:ext cx="4896222" cy="1728787"/>
          </a:xfrm>
        </p:spPr>
        <p:txBody>
          <a:bodyPr rtlCol="0">
            <a:noAutofit/>
          </a:bodyPr>
          <a:lstStyle/>
          <a:p>
            <a:pPr fontAlgn="auto">
              <a:buFont typeface="Wingdings" pitchFamily="2" charset="2"/>
              <a:buNone/>
              <a:defRPr/>
            </a:pPr>
            <a:r>
              <a:rPr lang="cs-CZ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 Krok a první užití matematiky </a:t>
            </a:r>
            <a:endParaRPr lang="cs-CZ" sz="3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lingvistice </a:t>
            </a:r>
            <a:r>
              <a:rPr lang="cs-CZ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nás</a:t>
            </a:r>
          </a:p>
          <a:p>
            <a:pPr fontAlgn="auto">
              <a:buFont typeface="Wingdings" pitchFamily="2" charset="2"/>
              <a:buNone/>
              <a:defRPr/>
            </a:pPr>
            <a:endParaRPr lang="cs-CZ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r>
              <a:rPr lang="cs-C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endParaRPr lang="cs-CZ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68313" y="3213100"/>
            <a:ext cx="8218487" cy="29527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9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1831 – </a:t>
            </a:r>
            <a:r>
              <a:rPr lang="cs-CZ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 Krok </a:t>
            </a:r>
            <a:r>
              <a:rPr lang="cs-CZ" sz="9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(1821–1840) – </a:t>
            </a:r>
          </a:p>
          <a:p>
            <a:pPr marL="0" indent="0" fontAlgn="auto">
              <a:buNone/>
              <a:defRPr/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hlásková statistika češtiny, němčiny </a:t>
            </a:r>
            <a:endParaRPr lang="cs-CZ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italštiny (</a:t>
            </a:r>
            <a:r>
              <a:rPr lang="cs-CZ" sz="9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Srovnání spoluhlásek a </a:t>
            </a:r>
            <a:endParaRPr lang="cs-CZ" sz="9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buNone/>
              <a:defRPr/>
            </a:pPr>
            <a:r>
              <a:rPr lang="cs-CZ" sz="9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samohlásek v češtině, vlaštině a němčině)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srovnání slovní zásoby různých jazyků </a:t>
            </a:r>
          </a:p>
          <a:p>
            <a:pPr marL="0" indent="0" fontAlgn="auto">
              <a:buNone/>
              <a:defRPr/>
            </a:pP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9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Český jazyk s jinými jazyky z ohledu </a:t>
            </a:r>
            <a:r>
              <a:rPr lang="cs-CZ" sz="9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cs-CZ" sz="9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0" indent="0" fontAlgn="auto">
              <a:buNone/>
              <a:defRPr/>
            </a:pPr>
            <a:r>
              <a:rPr lang="cs-CZ" sz="9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hatosti</a:t>
            </a:r>
            <a:r>
              <a:rPr lang="cs-CZ" sz="9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slov porovnaný</a:t>
            </a: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zastoupení jed-</a:t>
            </a:r>
          </a:p>
          <a:p>
            <a:pPr marL="0" indent="0" fontAlgn="auto">
              <a:buNone/>
              <a:defRPr/>
            </a:pPr>
            <a:r>
              <a:rPr lang="cs-CZ" sz="9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notlivých</a:t>
            </a:r>
            <a:r>
              <a:rPr lang="cs-CZ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slovních druhů (s výjimkou španělštiny)</a:t>
            </a:r>
          </a:p>
          <a:p>
            <a:pPr fontAlgn="auto">
              <a:buFont typeface="Wingdings" pitchFamily="2" charset="2"/>
              <a:buNone/>
              <a:defRPr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obrázek 86" descr="180px-Jan_Svatopluk_Presl_1791-1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76" y="3212976"/>
            <a:ext cx="19716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11" y="548680"/>
            <a:ext cx="1466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88913"/>
            <a:ext cx="8496300" cy="503237"/>
          </a:xfrm>
        </p:spPr>
        <p:txBody>
          <a:bodyPr rtlCol="0">
            <a:normAutofit/>
          </a:bodyPr>
          <a:lstStyle/>
          <a:p>
            <a:pPr algn="ctr" fontAlgn="auto">
              <a:buFont typeface="Wingdings" pitchFamily="2" charset="2"/>
              <a:buNone/>
              <a:defRPr/>
            </a:pPr>
            <a:r>
              <a:rPr lang="cs-CZ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Fotokopie hláskové statistiky v časopise Krok (1831)</a:t>
            </a:r>
            <a:endParaRPr lang="cs-CZ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obrázek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009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15888"/>
            <a:ext cx="8496300" cy="792162"/>
          </a:xfrm>
        </p:spPr>
        <p:txBody>
          <a:bodyPr rtlCol="0">
            <a:noAutofit/>
          </a:bodyPr>
          <a:lstStyle/>
          <a:p>
            <a:pPr algn="ctr" fontAlgn="auto">
              <a:buFont typeface="Wingdings" pitchFamily="2" charset="2"/>
              <a:buNone/>
              <a:defRPr/>
            </a:pPr>
            <a:r>
              <a:rPr lang="cs-CZ" sz="28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Odhad slovní zásoby a počtu slovních druhů v některých jazycích (Krok 1831)</a:t>
            </a:r>
            <a:endParaRPr lang="cs-CZ" sz="2800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87683"/>
              </p:ext>
            </p:extLst>
          </p:nvPr>
        </p:nvGraphicFramePr>
        <p:xfrm>
          <a:off x="2700338" y="1196751"/>
          <a:ext cx="3789362" cy="1941422"/>
        </p:xfrm>
        <a:graphic>
          <a:graphicData uri="http://schemas.openxmlformats.org/drawingml/2006/table">
            <a:tbl>
              <a:tblPr/>
              <a:tblGrid>
                <a:gridCol w="23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Jazyk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Počet slov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Němčina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Španělština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Francouzština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Italština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Angličtina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52698"/>
              </p:ext>
            </p:extLst>
          </p:nvPr>
        </p:nvGraphicFramePr>
        <p:xfrm>
          <a:off x="683568" y="3645024"/>
          <a:ext cx="7956001" cy="2628001"/>
        </p:xfrm>
        <a:graphic>
          <a:graphicData uri="http://schemas.openxmlformats.org/drawingml/2006/table">
            <a:tbl>
              <a:tblPr/>
              <a:tblGrid>
                <a:gridCol w="17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5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Slovní druh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Němčina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Francouz-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ština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Italština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Angličtina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Čeština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podst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jména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21 395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19 706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13 030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16 127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21 276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slovesa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7 877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10 141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přídavná jména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4 803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8 444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14 184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příslovce aj.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2 888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14 356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celkem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1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 flipV="1">
            <a:off x="539750" y="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68313" y="332656"/>
            <a:ext cx="7858125" cy="36726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</a:t>
            </a:r>
          </a:p>
          <a:p>
            <a:pPr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exaktní popis přirozeného jazyka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opřený o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matematické metody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</a:t>
            </a: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 léta 20. století (VIII. mezinárodní lingvistický kongres v Oslo v roce 1957)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539750" y="3717032"/>
            <a:ext cx="8147050" cy="241389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DĚLENÍ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MATEMATICKÉ LINGVISTIKY</a:t>
            </a: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lingvistika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kvantitativní</a:t>
            </a: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lingvistika algebraická</a:t>
            </a: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lingvistika počítačová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4213" y="765175"/>
            <a:ext cx="5903912" cy="6477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z="1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AUGUSTIN SEYDLER</a:t>
            </a:r>
          </a:p>
          <a:p>
            <a:pPr>
              <a:buFont typeface="Wingdings" pitchFamily="2" charset="2"/>
              <a:buNone/>
            </a:pPr>
            <a:r>
              <a:rPr lang="cs-CZ" altLang="cs-CZ" sz="3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cs-CZ" altLang="cs-CZ" sz="3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cs-CZ" altLang="cs-CZ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2051050" y="3573463"/>
            <a:ext cx="6264275" cy="2808287"/>
          </a:xfrm>
        </p:spPr>
        <p:txBody>
          <a:bodyPr rtlCol="0">
            <a:normAutofit fontScale="25000" lnSpcReduction="20000"/>
          </a:bodyPr>
          <a:lstStyle/>
          <a:p>
            <a:pPr fontAlgn="auto">
              <a:buFont typeface="Wingdings" pitchFamily="2" charset="2"/>
              <a:buNone/>
              <a:defRPr/>
            </a:pPr>
            <a:endParaRPr lang="cs-CZ" dirty="0" smtClean="0"/>
          </a:p>
          <a:p>
            <a:pPr fontAlgn="auto"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4100" name="obrázek 182" descr="sey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29346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5"/>
          <p:cNvSpPr txBox="1">
            <a:spLocks/>
          </p:cNvSpPr>
          <p:nvPr/>
        </p:nvSpPr>
        <p:spPr bwMode="auto">
          <a:xfrm>
            <a:off x="827584" y="2852936"/>
            <a:ext cx="56166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1886 –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článek 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</a:t>
            </a:r>
            <a:r>
              <a:rPr lang="cs-CZ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pravděpo</a:t>
            </a:r>
            <a:r>
              <a:rPr lang="cs-CZ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dobnosti</a:t>
            </a:r>
            <a:r>
              <a:rPr lang="cs-CZ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přítomném sporu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časopise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Athenaeum</a:t>
            </a:r>
            <a:r>
              <a:rPr lang="cs-CZ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(tzv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kopisný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866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16238" y="692150"/>
            <a:ext cx="5473700" cy="6477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cs-CZ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FRANTIŠEK WOLF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539750" y="4581525"/>
            <a:ext cx="8135938" cy="1657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 bwMode="auto">
          <a:xfrm>
            <a:off x="3995936" y="1700808"/>
            <a:ext cx="48242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Wolf, F.: 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 počtu pravděpodobnosti k identifikaci textu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Inaugurace rektorů v Brně 1928/29, 1929/30, s. 99–105 (využití počtu pravděpodobnosti k řešení jazykovědné povahy).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101" name="Picture 6" descr="http://www-history.mcs.st-and.ac.uk/BigPictures/Wolf_Frantisek_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4161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95536" y="836613"/>
            <a:ext cx="8353177" cy="53292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narodil se 30. 11. 1904 v Prostějově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matematiky a fyziky na brněnské univerzitě (profesoři B. Hostinský a E. Čech)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působení v Cambridgi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1938  –  habilitace (u prof. 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Jarníka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PřF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UK)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stipendium ve Švédsku (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Mittag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Leflerův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ústav, u prof. 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Carlemanna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od 1. 12. 1938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1941 – emigrace do Ameriky 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1942 – University 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California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 </a:t>
            </a:r>
            <a:r>
              <a:rPr lang="cs-CZ" sz="31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Berkeley</a:t>
            </a:r>
            <a:endParaRPr lang="cs-CZ" sz="31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Dílo:</a:t>
            </a: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konvergence obecných trigonometrických řad, funkcionální analýza (teorie perturbací), teorie singulárních hraničních problémů v parciálních diferenciálních rovnicích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3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zemřel 12. srpna 1989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sz="31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LINGVISTIKA ALGEBRAICKÁ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formuje se od konce 50. let 20. století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část matematické lingvistiky, která využívá nekvantitativní matematické metody (zejména matematickou logiku, teorii množin, teorii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grafů, algebru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 </a:t>
            </a:r>
            <a:r>
              <a:rPr lang="cs-CZ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Chomsky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(generativní gramatika)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 Bar-</a:t>
            </a:r>
            <a:r>
              <a:rPr lang="cs-CZ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Hillel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(kategoriální gramatika)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K. </a:t>
            </a:r>
            <a:r>
              <a:rPr lang="cs-CZ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Šaumjan</a:t>
            </a:r>
            <a:endParaRPr lang="cs-CZ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Marcus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GENERATIVNÍ GRAMATIKA </a:t>
            </a:r>
            <a:b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320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Noam</a:t>
            </a: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Chomsky</a:t>
            </a: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5"/>
            <a:ext cx="4038600" cy="4358109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Věta →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</a:t>
            </a: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</a:t>
            </a: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</a:t>
            </a: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Slov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 →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Slov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</a:t>
            </a: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muž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žena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lavice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cs-CZ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</a:t>
            </a: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hodně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málo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cs-CZ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pěkně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139952" y="1772816"/>
            <a:ext cx="4543038" cy="4246984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 →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píše </a:t>
            </a:r>
          </a:p>
          <a:p>
            <a:pPr marL="0" indent="0">
              <a:buNone/>
            </a:pP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jí</a:t>
            </a:r>
          </a:p>
          <a:p>
            <a:pPr marL="0" indent="0">
              <a:buNone/>
            </a:pP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váží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endParaRPr lang="cs-CZ" sz="7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větš</a:t>
            </a:r>
            <a:endParaRPr lang="cs-CZ" sz="7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muž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-ý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muž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žena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-á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žena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muž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-ý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muž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lavice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-á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lavice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žena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-á 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cs-CZ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žena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větš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</a:t>
            </a: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</a:t>
            </a:r>
            <a:r>
              <a:rPr lang="cs-CZ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7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větš</a:t>
            </a:r>
            <a:r>
              <a:rPr lang="cs-CZ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-í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8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cs-CZ" i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cs-CZ" i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i="1" dirty="0" smtClean="0">
                <a:solidFill>
                  <a:srgbClr val="C00000"/>
                </a:solidFill>
              </a:rPr>
              <a:t>		</a:t>
            </a: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Velká lavice hodně váží.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Velký muž hodně váží.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Mladá žena málo jí.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Velká lavice pěkně jí.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Mladá </a:t>
            </a:r>
            <a:r>
              <a:rPr lang="cs-CZ" sz="320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mladá</a:t>
            </a:r>
            <a:r>
              <a:rPr lang="cs-CZ" sz="32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žena jí.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KATEGORIÁLNÍ GRAMATIKA </a:t>
            </a:r>
            <a:br>
              <a:rPr lang="cs-CZ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(Y. Bar-</a:t>
            </a:r>
            <a:r>
              <a:rPr lang="cs-CZ" sz="360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Hillel</a:t>
            </a:r>
            <a:r>
              <a:rPr lang="cs-CZ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cs-CZ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Každou větu lze přepsat jako posloupnost symbolů.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cs-CZ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566238"/>
              </p:ext>
            </p:extLst>
          </p:nvPr>
        </p:nvGraphicFramePr>
        <p:xfrm>
          <a:off x="1043608" y="1988840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31775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8313" y="549275"/>
            <a:ext cx="8229600" cy="5581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Vedle jednoduchých kategorií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rozlišuje složené kategorie: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N/N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(N/N)/(N/N)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Zavádí symboly 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„/ “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(nad) a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„\“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(pod)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„N/N“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 nad N)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odpovídá např. adjektivu, které ve větě předchází před příslušným substantivem, na němž je závislé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„N\S“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 pod S)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odpovídá zpravidla slovesu, jehož tvar je řízen podmětem, který před slovesem předchází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8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8229600" cy="55816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Řetězy symbolů lze krátit podobně jako zlomky;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rozlišuje se: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zprava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N/N, N →N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(podobně jako x/8 ∙ 8 = x)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</a:t>
            </a: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zleva </a:t>
            </a:r>
            <a:endParaRPr lang="cs-CZ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 N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\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(podobně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∙ 1\8 = 1)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Každou větu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jazyka lze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nahradit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řetězem symbolů – často je možností více. Na každý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nich lze aplikovat podle potřeby krácení zleva a zprava. Získáme-li alespoň v jednom případě jako výsledek jednoduchý symbol, pak se jedná o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gramaticky správnou větu daného jazyka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Dobrý vysokoškolský student samostatně přemýšlí.</a:t>
            </a:r>
            <a:br>
              <a:rPr lang="cs-CZ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1"/>
            <a:ext cx="8229600" cy="424847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endParaRPr lang="cs-C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N/N, N/N, N, (N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S)/(N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S), 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 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N/N, N/N, N, 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</a:p>
          <a:p>
            <a:pPr marL="0" indent="0" algn="ctr" eaLnBrk="1" hangingPunct="1">
              <a:buNone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(dobrý vysokoškolský student přemýšlí)</a:t>
            </a:r>
          </a:p>
          <a:p>
            <a:pPr algn="ctr" eaLnBrk="1" hangingPunct="1">
              <a:buFont typeface="Wingdings" pitchFamily="2" charset="2"/>
              <a:buChar char="§"/>
            </a:pPr>
            <a:endParaRPr lang="cs-CZ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N/N, N, 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</a:p>
          <a:p>
            <a:pPr marL="0" indent="0" algn="ctr" eaLnBrk="1" hangingPunct="1">
              <a:buNone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(dobrý student přemýšlí)</a:t>
            </a:r>
          </a:p>
          <a:p>
            <a:pPr algn="ctr" eaLnBrk="1" hangingPunct="1">
              <a:buFont typeface="Wingdings" pitchFamily="2" charset="2"/>
              <a:buChar char="§"/>
            </a:pPr>
            <a:endParaRPr lang="cs-CZ" sz="2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 N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\</a:t>
            </a: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</a:p>
          <a:p>
            <a:pPr marL="0" indent="0" algn="ctr" eaLnBrk="1" hangingPunct="1">
              <a:buNone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(student přemýšlí)</a:t>
            </a:r>
          </a:p>
          <a:p>
            <a:pPr algn="ctr" eaLnBrk="1" hangingPunct="1">
              <a:buFont typeface="Wingdings" pitchFamily="2" charset="2"/>
              <a:buChar char="§"/>
            </a:pPr>
            <a:endParaRPr lang="cs-CZ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(přemýšlí)</a:t>
            </a:r>
          </a:p>
          <a:p>
            <a:pPr algn="ctr" eaLnBrk="1" hangingPunct="1">
              <a:buFont typeface="Wingdings" pitchFamily="2" charset="2"/>
              <a:buChar char="§"/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68313" y="549275"/>
            <a:ext cx="82296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MATEMATICKÝCH METOD V LINGVISTICE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cs-CZ" sz="24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cs-CZ" sz="24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240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</a:t>
            </a: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vantitativní lingvistika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teorie pravděpodobnosti, matematická statistika, teorie informace, matematická analýza aj.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cs-CZ" sz="240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</a:t>
            </a: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lgebraická lingvistika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algebra, teorie množin, teorie grafů, kombinatorika, logika aj.</a:t>
            </a:r>
            <a:endParaRPr lang="cs-CZ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počítačová lingvistika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praktická aplikace dvou předchozích 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1600" kern="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TEXTOLOGIE</a:t>
            </a:r>
            <a:endParaRPr lang="cs-CZ" sz="440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5760640" cy="4572000"/>
          </a:xfrm>
        </p:spPr>
        <p:txBody>
          <a:bodyPr>
            <a:normAutofit/>
          </a:bodyPr>
          <a:lstStyle/>
          <a:p>
            <a:pPr marL="65151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též textová kritika</a:t>
            </a:r>
          </a:p>
          <a:p>
            <a:pPr marL="65151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společenskovědní obor stojící na pomezí literární vědy a jazykovědy, který podrobuje text všestranné analýze</a:t>
            </a:r>
          </a:p>
          <a:p>
            <a:pPr marL="1143000" indent="-1143000" fontAlgn="auto">
              <a:buFont typeface="Wingdings" pitchFamily="2" charset="2"/>
              <a:buChar char="§"/>
              <a:defRPr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</a:t>
            </a:r>
            <a:r>
              <a:rPr lang="cs-CZ" sz="20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matematických metod</a:t>
            </a:r>
            <a:endParaRPr lang="cs-CZ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2" indent="0" eaLnBrk="0" hangingPunct="0">
              <a:spcBef>
                <a:spcPct val="20000"/>
              </a:spcBef>
              <a:buClr>
                <a:srgbClr val="FFFF00"/>
              </a:buClr>
              <a:buSzPct val="75000"/>
              <a:buNone/>
              <a:defRPr/>
            </a:pPr>
            <a:r>
              <a:rPr lang="cs-CZ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určování autorství </a:t>
            </a:r>
          </a:p>
          <a:p>
            <a:pPr marL="571500" lvl="2" indent="0" eaLnBrk="0" hangingPunct="0">
              <a:spcBef>
                <a:spcPct val="20000"/>
              </a:spcBef>
              <a:buClr>
                <a:srgbClr val="FFFF00"/>
              </a:buClr>
              <a:buSzPct val="75000"/>
              <a:buNone/>
              <a:defRPr/>
            </a:pPr>
            <a:r>
              <a:rPr lang="cs-CZ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stylometrická</a:t>
            </a:r>
            <a:r>
              <a:rPr lang="cs-CZ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metoda</a:t>
            </a:r>
          </a:p>
          <a:p>
            <a:pPr marL="571500" lvl="2" indent="0" eaLnBrk="0" hangingPunct="0">
              <a:spcBef>
                <a:spcPct val="20000"/>
              </a:spcBef>
              <a:buClr>
                <a:srgbClr val="FFFF00"/>
              </a:buClr>
              <a:buSzPct val="75000"/>
              <a:buNone/>
              <a:defRPr/>
            </a:pPr>
            <a:r>
              <a:rPr lang="cs-CZ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sestavování </a:t>
            </a:r>
            <a:r>
              <a:rPr lang="cs-CZ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stemmatu</a:t>
            </a:r>
            <a:endParaRPr lang="cs-CZ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0" lvl="3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společných chyb</a:t>
            </a:r>
          </a:p>
          <a:p>
            <a:pPr marL="1714500" lvl="3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taxonomická metoda</a:t>
            </a:r>
          </a:p>
          <a:p>
            <a:pPr marL="1714500" lvl="3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rozkladu množiny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4" name="Picture 12" descr="stemma tex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718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-531439"/>
            <a:ext cx="8229600" cy="20882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POČÍTAČOVÁ LINGVISTIKA </a:t>
            </a:r>
            <a:r>
              <a:rPr lang="cs-CZ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(STROJOVÁ, KOMPUTAČNÍ)</a:t>
            </a:r>
            <a:endParaRPr lang="cs-C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konce 50. let 20. století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praktická aplikace lingvistiky kvantitativní a algebraické (v podstatě jde o počítačové zpracování jazyka)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Problematika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uchovávání a vyhledávání informací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strojový překlad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korpusová lingvistika aj.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3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KORPUSOVÁ LINGVISTIKA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 počítačové lingvistiky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která se zabývá tvorbou a využitím jazykových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korpusů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KORPUS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rozsáhlý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vnitřně uspořádaný a ucelený soubor jazykových dat, která jsou elektronicky uložena, zpracována a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přístupna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cs-CZ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POŽADAVKY NA KORPUS</a:t>
            </a:r>
            <a:endParaRPr lang="cs-CZ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rozsáhlý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variabilita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autenticita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KORPUSŮ</a:t>
            </a:r>
            <a:r>
              <a:rPr lang="cs-CZ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8229600" cy="4530725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lingvistické účely (tvorba elektronických slovníků, frekvenční a statistické studie, výzkum slovní zásoby...)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sociologie, psychologie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žurnalistika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počítačová lingvistika − matematici a programátoři (pro ověřování nových automatických nástrojů k výzkumu jazyka)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ČESKÝ NÁRODNÍ KORPUS </a:t>
            </a:r>
            <a:br>
              <a:rPr lang="cs-CZ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ucnk.ff.cuni.cz)</a:t>
            </a:r>
            <a:b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556792"/>
            <a:ext cx="8229600" cy="4718596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1988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− Iniciativní skupina pro přípravu počítačových korpusů, textů a slovníků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− Skupina pro počítačový fond češtiny (odborníci z ÚJČ UK v Praze, MU v Brně, UP v Olomouci)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− </a:t>
            </a: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Český národní korpus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grantový projekt GA ČR Čeština ve věku počítačů (ÚČNK FF UK − F. Čermák, Ústav formální a aplikované lingvistiky na MFF UK − E. Hajičová, Ústav formální a teoretické lingvistiky FF UK − P.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Sgall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V.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Petkevič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Katedra českého jazyka FF UK − K. Kučera, ÚČJ FF MU − K. Osolsobě, Katedra informačních technologií FI MU − K. Pala, ÚČJ AV ČR − J. Králík)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</a:t>
            </a:r>
            <a:r>
              <a:rPr lang="cs-CZ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Českého národního korpusu na FF UK</a:t>
            </a:r>
          </a:p>
          <a:p>
            <a:pPr eaLnBrk="1" hangingPunct="1">
              <a:buFont typeface="Wingdings" pitchFamily="2" charset="2"/>
              <a:buChar char="Ø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8538" y="404813"/>
            <a:ext cx="8229600" cy="271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29600" cy="5726112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44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Zahraniční korpusy: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Brown Corpus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(první počítačový korpus, W. N. Francis a H. Kučera, 1961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1964, cca 1 milion slov)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</a:t>
            </a:r>
            <a:r>
              <a:rPr lang="cs-CZ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(jeden z nejznámějších,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roce 2012 cca 650 milionů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British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Corpus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(1991, obsahuje 100 milionů slov −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90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je jazyka psaného a zbytek tvoří jazyk mluvený).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Helsinki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Corpus</a:t>
            </a:r>
            <a:r>
              <a:rPr lang="cs-CZ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(diachronní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korpus angličtiny)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matem. lingvistiky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doktorský stud. program </a:t>
            </a:r>
            <a:r>
              <a:rPr lang="cs-CZ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Matematická lingvistika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(Ústav teoretické a komputační lingvistiky FF UK, Ústav Českého národního korpusu FF UK, Ústav formální a aplikované lingvistiky, MFF UK)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magisterské studium </a:t>
            </a:r>
            <a:r>
              <a:rPr lang="cs-CZ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Počítačová a formální lingvistika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(MFF UK)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2010 </a:t>
            </a:r>
            <a:r>
              <a:rPr lang="cs-CZ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bakalářké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magisterské studium </a:t>
            </a:r>
            <a:r>
              <a:rPr lang="cs-CZ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Český jazyk se specializací počítačová lingvistika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(ÚČJ FF MU, Centrum počítačové lingvistiky při ÚČJ MU, Katedra informačních technologií FI MU, Centrum zpracování přirozeného jazyka FI MU)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37381" y="661987"/>
            <a:ext cx="82296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PRACÍ Z MATEMATICKÉ LINGVISTIKY PUBLIKOVANÝCH V ČESKOSLOVENSKU V LETECH </a:t>
            </a:r>
            <a:endParaRPr lang="cs-CZ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1962–1965</a:t>
            </a:r>
            <a:endParaRPr lang="cs-CZ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1000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2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2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cs-CZ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cs-CZ" sz="2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2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Zdroj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Ludvíková Marie: </a:t>
            </a:r>
            <a:r>
              <a:rPr lang="cs-CZ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Bibliografie kvantitativní lingvistiky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NŘ 50, 1967.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cs-CZ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10278"/>
              </p:ext>
            </p:extLst>
          </p:nvPr>
        </p:nvGraphicFramePr>
        <p:xfrm>
          <a:off x="1403350" y="2276475"/>
          <a:ext cx="6697663" cy="2667000"/>
        </p:xfrm>
        <a:graphic>
          <a:graphicData uri="http://schemas.openxmlformats.org/drawingml/2006/table">
            <a:tbl>
              <a:tblPr/>
              <a:tblGrid>
                <a:gridCol w="334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Počet prací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 </a:t>
                      </a: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(+104)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Čermák, Fr., Blatná R.: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Manuál lexikografie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H&amp;H, Jinočany 1995.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Černý, J.: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Dějiny lingvistiky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Votobia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Olomouc 1996.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Sgall,P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 kol.: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moderní jazykovědy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Orbis, Praha 1964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Sedlačíková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Historie matematické lingvistiky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Dizertační práce, Brno 2010.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Sedlačíková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Matematická lingvistika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Učitel matematiky 10, 2001/2002, str. 30-36, 80-88, 174-181, 226-234.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Těšitelová, M.: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Kvantitativní lingvistika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SPN, Praha 1987.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Těšitelová, M. a kol.: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češtině v číslech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Academia, Praha 1987.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Vašák, P.: 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Matematika, exaktnost a literatura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Československý spisovatel, Praha 1986.</a:t>
            </a:r>
          </a:p>
          <a:p>
            <a:pPr eaLnBrk="1" hangingPunct="1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Děkuji za pozornost!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09750"/>
            <a:ext cx="5588000" cy="3848100"/>
          </a:xfrm>
        </p:spPr>
      </p:pic>
      <p:sp>
        <p:nvSpPr>
          <p:cNvPr id="4" name="AutoShape 2" descr="data:image/jpeg;base64,/9j/4AAQSkZJRgABAQAAAQABAAD/2wCEAAkGBxQTEhUSExQWFRUVGBsYGBgYFxcYFxgYGBUXFxUYGBcYHCggGBolHBQUITEhJSkrLi4uFx8zODMsNygtLisBCgoKDg0OGxAQGywkICQsLCwsLCwsLCwsLCwsLCwsLCwsLCwsLCwsLCwsLCwsLCwsLCwsLCwsLCwsLCwsLCwsLP/AABEIALoBDwMBEQACEQEDEQH/xAAcAAACAgMBAQAAAAAAAAAAAAAEBQMGAQIHAAj/xABCEAACAAQEBAQCCAUACQUAAAABAgADBBEFEiExBkFRYRMicYEykQcjQnKhscHRFFJi4fAVFiQzU3OCsvE1Q5Kis//EABoBAAMBAQEBAAAAAAAAAAAAAAIDBAEABQb/xAA0EQACAgEEAQMDAwIFBAMAAAAAAQIRAwQSITFBEyJRBRRxMmGBkbEjocHR8DNS4fEGQmL/2gAMAwEAAhEDEQA/AOV0NOrEZ2yr15wc8jiqStmQgm+XSG+Fy5YmF5bMMux6xPOc2qkPjCF8EHFVMS3ig3zfF69vlCsWSMuEFOLqxBe0UCSWS8Yw4Pkt+Ef7oQsJrkkm1iqbbntrGoxqiSnqVbXpyOkZJ0alZPWTQ4JCBdLWgYs2Sopk46n1gjLPSzCpIqi0TAwsabCOOGeHU8tpb5gxcDy22jq4AcuaAEU7WgGNRkbxhpuDHGnmjjmRlYK6BoyEjtx1HrHrG2ZRJLUk2gWEgwUSjVj7CBi7Mk0gusw9GX6tLfvBRZj5fAvTC5hUmw05c4MP0pUR02GzJmbKB5d7mxgkJk6fIESY3g7kllGAkFEkMCGR5jB8AWz2YxvBls8Zp6R3B1syGjGambGMNfRrNwd/ANQWQKDbLfzb22j0IzV7UeNOLa3G2AXLHS45x2WuDcL7M4xYMoKlQSYSo8yaDjLpMTz6Q5iANBtBJ/Jslzwel07jcRzaZsbQe2IMssINIKGO+zMmSujWlxNk7w144iFkkgilr3mvbQacoTlilEfhm3Lkb0LkhrnaFL5GN8lXq2szesGkA2aUpJMDNcDMUuQ/wj0MT0VqSM5DbaOoLchnKrDLIsALruRD4rgknJNi0TrMWBtAuF9hxmkjekVnYAAuTy5xjhBK2bHJNuoqwnEmlLYJnD/bVhtGeknzE37iuJIF8YGM9CQT1MTxbnAbGnQxZItWaSp9zpaGPDStilnUnSCCb7LqeQhe1DbkTVErw0zHRunSOjHcw8i2wvyYkzNAYftRFubHsiavh2vbSEOHNj4Svgxg+pvvrGzfg9DDVWw2TNQz3DLoF1tz0jXHjsln7sj46K/PxGUC0pkGW+jcxBrTuXuTJHqox4YLUUmSxGqnYwuUWnyUQkmrRDABmI0wxeNOMGOMPXjjja8HHG2LnljHsfrQLMWapNhmNlAvc7j894yWRQe5smriqQ0w2h/gJrIuV0dVck/EOov0hel1rz8yXKYhYqtoqnFWKJUTwyCyjrzPMxfGD5oFyS7JlkKwuZwGnaJ5KSdUVJxauzWndHYqD8I30sfSMalHs5bZdCGrQljYG0WQlGuyWeOV9BvDUuSamWKoMJNzmyjXbT2vGzl7faxfpyvots7DqdWL0wOXq1r89h02iNyml7yuKi2tpnhyiWaJilTe+4/GAy5o463Ps5Jtsgx/hwTFVZCHPfW+/veNjPZ7pPgOUd9KImkYHMkGzDWCeWM+jFjlDsbSRpqIU+w0xfjU3Klrbw3EubAm3VCHx2mnzG+UaCHMWieTKU6fhGNBIJlhpbq6mxXUGBcbVM1Sado14lrxNmCYBYkDN3IjsMNqo7UT3S3AEmbyEOEWFZMwte14zrkL9jWVhgLZUfMewjHnpcoJae37WXfhTC5AGr/WWvqIiybsr54RdBwwpVywDG8Lmzmuq3HXlaCxSjGNBZXKYDLwWYCFOwhryISsTfBti0tkXKFbubR0Gm+zXBx8D7gPKq5nsO5ibU/rLMFuNLsiraxUnzZijNn0U8toOLuNHqaf6POT3zdX4Fa0sqawBTzHSD9ScV2VS+jaSKuSDa3BHRfDRcynXRtvSFyzxl+o8xafSJtRtAS4StrNmUjeMu+izH9LxZIpqTIjhIJsr/OCMn9Fa5jIEnYdMU6rGpHj58U8Ets0QmlfpHUI3o1eSQCWFgIdix7mKy5lFcCxpl4vikjypycuWXKQ6ZagOWDG5lgDciwv6R5zx3TLHLlijGsazXVSdgpJ39IHT6fbLno6cYxVp8lezR6RIzVnjrNSGvDFVknroDm0se8TaiG6JRgntkM6+UJU10bQqdvXUfnELgz1YZE0RSZqX1jkmdJquBpKnSrkZst+cHK2QuUk/wBIHX44ZfklMQvXYnvDfto5a3IXPJX5GHCeO0yk/wARmuedyY3JpnXCs6GoXkMx3GMOFzLzu1tMtwL+phcdPO/gKWePgm4W4ipTJbx5YunO17j94ycHGVBwalGymcT4os+YzS1yJyX9YdCG0XKViqkhtAIOlpY36xm03cSM99+kYcgHEm1sNoKBmQGltrBMAYyWgTQmgrRIdmy3LR0sKyLk2GoeFvgslDiYZ1LeUsMt1HXeJZ4qXD4RUs3yrbLBJQkMstjlTa+9u8KbQ7HLjkXLh84zcwDEcrRtpoNP3WFVjBQPEFiBrfeF7a6LcMJ5WlBWV+rxG5sosoOg5QyMeOT6HTaWGGPK9xBPxEW2hkYFEs0YqzbDPM2b5QvLa4PE12slOWxdF1wqmXLfnE1M82SQdU4YrqdNSLXhiR2LUTxSTiUGrpplPNKtvyPIjtD7TR9TpdQs8Nwzp5omIAxF+VtwYFqjtTpo5oOMgSZWZpoksy5jpe1vS8b6cox3ro+JypRyvFLtCji+8u0o733GxH+WizTSUo2iHUxalTK3LUk2AJPaKbJdrZfJOIyzNsskZ2FsxHl0HIR504ZG+XR6GN469qsVCg/iJjKsrXmRYCFZNVHTpOUjXGMnVDehwunY+EyWdF6jVhDllUlu+QPT44KJXyPrXCA2DG2kWKSom2u6DeHsLnzJqmVJmPlIJyqdLd4GclVGxi76LFiPBGI1E5prSHGY6XZBsLD7V4WnFIYlLwE0/wBFtewAIlyz3e/5CM3R+Alv+R3h30QThrMqF7DKbfiYz+A9z63WR1v0Oz9SlQjHoykfjeGrK14EPHfkq2KcA18i5MhmUfaQhh8hr+EGsiYtwYqwbBXnsbgqqnUkW16a84Tn1Cxrjsp02meV89F4oqBZa5VCkcx1jyJynJ2z2YRhCO2JTOJcLyPmRSFO46ekejgy3GmebqMG2Vx6FchbRQSsnzaRxxiVroLxx1G8zDJ0wZlQkDS8CpxT7DeKbV0DTcKmpqV2hjkhSi30XLhXCUsCyZid77R5WozybpPg9fT6eCjbXIu43w9ZbqUGXNyHWLdFlck0yDXYoxaaDZVCPq2uAAoPv0jVJU7OlBtqgvDcSmSZ8zsl9YCMVKNhN1KhvS8RVLqZglrYbbxM8kE6PT0ukhkl/iSpFWxGtaY5dz5jv29Iao10fWQhjwwUY9C2dNhqiTZswK0yGJEDy2xhhFTlax9RC5xTPH1MtuWy5YbienUQlxoyL3Is+FV6k2J0MZGrNnF1wI/pAlqZYcfEjaHsd41L3cHofTMzhOn0yo0U8CCkmfTqSkuATiWQNJy3vcA/oYfpsjfsZ8l/8h0MYpaiPd0zehqfGklXsWTUE79xC9Rj2O4nkaTLv4kWThTD5RQkgBid7chG4ZyUbKZwjfBSaesZSCDttHpNKXZ85GUofpZtMxJ9bMRfppCft8V3tQyWXJLtkNLXvLbMpObl+5gM+1rayjTKUfcjZM7kuWJYm5MT8JUivl8ssfDvEc+lP1b2vup1VvUQN0dKFnSMC4yapuGUKwI0W50tvr3jpSd8jcWFSi6fJa8IxBZguCCL2v0I3BhsCSfHAdO0JPygq5sHxREJmsYEFLtG0C2VfinhTx1ZpJCTDqR9lvXoe8JyYU3uXY7Fm28Po5dXSfAfJORpbDr+YOxEJ2z6K1LHVmKOskTG8KY1wwsDzEZPFkityQMc+Ny2XZW8bwnw5hCAsOoBMUYslrkRlx0+BYslycuRrk2+Ew1yS8iqY4wfD58ibneWVuLDMNPNClnxzdJ8mqElyWpEUywks3Y6NYWAt3MZKhsd189Ef+jgFJNr7nUGEzUpIoxuMX0McFAzBRrfpEzxNsqeRJWz2P8ACz1U+UCpWUDd20B9B3MV6aMoWQaqUZ1yP8U4GlzpQSQRLdbHXUN2J3B7xSlxRJJu7KvUcOVC1M1nlMFygA7g2AvYiJskpY4bUizHGGTJubDqSU+XKgtbTaItlcl7mJ63AVuzMSSTsAffaKscntHP6hkjUb4EOIYYhICZ101v1/aHepXZPLWZJ8I1pcDW4uTvvpGSy8cArPPpod45haZF8Ngcvs3uIThlzTF5nuViOnqWltZwVimUSfFkpjygxHvCXEtWQB4jxJpwCICbEXsN4KKjHls2GX3pohw6gbdwQPSE5cyX6T3Y/UIwj7SxYhg8tqdgoOq797RNi1E4zTZFqdRPPjlCXTKlwlIuZ+b7Epz7iPbyVKj5bFcIyfwyx8MzCZKMGFyLmAUUlRbGbkrK3xBgL09mHmlts3Ts3SKIZNx40oUIxqYJvg6Kt0TTiFiN8uz0OFwiemnAwLQSYUkwbwNBWWfhWWXnJlJWx1sbG3O0BN0g8auR0fC6cS5rOpNpnxjkTybsYzDNp0wtTjTW5dj6ZUeW19osPPiBzJxEZQwPpqm4vHAMMlzrxxgn4m4bkVyZJoIZfhddGX9/SOTado6UVJUzkGP/AEb1kglpa+Mg1DJYNbup1v6Q5ZE+xEsTj0T8C4tZ8kwbeVgRr+MRZ8e12vJfp8u+NPtFn4qximlyyqlfEJBGUX59REmWLcGl2Pak1wRzsfSZTZWs7sLDrePJwPLLOlJc/P7C1GVld8bKLZbMTrpHuuVFCxp9EdLTTZrGWiAlhba2UX3vyjtzqkjXFLmTLtg2EJTLYnNMI+LnfoOgglKEP1Pknm5T6XA9Kl8o6cu8F91DqKsU8Eu2zE2gqL5kcabDb59YL1lXQPp2+WMKKczrZxlcfEp1HqD0jYZFJAyg4gVdRgEm1onzxqyjDK6N8ONxbtrGaNtva+jdUqVrskxPA5VQvmRQ1tGHxD35xfPDCSpokxZ8kHaZxTiGq8Ga8hls8p7G23UEdiCD7wEdKq7ClrnfQnnY8xYGwt0hn20UL+8m2OldJ0glVGYHMf5iNva0TTbg9rX8lWNRn7keoqdBqReFTbZVjil2N6d1A0ETSx2VRmkM6WaD0gHjN3MZoiGWRpsYH02Zv5OfYKiotc52yuB1INxpHrxdxX4PJyKt3HDYLw9Wol5a3A1OsMVm4ZLoudQwMsynF1a417xBos+9bX2h/wBQ02z3x6fZSMf4UmSV8WXeZKPMfEvYiPSU74Z5NCCcrGWJltAcpPe0JdKVFitxsikTNY5nIa04vA0FZceCyPGAPLWE5EPwcsvcic4zEjc3HpfSFopa4Gyzbi/URanas8mtsqNp40UxoSBaitWWD3G0YdVkGEY3n1vz1jjdqLFKqgdoyzKJxNjDaK3jHBsmbN/iJf1c0/Fb4X+8OveBlyqNjUXZxfi6TMpKqZLmKwF7oTsynmPc2hTwbimGrSVMFp+Iso56doWtHT3IP7rH5LLgiVFeC0seVLDM2g9B1hkozumdHNjXRecq06CWhBc/G1oTny7FS7Mxx3u30b1r5JYYfESB84ihFyfI9tRQfJxiVIQFmuT01ZjFMIbSectw4w7E1nDQFT0O8Oi7EtUETAw10Nuex9425RdoxU+GBVZz5b89T2A3hWSbnVjscVDoxSsqgkczYQ7SpJtoVqG3SYykNFqbJWkjln01YIBkq0FiSEmd9PIfwtDYMTkj5OSEwYFDfh2rKzAL7wnNFONlGnntlXyO5uH5HIF1579dRHk5MkoSaPexYoTipIlSWw2c+8B9wxn26+SRTNGzfhG+uvgz7d+GGLVThKK3GvOMeZfBvoP5EcumdiEW7MxtYc4CLcpUvJ00oxuXgYVlLKobGaM05vs9Bz9I9jDgcVyeLqNTFvgcYnU5hYAdiDHl4MeySlZ6WfJvg4NdhmE4xLVCs1gOgIO/5R6Lyw7s8iOnyfBmjwCnmNULLZXWeQxAtZDltp06wuU1KSofjxyhF2Dp9EKOCVqGU8rqCL9+0FGdmTjtE1XwFVyL5kUqPthha3W28G7BjTdB2BSlkISpDOR8RIsOyiEStsuxqMV2FVXF6ywUmXDW0OU/+I1YZX0dLVY0uyzYXiuaQrKyMvX1iraox7PMU98rRu2IueRt8vTeA3xHLExdiFSW8pBueXWDjUlaAncXTQ1wbCSE+sBAOwta3vAylEFKQ1psPKm+e6/j84W5Dq+Q4ECAb+Qkvg1NTaNQLRV/pBwlKula4vNlgtLPO9vh9D0hsXyKnHg5TwvwhNq5tmRpUtD52IsfugHcweSaXQGOLfZ19JMulkZJahVQWAHX94nlLbHcymEdzpFYeutctoTz5H1jzNjky+1FCSt4v0MpVuQdydBF2PAokk8jkPuCaNJ12Zsx2sf80MKyN768BxSUbOhU1DlAG5XY8yOhMOjDgRKRNNnAevQwE5UzYxsCr5yqpYi/pzhTxbmMWTaJKStLTeg2A/OLFGEaURPulbkWejhsRUitfSvS58Om/wBNm/8Aibw6ImfR88mGCwrCz9an3hAz/Swsf60XDi3EQk9QNPqkv62P9o8zJi3uz19PqFji4/uLJeKk8/whD0xWtYvkJlYg/QGAeBDFqkzLY6NVNr+usd9vKjvuYX2i8cDyZNPTTcUnjyoGCDmbaG3csLRbo8Dhcn2eVr9SpvbHpf3OUYzij1E558w3Z2J7AclHYDSPTXB5T5GU2se+r6DkL/nEMNLL4r+T1sv1DHVJ3/H+4ZhWPgOFmKGU6eYXB7MOkdm0dx4ZPi13u6ounCKS5U2cE0EwAoCb2AOq35779IjgtqaLpy3tHRsPI0GpPbYe8UY6RNktm2Myg0pwdQRY+h0MUx7Jn0Uin4UpFtllEe7afjDGooxOTGM/hOlnKBMRmA/qN/nvASlfkKMa8AJ4YkUjZ5QYIws6Fiw0YMpsdtRCpy47G48du0uQ0VEp0vcA6ZQD97ccv7wmUotclMMcoy4F7z8puDYjvqIkprrgvaUu+R3gGPF80uZqVFweo2IMUYJOSpkOpxKDtdEtPiQMx0Hwix9L3uPwEUbCWwOsxiVdruBlNjc2jqrsLvoTVvEstRcObDc2/UxlxD9OTVsqlX9IBBPhpex0LHT5CHxaUSWV7gCd9IdYdmlr6IP1JgaOtg8zjeqcWdlYD+kD8oDJiU1TDx5ZQdo0qOIjNQqy5SRuCbe4hUdOou0NlqHJU0O+GcMkNKDEqzjVhz+UZPdbNi40WPBKLwKguDYNb0t/msC+TjpCPmW/MbwfaFdMgqqfONDZh+MKlHd+RkZbRDjjsss3upG/v+kbjinxI2TrlCDCCwnKzEm/XvHo5cUYYltRFjyynke5l6onEIhQ6aNeJKAT6aZJJyh1K36X0h0REj5oxrCplNNaTNUhlPsw5MOoMMTsAecH8I1NSyzZUv6sN8R8o0tsTvvyheSSqg8UblY9424Pq0mtPeSfDCqMwIYWVQDtt72hXS5HLllT8MgfAfcaQPDGO14JzMIUECB9NNm+o0iRkk6PcXYag7gwePcuGKy7X7kW36RJhkYXR0wNs7ZmHWwzf9ziKIk3g5beDswNedDGxEUQ54Gw6LrwTiIb6tz5k1U87f2jztXDY96PS0mTctj8F9psdmMoyNkA003JBsST84gyZ5RdRPSx6eLVyHeHYsX+rmNe+xNgfQmH6fUuXtkxGo0qj7oInrquRJF3YA9Nz8ofOVdsTjg5cRRVa7i4scsryjqdz6dIneVeCyOlaXuFtbXMUbzEltLk35wW7gyeNpVHsUTKx1ZSOai9jY/E14KThSOgp27RDMx9zZUlWHMk7/rCm8fl2UJZOkqCcOr52ckWUkWuLnTnGwypP2oHJgcl7mE0DTFLjMRmNzbSD9eQr7bGhdUz5UssWILXv1YwHul2HuhDorWKTHmm+YBeS62/LUxRBxiiHNvyPnoU1CFRrD4tMllFx7JpEzyi+sHQuzd1U3FrGBCsgjjQimqSp0JEY0cX7hDHvE+pmHW10b9DCMkK5Q6E74Z0vC67QA9LGFxkFKIXNnBDqbept+cDJ0zYq0LMXxGW6Fb5idLjb36wqepUGmUY9LKaFtPkKgbMOdtN4sX1HFkjtfDJX9My45blyh/RhG+GZe24G/yh0dqV8CpKV1QctGzA+IxIPIaDfTvfaOUpXYLgq5B6nhynmEPNkpMK3y51D2B3+K8dJyfLOUYoZ0soDKAAANgBYDsBGJGthM1hqDqOY5QTYKQnbhalOa0lFDizWFtCLafy+0CoK7Qbm33yUXG/ossQaWd5CbFZm6jsw+L0I94x8cnLnhiabwDKkuv8SW1ItluFY9rDX0hUp5Vwhvp4mrkxrxdUUEwpKqsgdF8oYzFYK1tdNNbD5Ry9d92ZtwFb/wBSaKfrIqLdg6uPkdYfHJNdi5Y8b6OetFRDRGxjjUg7AqspPQ9TY+h0hOdbsbH4HtyJnTaCZZWHMXPtvHizxNyPocU1tHVEwE224ZAdd4bHEkBLK2hHxc48FKlRcaBvQ7H2OnvAuFsZHJtKtKxtRup/CM2NB+qn4D5fEEk2uGFu0GkKbJ2rZM90WSrFyCMoViScxN9B0MFJbqpGQkoXuZu9GUIDo6/eluL+mmsJWOXwOeeDXDDXtToZswFV2BI3PQd4ZGDXgnnmi+LKbinEEycSE+rTsfMfUw9QS7JpZZPhC+llluY/X+8dJ0DHkYJLsAO1/wAf7CA7CfAzosHzIzzV8v8AgglafADpoQYphnhHym6cjvFcMl9kc8e3oAN9DBAGCY409HHB+F1ZlzEcfZIgWrRydOzp/wDpOaoDIAQRe9z+MRtfJ6EIX0TzeJ2Zcs2UL8jqRGS5QcMe130B/wAWCb3Htt8okljb7LoySXAfhgaY4RdT+AHUwMcDk6R086irZbqKiVWHUbkx6GHAoHl5tQ5j+WNLRWkRN8njaNo4gacND6xjNE+LcTU0g2mTPN/KAWb3C3t7wtySGwxyl0YouNqOaRLE3KW0GZSo9CSLD3jVNPg54ZrmiwKmnUbgwVCr5MOPKO0d4OXYDXYLTzxadIlTfvy1Y+xIuI2Lo5lPxX6I6Ka15JenPPIcyn0DbexgtzZm1HGeLqUSqudLXQBtANhcA/rB429isTkilN0JGMGCSUf+8T7y/mICf6WHDtHQqnHEpa1RNNpbylvfb4nBv7RDGDlBNHpLKozaYNUcdSEKsjM+XMoABvlv5Try0/GNWJmvUQQTRVXj4XMLW1V8qk9zl1+UA41koap7sV/k5hKmOutyfcxY4L4PNU5Lyzrf0c8GZh41VLDqwASW5Y2B3ZgDa/QQr2N0O35V5Z0bD8Kp5BCypSy9dCotr/VzjfSS5QDyylxIOnHJsQLm2ov/AJsYaoR7EucukcR+kviU1E/w1IMuVdVyiwY/abTfp7Qh02Ux9seeypyiTYai/rAtBpjSVJOltR87/wBoxQvlmudcIsFDh2bLpcbXGut+nzHtGVtOcrGmNzjZZEvzZNWtoCentGJcm3SEmIZTK817fMqfXcjtBdMGrKjUCxI6RSnaslkqdEaGOOJhHHGyRxx0bhjiNFp0VpSMVuCb2JsTvEebJGEqaL9PglkhakWiklmskTPAlrLJOXMWvY7mwtAwamrig8v+FJKbsqfEOA1NOUUsLv8ACyDU2sLEW7iAyzljpNdlGFQzJuLarsv3BWFTJEkLPA8RnJJFtvsDT3ijFHjlUQ55py4dlhdbH5/lDyZk8idZLk2A5ntG2C1yUni36RZUnNKp/rZn8w/3a37/AGj6aQuU/gbDH8lI/wBca5v/AHbf9Kwm3dlPFVQvSa2rPrc3N9SSTqfzjtrYO+ugqiq5czyMoHQgWMA4NcjFl8F84Ix6ZImLSzmLSnNpTn7JPwr907djD8WTwxWfEpLfH+Tos1YfRFZBntHUabS3A/z5xxx82/SJhc1Khp7L9XNPlYbXUWIPQ6XjcMk1t8oHPBpqXhlRIhwmwnCl+vlffX84Ga9rCg/chr9ItmqE/wCUv/c0JxL2j8j9zKqJQhlAWNZuOsaZaQLYBrlrnUbgW5awGxbrHPK3DYOeBcA8eZ4ri6IdByZv2ER67UbI7I9v+xTotOpvfLpf3OxYVV+Db+XmOncR5+nyOD56PQ1GJZFx2OcRnBSjAjz7f1aXFu/P5x7kKaPCnaf4K5xxxEJdK67TZhKKOY11b2FvciMnLbH8hY4b5c+DnGDcNeIomMdDytqNecSzlXBfjgnyMqvhbKt0Fz8j/eBjJeQp4/gRVSzZV7ra+m2w7dIddk23aG4Ti2SwPk/6rE37Qtp+Bia8jhpFpLMjXLahhzI1I7GBUjpRK88863F+Z7g7wYFCfFpNmB6jTuOUNxStCs0aYvG8NEk2aOOJJWm8cYebE/CYjLcX3vaE5MO93ZTg1PpxqjoHAGPzsuRZdgziyt0I1a/IaCEpLHxdjZyWbmqOi1mGePPlTZk23hWaXLXLr8JJbmdRa2m0MljU2mwIZHji4ryWHQiHIQyKa2neNRhy3j/H57M9MpCSh8QGrN6kcu0JlK3RRCCStnPpUtgb5SRyve0dRrdBdNNaxzA6a8o5xM3BVNUBhY9/fSAaDjXkiWTkmZxsfkOkbfFHNK7RacObMoa5zLrpubG4I9IDydZ2g1Q8MNfdQfmLxaiEClOW15fn/aNfBy5JmmAQARyviqoR8MnK5BYG4+8CCLfjE2G1kRXmSeNnHSY9E8ugrBz9fL+8Ix9HLsM4ye89f+Wv6n9YCKobdiExpyJ8Ow950wS5YuzfIDmT2hWXJHHHdIbixyyS2xO28PYSsiUssfZHzPMx4EpvLNyZ78ILHFRXgKrZwAhqiZZFRYgJ0rwWOqOpXfYMDuNtCw+Uenp47sdfB5WpahlteUVNh/GVU12N0S4HLzH9v2jskrkHgx1AbYLJeUWlvYg6gjTbTUcuXyhWRp8odjTXA5vaFDRNj8pGXMQL8oZCQvJHgpc2SLln3vFD6I+mOqdyqWGqTN+zDYwjJ8jsfwJprWf1/wA/eNXRlAGIm8pT0/z9oZi4k0LzK4pimKCUkltHGG5a0acWHhOjlzZ6+Iquq3bK1srEWyg35XI+ULyT2qxkVaL9IpJUp1Q3LtoCqi+a4vqAeUROVySS7L8Mbg2n0WzhyWrFiXDqouWYnMNL89tL7dIZp57m/wBhOpcVSXYxNQCAVNxyI5xUiYrnEnEfhqyqfNawhWSdcIdjx3yzlVdWFn6sxuTzjIRDnIjrHb4Rufwg6F38kMlrDL/ncxzXB18m0sWf0Fz6bRlWbY0luFUC1xzHbtAtBJjGnbwrlSCltDfUdRC3yadDwyuZ6eUTtkUDvpa8X41aTIsnDY0kTtAsczkECcBvpAMNHCuKcPd2Vc7BAoOXlmuQfXaIfuPSfR6EdN68b3UhF/q1MOoub6fCYYvqEfMSeehjF/8AURtSYLNkzUZwLA3g46/E1zYH2GSX6Gn/ACR8R0zzJudVJGVRp2UX/G8GtVhb/UZ9lniuYgFBhE6bMEtUa55kEADmSY2eoxxjusGOmyuW2mvyjrvDHDCUyaC7H4mO5P6DtHh5s088rfXhHt4cUcMaj/LGtZUZBHQjQfZUcbxkAhb6sbDWLceOybLlUBZUTZkhHZ7h28qgbE8jm7amL4/4eP8AJ50qy5PwNeDqTyKgNiwzd9SYjk+T0IRqNllq5eUFBv1/aMUTmxRLxRlZpcwZgptmG9iNCV5juIN4+Bam7BsVs6+U3ELVpjXUkU+tcm46bw9MjlHkLwiqORpZ5awGQPEjM7D5jjxFXyhrE994LHHgyb5F4lHK0ttwYKXtlYKqUKE5QjeKEyNqjynWNMMzDrGmFiwSlbwjN2U3Udze+nYWibJkW7YV4sb2b/Be8FrVWlzFFaYZhVSb3WwvcHcbRPml6eO0uSjBBZMjXgAwucyTJpfPMWykC/8AM1uXTaEyTzaesb2y6v8A5/cXmx+lm56Oh09QokJ9my2+Uelhg1jSu+OyWb9zOS4rUszMb3OusSRTbL5NJCuZZGLbk/tFX4JWvkkp1B83P9TeMTOaNAFB1NiTaNSMbN1PxncEBfz1jukZ2zeRd2yk2Yiwvs1uvtA2EEPmusrmxAsNedvfeBrk1Pg6jRSQiypZNsqjftaL0qiRP3SGq2A6woYiCZMuY2jbKRIwozQJhIOVTa4zEkkkD5nePDnnX3EMb7Z6e9Y8cooSok1B5jIs4uCULAa73Gmhip4k3dP+tE98mtWQaYWTQMPMoIU8r+Zievz7QGf9HVFGkVZOxQqkkAC5OwiHg9Tkv/DeDCUl2+M6n9oFLcKlIePtDlEU2VniSpyrrDIR5M3cFDrKZHOZ7lvU6e0UwySXC6E5cMHzLsxWVhcoGP8AuxbU7nkfWwEP3uSVkvpqDdD/AAyouqNL+JBlZR8QtsRC5Rp8luGcXDaxzKxANYtcN/VvGVQNcnqlpDkFwCRsefp6Rqk0BKKfJAiiYcslCf6tbD3jNrZ25RQsxXhMIC4nefmDbU/pBt0KjGyvUkso+o7GAnygoqmdL4UlBad0exDNfUaDQFTvpz1h2DLS2sRqMDvcuys8b0ciXMVka0x/iS99Ni3bl84ZmVicDa4KZiMjmOcBjl4CzR8oWX1h5MTpLLMoG5IHzNo5ulZqVujqNdRCXTKgGi2jycTbyOT8ntZopY1FeDajpciAE7nNa22loDUZXOo+A9PhULfkimzCuXL1QH08T+0O0sE4Mm13M43+42qRMKFFYgEk99TqAeUbj1c8bcXyjZ6SGRJrhlLm07ylyzbZ7mxGxF9N+xAh0MkZtuIqeOcElIVVM62h6wyMhUomJs2wJHOCRgDUzrkNzvGmGy1LAjfWMo7i6CvFNw19Tt87R1JIxW2W3hzDDNnB30O/oL3PuYLGrYOR0i+VNPfKRy/eKrJVwFB9IGgrI5h1jAkVDCMRMoZSf8tHzWe454TS6TLJ5VKXHQ5osWlMhZkVmCtqwDG2+5ibDmy7ncndP8GyyWUzH8SM5uQCqFAXQWBvsPWLllyTx+/4LdNCK5XyOOEsDsPGcan4QeQ6+sKasqnMtfgNyNvaCSfgXuR5qRj9r8oL3g3ESYtwwZ1ruwt0tBKc14OW0UngYf8AEb5CD9afwZtj8kI4AW9y7G/p+0Es+T4AeKHyTJwSgIILggb5iCPcQay5WD6WJcomfhoX801rDuYOMpeTmoro3fC5Y0RSx9z+J0jt6Xk7a2ErRTSoRfq17bn1MY8z8Iz0o9thNDgirct5r9dYxSb7NfHQNjeDpLkzWlKASt2HpqCOm0a2ZH9z2FveShS5YqVItuIKEW+InTmoq2K8U4MeoczDMOZUGnLTlrrreLtqa4fXB5bm07rsWngSp+FRmW3NgT8rLCZ8cofB2gCq+jastnloHB1FmF/3jfWa7X9AXgi+pf1FtNw9UyZ0vxZTKFdbkggABhfeMlng01z/AECx6aaknw+fk6ZV0weXlJ0BB+USRVF+ToErW891NtND6wuUebGRft5JKHCzOIF7BbsT6FbD3ijTcWS6vmhlKlj4SdQf11hexWxqm0kLMcw1ZyEBhmB0/HnGwSi+DpttclNxHA5stEbKWLE3W1yttjcbj1tFNolpvgAqaF8vmlsvfl/aNUkY4MGw/DJzDRCynna3vGuSBjjbGsnhaa5Uny297j0gHmSGrTSbLlw3wco81wxXkRYa69YV6jkMeGMOyyS8IEvYZSevPsDFGLPt4aJ8um38xf8ABKpI3i1c8o892nTMhrm8cdYPVzrRiRtlQxLDCGkBnALZjuNAQAL8u8eU1CuTHGcWlLsV4PJmZipbQq40H9JhOLBi33+zDWTiwJqUggG+9jfoY5pNcIt0eZ79r8nWMIAyCOjistnOg8gQexIVvbNC4jKR1sjaaI6kbyCzqxR0jaNpiuqxpV5iNo2gKnxVpxtKBbuPh+e0ZKSh2aot9DmkwYnVzc9OUTuUp/gO4wGi0qqLWg1GgHOyNwsGZyL580KbDnyhGfUwwxuRjaXZlpWcWOx0OnLnEMfrGn3VNNIXLNS4FuAz0pb081WBUnI2VmzqSSLWG4va0e/ps0MkFKDtMRkW7ksUpc4YItmy3zMCACWHLcmx2hilw6FtcqwimKo2Rmu9gdRa47Rm11YV/AdTpZQPX8zHKPBjlbAaVcjNLfUMSVJ2a5Jt6jp2hkkmrR1i7i6nSVIaaoCkEC400J1hE1wNxTd0V+qlWRXBDI9srjbXcdiDE0oNdlkJpli4do8iMW3LEewB/wDMOwx9pNqJ3JEP8KwViwy5T6kjt1g/TdWzHlXCRXxUk2+rYAtvlMITi+LKmnXRJVzkloufS5NuW57+kNcWKjNNkVNMlOPLMU9tLxlMNmyKF00tC3yGiana5sAT6QLSQatjeVmQgqSo5iwJP6xu51xwY0nw+RiZpnS2TzAEb21B5Ed45Tk0LeNQlYKKFwuUzGa3MgX/AAh2LUPH4FajEs3mv4N/AIHWGvXL/t/zJVoP/wBf5Ak+jvqTr6Qt69+IjV9PX/cUCrqi5zMGY8zY6+5ifdFds877TVTduL/k9QI7sBLUhtbXI6dzB45xlKkxj0GeMbaS/kXTXdCfLqO/7CF+tDopx/Tc8Xutf5lxwji6SssZmytzFj+0GmqPRnDcEzeNJXLMfRW/aMckAsL+BfU8Zfyy3PsB+Zgd8fkNYZfAqqeKKlvhQL6n9hGepANYJi2dV1cw2L2vyUfvGevBdI37aXyPsB4LMwh6lmf+kk29+vpAPUSfEeAXihHvk6JQYcqABVAA6CwjIQvsXPIFVE8KDDuhCW5lJxTHyJhzOAogOWUxikhTU8WsRaShJ/mbQew3MdddhLG2EYVVMyqztmfmdufTlHha9uWRkmdU6LbQTFAUkjXeJ8eDFFRnN93Z585u6CP9KSUc5zYE+Xny1j3vpOaClkiuI2mgseOeRe1XRFV8QpJfK6NYi4YbEHUHtpHqymoOmUY8EprgnTHaZwbsD0BHONWSF1Zjw5F4GlPShSzBms1vKTdRYWuoO3LTaHt+BF2bzZIYFWG/y9QeR7xiddGiLjmnvRFBrqo+UJzP22NwuKlcuhNwUyy5BlTQoANxfZgbnnuQbwuG6rkjJ6rBOSWOXPwWSkxOSVuWA12NxY9PWGwVLkS9Rjk6jIp07iSZIea65ZitNIytfVbeXKdx/eE48zuXk9DJgjKMPHBHTcVHJn8IXM3UZj/L1teF3tW79/8AQf6e7234/wBQbj/FhUSJKZQrK5OmuhU84bPNuSEYsG2TsoPh2Nwf0MAsg54/gd4FiU1nEprsP5r6qO/URrkqs6MXdF8pUWWoctlX8W/f0hSV8sa3XCHFPOzDyJb13+UGq8IVJPuTJASp1Ye0bT8gpxfgNuDtHUhfKIzGbTdwPmVd+cY8aQam2cyNdLbZ1+dvziGcZfDPRUkH4RMGYWI36wWnbUheeKcRVXyDnPrC8jqTHQjaJKekBEdGSaDaoIFOB0jeDLZqUHSBZ1h9BgzzNhlHU/oI6gZZEi04Vw7LSxtmbqf0EHGFkuTOyxSKYCKY415I5ZLNqicFEG2kAk5HP+KOLhrLk+dubfZHvzMBfyUxxspK07u2aYST/nLlCsmoS4iVY8D7YxlyQB0hSn5Y1x8I0OJeCdb2heTTet7l2efqsfNoaSeJ5dhZgfz+UQy0GR8NHmvC2+ASoxJpzXsbDb94v0um9KPHZ6GF49ND/EaV/JesQaU9JTu65mEoAgX18pAFv1sbR7OZJwW74JYZanKUH7WxL/s6sjre9lLAjZtb5eVtF+cJSjvtIzNqXt5lQUOK54ZipGS5yggbX02Ah6nkb6IMuv0sY+1Nv/IzVcWVDDRlT7oF/mYZTZ5eT6nPwqFOG4g8yawZmckcyT9pYFwpm4tVKUZNvtDrLm8/4bc4bSasXGajJbf5DpuVpbFQOo67fnDJJOIMfZNr4K/QUXiCYrAizAhrFgPi0OUEi9t7co8rFj3b0n5PtXk2xxv9uv6HmoU8KwNrTOegvYe/OBWGfpq2uxvrLc3T6B+J5IWXJW2pzEm1lNso8twCfcRmqWyMUdpGpym/wVz+FU8okWSS8lvpx+C2cJcMOZTTwNHOUC2tgdW76/lF2CEpQ3MhzZsePJtHQomRxdHY7AspCr77D2h3oy78APPB8JmBJmM5zTMqj7EsWv6t8XytHbJeEY3Fcthciy6LJc9wh/M6mD9CXkTLUQvhjCTnO0t/cWjfTkLeWHyZWmmHovc/tGbPkF5F4Ijg5PxNBNRMWSR8+0FX4pIAsQL/AIgfrA/bvwxv3sfKJqqeJTlGazC3pqLjWBlgmuKGQ1mKSuyWXiN9pl/f94RLB8xKY50/0yCpOKzBswPsIX6EBqzSCVxx+YBgHp14YSzP4LdwjT+MPFdedlB7c4X6VOjp5eC/0tILRRHDZDPLTDZoVBrpDnFRJlNyKrjPGcmUSqnxGHJdde52ELlIfjxORTcTxioqjZjkT+VT/wBx3MTyypF+PT0QSqAKNBrE8sjl2Uxil0eMqxhPFjDJeCZhBMlhtxAbmjGk+0ZSiXpGPLIU4x+DWtmCWMw1tyHSH6Ob38+SDX6f18NLtcobUuITTKCCYfDOoAtsdbX3t2j2uWqPjpanJjuC4PKvM6nvBKkRyc5u2byqVphtLUse2w9TyjvUSNhglPoZ0PDS6/xE9JYtqBq3zOl/nHLOr4H49Hhk6nP+n+4zlUdGgdZC/WAXEx2uWsRcAX03vy2glO3d8lXp4NjhjX/P7nsImW0axBvqTt1tpDMSUeEuyfZJv32QSZ9s5ZgLk7kAnc6d47dww1BylbXx/YrlRUN5sjkXJBAPLf8AOPIk54pOXVn2Wlnh1GNRTvav5TMKZgkAB3sXJ+Nr3tbe94P7ifprrsP7WG+uQTEMzZMzFsosL3uATeJ8+dyqx+DDGF7VRBKUFlDEhSQGIFyBfUgczaEYqckpdD5tqLa7OsYbxDRhFlpMCKoAAYFdB96PoIzhVJnzk8OVttpjSViEpvhdT6EH8oNOxLi12iYOvUfhG8gmQRGBGYwwW1lessZmzWPQXgMntVsbjjvdI0l4gjbX5cjzFxAXbDeOUUfL+CtaaPQ/lFSI5dBXEw/2gk80Q/8A1g59i8P6QWgoC/nfRPxPp27wNBt0S1taLZJegHMfp+8c0jYyl3ZnCfEmTVlhjdjbrCckYRi3RVhy5ZTUbO94BSBEVANFFo82Ct2elkkWmjG0VxVEE2cT+kfi2Ya2fTtMdJcpggUaA+UEkka63jvSk/cFjy44qmVRK6XycD3tAvHLyiqOfH4YxpsUcDyzPyMTzwRvlFMMzrhhkvGpnOx9v2hMtPEasrJRjBO6/Iwp6X4Yaz/sSf6TU8j8oB6aYfrRN0rEPMflCngyLwa5xfkOlTkOx/EQiUZrtANWQVcoNB45NBKCokwxDJ0bWWdj/Kf2j18GVte4+a+r/Tdz9XF35QVNRjsbfiIofKqz5t8I3OKTEDATFQMbkKAttALAnUDSFwxRj1yLhiku2KTi8tSSSzntdifUwyq7PQhpMs+IRf5DKbFpL6qJstxscpHyIjHkgvKGr6frIv2xYfTYrOW6qxa4K+YgaHfUwMZY3LgrhpvqCjzx+f8AwCksSzBUDDQkZeQtoQOgjpZFz5Gr6dqZ/ryJX8L/ANA+dr7j5Qiebcq2len+jrDNTWR2vgZI58MDTeE29lHs0t1gdcNomzDcbA7wlcDDcTm5Ew5ZZfIDiieXUt1g45pAvHH4C5OKTF2dh6GGx1E15FS0+N9oPp8dn/8AEPvYw6OryfImWjw/AcnEU8fbB9h+kPWrl5J3osb6CZmOzlIluAR2sCQRqD7HcQeXUNe2QrFpYv3RJZ+OmVM0lkAqoKk6Gyi3ODlqEsnH9AY6Vyhz+589YYfrP+k/lFZ5oRjI+uHe35wyQuIXjZsptpsPa20cujn+oSrAsNFr+jdQasXH2T+kSav9H8luh/6j/B27Dtj6RJjLMg8p/iHpFS7IpdHzh9K//qtX95f/AMkh+P8ASIn2VIQaFo0Y22gkjrpcDCgnNp5j8zCZxXwUYZy45ZYKdjbeIprk9aDbRMsA+w0ZMcazwjEcSyph6n5wE4xroOLY9ophKkEkj1iZcMa1YqmzWBsCQMx0BPWPXw8xPivqkUtS0iUC511iLVTkume59LwY9t7Vf4QSiAchHmOTZ78YpLhBMgawWMyQ6woaTPuH9I9DSdS/BDqu4/kBkjRo3/6nPtEEgamJ2PDV+GC8I59glbvE2Ybj6BYQGYtGnGEMEcyZY1GBVLvD4C5BEyHoSWKuY/wim+oYgHmBbb0j1JpOKv5R4+NvexnicpSsokAkqbkgXOoteF6hL1WZgk/T7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77492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LINGVISTIKA 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4933950"/>
          </a:xfrm>
          <a:ln w="12700"/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konci 50.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20. stol.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 matematické lingvistiky, která využívá kvantitativních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</a:t>
            </a:r>
          </a:p>
          <a:p>
            <a:pPr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převládající metody bývá někdy používáno označení „lingvistika statistická“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starověk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Hindové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Rgvédy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hymnické texty bráhmanů – 2.tis.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př. n.l.)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středověk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mystika, hříčky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sz="25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kabala</a:t>
            </a:r>
            <a:endParaRPr lang="cs-CZ" sz="25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obrazové </a:t>
            </a:r>
            <a:r>
              <a:rPr lang="cs-CZ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básně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steganografie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tj. tajná písma (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teorie kódování, →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kombinatorika – J. Wilkins, G. W.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Leibniz – 1666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Dissertacio</a:t>
            </a:r>
            <a:r>
              <a:rPr lang="cs-CZ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</a:t>
            </a:r>
            <a:r>
              <a:rPr lang="cs-CZ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combinatoria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spekulativní </a:t>
            </a:r>
            <a:r>
              <a:rPr lang="cs-CZ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gramatiky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(vedle popisu jazyka využívají postupy logické a filozofické)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filozofické </a:t>
            </a:r>
            <a:r>
              <a:rPr lang="cs-CZ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gramatiky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(→ generativní transformační mluvnice N. Chomského)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008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Kabala</a:t>
            </a:r>
            <a:endParaRPr lang="cs-CZ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1"/>
            <a:ext cx="8229600" cy="493417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hebrejského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(židovského) mysticismu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stvoření světa považuje za jazykový jev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matematické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postupy uplatňované v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kabale: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Notarikon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metoda akrostichu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(počáteční písmena některých slov dávají slovo jiné) –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</a:t>
            </a:r>
            <a:r>
              <a:rPr lang="cs-CZ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notoria</a:t>
            </a:r>
            <a:endParaRPr lang="cs-CZ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Gematrie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pracuje s číselnou hodnotou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písmen (Př.: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JHVH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had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mesiáš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358)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Temura</a:t>
            </a:r>
            <a:r>
              <a:rPr lang="cs-CZ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umění permutace, tj. záměny písmen, umění anagramu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Univerzální </a:t>
            </a:r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jazyk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pPr marL="514350" indent="-514350" fontAlgn="auto">
              <a:buFont typeface="Wingdings" pitchFamily="2" charset="2"/>
              <a:buNone/>
              <a:defRPr/>
            </a:pP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Raimundus</a:t>
            </a:r>
            <a:r>
              <a:rPr lang="cs-CZ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Lullus</a:t>
            </a:r>
            <a:r>
              <a:rPr lang="cs-CZ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(1232 – 1316)</a:t>
            </a:r>
            <a:endParaRPr lang="cs-CZ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→ kombinatorika (G. W. Leibniz)</a:t>
            </a:r>
          </a:p>
          <a:p>
            <a:pPr fontAlgn="auto">
              <a:buFont typeface="Wingdings" pitchFamily="2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auto">
              <a:buFont typeface="Wingdings" pitchFamily="2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cs-CZ" dirty="0"/>
          </a:p>
        </p:txBody>
      </p:sp>
      <p:pic>
        <p:nvPicPr>
          <p:cNvPr id="4" name="obrázek 233" descr="http://upload.wikimedia.org/wikipedia/commons/thumb/0/04/Ramon_Llull.jpg/220px-Ramon_Ll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36378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9662"/>
            <a:ext cx="25209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" descr="Tom Rojo Poller - Text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9662"/>
            <a:ext cx="2311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POJEM „frekvence“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4607024"/>
          </a:xfrm>
        </p:spPr>
        <p:txBody>
          <a:bodyPr>
            <a:normAutofit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(četnost) určitého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jevu v celku</a:t>
            </a:r>
          </a:p>
          <a:p>
            <a:pPr fontAlgn="auto"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cs-CZ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tiskaři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těsnopis 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pedagogická </a:t>
            </a:r>
            <a:r>
              <a:rPr lang="cs-CZ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praxe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kódování (Morseova abeceda)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klaviatura </a:t>
            </a:r>
            <a:r>
              <a:rPr lang="cs-CZ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psacího stroje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šifrování a dešifrování textu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frekvenční </a:t>
            </a:r>
            <a:r>
              <a:rPr lang="cs-CZ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konkordanční</a:t>
            </a:r>
            <a:r>
              <a:rPr lang="cs-CZ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slovníky</a:t>
            </a:r>
          </a:p>
          <a:p>
            <a:pPr lvl="3" fontAlgn="auto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endParaRPr lang="en-US" sz="8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defRPr/>
            </a:pPr>
            <a:r>
              <a:rPr lang="cs-CZ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VIKTOR JAKOVLEVIČ BUNJAKOVSKIJ</a:t>
            </a:r>
            <a:endParaRPr lang="cs-CZ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File:Bunjakovs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764704"/>
            <a:ext cx="2725714" cy="30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2921169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fontAlgn="auto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1847 – časopis </a:t>
            </a:r>
            <a:r>
              <a:rPr lang="cs-CZ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Sovremennik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možnosti využívání matematických metod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ling-vistice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1" descr="Image:Bunjakovskij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7073"/>
            <a:ext cx="6553200" cy="25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5107</TotalTime>
  <Words>1902</Words>
  <Application>Microsoft Office PowerPoint</Application>
  <PresentationFormat>Předvádění na obrazovce (4:3)</PresentationFormat>
  <Paragraphs>559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Cambria Math</vt:lpstr>
      <vt:lpstr>Franklin Gothic Book</vt:lpstr>
      <vt:lpstr>Perpetua</vt:lpstr>
      <vt:lpstr>Tahoma</vt:lpstr>
      <vt:lpstr>Times New Roman</vt:lpstr>
      <vt:lpstr>Wingdings</vt:lpstr>
      <vt:lpstr>Wingdings 2</vt:lpstr>
      <vt:lpstr>Jmění</vt:lpstr>
      <vt:lpstr>Dokument</vt:lpstr>
      <vt:lpstr>      MATEMATICKÁ LINGVISTIKA   </vt:lpstr>
      <vt:lpstr>MATEMATICKÁ LINGVISTIKA </vt:lpstr>
      <vt:lpstr>Prezentace aplikace PowerPoint</vt:lpstr>
      <vt:lpstr>Prezentace aplikace PowerPoint</vt:lpstr>
      <vt:lpstr>1. LINGVISTIKA KVANTITATIVNÍ</vt:lpstr>
      <vt:lpstr> Kabala</vt:lpstr>
      <vt:lpstr>Univerzální jazyk</vt:lpstr>
      <vt:lpstr> POJEM „frekvence“</vt:lpstr>
      <vt:lpstr> VIKTOR JAKOVLEVIČ BUNJAKOVSKIJ</vt:lpstr>
      <vt:lpstr>Prezentace aplikace PowerPoint</vt:lpstr>
      <vt:lpstr>ANDREJ ANDREJEVIČ MARKOV  (1856 – 1922)</vt:lpstr>
      <vt:lpstr>NÁPODOBA TEXTU PODLE TEORIE PRAVDĚPODOBNOSTI</vt:lpstr>
      <vt:lpstr>Prezentace aplikace PowerPoint</vt:lpstr>
      <vt:lpstr>Prezentace aplikace PowerPoint</vt:lpstr>
      <vt:lpstr> Prvních deset slov s nejvyšší frekvencí v různých jazycích</vt:lpstr>
      <vt:lpstr>Prezentace aplikace PowerPoint</vt:lpstr>
      <vt:lpstr>Průměrný slovník dětí</vt:lpstr>
      <vt:lpstr>Slovník dospělých podle profesí  (Ogden) </vt:lpstr>
      <vt:lpstr>Prezentace aplikace PowerPoint</vt:lpstr>
      <vt:lpstr>GEORGE KINGSLEY ZIPF (1902 – 1950)</vt:lpstr>
      <vt:lpstr> GLOTTOCHRONOLOGIE</vt:lpstr>
      <vt:lpstr>Prezentace aplikace PowerPoint</vt:lpstr>
      <vt:lpstr>TEORIE INFORMACE</vt:lpstr>
      <vt:lpstr>Prezentace aplikace PowerPoint</vt:lpstr>
      <vt:lpstr>Prezentace aplikace PowerPoint</vt:lpstr>
      <vt:lpstr>Jan Amos Komenský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LINGVISTIKA ALGEBRAICKÁ</vt:lpstr>
      <vt:lpstr>GENERATIVNÍ GRAMATIKA  (Noam Chomsky)</vt:lpstr>
      <vt:lpstr>Prezentace aplikace PowerPoint</vt:lpstr>
      <vt:lpstr>KATEGORIÁLNÍ GRAMATIKA  (Y. Bar-Hillel) </vt:lpstr>
      <vt:lpstr>Prezentace aplikace PowerPoint</vt:lpstr>
      <vt:lpstr>Prezentace aplikace PowerPoint</vt:lpstr>
      <vt:lpstr>Dobrý vysokoškolský student samostatně přemýšlí. </vt:lpstr>
      <vt:lpstr>TEXTOLOGIE</vt:lpstr>
      <vt:lpstr>3. POČÍTAČOVÁ LINGVISTIKA (STROJOVÁ, KOMPUTAČNÍ)</vt:lpstr>
      <vt:lpstr>KORPUSOVÁ LINGVISTIKA</vt:lpstr>
      <vt:lpstr>VYUŽITÍ KORPUSŮ </vt:lpstr>
      <vt:lpstr>   ČESKÝ NÁRODNÍ KORPUS  (http://ucnk.ff.cuni.cz)  </vt:lpstr>
      <vt:lpstr>Prezentace aplikace PowerPoint</vt:lpstr>
      <vt:lpstr>Studium matem. lingvistiky v ČR</vt:lpstr>
      <vt:lpstr>Prezentace aplikace PowerPoint</vt:lpstr>
      <vt:lpstr>LITERATURA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Klasifikační stromy Marek Sedlačík</dc:title>
  <dc:creator>VVŠ-PV</dc:creator>
  <cp:lastModifiedBy>Marek Sedlačík</cp:lastModifiedBy>
  <cp:revision>196</cp:revision>
  <cp:lastPrinted>1601-01-01T00:00:00Z</cp:lastPrinted>
  <dcterms:created xsi:type="dcterms:W3CDTF">2005-05-17T14:08:54Z</dcterms:created>
  <dcterms:modified xsi:type="dcterms:W3CDTF">2017-03-08T20:31:40Z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