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43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7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5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6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49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70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5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0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3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0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96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119F-4C6D-4888-96D9-83199332ACFE}" type="datetimeFigureOut">
              <a:rPr lang="cs-CZ" smtClean="0"/>
              <a:t>26.05.2020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4DB2-CCD3-44C8-A5F1-58361A4E3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Mikroklima půdy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81428" y="4106754"/>
            <a:ext cx="34291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Z0082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Mikroklima a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mezoklima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Filip Hrbáček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toku tepla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Destičky pro měření toku tepla</a:t>
            </a:r>
          </a:p>
          <a:p>
            <a:endParaRPr lang="cs-CZ" dirty="0"/>
          </a:p>
          <a:p>
            <a:r>
              <a:rPr lang="cs-CZ" dirty="0" smtClean="0"/>
              <a:t>Dodatečná korekce na základě měření teplotního gradientu a znalosti termálních vlastností půdy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365125"/>
            <a:ext cx="5181600" cy="32444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71" y="4001294"/>
            <a:ext cx="5146675" cy="27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Kalorimetrická metoda</a:t>
            </a:r>
          </a:p>
          <a:p>
            <a:endParaRPr lang="cs-CZ" dirty="0" smtClean="0"/>
          </a:p>
          <a:p>
            <a:r>
              <a:rPr lang="cs-CZ" dirty="0" smtClean="0"/>
              <a:t>Určení průměrného toku tepla podle změny tepelné akumulace za jednotku času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Gradientová metoda</a:t>
            </a:r>
          </a:p>
          <a:p>
            <a:endParaRPr lang="cs-CZ" dirty="0"/>
          </a:p>
          <a:p>
            <a:r>
              <a:rPr lang="cs-CZ" dirty="0" smtClean="0"/>
              <a:t>Přímý výpočet podle základní rovnice G = k (</a:t>
            </a:r>
            <a:r>
              <a:rPr lang="cs-CZ" dirty="0" err="1" smtClean="0"/>
              <a:t>dT</a:t>
            </a:r>
            <a:r>
              <a:rPr lang="cs-CZ" dirty="0" smtClean="0"/>
              <a:t>/</a:t>
            </a:r>
            <a:r>
              <a:rPr lang="cs-CZ" dirty="0" err="1" smtClean="0"/>
              <a:t>dz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Přesnost velmi závisí na správném určení vodivosti, která je vysoce variabilní v čase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6" y="4417290"/>
            <a:ext cx="2809875" cy="609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33" y="5026890"/>
            <a:ext cx="25241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půdy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Základní fyzikální parametr půdy</a:t>
            </a:r>
          </a:p>
          <a:p>
            <a:r>
              <a:rPr lang="cs-CZ" dirty="0"/>
              <a:t>Největší změny </a:t>
            </a:r>
            <a:r>
              <a:rPr lang="cs-CZ" dirty="0" smtClean="0"/>
              <a:t>teploty se </a:t>
            </a:r>
            <a:r>
              <a:rPr lang="cs-CZ" dirty="0"/>
              <a:t>odehrávají na povrchu půdy </a:t>
            </a:r>
            <a:r>
              <a:rPr lang="cs-CZ" dirty="0" smtClean="0"/>
              <a:t>a směrem </a:t>
            </a:r>
            <a:r>
              <a:rPr lang="cs-CZ" dirty="0"/>
              <a:t>do hloubky se kolísání teploty </a:t>
            </a:r>
            <a:r>
              <a:rPr lang="cs-CZ" dirty="0" smtClean="0"/>
              <a:t>snižuje</a:t>
            </a:r>
          </a:p>
          <a:p>
            <a:r>
              <a:rPr lang="cs-CZ" dirty="0" smtClean="0"/>
              <a:t>Významný parametr v klimatologii, ekologii, zemědělství, inženýrství..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1" y="440170"/>
            <a:ext cx="4598519" cy="5931423"/>
          </a:xfrm>
        </p:spPr>
      </p:pic>
    </p:spTree>
    <p:extLst>
      <p:ext uri="{BB962C8B-B14F-4D97-AF65-F5344CB8AC3E}">
        <p14:creationId xmlns:p14="http://schemas.microsoft.com/office/powerpoint/2010/main" val="2099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Teplotní režim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18383" cy="4351338"/>
          </a:xfrm>
        </p:spPr>
        <p:txBody>
          <a:bodyPr/>
          <a:lstStyle/>
          <a:p>
            <a:r>
              <a:rPr lang="cs-CZ" dirty="0" smtClean="0"/>
              <a:t>K ohřívání a ochlazování půdy dochází od povrchu</a:t>
            </a:r>
          </a:p>
          <a:p>
            <a:r>
              <a:rPr lang="cs-CZ" dirty="0" smtClean="0"/>
              <a:t>Vyšší tepelná kapacita -&gt; nižší rychlost změny teploty</a:t>
            </a:r>
          </a:p>
          <a:p>
            <a:r>
              <a:rPr lang="cs-CZ" dirty="0" smtClean="0"/>
              <a:t>Vyšší tepelná vodivost -&gt; vyšší rychlost přenosu tepla</a:t>
            </a:r>
          </a:p>
          <a:p>
            <a:r>
              <a:rPr lang="cs-CZ" dirty="0" smtClean="0"/>
              <a:t>Nulová denní amplituda (cca 1 m)</a:t>
            </a:r>
          </a:p>
          <a:p>
            <a:r>
              <a:rPr lang="cs-CZ" dirty="0" smtClean="0"/>
              <a:t>Nulová roční amplituda (cca 5 – 15 m).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1139176"/>
            <a:ext cx="3810000" cy="4191000"/>
          </a:xfrm>
        </p:spPr>
      </p:pic>
    </p:spTree>
    <p:extLst>
      <p:ext uri="{BB962C8B-B14F-4D97-AF65-F5344CB8AC3E}">
        <p14:creationId xmlns:p14="http://schemas.microsoft.com/office/powerpoint/2010/main" val="31396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režim teploty půdy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4415" y="3493887"/>
            <a:ext cx="4151949" cy="3191811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24318" y="0"/>
            <a:ext cx="4049974" cy="3592585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Popsán Fourierovy zákony</a:t>
            </a:r>
          </a:p>
          <a:p>
            <a:r>
              <a:rPr lang="cs-CZ" dirty="0" smtClean="0"/>
              <a:t>Perioda časových změn se s hloubkou nemění</a:t>
            </a:r>
          </a:p>
          <a:p>
            <a:r>
              <a:rPr lang="cs-CZ" dirty="0" smtClean="0"/>
              <a:t>Amplituda časových </a:t>
            </a:r>
            <a:r>
              <a:rPr lang="cs-CZ" dirty="0"/>
              <a:t>změn teploty půdy se s rostoucí hloubkou </a:t>
            </a:r>
            <a:r>
              <a:rPr lang="cs-CZ" dirty="0" smtClean="0"/>
              <a:t>zmenšuje </a:t>
            </a:r>
          </a:p>
          <a:p>
            <a:r>
              <a:rPr lang="cs-CZ" dirty="0" smtClean="0"/>
              <a:t>Doba výskytu maxima </a:t>
            </a:r>
            <a:r>
              <a:rPr lang="cs-CZ" dirty="0"/>
              <a:t>a minima teploty půdy se s rostoucí hloubkou zpožďuje</a:t>
            </a:r>
            <a:endParaRPr lang="cs-CZ" dirty="0" smtClean="0"/>
          </a:p>
          <a:p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8626764" y="489527"/>
            <a:ext cx="1006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8825347" y="909783"/>
            <a:ext cx="1008000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8626764" y="489527"/>
            <a:ext cx="0" cy="120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8982364" y="1222688"/>
            <a:ext cx="0" cy="4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9759456" y="2890982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9911856" y="2387601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40" y="3298985"/>
            <a:ext cx="2505075" cy="1085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765" y="4881446"/>
            <a:ext cx="2533650" cy="120015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0956975" y="6509839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Hillel</a:t>
            </a:r>
            <a:r>
              <a:rPr lang="cs-CZ" i="1" dirty="0" smtClean="0"/>
              <a:t>, 2003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742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581073" cy="12974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prostředí na teplotní režim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Typ aktivního povrchu</a:t>
            </a:r>
          </a:p>
          <a:p>
            <a:endParaRPr lang="cs-CZ" dirty="0"/>
          </a:p>
          <a:p>
            <a:r>
              <a:rPr lang="cs-CZ" dirty="0" smtClean="0"/>
              <a:t>Geologické složení půdy</a:t>
            </a:r>
          </a:p>
          <a:p>
            <a:endParaRPr lang="cs-CZ" dirty="0" smtClean="0"/>
          </a:p>
          <a:p>
            <a:r>
              <a:rPr lang="cs-CZ" dirty="0"/>
              <a:t>Množství sněhové pokrývky</a:t>
            </a:r>
          </a:p>
          <a:p>
            <a:endParaRPr lang="cs-CZ" dirty="0" smtClean="0"/>
          </a:p>
          <a:p>
            <a:r>
              <a:rPr lang="cs-CZ" dirty="0" smtClean="0"/>
              <a:t>Vlhkostní </a:t>
            </a:r>
            <a:r>
              <a:rPr lang="cs-CZ" dirty="0"/>
              <a:t>stav půdy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2" y="107661"/>
            <a:ext cx="4913745" cy="6606717"/>
          </a:xfrm>
        </p:spPr>
      </p:pic>
      <p:sp>
        <p:nvSpPr>
          <p:cNvPr id="6" name="TextovéPole 5"/>
          <p:cNvSpPr txBox="1"/>
          <p:nvPr/>
        </p:nvSpPr>
        <p:spPr>
          <a:xfrm>
            <a:off x="5708073" y="6426586"/>
            <a:ext cx="199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Čermák et al., 2016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44" y="26121"/>
            <a:ext cx="5410200" cy="3771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4" y="1361328"/>
            <a:ext cx="6096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Tepelné vlastnosti půdy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Tepelná vodivost (k; ʎ) [W m-1 K-1]</a:t>
                </a:r>
              </a:p>
              <a:p>
                <a:pPr lvl="1"/>
                <a:r>
                  <a:rPr lang="cs-CZ" dirty="0" smtClean="0"/>
                  <a:t>Schopnost půdy vést tepelnou energii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2 −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1)/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Tepelná kapacita (C) [J m-3 K-1]</a:t>
                </a:r>
              </a:p>
              <a:p>
                <a:pPr lvl="1"/>
                <a:r>
                  <a:rPr lang="cs-CZ" dirty="0" smtClean="0"/>
                  <a:t>Schopnost půdy uchovávat energii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𝑑𝑇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b="0" i="1" baseline="-25000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i="1" baseline="-25000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𝑥𝑤𝐶𝑤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𝑥𝑎𝐶𝑎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87" y="412096"/>
            <a:ext cx="4739579" cy="26921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67939" y="3239154"/>
            <a:ext cx="5301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Součinitel teplotní vodivosti [m2 s-1]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Určuje rychlost, jakou probíhají </a:t>
            </a:r>
            <a:r>
              <a:rPr lang="cs-CZ" sz="2400" dirty="0"/>
              <a:t>změny teploty </a:t>
            </a:r>
            <a:r>
              <a:rPr lang="cs-CZ" sz="2400" dirty="0" smtClean="0"/>
              <a:t>v půdě</a:t>
            </a:r>
            <a:r>
              <a:rPr lang="cs-CZ" sz="2400" dirty="0"/>
              <a:t>, a určuje hloubku, do jaké pronikne změna teploty na povrchu </a:t>
            </a:r>
            <a:r>
              <a:rPr lang="cs-CZ" sz="2400" dirty="0" smtClean="0"/>
              <a:t>půd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4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termálních vlastností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64" y="800099"/>
            <a:ext cx="3901354" cy="390135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04602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Numerický výpočet</a:t>
            </a:r>
          </a:p>
          <a:p>
            <a:pPr lvl="1"/>
            <a:r>
              <a:rPr lang="cs-CZ" dirty="0" smtClean="0"/>
              <a:t>Nezbytná znalost teploty půdy v alespoň 2 úrovních a toku tepla do půdy</a:t>
            </a:r>
          </a:p>
          <a:p>
            <a:pPr lvl="1"/>
            <a:r>
              <a:rPr lang="cs-CZ" dirty="0" smtClean="0"/>
              <a:t>Různé postupy vycházející z Fourierova zákona o vedení tepla (například de </a:t>
            </a:r>
            <a:r>
              <a:rPr lang="cs-CZ" dirty="0" err="1" smtClean="0"/>
              <a:t>Vries</a:t>
            </a:r>
            <a:r>
              <a:rPr lang="cs-CZ" dirty="0" smtClean="0"/>
              <a:t>, 1963; </a:t>
            </a:r>
            <a:r>
              <a:rPr lang="cs-CZ" dirty="0" err="1" smtClean="0"/>
              <a:t>Horton</a:t>
            </a:r>
            <a:r>
              <a:rPr lang="cs-CZ" dirty="0" smtClean="0"/>
              <a:t> et al., 1983; Sauer et al., 2005…)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Laboratorní analýza</a:t>
            </a:r>
          </a:p>
          <a:p>
            <a:pPr lvl="1"/>
            <a:r>
              <a:rPr lang="cs-CZ" dirty="0" smtClean="0"/>
              <a:t>Předpoklad – odběr neporušeného vzorku se zachovanou </a:t>
            </a:r>
            <a:r>
              <a:rPr lang="cs-CZ" dirty="0" err="1" smtClean="0"/>
              <a:t>vlhlostí</a:t>
            </a:r>
            <a:r>
              <a:rPr lang="cs-CZ" dirty="0" smtClean="0"/>
              <a:t> o dostatečném objemu</a:t>
            </a:r>
            <a:endParaRPr lang="cs-CZ" dirty="0"/>
          </a:p>
          <a:p>
            <a:r>
              <a:rPr lang="cs-CZ" dirty="0" smtClean="0"/>
              <a:t>Terénní měření</a:t>
            </a:r>
          </a:p>
          <a:p>
            <a:pPr lvl="1"/>
            <a:r>
              <a:rPr lang="cs-CZ" dirty="0" smtClean="0"/>
              <a:t>Senzory na kontinuální monitoring vodivosti a toku tepla do půdy</a:t>
            </a:r>
          </a:p>
          <a:p>
            <a:pPr lvl="1"/>
            <a:r>
              <a:rPr lang="cs-CZ" dirty="0" smtClean="0"/>
              <a:t>Přímé (nekontinuální) měření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3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hodnoty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2547" y="517167"/>
            <a:ext cx="4469129" cy="59945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987990" y="6511759"/>
            <a:ext cx="217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Kodešová et al., 2013</a:t>
            </a:r>
            <a:endParaRPr lang="cs-CZ" i="1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8671" y="1311997"/>
            <a:ext cx="6464347" cy="409127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48671" y="5403273"/>
            <a:ext cx="21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Marquez</a:t>
            </a:r>
            <a:r>
              <a:rPr lang="cs-CZ" i="1" dirty="0" smtClean="0"/>
              <a:t> et al., 2016</a:t>
            </a:r>
            <a:endParaRPr 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7514" y="5846740"/>
            <a:ext cx="653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Termální vodivost vody cca 6x nižší než ledu</a:t>
            </a:r>
          </a:p>
          <a:p>
            <a:r>
              <a:rPr lang="cs-CZ" dirty="0" smtClean="0"/>
              <a:t>Tepelná kapacita vody cca 2x vyšší než ledu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81" y="22399"/>
            <a:ext cx="4619048" cy="34920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420" y="3076541"/>
            <a:ext cx="4476081" cy="34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 tepla do půdy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Vedení tepla (kondukce) je nejčastějším typem přenosu tepla v půdě </a:t>
                </a:r>
              </a:p>
              <a:p>
                <a:r>
                  <a:rPr lang="cs-CZ" dirty="0" smtClean="0"/>
                  <a:t>Kondukce = způsob šíření tepla, kdy částice s vyšší střední kinetickou energií předávají část své energie prostřednictvím vzájemných srážek s částicemi s nižší kinetickou energií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Základní složka energetické bilance</a:t>
                </a: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𝑑𝑍</m:t>
                          </m:r>
                        </m:den>
                      </m:f>
                    </m:oMath>
                  </m:oMathPara>
                </a14:m>
                <a:endParaRPr lang="cs-CZ" b="0" dirty="0" smtClean="0"/>
              </a:p>
              <a:p>
                <a:r>
                  <a:rPr lang="cs-CZ" dirty="0" smtClean="0"/>
                  <a:t>Vliv typu povrchu, vlhkosti,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3501" r="-3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6926" y="3559030"/>
            <a:ext cx="5181600" cy="30952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44" y="293478"/>
            <a:ext cx="5513965" cy="32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399</Words>
  <Application>Microsoft Office PowerPoint</Application>
  <PresentationFormat>Širokoúhlá obrazovka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Motiv Office</vt:lpstr>
      <vt:lpstr>Mikroklima půdy</vt:lpstr>
      <vt:lpstr>Teplota půdy</vt:lpstr>
      <vt:lpstr>Teplotní režim půdy</vt:lpstr>
      <vt:lpstr>Denní režim teploty půdy</vt:lpstr>
      <vt:lpstr>Vliv prostředí na teplotní režim půdy</vt:lpstr>
      <vt:lpstr>Tepelné vlastnosti půdy</vt:lpstr>
      <vt:lpstr>Stanovení termálních vlastností</vt:lpstr>
      <vt:lpstr>Typické hodnoty</vt:lpstr>
      <vt:lpstr>Tok tepla do půdy</vt:lpstr>
      <vt:lpstr>Stanovení toku tepla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Mikroklima půdy</dc:title>
  <dc:creator>Filip</dc:creator>
  <cp:lastModifiedBy>Filip</cp:lastModifiedBy>
  <cp:revision>25</cp:revision>
  <dcterms:created xsi:type="dcterms:W3CDTF">2020-05-11T15:18:14Z</dcterms:created>
  <dcterms:modified xsi:type="dcterms:W3CDTF">2020-05-26T09:50:04Z</dcterms:modified>
</cp:coreProperties>
</file>