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8" r:id="rId3"/>
    <p:sldId id="257" r:id="rId4"/>
    <p:sldId id="259" r:id="rId5"/>
    <p:sldId id="273" r:id="rId6"/>
    <p:sldId id="281" r:id="rId7"/>
    <p:sldId id="274" r:id="rId8"/>
    <p:sldId id="258" r:id="rId9"/>
    <p:sldId id="276" r:id="rId10"/>
    <p:sldId id="279" r:id="rId11"/>
    <p:sldId id="280" r:id="rId12"/>
    <p:sldId id="275" r:id="rId13"/>
    <p:sldId id="272" r:id="rId14"/>
    <p:sldId id="261" r:id="rId15"/>
    <p:sldId id="260" r:id="rId16"/>
    <p:sldId id="264" r:id="rId17"/>
    <p:sldId id="282" r:id="rId18"/>
    <p:sldId id="262" r:id="rId19"/>
    <p:sldId id="266" r:id="rId20"/>
    <p:sldId id="265" r:id="rId21"/>
    <p:sldId id="270" r:id="rId22"/>
    <p:sldId id="283" r:id="rId23"/>
    <p:sldId id="263" r:id="rId24"/>
    <p:sldId id="267" r:id="rId25"/>
    <p:sldId id="269" r:id="rId26"/>
    <p:sldId id="277" r:id="rId27"/>
    <p:sldId id="271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954">
          <p15:clr>
            <a:srgbClr val="A4A3A4"/>
          </p15:clr>
        </p15:guide>
        <p15:guide id="3" orient="horz" pos="536">
          <p15:clr>
            <a:srgbClr val="A4A3A4"/>
          </p15:clr>
        </p15:guide>
        <p15:guide id="4" orient="horz" pos="2896">
          <p15:clr>
            <a:srgbClr val="A4A3A4"/>
          </p15:clr>
        </p15:guide>
        <p15:guide id="5" orient="horz" pos="2958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2A"/>
    <a:srgbClr val="C0C0C0"/>
    <a:srgbClr val="297085"/>
    <a:srgbClr val="6EACFF"/>
    <a:srgbClr val="44CE3C"/>
    <a:srgbClr val="FFFF6E"/>
    <a:srgbClr val="74B2F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73" autoAdjust="0"/>
    <p:restoredTop sz="83986" autoAdjust="0"/>
  </p:normalViewPr>
  <p:slideViewPr>
    <p:cSldViewPr snapToGrid="0">
      <p:cViewPr varScale="1">
        <p:scale>
          <a:sx n="126" d="100"/>
          <a:sy n="126" d="100"/>
        </p:scale>
        <p:origin x="792" y="120"/>
      </p:cViewPr>
      <p:guideLst>
        <p:guide orient="horz" pos="840"/>
        <p:guide orient="horz" pos="954"/>
        <p:guide orient="horz" pos="536"/>
        <p:guide orient="horz" pos="2896"/>
        <p:guide orient="horz" pos="2958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0047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7248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5207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3955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4869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49124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115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9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2989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438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7438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3587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56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9170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88833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2091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726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7691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149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30774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760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0904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58197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841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1924050"/>
            <a:ext cx="7518400" cy="1997869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cs-CZ" altLang="cs-CZ" noProof="0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844154"/>
            <a:ext cx="1703387" cy="3755231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844154"/>
            <a:ext cx="6037861" cy="3755231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3305176"/>
            <a:ext cx="8091487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8" y="2180035"/>
            <a:ext cx="8091487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1514475"/>
            <a:ext cx="3876944" cy="3082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50900"/>
            <a:ext cx="8091487" cy="4826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8" y="1514475"/>
            <a:ext cx="38786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186796"/>
            <a:ext cx="3874282" cy="24078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8" y="1514475"/>
            <a:ext cx="3877957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2" y="2204050"/>
            <a:ext cx="3878113" cy="23933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7" y="1514475"/>
            <a:ext cx="8091487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7" y="850900"/>
            <a:ext cx="8091487" cy="48259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1514475"/>
            <a:ext cx="5026025" cy="30801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1514475"/>
            <a:ext cx="2746884" cy="308014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815630"/>
            <a:ext cx="5486400" cy="425054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850899"/>
            <a:ext cx="5486400" cy="29059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240684"/>
            <a:ext cx="5486400" cy="3567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8" y="844154"/>
            <a:ext cx="8086635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8" y="1513285"/>
            <a:ext cx="8082321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4686300"/>
            <a:ext cx="630591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4686300"/>
            <a:ext cx="18417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5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4.jpeg"/><Relationship Id="rId11" Type="http://schemas.openxmlformats.org/officeDocument/2006/relationships/image" Target="../media/image5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carto4edu.ped.muni.cz/" TargetMode="External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4.gif"/><Relationship Id="rId7" Type="http://schemas.openxmlformats.org/officeDocument/2006/relationships/hyperlink" Target="https://www.spear.land.vic.gov.au/spear/pages/eplan/3d-digital-cadastre/3dprototype/prototype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mapy.cz/s/lafuforopu" TargetMode="External"/><Relationship Id="rId3" Type="http://schemas.openxmlformats.org/officeDocument/2006/relationships/hyperlink" Target="https://www.melowntech.com/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hyperlink" Target="https://www.melown.com/maps/?x=511946&amp;y=5610765&amp;d=90&amp;rx=309&amp;ry=-40&amp;ho=20&amp;rotate=0#frydstejn" TargetMode="External"/><Relationship Id="rId4" Type="http://schemas.openxmlformats.org/officeDocument/2006/relationships/hyperlink" Target="https://www.melown.com/maps/" TargetMode="External"/><Relationship Id="rId9" Type="http://schemas.openxmlformats.org/officeDocument/2006/relationships/hyperlink" Target="https://mapy.cz/s/madafukepa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iprpraha.cz/apl/app/model3d/" TargetMode="External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hyperlink" Target="http://www.iprpraha.cz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hyperlink" Target="https://ags.cuzk.cz/dmr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gs.cuzk.cz/dmr_3dscena/" TargetMode="Externa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hyperlink" Target="https://is.muni.cz/predmet/sci/jaro2019/Z8113" TargetMode="External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hyperlink" Target="https://is.muni.cz/predmet/1431/Z8818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herman.lu@mail.muni.cz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eoportal.cuzk.cz/(S(jxrslqc1ayfwwfwagl3vcgza))/Default.aspx?mode=TextMeta&amp;text=dSady_zabaged&amp;side=zabaged&amp;menu=24" TargetMode="Externa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geoportal.cuzk.cz/(S(jxrslqc1ayfwwfwagl3vcgza))/Default.aspx?mode=TextMeta&amp;side=vyskopis&amp;metadataID=CZ-CUZK-DMP1G-V&amp;head_tab=sekce-02-gp&amp;menu=303" TargetMode="External"/><Relationship Id="rId12" Type="http://schemas.openxmlformats.org/officeDocument/2006/relationships/image" Target="../media/image17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geoportal.cuzk.cz/(S(jxrslqc1ayfwwfwagl3vcgza))/Default.aspx?mode=TextMeta&amp;side=vyskopis&amp;metadataID=CZ-CUZK-DMR5G-V&amp;head_tab=sekce-02-gp&amp;menu=302" TargetMode="External"/><Relationship Id="rId11" Type="http://schemas.openxmlformats.org/officeDocument/2006/relationships/hyperlink" Target="https://geoportal.cuzk.cz/(S(jxrslqc1ayfwwfwagl3vcgza))/Default.aspx?mode=TextMeta&amp;side=mapy_data50&amp;text=dSady_mapyData50&amp;head_tab=sekce-02-gp&amp;menu=2290" TargetMode="External"/><Relationship Id="rId5" Type="http://schemas.openxmlformats.org/officeDocument/2006/relationships/hyperlink" Target="https://geoportal.cuzk.cz/(S(jxrslqc1ayfwwfwagl3vcgza))/Default.aspx?mode=TextMeta&amp;side=vyskopis&amp;metadataID=CZ-CUZK-DMR4G-V&amp;head_tab=sekce-02-gp&amp;menu=301" TargetMode="External"/><Relationship Id="rId15" Type="http://schemas.openxmlformats.org/officeDocument/2006/relationships/image" Target="../media/image5.png"/><Relationship Id="rId10" Type="http://schemas.openxmlformats.org/officeDocument/2006/relationships/hyperlink" Target="https://geoportal.cuzk.cz/(S(tlrpcrxcc13fudekpdel55kd))/Default.aspx?mode=TextMeta&amp;side=mapy_data200&amp;text=dSady_mapyData200&amp;head_tab=sekce-02-gp&amp;menu=229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s://geoportal.cuzk.cz/(S(jxrslqc1ayfwwfwagl3vcgza))/Default.aspx?mode=TextMeta&amp;text=vyskopisZBG&amp;side=vyskopis&amp;head_tab=sekce-02-gp&amp;menu=30" TargetMode="External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no.cz/3d-model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hyperlink" Target="https://mapy.cz/zakladni?x=16.5972994&amp;y=49.2039635&amp;z=19&amp;m3d=1&amp;height=229&amp;yaw=-0&amp;pitch=-30&amp;l=0&amp;base=ophoto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app.iprpraha.cz/apl/app/model3d/" TargetMode="Externa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land.copernicus.eu/pan-european/satellite-derived-products/eu-dem/eu-dem-v1.1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iki.openstreetmap.org/wiki/3D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82675" y="1582994"/>
            <a:ext cx="7518400" cy="1445341"/>
          </a:xfrm>
        </p:spPr>
        <p:txBody>
          <a:bodyPr anchor="t"/>
          <a:lstStyle/>
          <a:p>
            <a:pPr algn="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modelování a vizualizace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geoinformatice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7763" y="3236626"/>
            <a:ext cx="7518400" cy="11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r"/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RNDr.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Lukáš HERMAN</a:t>
            </a:r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</a:t>
            </a: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Geografický ústa</a:t>
            </a:r>
            <a:r>
              <a:rPr lang="cs-CZ" sz="1600" b="0" dirty="0"/>
              <a:t>v,</a:t>
            </a: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Přírodovědecká fakulta, Masarykova univerzita, </a:t>
            </a:r>
            <a:endParaRPr lang="cs-CZ" altLang="cs-CZ" sz="1600" kern="0" dirty="0"/>
          </a:p>
        </p:txBody>
      </p:sp>
      <p:pic>
        <p:nvPicPr>
          <p:cNvPr id="6" name="Picture 2" descr="Související obrázek">
            <a:extLst>
              <a:ext uri="{FF2B5EF4-FFF2-40B4-BE49-F238E27FC236}">
                <a16:creationId xmlns:a16="http://schemas.microsoft.com/office/drawing/2014/main" id="{51193BF9-CD32-4041-8503-B6A1BEEC6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3"/>
          <a:stretch/>
        </p:blipFill>
        <p:spPr bwMode="auto">
          <a:xfrm>
            <a:off x="528242" y="2586043"/>
            <a:ext cx="1596343" cy="1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Analýzy viditelnosti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5443537" cy="3082925"/>
          </a:xfrm>
        </p:spPr>
        <p:txBody>
          <a:bodyPr/>
          <a:lstStyle/>
          <a:p>
            <a:r>
              <a:rPr lang="cs-CZ" sz="1600" dirty="0"/>
              <a:t>Slouží k …</a:t>
            </a:r>
          </a:p>
          <a:p>
            <a:pPr lvl="1"/>
            <a:r>
              <a:rPr lang="cs-CZ" sz="1200" dirty="0"/>
              <a:t>určení ploch, které jsou viditelné z pozorovacího místa (např. z rozhledny)</a:t>
            </a:r>
          </a:p>
          <a:p>
            <a:pPr lvl="1"/>
            <a:r>
              <a:rPr lang="cs-CZ" sz="1200" dirty="0"/>
              <a:t>Určení ploch, odkud je vidět daný objekt (např. větrnou elektrárnu nebo plánovanou výškovou budovu) </a:t>
            </a:r>
          </a:p>
          <a:p>
            <a:pPr lvl="1"/>
            <a:r>
              <a:rPr lang="cs-CZ" sz="1200" dirty="0"/>
              <a:t>…</a:t>
            </a:r>
          </a:p>
          <a:p>
            <a:pPr lvl="1"/>
            <a:endParaRPr lang="cs-CZ" sz="1200" dirty="0"/>
          </a:p>
          <a:p>
            <a:r>
              <a:rPr lang="cs-CZ" sz="1600" dirty="0"/>
              <a:t>Konkrétní analýzy jsou např.:  </a:t>
            </a:r>
          </a:p>
          <a:p>
            <a:pPr lvl="1"/>
            <a:r>
              <a:rPr lang="cs-CZ" sz="1200" dirty="0" err="1"/>
              <a:t>Viewshead</a:t>
            </a:r>
            <a:endParaRPr lang="cs-CZ" sz="1200" dirty="0"/>
          </a:p>
          <a:p>
            <a:pPr lvl="1"/>
            <a:r>
              <a:rPr lang="cs-CZ" sz="1200" dirty="0" err="1"/>
              <a:t>Visibility</a:t>
            </a:r>
            <a:endParaRPr lang="cs-CZ" sz="1200" dirty="0"/>
          </a:p>
          <a:p>
            <a:pPr lvl="1"/>
            <a:endParaRPr lang="cs-CZ" sz="1200" dirty="0"/>
          </a:p>
          <a:p>
            <a:pPr lvl="1"/>
            <a:endParaRPr lang="cs-CZ" sz="1200" dirty="0"/>
          </a:p>
          <a:p>
            <a:endParaRPr lang="cs-CZ" sz="16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E028197-046C-4729-92A5-4BC82AF0B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25762" r="77363" b="61684"/>
          <a:stretch/>
        </p:blipFill>
        <p:spPr>
          <a:xfrm>
            <a:off x="6621780" y="1905"/>
            <a:ext cx="2522220" cy="2397541"/>
          </a:xfrm>
          <a:prstGeom prst="rect">
            <a:avLst/>
          </a:prstGeom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10</a:t>
            </a:fld>
            <a:endParaRPr lang="cs-CZ" alt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38B3D43F-B22A-4D5B-AC52-19C629634157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340EBA-2CE3-4CA0-817C-B19D47F6B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606" y="1979230"/>
            <a:ext cx="3183509" cy="2499360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78747C7-26CE-4BC3-B86D-9F7C743970FF}"/>
              </a:ext>
            </a:extLst>
          </p:cNvPr>
          <p:cNvSpPr/>
          <p:nvPr/>
        </p:nvSpPr>
        <p:spPr bwMode="auto">
          <a:xfrm>
            <a:off x="6237493" y="2686050"/>
            <a:ext cx="241300" cy="2159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C2A9595-9892-4975-867C-63C270C81C99}"/>
              </a:ext>
            </a:extLst>
          </p:cNvPr>
          <p:cNvCxnSpPr>
            <a:stCxn id="11" idx="0"/>
          </p:cNvCxnSpPr>
          <p:nvPr/>
        </p:nvCxnSpPr>
        <p:spPr bwMode="auto">
          <a:xfrm flipV="1">
            <a:off x="6358143" y="1708150"/>
            <a:ext cx="1287257" cy="9779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Obrázek 16" descr="Obsah obrázku mapa, text&#10;&#10;Popis byl vytvořen automaticky">
            <a:extLst>
              <a:ext uri="{FF2B5EF4-FFF2-40B4-BE49-F238E27FC236}">
                <a16:creationId xmlns:a16="http://schemas.microsoft.com/office/drawing/2014/main" id="{5B876F2E-59D0-4E84-9B34-B50984FDE7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30" y="3241696"/>
            <a:ext cx="2990585" cy="1899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13EB221-A7B1-4DA2-AA3B-230BB7224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30" y="3408971"/>
            <a:ext cx="1747215" cy="16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10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B12FDCFE-424B-4720-B63B-646561FF9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9" t="46643" r="42227" b="21841"/>
          <a:stretch/>
        </p:blipFill>
        <p:spPr bwMode="auto">
          <a:xfrm>
            <a:off x="6858000" y="167154"/>
            <a:ext cx="2286000" cy="109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6348412" cy="485775"/>
          </a:xfrm>
        </p:spPr>
        <p:txBody>
          <a:bodyPr anchor="ctr"/>
          <a:lstStyle/>
          <a:p>
            <a:r>
              <a:rPr lang="cs-CZ" sz="2200" dirty="0"/>
              <a:t>Analýza zakrytí obzoru, oslunění a zastínění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636223" cy="3082925"/>
          </a:xfrm>
        </p:spPr>
        <p:txBody>
          <a:bodyPr/>
          <a:lstStyle/>
          <a:p>
            <a:r>
              <a:rPr lang="cs-CZ" sz="1600" dirty="0"/>
              <a:t>Solar </a:t>
            </a:r>
            <a:r>
              <a:rPr lang="cs-CZ" sz="1600" dirty="0" err="1"/>
              <a:t>Radiation</a:t>
            </a:r>
            <a:r>
              <a:rPr lang="cs-CZ" sz="1600" dirty="0"/>
              <a:t> – výpočty solární insolace</a:t>
            </a:r>
          </a:p>
          <a:p>
            <a:r>
              <a:rPr lang="cs-CZ" sz="1600" dirty="0"/>
              <a:t>Výpočet zakrytí obzoru</a:t>
            </a:r>
          </a:p>
          <a:p>
            <a:pPr lvl="1"/>
            <a:r>
              <a:rPr lang="cs-CZ" sz="1200" dirty="0" err="1"/>
              <a:t>SkyLine</a:t>
            </a:r>
            <a:endParaRPr lang="cs-CZ" sz="1200" dirty="0"/>
          </a:p>
          <a:p>
            <a:pPr lvl="1"/>
            <a:r>
              <a:rPr lang="cs-CZ" sz="1200" dirty="0" err="1"/>
              <a:t>SkyLine</a:t>
            </a:r>
            <a:r>
              <a:rPr lang="cs-CZ" sz="1200" dirty="0"/>
              <a:t> </a:t>
            </a:r>
            <a:r>
              <a:rPr lang="cs-CZ" sz="1200" dirty="0" err="1"/>
              <a:t>Barrier</a:t>
            </a:r>
            <a:endParaRPr lang="cs-CZ" sz="1200" dirty="0"/>
          </a:p>
          <a:p>
            <a:pPr lvl="1"/>
            <a:r>
              <a:rPr lang="cs-CZ" sz="1200" dirty="0" err="1"/>
              <a:t>SkyLine</a:t>
            </a:r>
            <a:r>
              <a:rPr lang="cs-CZ" sz="1200" dirty="0"/>
              <a:t> </a:t>
            </a:r>
            <a:r>
              <a:rPr lang="cs-CZ" sz="1200" dirty="0" err="1"/>
              <a:t>Graph</a:t>
            </a:r>
            <a:endParaRPr lang="cs-CZ" sz="1200" dirty="0"/>
          </a:p>
          <a:p>
            <a:r>
              <a:rPr lang="cs-CZ" sz="1600" dirty="0" err="1"/>
              <a:t>SunShadowVolume</a:t>
            </a:r>
            <a:endParaRPr lang="cs-CZ" sz="16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11</a:t>
            </a:fld>
            <a:endParaRPr lang="cs-CZ" altLang="cs-CZ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6F73F9D-3F2E-4044-B6B4-673AF096F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31" y="1329929"/>
            <a:ext cx="3876269" cy="20574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807686F-3B7F-473C-AB63-6D445AC3C0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5"/>
          <a:stretch/>
        </p:blipFill>
        <p:spPr>
          <a:xfrm>
            <a:off x="5267731" y="3459480"/>
            <a:ext cx="2844046" cy="168402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999E7706-D79B-49DF-92D7-96F8D88423F3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4AE6724-85F1-4E0B-8F9C-4CD05DE7A332}"/>
              </a:ext>
            </a:extLst>
          </p:cNvPr>
          <p:cNvSpPr/>
          <p:nvPr/>
        </p:nvSpPr>
        <p:spPr>
          <a:xfrm>
            <a:off x="8168639" y="1191039"/>
            <a:ext cx="857475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Zakrytí obzoru ve městě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45CB3D3-48A9-4431-B8EE-219BFE0619C4}"/>
              </a:ext>
            </a:extLst>
          </p:cNvPr>
          <p:cNvSpPr/>
          <p:nvPr/>
        </p:nvSpPr>
        <p:spPr>
          <a:xfrm>
            <a:off x="7932420" y="4036171"/>
            <a:ext cx="1093695" cy="9930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Stíny vržené </a:t>
            </a:r>
            <a:r>
              <a:rPr lang="cs-CZ" sz="1200" b="1" dirty="0">
                <a:solidFill>
                  <a:schemeClr val="bg1"/>
                </a:solidFill>
                <a:highlight>
                  <a:srgbClr val="29708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stávajícími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b="1" dirty="0">
                <a:solidFill>
                  <a:schemeClr val="bg1"/>
                </a:solidFill>
                <a:highlight>
                  <a:srgbClr val="FF2A2A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plánovanou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budovou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A2509F0C-E0C0-462C-8E24-F303923B8C6C}"/>
              </a:ext>
            </a:extLst>
          </p:cNvPr>
          <p:cNvCxnSpPr/>
          <p:nvPr/>
        </p:nvCxnSpPr>
        <p:spPr bwMode="auto">
          <a:xfrm flipH="1" flipV="1">
            <a:off x="6614160" y="4366260"/>
            <a:ext cx="1424940" cy="3200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4" name="Picture 3">
            <a:extLst>
              <a:ext uri="{FF2B5EF4-FFF2-40B4-BE49-F238E27FC236}">
                <a16:creationId xmlns:a16="http://schemas.microsoft.com/office/drawing/2014/main" id="{91488B51-0951-4BEE-8A8D-3C3165E3A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15997" r="14067" b="12761"/>
          <a:stretch>
            <a:fillRect/>
          </a:stretch>
        </p:blipFill>
        <p:spPr bwMode="auto">
          <a:xfrm>
            <a:off x="2331193" y="3247839"/>
            <a:ext cx="2844046" cy="18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4142725-9CF2-43DD-B32C-B8CB5449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6" y="3209401"/>
            <a:ext cx="1754297" cy="19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709EA0B9-8D7D-426B-9495-2D11E0F2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20" y="3144850"/>
            <a:ext cx="1182104" cy="122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9A4CEA41-C4A4-41E7-BC48-526612C5BF80}"/>
              </a:ext>
            </a:extLst>
          </p:cNvPr>
          <p:cNvSpPr/>
          <p:nvPr/>
        </p:nvSpPr>
        <p:spPr>
          <a:xfrm>
            <a:off x="1812561" y="4407041"/>
            <a:ext cx="112445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Solární insolace v Pardubicích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3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44154"/>
            <a:ext cx="6264591" cy="485775"/>
          </a:xfrm>
        </p:spPr>
        <p:txBody>
          <a:bodyPr/>
          <a:lstStyle/>
          <a:p>
            <a:r>
              <a:rPr lang="cs-CZ" dirty="0"/>
              <a:t>Datové formáty a standardy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5246233" cy="3082925"/>
          </a:xfrm>
        </p:spPr>
        <p:txBody>
          <a:bodyPr/>
          <a:lstStyle/>
          <a:p>
            <a:r>
              <a:rPr lang="cs-CZ" sz="1800" dirty="0"/>
              <a:t>Formáty počítačové grafiky</a:t>
            </a:r>
          </a:p>
          <a:p>
            <a:pPr lvl="1"/>
            <a:r>
              <a:rPr lang="cs-CZ" sz="1400" dirty="0"/>
              <a:t>VRML, X3D, COLLADA, </a:t>
            </a:r>
            <a:r>
              <a:rPr lang="cs-CZ" sz="1400" dirty="0" err="1"/>
              <a:t>glTF</a:t>
            </a:r>
            <a:r>
              <a:rPr lang="cs-CZ" sz="1400" dirty="0"/>
              <a:t>, …</a:t>
            </a:r>
          </a:p>
          <a:p>
            <a:r>
              <a:rPr lang="cs-CZ" sz="1800" dirty="0"/>
              <a:t>CAD formáty</a:t>
            </a:r>
          </a:p>
          <a:p>
            <a:pPr lvl="1"/>
            <a:r>
              <a:rPr lang="cs-CZ" sz="1400" dirty="0"/>
              <a:t>DWG, DXF, DGN</a:t>
            </a:r>
          </a:p>
          <a:p>
            <a:r>
              <a:rPr lang="cs-CZ" sz="1800" dirty="0"/>
              <a:t>Geoinformatika</a:t>
            </a:r>
          </a:p>
          <a:p>
            <a:pPr lvl="1"/>
            <a:r>
              <a:rPr lang="cs-CZ" sz="1400" dirty="0" err="1"/>
              <a:t>Multipatch</a:t>
            </a:r>
            <a:r>
              <a:rPr lang="cs-CZ" sz="1400" dirty="0"/>
              <a:t>, KML, </a:t>
            </a:r>
            <a:r>
              <a:rPr lang="cs-CZ" sz="1400" dirty="0" err="1"/>
              <a:t>CityGML</a:t>
            </a:r>
            <a:r>
              <a:rPr lang="cs-CZ" sz="1400" dirty="0"/>
              <a:t>, …</a:t>
            </a:r>
          </a:p>
          <a:p>
            <a:endParaRPr lang="cs-CZ" sz="1800" dirty="0"/>
          </a:p>
          <a:p>
            <a:r>
              <a:rPr lang="cs-CZ" sz="1800" dirty="0"/>
              <a:t>… standardizace datových modelů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22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55C6EB7-E63E-4F5E-BE9B-062839463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3383340"/>
            <a:ext cx="3177948" cy="169366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87CAB4C-A338-4EC3-8E5B-19310890FA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173499"/>
            <a:ext cx="2100333" cy="118143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AED6214-E239-401B-BCE4-6B3A948CEE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02" y="1397588"/>
            <a:ext cx="3177948" cy="1918093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9219027-7007-4135-8017-B95A1FE5A443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845B1AB-40DE-45C9-9979-427816EB061A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5</a:t>
            </a:r>
          </a:p>
        </p:txBody>
      </p:sp>
      <p:pic>
        <p:nvPicPr>
          <p:cNvPr id="3" name="Audio 5">
            <a:hlinkClick r:id="" action="ppaction://media"/>
            <a:extLst>
              <a:ext uri="{FF2B5EF4-FFF2-40B4-BE49-F238E27FC236}">
                <a16:creationId xmlns:a16="http://schemas.microsoft.com/office/drawing/2014/main" id="{8436B98E-C785-4621-A568-0AD42D7E4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51113" y="418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C48199AB-4947-4FDB-B918-531D04106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86" y="2215288"/>
            <a:ext cx="4064213" cy="115789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Převod dat z 2D do 3D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F4B344-DC17-4FEB-B2FE-019568134F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18370" r="21767" b="23112"/>
          <a:stretch/>
        </p:blipFill>
        <p:spPr>
          <a:xfrm>
            <a:off x="6328281" y="0"/>
            <a:ext cx="2815719" cy="176541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6676072" cy="3082925"/>
          </a:xfrm>
        </p:spPr>
        <p:txBody>
          <a:bodyPr/>
          <a:lstStyle/>
          <a:p>
            <a:r>
              <a:rPr lang="cs-CZ" sz="1800" dirty="0"/>
              <a:t>Vytvoření 3. rozměru z atributu(ů)</a:t>
            </a:r>
          </a:p>
          <a:p>
            <a:pPr lvl="1"/>
            <a:r>
              <a:rPr lang="cs-CZ" sz="1400" dirty="0"/>
              <a:t>budova má 3 patra, průměrná výška patra je 3 metry – výška budovy = 9 m</a:t>
            </a:r>
          </a:p>
          <a:p>
            <a:r>
              <a:rPr lang="cs-CZ" sz="1800" dirty="0"/>
              <a:t>Získání 3. souřadnice z jiných vrstev </a:t>
            </a:r>
          </a:p>
          <a:p>
            <a:pPr lvl="1"/>
            <a:r>
              <a:rPr lang="cs-CZ" sz="1400" dirty="0"/>
              <a:t>umístění na model terénu a „zprohýbání“ 2D vrstev</a:t>
            </a:r>
          </a:p>
          <a:p>
            <a:r>
              <a:rPr lang="cs-CZ" sz="1800" dirty="0"/>
              <a:t>Data již jsou 3D</a:t>
            </a:r>
          </a:p>
          <a:p>
            <a:pPr lvl="1"/>
            <a:r>
              <a:rPr lang="cs-CZ" sz="1400" dirty="0"/>
              <a:t>i v tomto mohou být nutné další úpravy …</a:t>
            </a:r>
          </a:p>
          <a:p>
            <a:pPr lvl="2"/>
            <a:r>
              <a:rPr lang="cs-CZ" sz="1000" dirty="0"/>
              <a:t>Transformace souřadnicových systémů, např. </a:t>
            </a:r>
          </a:p>
          <a:p>
            <a:pPr lvl="2"/>
            <a:r>
              <a:rPr lang="cs-CZ" sz="1000" dirty="0"/>
              <a:t>Aplikace 3D variant množinových GIS operací </a:t>
            </a:r>
            <a:br>
              <a:rPr lang="cs-CZ" sz="1000" dirty="0"/>
            </a:br>
            <a:r>
              <a:rPr lang="cs-CZ" sz="1000" dirty="0"/>
              <a:t>(viz slajd „Základní analýzy ve 3D“)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9C61829-43B6-4C21-B9E4-FA659299E2CB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AF312E61-C211-4B63-B8EF-CD70D26A3A8F}"/>
              </a:ext>
            </a:extLst>
          </p:cNvPr>
          <p:cNvSpPr/>
          <p:nvPr/>
        </p:nvSpPr>
        <p:spPr>
          <a:xfrm>
            <a:off x="5750330" y="3639422"/>
            <a:ext cx="3283529" cy="138499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kartézské souřadnice (X, Y + 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cs-CZ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zeměpisná šířka, zem. délka + </a:t>
            </a:r>
            <a:r>
              <a:rPr lang="cs-CZ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výška nad referenčním tělesem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908DE9CE-6089-4753-9B04-499768B3D19A}"/>
              </a:ext>
            </a:extLst>
          </p:cNvPr>
          <p:cNvCxnSpPr>
            <a:cxnSpLocks/>
          </p:cNvCxnSpPr>
          <p:nvPr/>
        </p:nvCxnSpPr>
        <p:spPr bwMode="auto">
          <a:xfrm>
            <a:off x="4267200" y="3307080"/>
            <a:ext cx="1813560" cy="92964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Šipka: obousměrná svislá 9">
            <a:extLst>
              <a:ext uri="{FF2B5EF4-FFF2-40B4-BE49-F238E27FC236}">
                <a16:creationId xmlns:a16="http://schemas.microsoft.com/office/drawing/2014/main" id="{8E0457DE-C0F7-435E-B4C7-235E8C90E66A}"/>
              </a:ext>
            </a:extLst>
          </p:cNvPr>
          <p:cNvSpPr/>
          <p:nvPr/>
        </p:nvSpPr>
        <p:spPr bwMode="auto">
          <a:xfrm>
            <a:off x="7232074" y="3961130"/>
            <a:ext cx="320040" cy="551180"/>
          </a:xfrm>
          <a:prstGeom prst="upDownArrow">
            <a:avLst/>
          </a:prstGeom>
          <a:solidFill>
            <a:srgbClr val="C0C0C0"/>
          </a:solidFill>
          <a:ln w="28575" cap="flat" cmpd="sng" algn="ctr">
            <a:solidFill>
              <a:srgbClr val="FF2A2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4E56684A-4133-41CB-AF01-523D9DA1AD60}"/>
              </a:ext>
            </a:extLst>
          </p:cNvPr>
          <p:cNvSpPr/>
          <p:nvPr/>
        </p:nvSpPr>
        <p:spPr>
          <a:xfrm>
            <a:off x="6637020" y="2935406"/>
            <a:ext cx="2450179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Zprohýbání podle modelu terénu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2993F3C8-84D4-4E6B-B9CA-F5C108CADB8B}"/>
              </a:ext>
            </a:extLst>
          </p:cNvPr>
          <p:cNvSpPr/>
          <p:nvPr/>
        </p:nvSpPr>
        <p:spPr bwMode="auto">
          <a:xfrm>
            <a:off x="7874000" y="2403475"/>
            <a:ext cx="744659" cy="473075"/>
          </a:xfrm>
          <a:prstGeom prst="ellipse">
            <a:avLst/>
          </a:prstGeom>
          <a:noFill/>
          <a:ln w="19050" cap="flat" cmpd="sng" algn="ctr">
            <a:solidFill>
              <a:srgbClr val="FF2A2A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9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C:\Users\Lukas\Desktop\TAČR - zabaged\geospatial_portal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32" y="7937"/>
            <a:ext cx="3170868" cy="151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Software</a:t>
            </a:r>
          </a:p>
        </p:txBody>
      </p:sp>
      <p:pic>
        <p:nvPicPr>
          <p:cNvPr id="8210" name="Picture 18" descr="Výsledek obrázku pro fme 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520955"/>
            <a:ext cx="2364508" cy="13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262061" cy="2469695"/>
          </a:xfrm>
        </p:spPr>
        <p:txBody>
          <a:bodyPr/>
          <a:lstStyle/>
          <a:p>
            <a:r>
              <a:rPr lang="cs-CZ" sz="1800" dirty="0"/>
              <a:t>Komerční i open source </a:t>
            </a:r>
          </a:p>
          <a:p>
            <a:r>
              <a:rPr lang="cs-CZ" sz="1800" dirty="0"/>
              <a:t>Desktopové programy</a:t>
            </a:r>
          </a:p>
          <a:p>
            <a:pPr lvl="1"/>
            <a:r>
              <a:rPr lang="cs-CZ" sz="1400" dirty="0"/>
              <a:t>Grafické programy</a:t>
            </a:r>
          </a:p>
          <a:p>
            <a:pPr lvl="1"/>
            <a:r>
              <a:rPr lang="cs-CZ" sz="1400" dirty="0"/>
              <a:t>CAD programy</a:t>
            </a:r>
          </a:p>
          <a:p>
            <a:pPr lvl="1"/>
            <a:r>
              <a:rPr lang="cs-CZ" sz="1400" dirty="0"/>
              <a:t>GIS – </a:t>
            </a:r>
            <a:r>
              <a:rPr lang="cs-CZ" sz="1400" dirty="0" err="1"/>
              <a:t>ArcScene</a:t>
            </a:r>
            <a:r>
              <a:rPr lang="cs-CZ" sz="1400" dirty="0"/>
              <a:t>, QGIS 3+, …</a:t>
            </a:r>
          </a:p>
          <a:p>
            <a:r>
              <a:rPr lang="cs-CZ" sz="1800" dirty="0"/>
              <a:t>Webové technologie</a:t>
            </a:r>
          </a:p>
          <a:p>
            <a:pPr lvl="1"/>
            <a:r>
              <a:rPr lang="cs-CZ" sz="1400" dirty="0"/>
              <a:t>Cesium, Three.js, …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14</a:t>
            </a:fld>
            <a:endParaRPr lang="cs-CZ" altLang="cs-CZ"/>
          </a:p>
        </p:txBody>
      </p:sp>
      <p:pic>
        <p:nvPicPr>
          <p:cNvPr id="8202" name="Picture 10" descr="https://i.ytimg.com/vi/lrPoO-R0CFU/maxresdefault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894" y="1281690"/>
            <a:ext cx="2948821" cy="165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2.wp.com/changelog.qgis.org/media/images/entries/311f1b52d068ccca9ef74f9ea1dcba259c7ed67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31" y="3535137"/>
            <a:ext cx="3283157" cy="160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30822" y="3621027"/>
            <a:ext cx="1620632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+mn-lt"/>
              </a:rPr>
              <a:t>QGIS 3.0 a vyšší</a:t>
            </a:r>
            <a:endParaRPr lang="en-GB" sz="1400" dirty="0">
              <a:latin typeface="+mn-lt"/>
            </a:endParaRPr>
          </a:p>
        </p:txBody>
      </p:sp>
      <p:pic>
        <p:nvPicPr>
          <p:cNvPr id="8198" name="Picture 6" descr="Výsledek obrázku pro arcgis pro 3D analysi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86" y="2315197"/>
            <a:ext cx="2005608" cy="11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cesium.com/blog/images/2015/08-10/ny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96" y="3002778"/>
            <a:ext cx="2948821" cy="191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7649580" y="4761938"/>
            <a:ext cx="1145968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  <a:latin typeface="+mn-lt"/>
              </a:rPr>
              <a:t>Cesium</a:t>
            </a:r>
            <a:endParaRPr lang="en-GB" sz="1400" dirty="0">
              <a:latin typeface="+mn-lt"/>
            </a:endParaRPr>
          </a:p>
        </p:txBody>
      </p:sp>
      <p:sp>
        <p:nvSpPr>
          <p:cNvPr id="7" name="AutoShape 12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6" descr="data:image/jpeg;base64,/9j/4AAQSkZJRgABAQAAAQABAAD/2wCEAAkGBxQSEBITEhMSFRUWFRYYFRgWGBYZFRYbFRgdGBkYGBcZICggGBolGxgYITEhJSktLi4uGB8zODMsNygtLisBCgoKDg0OGxAQGy0lHyU1LS0tLS0tLS0tLi0tLS0tLS0tLS0tLS4tLS0tLS0tLS0tLS0tLS0tLS0tLS0tLS0tLf/AABEIAJ8BPAMBIgACEQEDEQH/xAAbAAACAwEBAQAAAAAAAAAAAAAABQMEBgIBB//EAEgQAAECAwMIBgYJAwMDBQEAAAECEQADIQQSMQUTIkFRUmGRBhRxgaHRIzIzU5PBFTRCYnKxsuHwJJKiwtLxQ2OCRFRzg7MW/8QAGAEBAQEBAQAAAAAAAAAAAAAAAAECAwT/xAAjEQEBAQEAAQQCAgMAAAAAAAAAARECEiExUWEDQXHBIoGR/9oADAMBAAIRAxEAPwD6Dk/JEoS5YTIsoQJKWeWkqvXQz8HxJqfGJRkpNXk2I1DNLApV30TU0w4xNZrKVyZfpJiGQlrimxSmrMRq/OJLYQySZ01NSBcvFzrcBJfDHjtjUu3N9UUzk1LfV7C+lQJxoLtbtC97w7vDk1FPQWLiyPEaPbTxi9ZSJkmWUzphSoBSVEso1etAOGERZhghRtFpYsRreoOkyNF6Au2NGMNm+O+qIhk6R7iT8NHlHv0ZI9xJ+Gjyie1pSWUZ8xDhgUqYGvEGuMdWxITKF6dNAcXVIJUtRIoAEpN8kagDt1Rr2RVOS5HuZPw0eUefRkj3Mn4aPKO7KgFCJqLVNVLJBBKrwUHZnZ2cF+D4NTzKM0JUFmbPZgNBaQgElgTeapfHBmhJb7CNeS5PuZPw0eURHJcr3Mr4afKLFmtKUAKXPnsbwAmEF7rEnQBwdqnbSJxIqmaJ866pTgOSk3sA11wMOyAXpybKB9hK+GnyiyMmyPcSfho8osz7cEkD0hdIUCCAGLs98gg0ji05WlygnOzTKKiwCyXoQHN1wBpJqS1RF55vVzn1LZPdF9GSPcyfho8ojm5Kk6pMn+xHlDaaq615ZDlhUxxnxnM3nNNnZy+D/lGdnyuE4yZK9zK+Gnyj0ZMle5lfDT5Q3ROBWUBZvB3DnVj/ADyMe54X7l83tmlrD44OwJ7obPkwpGTJPuZXw0eUe/Rkn3Mn4aPKGItib+bzir94pustwQCqtKJYesaFxWocVbECYJRm6ZZkurXUVwB4Rb6e6F30ZJ9zJ+GjygGTJPuZXw0eUM5toCSylqfsWdV7EBsAT3RKcWvl8MTC+ilYybI9zJ+Gjyj36Mke5k/DR5QwXNAUElZvEAgaRoSwNBSsTZtW8eZh/swp+jJHuZPw0eUH0ZI9zJ+Gjyhtm1bx5mDNq3jzMTfswpOS5HuZPw0eURLyXJ9zK/sR5Q7zat48zBm1bx5mG/ZjPHJkr3Mr4afKJ0ZNkkewk/DR5Q6zat48zBm1bx5mG/ZhEvJUn3Mr+xPlHMvJsoGsiV8NPlD/ADat48zBm1bx5mG/ZhR9GSPcyfho8oPouR7mT8NHlDfNq3jzMGbVvHmYb9mFH0XI9zJ+GjyiNeSpPuZPw0eUO82rePMwZtW8eZhv2YSJybJ9xJ+GjyiVOTZHuJPw0eUNs2rePMwZtW8eZhs+TCReTEObsmzNqeVL4Y07Ygn5HdKrsuyglLD0aGBbHnGizat48zBm1bx5mHp8rPRjE9HZt0v1S9RjcDDFw2t3HKFeWOjkl5eelSFTLmkpCQAdNTYcGHdH0fNq3jzMZXpKPTDXo/6lRjnmc3ZXT8n5b3Msn/DBFvlplS0TFBOigirPojgRrjsZQklKWWGckKvAl6HG7Qs1Nhi7kmyBcqWbqTRN4l3pLF1gKYxSmWWaJac6uTKWVrT6MpZTgZsPMSdLa23XEn4ub35em+2sXu5n6GelzgAlRN0PoqY+kJLnR1lJia2yEzZQlm+ALjFK2VoKSoVbagRZKU31gCzlCFALJWtKkgkYhiHx1jAd3XVlEOBZ6BBOktv+41cKFjwLxnjnnnu/k5n+V97/AAttzxvsWqycgy0S/SaCipKhMIW6iol1AP8AbI2wTkolWZCSZgFnSm4sEKmi4i5ea4QpRSSGul7xpDqVJlXQV5sHAsos7tRzxHOJk2SUQCACCHBBLEHWC8db31ZlrMkKZcxM0ZmqiAh75JNS4JKksT/KRxa7LLWDLTMlIIDMlfpElGleTR3F06jhwhlbpSZaQpAYvjjx19kUDb1/d/tT5QnVnslz9gZGSlIRogJCikIJAa6EnFJ2Y8Yt9V0UpqySCK1cV2RVOUZjM45CI+tK2nmYl2+55RLbMlCYAFGgCRrfRfWGxCiDFe2dHZU4JE0FRAukgteSSklJDGjoSaMQ1GjvrStp5mDrStp5mN89982Xm5jNnN94Yrku2pmFDiAXY0wiG0WFK1pXVKkqCgUqIdgQyhgoFJIqMDqIBFTrStp5mDrStp5mOeN+a4uxAzEzBeCk3sFG6QoMQU4VLHB3ArHk+wJUtC6pWlQUClRDsCGUMFApJBcYbCARU60raeZg60raeZh4nmnTktInZ7SvklzeoQU3bpDMwDcdEVgmZJQqcJxBvhvtFiUhgSG7OUQdaVtPMwdaVtPMxbtTYuz7GFEEk0qwNKpKTq3SRExRpBTBwNv7dvOFnWlbTzMHWlbTzMLtNi5OsSVLSsgum6zKIGiXDhtpMWa7Bz/aFXWlbTzMHWlbTzMPU8oa12Dn+0L5+WZaFFKikEFmJOOrVEaLSpxU47TDJUlJxSnkIiy6XHLstgbyWODEl2bYPvDnHJ6QSR9tH93B3wwbXDPMJ3U8hBmE7qeQgqum2uAQAxqK/tHvW/u+P7RPmU7qeQgzKd1PIQEHW/u+P7Qdb+74/tE+ZTup5CDMp3U8hAQdb+74/tB1v7vj+0T5lO6nkIMyndTyEBB1v7vj+0HW/u+P7RPmU7qeQinnS4HV1cToMKPt20gJet/d8f2g6393x/aIlTiw/plVx9RxXXXZXu7H7kKvKYySkVqbrcMP52wHXW/u+P7Qdb+74/tFmZZkhqA9wp2xXswvetKucCxOJFWoDQHvgK8zK6UrKCC4QZh9Yi6C2ISz8MYzvSCbemJUMCj/AFKjWJTRBzbEteGi6HD11FjSkZbpMlpwamj/AKlRYlazIHsE9if0Jie0ZMlLuhctBurziaYLd79PtPV4r9HVPISeCfBCRDOAST0gCeyZZKiSoUL3Xa8HVs2CO1S1PSVLVoUdRBTVQus1EMGZhiaYxFaZdJ+gkOo1J9ahrrbzBwxjqZZnL9Xv6DBQWE/aVoEOKVxbXhSJmey26Orku9mlOoO94KBUCKEFq1UXf7Ji6nJ8ohN6WhwlNDW6BgBsAOAwhabFVP8ASGiDTOC7QDRx9ajAn/jteThiLMCWJbOa3YVfYAeGEEXMpSUplMkAB8BhgdUJYcW5DSEgAjCjkto4VhPFjPQgggisiCCCAIIIIAggggCCCKVrti0qZMkrG0LQC/AHVE1ZNXYIW/SzetInp7kqGP3VHVWOB0is7sqYUmjhaVJZywdxTb2VhsXw6+DWCKtnyjKW1ybLU+DKD8sYkkrJXMBwSpIHB0A/mYJmLEvEdohrMzl4lKQobCpSS7DAijecKpeI7RDuXMUCpg4fYdghWuUNnMwlN6UAkirLUSKdldQ599oITsVzVCQSFM6bKSboAaaQnbdAv0D04sOEdCVMJ+rLF1Ib0lHSG1KclgBXFu8zWjnNjdVzVBmxuq5qimi32g/+nIFMVJdjwfHhFvPL3fAw0e5sbquaoM2N1XNUeZ5e74GDPL3fAw0e5sbquaoM2N1XNUeZ5e74GDPL3fAw0V7QJgULiElNHvLWDjXbqbnwiaUl0i8kgkVAUojuOsQrymgqmuZF83RUFYcPgySx79nYIhEtV5DWZdCK3pgYGh+1UCujhQd25+Pqzf7TT3NjdVzVBmxuq5qjiWpaUhITQAAesaCmJLmOs8vd8DGNV7mxuq5qgzY3Vc1R5nl7vgYM8vd8DDRDa2AcONZe9gCH1j+bYyXSEvMQdssHxMajKU1Vwuk4EUG0ipfVGUy7NZcsf9pPzixK1nRn6ujsH6RDWFXRr6ujsH6RDWJVIrRKbPnNqDlVTW9Q4PgPm9K1lmSwSk5qYpgCFIIBFV0IcBmJwJx7Ihny26wQlYJUXJOND6uDDvOJxwiRaQ4dNoe560sljpKoWJrrxOIqYVHkrJ6LyUCRMSjF84tklsCHrQkUJFDrhrZ7MlD3dePMn5mFF0UdFsFcAVaJNHfWS+NdffOmQFKAIn1CgSvU5Jq4o+quDUEBYyx7Pv8AkYRQ7yohpQGxhXGgMJIsZ6EEEEVkQQQQBBBBAEeKUACSQAMSaAdpj2FmUJYKwSlarpBSxVdScHYULRLcWTXduywiXqWs7EJJ/wAiyfGMzP6YuT6JQ0ma+1B3Pex4RqLQPRqH3VflCgZKklZeypY3tMl3oCC3Ek8ox5a6TnCuzdIyq/cs4JKtEqNEhvtFnPYNsaKwz7ySrC8VFtmA+UZNdoADJA+Q7I0PR9TyKn7So834+vyd3ysyfH7d+5xzMl2r0+ShYIWiWofeSD+cVcgJCbTa0JASlOaZI9UOh6d/yi8TFDIZ/rbd/wDR/wDnHo593Hq+jQy8R2iHcuYoFTCj7DsEJJeI7RDuXMUCphR9nARusckyJK2D2Ri4f0pZ8KaVaVqzvtizIE1BCk2dlXS7zCWr6tSdQBeK8iQsJI6oE0ThMocAQnSpR2wwiWySloUk9WCGB0s4TdejM9R5RGltNutGuzth9pPn/Pyt55e74GATl7PAwZ1e74GCjPL3fAwZ5e74GDOr3fAwZ1e74GAM8vd8DBnl7vgYM6vd8DBnV7vgYCosqzwUZYomi3NMXF1+OzWaxZ6yrYP53wvyiiYpRIkBeiMVFL40x4+MVeprYgWQMS7XyzqBvUvbTqxgh11pXD/nvj3Pr2DlCTqkz1uqpvBiNNVTrre7D+8HVZmaumyJotwjOFvUKbzvjqaAdi0K2D+d8edZVsH/AB3wlFkW5eyDDELNdJJZr3B8cUjbHk2yTCx6olRvOXWrEVCgb1dUA1thWpJF3EEBuLbeyMZ0hHpEf/Gn5xs7IFBCElFxgAA7gMAGFTQRjeknth+BPzjXKVsejf1dPYP0phpCvo39XT2D9KYaQqkNob+o9fFTvQeqaJbVx4kamHc9IKki9ak6P/Tco9ZWJYm94s0O4IgRoWlrwmWvRqxSzhwLrqSAatrvNriWzWfOEnOWlJASNIgOwZyBQksSWbGG8EBRyx7Pv+RhFD3LHs+/5GEUWMdCCCCKyIIIIAggggCKFucE6YSOIxqH17Kd8X4UZUtksKI9EpQoQpSAxcU0tetuA4Rnr2a5W1BwR2xRsxBWn0xJI9n2oSW7vW74uyF3kg1rtocWhZZrYkLQCJIYJdZWgKHo6uMXcBMc3WsjhFzJvSqXJRcMtaqmoIAr2wgyja3JSk6L1O39orWezqWWQkqPD57ItG+k9K7OoOpQSTqKVEhwKEsxj3JOVpCbRPmCakmdm7qQ7i4ltesxkk5KRLrPmMfdoqs8H1fysOcn2Ceq71ezoRKJYqUoAlsbxBv8g8J9FzG6sVrTMOi9CHfj/wAQ/ukqe6DdU6S2BKQCR3EjvMZ/JtlEtKUgIBcXroIBO2pJPaS8aOWtQKmDh9nARusclNoyNLSnQsyVGlLy0+rhV9WqIk2LRUOqMkpKTemLN77QBDmhUA57TthnlK+pLZoL4E3R+8UJUhbkizEY1Ut1F0td10OBPEnjEVas8+ehIQmzMkCgvg9uNce3GJjbZ7lpLpZwbwrspiKRRRIW93qt1LAKN8nRckCjk1ANDr7oF2dZIUbMCokE6bEXQLtUluDDZAWzb7Q1JAJfUtP8wflHQtlo0fQAOS+kGSkHHiW1RRFmmAXU2QXQAwzmym3Z+UE6yLJV/SggaKSZinUCKlnpgOMAxs1qnF85LCDRqu79/ZzicTlnAeEU02IHSVKF4pSD61AG0RWgoMItSbyEhKUsBhj2wEM62TwohMm8AAXCgC5ejHsxiJdutWqzjEYrGGuOp1onpmEokhQISCbzGhLC6dVTXtjpVstHuH/8khuB4wFlE+YQCUMSBRsOEe51e74RU67aHbq+z7adePKPOvWkgkWeuoFQH/HKAuZ1e74QZ1e74RTmW60D/oPSjKDu+H5VgNstPuB3KHDbqx5QFtS1FrwaMP0kHpU/gT842MifMV7RBSzaqPV2L1GEZDpH7VP4E/mY1yla7o59XT2D9KYaQr6N/V09g/SIaQqwQQQRAQQQQFHLHs+/5GEUPcsez7/kYRRYx0IIIIrIggggCOJ05KElSiEpGJOEUMr5al2cG8XU3qg+Kj9kR88y30gmT1Y01NQDsHzxjNuNTnT3pD0vNUSXG0/aP+0ePZGLmzSouS5jiGFiyNNmVCbqd5VOQxMYt11kxAnKM4FxOmg8Fr846sdhmzToJJ2qNE8zDQSLNIZ/TL2fZfsw/OG8uQqagiYVy39VKLqQBxcEnspEUkTk+TJbOrzi9xGD7Np8OyGFmlzZqQEhMiVqCfXPLDtpFzIdhSJcsoRpqSkk4qLhz2DhD3JeRiEJzvHRHbrPlFzWbcJch5MTdQpCHWUpJUamofE4CNfY5Aly0oH2Q3adZ5vHciSlCQlICUgMAMKR3G5Mc71rqXiO0Q7lrUCphR/kISS8R2iHctawVMKP8hFq8q9vTMVd9CmYxOJut2RQmyVuP6a9ogAZxgliSz9pFa4872UkrVc9FnGUaPdA0TU7R+0VFyVlx1YK0WqtgxUVXeyiS/GMtDMLSolNlTi14LYkJJancKcTqJiWVYQUOqVcJxqXHe+wREqzKLA2ZOJJ0yQGTo66uaNqgEhbJIsqXSDd9I4F5yWPacYBrLmLZgAwpTU2qOs7M2eELrOqfLQyLOlLqwvuA4Dl8cXpw4xas9onkqvywkA6JFXG07ICfOzNnhBnZmzwgzkzZ4QZyZs8IKX2yUsrvGQlVBpXmIbhFRchRXezAVVWMwaRJP2XoaksdrNss22WtUwnMBegBeKmGKqAba+IiGbJmlR/p0kG8arIUakuQ7VJB4FXCCLOT5AQAsISlTEE3rxZ9ZdtXhF4zljECFBscwoUDZpZqLovFiwLPsZ2biNkc9WnXQ1llguoMVqwIS5JGLlI7GEA5E9ZDgBturnHhtCuEKF2WaWHVUXbrNeJI0nZnANGOP7eWixzCp+qy1VRW8RQNqepDUwwEA2E8q2U2fzgYxnSP2qfwJ/MxqMnyCgqFxSRQAE0DPRNcADGX6R+1T+BP5mNcpWu6N/V09g/SIaQr6N/V09g/SmGkKsEEEEQEEEEBRyx7Pv+RhFD3LHs+/5GEUWMdCCCKeUspy5AdZqcEj1j5DjBlbWsAEkgAVJNAO0xk8v9LAkFMk/+Ws/hGrtMJcsZem2hVxAJ2JS5Snid48TSILNkE+vPWBrNR4nARm9Ok5+Si1zlzDpPU0FSSdu1Ri7Y+j8xVVtLTx9blq74fZNAWsy7LLClAaS1OEpH3lY9wx1RHlrI04TrOhc1Ks6pYSKpQCkPUNx4xn+G1DPWaz+oM4veNfHAdwgspm2sqeZdQCHCRUv/ADExb/8A4ucMRLJc4LPzAhj0f6OzpapgWkISbrG8FPi7AF+bQkpbPlVVk6XLl6Ca3kVNVFljX5RobLkxSqq0R/l+0MrLY0owDnacf2ixG5y53r4QWOxolICEBgABtNNpOMTwQRpgQQQQHUvEdohxnZgUQlLi9U7NEc6sITy8R2iHcuYoFTBw+zgIlb5KVT7RNlDOWYFYWxSosnW6hWoBAba701VEptLpKrCmj0E5NAlLJxYE+qOxOujtreJkxLKkXmUWAUUlt5wRdf8ALtisZKzTqrAkE+kNLrsWB2k0GPhGI1JitmpxSQqxAFQOEwMNHWXd3pQfNmEi2WgJQBZikaIZS0EgVBqCXIAGut7tivNkLJH9MVVBHpCClwHfSxBJH8eJpNldSr0kABIQkur1RRvWp6oijuRb7SSAbOAHS6gtJDKqSNZu4F2rg4rF7OzNnhEdnBlpCEpYDAV28TxiXPL3fAwV5nZmzwgzszZ4R7nl7PCPBPWcAOUBXnyLygtSBeDMqrhqhtlYj6kkVzYpV9KnjQcMIktFmExRKkOWD1UMMKAxCMmI912VXSjUrSlOwCCLkoqSkJSlgkAAAYAUEdZ2Zs8IqdQS75svrrMq+3SrhFzOr3fAwHmdmbPCDOzNnhHudXu+Bgzq93wMFclai14eEYrpH7VP4E/mY2ylqLXg0YbpIr0w/An5xrlmtj0c+rp7B+lMNIV9HPq6ewfpTDSFWCCCCICCCCAo5Y9n3/IwiJh7lk+j7/kY+dZWykFD0iglG6+PbrV2YcIbjNm1ayjl4l0WcXjrX9kdj0J44dsZ+fYQXXPmFjjVn7VGp7A0X7LZ585s1LzaN+YGp91GJ/KHNg6PypZC1vNmb0yoH4U4JjPrWvTlm7NfVLPU5F5ILXtFIfgCQVGFSsnT5tqkyp9+WZhLFTEMkEm6BTU3eI3HRzJa7OmclRSQqctaLpNEkAB3AY0wiLL1iWq02KZLSVZuYb7NopVdcnuBi+KeZnk6wS5EsS5aWSOajrKjrMVMtWBcyZZVIb0U4KU5bR+0208IaQRpjRBBBFQQQQQBBBBAEEEEB1LxHaIdy5igVMHD7OAhJLxHaIdy1qBUwcPs4CJW+XedXu+EKLdJWVKPV1KdqhZBVpuxrQVf/wAjsoytFpmhrqArgSxPZx8oWTETXK+rErKlGiwVBwE0ejVVRtUZaerkLp/TO15hfICXA10d2bg3GPZkpek1mJF0pGm15JJN1jUB2JeteEcJsqwAOqUwJMyuBrj/AB4FSVsEizJamiZnquw5UNNsB11ZQKgLNSofOGqXcliaOQOMcmQsghVlAoWGdNSCABjSlX4cY9VZFKOlZRs9oTQgA6+HhF1dhBJJlAkgAnSwBBbGgcCkBUkSFlUt7OkJDqcLKrqi5pWtSa8YYWWUZYIQhgS+s1PaY7lXkhgmnfrLx3nZm74QFO0WiclSiiSFEhNSoDAnEE6nPOOBb7V7hP8AeCHbVtq+yjRzlGzqWoqzCVkpuklRTStDww5xWMhf/tRQU9KaYjB6U2bTAX+u2h/q9NWknx/mqLedXu+EUUz5yEtLkfaUwKmcFzec4OdWIjpNutD1kUajKBcvQUwDVcwFzOr3fCDOr3fCKKbfaSH6sewrS8TyrVPJrJujbeB8BATKWoteDRheko9MPwJ+cbpS1FrwaMP0kHpU/gT841ylbDo59XT3fpTDSFfRz2Ce79KYaQqwQQQRAQQQQFHLHs+/5GM2uxSypKihBKHulhouztxoKxpMsez7/kYRRWOhBBBFZEEEEAQQQQBBBBAEEEEAQQQQBBBBAdS8R2iHaJigVMKPs4CEkvEdoh3LmKBUwcPsOwRK3yWZamzilDWYzDnGFfVSdEroRqJo+ERTLPMKrpsrpdgpMwgMpr5IJd7yllg73cRDmbaJgFEOXFKihNS/AOe6Fc6QorUerEuSXEwpG2816hfW2uMftrFRcqcACmwpJIcjOsyqpAd60AL8dZjpaZl0FdgJN03glaS1SSPWdRck4faPfZTKWXezqSWN15iiCwarKo/kdVOJclYvEWVQLKAeaSTeUym06ONJ/wAjFEaDNCtGwkawTMQ14FxQKNKPwagMXU5StLj+kWxJB05TjBlNe9XHAk8I6s9iACCJV0pAYOulbzY1qTF7PL3fAwC9eULVqsrhkn10v6pKk7LwLJFWJOIFYmsttnqUy5BQGdyUqrTRZOupfVShMWs+vd8DAJ693wMFQWiTf9eWDRqg4Vx5nnEH0cj3Q/y48eJ5xLabPfIUtBJDa1gUwLAs/GIVZNSSCZZcYG9NcdhvdvMwR3MsQUCFS3BUVEF6qNCT2jVhwjwWEAkiWxIIPrVBLkVNATWkdSbIEKCkyyCH1raobB2wAi3nl7vgYBenJaAGzZPaVvsxfjE8qz3S6ZbEYFlHhrMWc8vd8DBnl7vgYDkrUWvBu6MT0jPpU/gT8426lqLXg3dGE6S+2H4E/ONcpWz6OfV0936Uw0jO5GnpMiUQlwpCSCwqCkNjWLmdTuHknzhYSm0EKc6ncPJPnBnU7h5J84YptBCnOp3DyT5wZ5O4eSfOGCxlf2ff8jCS4dhhmJydw8k+ce50bh5J84M2aV3DsMFw7DDPPDcPJPnHmfTuHknzgniW3DsMFw7DDLrKdw8k+ceicNw8k+cDxLLh2GC4dhhpnRuHknzgzo3D/j5wPEruHYYLh2GGmcG4f8fODOjcPJPnA8Su4dhguHYYZ59O4eSfOPOsJ3DyT5wPEtuHYYLh2GGQnp3DyT5x1nRuHknzgeJXcOwwXDsMNM6Nw8k+cGeG4eSfOB4liElxQ4iHAtBSVCmOvsERZ4bh5J84864N1Xh5wanon64fu/zviG22s5tWiF4aILE1Gt6R510bFeHnHSbUD9lX+PnExdKki6zSCTQAZyiQKggktrIbYkR2pSg/oNrtNDkPepVwXAwbVWGfWPuq/wAfODrH3Vf4+cMQtwKgJFMHzvrVxYqo+3GOQCTWztddvTcaMy6UKuxmhj1wbFeHnB1wbFeHnDFL5aSVSwqQgAIKXzhNwFww0taTU90MrPMEsMm6A74k6m1nhHnWxuq8PODrQ3VeHnDBWtyypYJlBbM3pLocPVr2I7IpqS9erOQ7POrRxQ36OH58Ya9aG6r/AB84OtDdV4ecMC+QtSFhSbOAQ9c6GcsKJKmZhia0whpLtyiASEpOsOC3eDEAnKvE1usAAyaEYl3q+zhxjrPnZ4D/AHQwT9cP3f53wdcP3f53xXXNUWZxUE0TUbKqp2x7njsPIf7oYalXanxbEYEDGms6sYxfSQemH4E/ONgJ51g8gP8AVGF6Z5WlSrQBMVdUUAsyjQqUNQI1RrmXUtf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192A25-E33D-4FD2-8AEE-E521DB2D51BD}"/>
              </a:ext>
            </a:extLst>
          </p:cNvPr>
          <p:cNvSpPr/>
          <p:nvPr/>
        </p:nvSpPr>
        <p:spPr bwMode="auto">
          <a:xfrm>
            <a:off x="7593859" y="106483"/>
            <a:ext cx="1440000" cy="432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</p:spTree>
    <p:extLst>
      <p:ext uri="{BB962C8B-B14F-4D97-AF65-F5344CB8AC3E}">
        <p14:creationId xmlns:p14="http://schemas.microsoft.com/office/powerpoint/2010/main" val="2526476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2667952" cy="485775"/>
          </a:xfrm>
        </p:spPr>
        <p:txBody>
          <a:bodyPr anchor="ctr"/>
          <a:lstStyle/>
          <a:p>
            <a:r>
              <a:rPr lang="cs-CZ" sz="2200" dirty="0"/>
              <a:t>Virtuální realita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1800" dirty="0"/>
              <a:t>Rostoucí výpočetní síla</a:t>
            </a:r>
          </a:p>
          <a:p>
            <a:r>
              <a:rPr lang="cs-CZ" sz="1800" dirty="0"/>
              <a:t>Hitech systémy</a:t>
            </a:r>
          </a:p>
          <a:p>
            <a:pPr lvl="1"/>
            <a:r>
              <a:rPr lang="cs-CZ" sz="1800" dirty="0"/>
              <a:t>CAVE systémy</a:t>
            </a:r>
          </a:p>
          <a:p>
            <a:pPr lvl="1"/>
            <a:r>
              <a:rPr lang="cs-CZ" sz="1800" dirty="0"/>
              <a:t>helmy pro virtuální realitu</a:t>
            </a:r>
          </a:p>
          <a:p>
            <a:r>
              <a:rPr lang="cs-CZ" sz="1800" dirty="0"/>
              <a:t>„</a:t>
            </a:r>
            <a:r>
              <a:rPr lang="cs-CZ" sz="1800" dirty="0" err="1"/>
              <a:t>Low</a:t>
            </a:r>
            <a:r>
              <a:rPr lang="cs-CZ" sz="1800" dirty="0"/>
              <a:t> end“</a:t>
            </a:r>
          </a:p>
          <a:p>
            <a:pPr lvl="1"/>
            <a:r>
              <a:rPr lang="cs-CZ" sz="1800" dirty="0"/>
              <a:t>Chytrý telefon</a:t>
            </a:r>
          </a:p>
          <a:p>
            <a:pPr lvl="1"/>
            <a:r>
              <a:rPr lang="cs-CZ" sz="1800" dirty="0"/>
              <a:t>Klasický počítač (desktop, notebook)</a:t>
            </a:r>
          </a:p>
          <a:p>
            <a:pPr lvl="1"/>
            <a:r>
              <a:rPr lang="cs-CZ" sz="1800" dirty="0"/>
              <a:t>Google </a:t>
            </a:r>
            <a:r>
              <a:rPr lang="cs-CZ" sz="1800" dirty="0" err="1"/>
              <a:t>Cardboard</a:t>
            </a:r>
            <a:endParaRPr lang="cs-CZ" sz="18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15</a:t>
            </a:fld>
            <a:endParaRPr lang="cs-CZ" altLang="cs-CZ"/>
          </a:p>
        </p:txBody>
      </p:sp>
      <p:pic>
        <p:nvPicPr>
          <p:cNvPr id="8" name="Picture 4" descr="C:\Users\LukasH\Desktop\Experimentální praktikum\fotky_testovani\IMG_20140522_1124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14131" r="7658" b="6819"/>
          <a:stretch>
            <a:fillRect/>
          </a:stretch>
        </p:blipFill>
        <p:spPr bwMode="auto">
          <a:xfrm>
            <a:off x="6610282" y="1710155"/>
            <a:ext cx="2520000" cy="166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http://icdn1.digitaltrends.com/image/oculus-rift-on-matt-back2-1500x1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282" y="3416299"/>
            <a:ext cx="2520000" cy="168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G:\DCIM\Camera\IMG_20160831_1643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6" b="8293"/>
          <a:stretch/>
        </p:blipFill>
        <p:spPr bwMode="auto">
          <a:xfrm>
            <a:off x="6610283" y="0"/>
            <a:ext cx="2520000" cy="163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3028399"/>
            <a:ext cx="2047552" cy="115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s://upload.wikimedia.org/wikipedia/commons/thumb/9/95/Assembled_Google_Cardboard_VR_mount.jpg/1200px-Assembled_Google_Cardboard_VR_moun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136252"/>
            <a:ext cx="2047552" cy="13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researchgate.net/profile/Pierre_Arrighi/publication/278618235/figure/fig16/AS:439565459693573@1481811980491/Un-utilisateur-au-milieu-dun-Cave-Automatic-Virtual-Environment-trois-faces.pp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67" y="1574279"/>
            <a:ext cx="2047552" cy="13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3C9673E4-5BAB-4132-9CBE-D525B41EE2BE}"/>
              </a:ext>
            </a:extLst>
          </p:cNvPr>
          <p:cNvSpPr/>
          <p:nvPr/>
        </p:nvSpPr>
        <p:spPr bwMode="auto">
          <a:xfrm rot="21119730">
            <a:off x="7205061" y="169756"/>
            <a:ext cx="1800000" cy="432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B1028DC7-4BA2-4565-9C04-F911FD1FEF5D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6</a:t>
            </a:r>
          </a:p>
        </p:txBody>
      </p:sp>
      <p:pic>
        <p:nvPicPr>
          <p:cNvPr id="3" name="Audio 6">
            <a:hlinkClick r:id="" action="ppaction://media"/>
            <a:extLst>
              <a:ext uri="{FF2B5EF4-FFF2-40B4-BE49-F238E27FC236}">
                <a16:creationId xmlns:a16="http://schemas.microsoft.com/office/drawing/2014/main" id="{A1DB23C6-2BD1-45CA-8F7B-109AC09C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1732" y="385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8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3824456" cy="485775"/>
          </a:xfrm>
        </p:spPr>
        <p:txBody>
          <a:bodyPr anchor="ctr"/>
          <a:lstStyle/>
          <a:p>
            <a:r>
              <a:rPr lang="cs-CZ" sz="2200" dirty="0"/>
              <a:t>3D vizualizace &amp; uživatelé</a:t>
            </a:r>
          </a:p>
        </p:txBody>
      </p:sp>
      <p:pic>
        <p:nvPicPr>
          <p:cNvPr id="9" name="Picture 4" descr="https://thumbs.dreamstime.com/z/control-center-18007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r="46416" b="13454"/>
          <a:stretch>
            <a:fillRect/>
          </a:stretch>
        </p:blipFill>
        <p:spPr bwMode="auto">
          <a:xfrm>
            <a:off x="6981860" y="-10909"/>
            <a:ext cx="2078038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3640637" cy="3082925"/>
          </a:xfrm>
        </p:spPr>
        <p:txBody>
          <a:bodyPr/>
          <a:lstStyle/>
          <a:p>
            <a:r>
              <a:rPr lang="cs-CZ" sz="1600" dirty="0"/>
              <a:t>Uživatelé: odborníci, státní správa, široká veřejnost, …</a:t>
            </a:r>
          </a:p>
          <a:p>
            <a:r>
              <a:rPr lang="cs-CZ" sz="1600" dirty="0"/>
              <a:t>Otázkou je:</a:t>
            </a:r>
          </a:p>
          <a:p>
            <a:pPr lvl="1"/>
            <a:r>
              <a:rPr lang="cs-CZ" sz="1400" dirty="0"/>
              <a:t>Rozumí lidé 3D vizualizaci?</a:t>
            </a:r>
          </a:p>
          <a:p>
            <a:pPr lvl="1"/>
            <a:r>
              <a:rPr lang="cs-CZ" sz="1400" dirty="0"/>
              <a:t>Dokáží z ní zjistit hledané informace (rychle a správně)?</a:t>
            </a:r>
          </a:p>
          <a:p>
            <a:pPr lvl="1"/>
            <a:r>
              <a:rPr lang="cs-CZ" sz="1400" dirty="0"/>
              <a:t>Není lepší „klasická“ 2D mapa, např. na papíře? </a:t>
            </a:r>
          </a:p>
          <a:p>
            <a:pPr lvl="1"/>
            <a:r>
              <a:rPr lang="cs-CZ" sz="1400" dirty="0"/>
              <a:t>Jak udělat 3D vizualizaci, co nejsrozumitelnější?</a:t>
            </a:r>
          </a:p>
          <a:p>
            <a:r>
              <a:rPr lang="cs-CZ" sz="1600" dirty="0"/>
              <a:t>Odpovědi poskytuje </a:t>
            </a:r>
            <a:r>
              <a:rPr lang="cs-CZ" sz="1600" b="1" dirty="0"/>
              <a:t>uživatelské testování</a:t>
            </a:r>
          </a:p>
        </p:txBody>
      </p:sp>
      <p:pic>
        <p:nvPicPr>
          <p:cNvPr id="11266" name="Picture 2" descr="Výsledek obrázku pro low end virtual real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344" y="0"/>
            <a:ext cx="2546250" cy="175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4.bp.blogspot.com/-lG-1gj1IMV0/U0LJME4wE7I/AAAAAAAAAQs/sdMoE1bIWEo/s1600/Picture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62" y="2137095"/>
            <a:ext cx="2078038" cy="11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16</a:t>
            </a:fld>
            <a:endParaRPr lang="cs-CZ" altLang="cs-CZ"/>
          </a:p>
        </p:txBody>
      </p:sp>
      <p:pic>
        <p:nvPicPr>
          <p:cNvPr id="11270" name="Picture 6" descr="https://static.makeuseof.com/wp-content/uploads/2016/06/vr-problems-670x33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r="674"/>
          <a:stretch/>
        </p:blipFill>
        <p:spPr bwMode="auto">
          <a:xfrm>
            <a:off x="4336407" y="1867753"/>
            <a:ext cx="2632639" cy="141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t="27798" r="9897" b="16254"/>
          <a:stretch>
            <a:fillRect/>
          </a:stretch>
        </p:blipFill>
        <p:spPr bwMode="auto">
          <a:xfrm>
            <a:off x="4334044" y="3282858"/>
            <a:ext cx="4809956" cy="186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731248" y="4567535"/>
            <a:ext cx="3047803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</a:rPr>
              <a:t>Na MUNI řešeno např. v rámci projektu </a:t>
            </a:r>
            <a:br>
              <a:rPr lang="cs-CZ" sz="1200" dirty="0">
                <a:solidFill>
                  <a:srgbClr val="FF0000"/>
                </a:solidFill>
              </a:rPr>
            </a:br>
            <a:r>
              <a:rPr lang="cs-CZ" sz="1200" dirty="0">
                <a:solidFill>
                  <a:srgbClr val="FF0000"/>
                </a:solidFill>
              </a:rPr>
              <a:t>Carto4edu – </a:t>
            </a:r>
            <a:r>
              <a:rPr lang="cs-CZ" sz="1200" dirty="0">
                <a:solidFill>
                  <a:srgbClr val="FF0000"/>
                </a:solidFill>
                <a:latin typeface="+mn-lt"/>
                <a:hlinkClick r:id="rId8"/>
              </a:rPr>
              <a:t>http://carto4edu.ped.muni.cz/</a:t>
            </a:r>
            <a:endParaRPr lang="cs-CZ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6B2C527-07B4-4032-941F-7177AC2C35DE}"/>
              </a:ext>
            </a:extLst>
          </p:cNvPr>
          <p:cNvSpPr/>
          <p:nvPr/>
        </p:nvSpPr>
        <p:spPr bwMode="auto">
          <a:xfrm rot="21119730">
            <a:off x="7205061" y="169756"/>
            <a:ext cx="1800000" cy="432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45795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844154"/>
            <a:ext cx="7758111" cy="485775"/>
          </a:xfrm>
        </p:spPr>
        <p:txBody>
          <a:bodyPr/>
          <a:lstStyle/>
          <a:p>
            <a:r>
              <a:rPr lang="cs-CZ" dirty="0"/>
              <a:t>Příklady využití &amp; ukázky konkrétních aplikací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8017192" cy="3082925"/>
          </a:xfrm>
        </p:spPr>
        <p:txBody>
          <a:bodyPr/>
          <a:lstStyle/>
          <a:p>
            <a:r>
              <a:rPr lang="cs-CZ" sz="1600" dirty="0"/>
              <a:t>3D modely a 3D vizualizace prostorových dat se využívají v řadě oblastí</a:t>
            </a:r>
          </a:p>
          <a:p>
            <a:pPr lvl="1"/>
            <a:r>
              <a:rPr lang="cs-CZ" sz="1200" dirty="0"/>
              <a:t>Územní plánování (</a:t>
            </a:r>
            <a:r>
              <a:rPr lang="cs-CZ" sz="1200" dirty="0">
                <a:hlinkClick r:id="rId5" action="ppaction://hlinksldjump"/>
              </a:rPr>
              <a:t>modelování viditelnosti </a:t>
            </a:r>
            <a:r>
              <a:rPr lang="cs-CZ" sz="1200" dirty="0"/>
              <a:t>– např. jak plánovaná budova ovlivní panorama města, </a:t>
            </a:r>
            <a:r>
              <a:rPr lang="cs-CZ" sz="1200" dirty="0">
                <a:hlinkClick r:id="rId6" action="ppaction://hlinksldjump"/>
              </a:rPr>
              <a:t>modelování zastínění</a:t>
            </a:r>
            <a:r>
              <a:rPr lang="cs-CZ" sz="1200" dirty="0"/>
              <a:t> – jak plánovaná budova ovlivní distribuci slunečního světla ve svém okolí)</a:t>
            </a:r>
          </a:p>
          <a:p>
            <a:pPr lvl="1"/>
            <a:r>
              <a:rPr lang="cs-CZ" sz="1200" b="1" dirty="0"/>
              <a:t>3D katastr nemovitostí</a:t>
            </a:r>
          </a:p>
          <a:p>
            <a:pPr lvl="1"/>
            <a:r>
              <a:rPr lang="cs-CZ" sz="1200" dirty="0"/>
              <a:t>Modelování znečištění a </a:t>
            </a:r>
            <a:r>
              <a:rPr lang="cs-CZ" sz="1200" b="1" dirty="0"/>
              <a:t>hlukové mapování</a:t>
            </a:r>
          </a:p>
          <a:p>
            <a:pPr lvl="1"/>
            <a:r>
              <a:rPr lang="cs-CZ" sz="1200" b="1" dirty="0"/>
              <a:t>Energetické simulace a analýzy </a:t>
            </a:r>
            <a:r>
              <a:rPr lang="cs-CZ" sz="1200" dirty="0"/>
              <a:t>(např. určení potenciálu pro </a:t>
            </a:r>
            <a:r>
              <a:rPr lang="cs-CZ" sz="1200" dirty="0">
                <a:hlinkClick r:id="rId6" action="ppaction://hlinksldjump"/>
              </a:rPr>
              <a:t>umístění solárních elektráren</a:t>
            </a:r>
            <a:r>
              <a:rPr lang="cs-CZ" sz="1200" dirty="0"/>
              <a:t>)</a:t>
            </a:r>
          </a:p>
          <a:p>
            <a:pPr lvl="1"/>
            <a:r>
              <a:rPr lang="cs-CZ" sz="1200" b="1" dirty="0"/>
              <a:t>Krizové řízení </a:t>
            </a:r>
            <a:r>
              <a:rPr lang="cs-CZ" sz="1200" dirty="0"/>
              <a:t>(celá řada úloh – modelování povodní a eroze, např. sesuvů; simulace výbuchů)</a:t>
            </a:r>
          </a:p>
          <a:p>
            <a:pPr lvl="1"/>
            <a:r>
              <a:rPr lang="cs-CZ" sz="1200" dirty="0">
                <a:solidFill>
                  <a:srgbClr val="000000"/>
                </a:solidFill>
              </a:rPr>
              <a:t>Popularizace a propagace, turistika či sport, …</a:t>
            </a:r>
          </a:p>
          <a:p>
            <a:pPr lvl="1"/>
            <a:endParaRPr lang="cs-CZ" sz="1200" dirty="0"/>
          </a:p>
          <a:p>
            <a:r>
              <a:rPr lang="cs-CZ" sz="1600" dirty="0"/>
              <a:t>Příklady konkrétních aplikací </a:t>
            </a:r>
            <a:r>
              <a:rPr lang="cs-CZ" sz="1600" i="1" dirty="0"/>
              <a:t>(z tuzemska)</a:t>
            </a:r>
          </a:p>
          <a:p>
            <a:pPr lvl="1"/>
            <a:r>
              <a:rPr lang="cs-CZ" sz="1200" b="1" dirty="0"/>
              <a:t>3D v Mapách.cz</a:t>
            </a:r>
          </a:p>
          <a:p>
            <a:pPr lvl="1"/>
            <a:r>
              <a:rPr lang="cs-CZ" sz="1200" b="1" dirty="0"/>
              <a:t>3D model Prahy </a:t>
            </a:r>
            <a:r>
              <a:rPr lang="cs-CZ" sz="1200" dirty="0"/>
              <a:t>(IPR)</a:t>
            </a:r>
          </a:p>
          <a:p>
            <a:pPr lvl="1"/>
            <a:r>
              <a:rPr lang="cs-CZ" sz="1200" b="1" dirty="0"/>
              <a:t>Analýzy výškopisu </a:t>
            </a:r>
            <a:r>
              <a:rPr lang="cs-CZ" sz="1200" dirty="0"/>
              <a:t>(ČUZK)</a:t>
            </a:r>
          </a:p>
          <a:p>
            <a:pPr lvl="1"/>
            <a:endParaRPr lang="cs-CZ" sz="1200" i="1" dirty="0"/>
          </a:p>
          <a:p>
            <a:pPr lvl="1"/>
            <a:endParaRPr lang="cs-CZ" sz="1200" i="1" dirty="0"/>
          </a:p>
          <a:p>
            <a:pPr lvl="1"/>
            <a:endParaRPr lang="cs-CZ" sz="12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0BD71CC-69E9-487E-8129-739F6B44883F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7</a:t>
            </a:r>
          </a:p>
        </p:txBody>
      </p:sp>
      <p:pic>
        <p:nvPicPr>
          <p:cNvPr id="4" name="Audio 7">
            <a:hlinkClick r:id="" action="ppaction://media"/>
            <a:extLst>
              <a:ext uri="{FF2B5EF4-FFF2-40B4-BE49-F238E27FC236}">
                <a16:creationId xmlns:a16="http://schemas.microsoft.com/office/drawing/2014/main" id="{9E50893E-0304-4A4D-8BA8-B81F607C7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https://gisandscience.files.wordpress.com/2011/08/tgis_a_520272_o_f0001gc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4"/>
          <a:stretch/>
        </p:blipFill>
        <p:spPr bwMode="auto">
          <a:xfrm>
            <a:off x="380874" y="3362064"/>
            <a:ext cx="1971304" cy="132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3D katastr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18</a:t>
            </a:fld>
            <a:endParaRPr lang="cs-CZ" altLang="cs-CZ"/>
          </a:p>
        </p:txBody>
      </p:sp>
      <p:pic>
        <p:nvPicPr>
          <p:cNvPr id="9220" name="Picture 4" descr="Výsledek obrázku pro 3D cadast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" t="5013" r="2603" b="5369"/>
          <a:stretch/>
        </p:blipFill>
        <p:spPr bwMode="auto">
          <a:xfrm>
            <a:off x="249382" y="1414707"/>
            <a:ext cx="4322618" cy="18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Související obráz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78" y="2965388"/>
            <a:ext cx="3324225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mdpi.com/ijgi/ijgi-06-00375/article_deploy/html/images/ijgi-06-00375-g0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595" y="3279143"/>
            <a:ext cx="2768128" cy="1864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40773" y="4778606"/>
            <a:ext cx="796240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400" dirty="0">
                <a:latin typeface="+mj-lt"/>
                <a:hlinkClick r:id="rId7"/>
              </a:rPr>
              <a:t>https://www.spear.land.vic.gov.au/spear/pages/eplan/3d-digital-cadastre/3dprototype/prototype.html</a:t>
            </a:r>
            <a:r>
              <a:rPr lang="cs-CZ" sz="1400" dirty="0">
                <a:latin typeface="+mj-lt"/>
              </a:rPr>
              <a:t>  </a:t>
            </a:r>
            <a:endParaRPr lang="en-GB" sz="1400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92A786-19C6-4C7C-998A-A9EA8B18E869}"/>
              </a:ext>
            </a:extLst>
          </p:cNvPr>
          <p:cNvSpPr/>
          <p:nvPr/>
        </p:nvSpPr>
        <p:spPr>
          <a:xfrm>
            <a:off x="4833258" y="32153"/>
            <a:ext cx="4269918" cy="17543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Má smysl pokud se vlastnické poměry liší v různých výškových hladinách – např. netypické budovy, podchody, tunely a jiné podzemní stavby vedení sítí. V rámci 3D katastru lze přesně vymezit také jednotlivé bytové jednotky.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Při realizaci existuje řada problémů (legislativní, sběr dat, …) 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V různých zemích jsou 3D katastry v různých fázích – často jen prototypy apod. Nejdál je tato problematika dořešena v Nizozemsku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9218" name="Picture 2" descr="https://www.gim-international.com/cache/d/1/d/7/2/d1d72aac4ea5b72bc651670676e05de894010e4d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r="5595"/>
          <a:stretch/>
        </p:blipFill>
        <p:spPr bwMode="auto">
          <a:xfrm>
            <a:off x="5984299" y="1632317"/>
            <a:ext cx="2778827" cy="187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024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hlukové mapování ve 3D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19</a:t>
            </a:fld>
            <a:endParaRPr lang="cs-CZ" alt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063" y="1511995"/>
            <a:ext cx="2420060" cy="20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0" t="8418" b="3593"/>
          <a:stretch>
            <a:fillRect/>
          </a:stretch>
        </p:blipFill>
        <p:spPr bwMode="auto">
          <a:xfrm>
            <a:off x="318980" y="1493958"/>
            <a:ext cx="2397958" cy="16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noise3d.com/wordpress/wp-content/uploads/2014/08/berl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251" y="3440483"/>
            <a:ext cx="7269750" cy="170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t="3456" b="51623"/>
          <a:stretch/>
        </p:blipFill>
        <p:spPr bwMode="auto">
          <a:xfrm>
            <a:off x="0" y="3798853"/>
            <a:ext cx="2541320" cy="134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11" y="1506114"/>
            <a:ext cx="3044825" cy="16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41467" r="73827" b="23515"/>
          <a:stretch>
            <a:fillRect/>
          </a:stretch>
        </p:blipFill>
        <p:spPr bwMode="auto">
          <a:xfrm>
            <a:off x="5786314" y="1625370"/>
            <a:ext cx="968991" cy="128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3535F7C-FB72-425A-982C-59D0F26D8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6955" y="0"/>
            <a:ext cx="2297045" cy="1401725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3C8B9160-8177-4551-B807-5E9F7B3CC925}"/>
              </a:ext>
            </a:extLst>
          </p:cNvPr>
          <p:cNvSpPr/>
          <p:nvPr/>
        </p:nvSpPr>
        <p:spPr>
          <a:xfrm>
            <a:off x="2541320" y="4603189"/>
            <a:ext cx="436678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sz="1200" dirty="0">
                <a:solidFill>
                  <a:srgbClr val="FF0000"/>
                </a:solidFill>
              </a:rPr>
              <a:t>Pro modelování hlukové zátěže jsou potřeba data o terénu, budovách, hlukových bariérách ale i intenzitě dopravy apod.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00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9EE595-74C5-4AC6-B409-5379ABDE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pořizování 3D prostorových dat</a:t>
            </a:r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prostorové analýzy a simulace</a:t>
            </a:r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uložení, transformace a zpracování 3D </a:t>
            </a:r>
            <a:r>
              <a:rPr lang="cs-CZ" sz="2000" dirty="0" err="1"/>
              <a:t>geodat</a:t>
            </a:r>
            <a:endParaRPr lang="cs-CZ" sz="2000" dirty="0"/>
          </a:p>
          <a:p>
            <a:pPr>
              <a:spcBef>
                <a:spcPts val="8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cs-CZ" sz="3000" dirty="0"/>
              <a:t>………...	 </a:t>
            </a:r>
            <a:r>
              <a:rPr lang="cs-CZ" sz="2000" dirty="0"/>
              <a:t>: kartografická 3D vizualizace</a:t>
            </a:r>
          </a:p>
          <a:p>
            <a:pPr>
              <a:spcBef>
                <a:spcPts val="2400"/>
              </a:spcBef>
              <a:buFont typeface="+mj-lt"/>
              <a:buAutoNum type="arabicPeriod"/>
            </a:pPr>
            <a:r>
              <a:rPr lang="cs-CZ" sz="2200" dirty="0"/>
              <a:t>Příklady využití &amp; ukázky konkrétních aplikací</a:t>
            </a:r>
          </a:p>
          <a:p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74EBF4-074F-4950-85ED-47AE8D9A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prezentace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DE2B92E-6BE9-45AA-8942-32C252F1D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4808AE0-2563-453C-A9DE-CC583EE7EA55}"/>
              </a:ext>
            </a:extLst>
          </p:cNvPr>
          <p:cNvSpPr/>
          <p:nvPr/>
        </p:nvSpPr>
        <p:spPr bwMode="auto">
          <a:xfrm>
            <a:off x="867728" y="2689593"/>
            <a:ext cx="1440000" cy="540000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SPRÁVA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63B2EF6-CF31-468F-AA24-E0EB62DDB109}"/>
              </a:ext>
            </a:extLst>
          </p:cNvPr>
          <p:cNvSpPr/>
          <p:nvPr/>
        </p:nvSpPr>
        <p:spPr bwMode="auto">
          <a:xfrm>
            <a:off x="867728" y="1443342"/>
            <a:ext cx="1440000" cy="540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1293C26-672B-4EC9-B7C3-BA783227D305}"/>
              </a:ext>
            </a:extLst>
          </p:cNvPr>
          <p:cNvSpPr/>
          <p:nvPr/>
        </p:nvSpPr>
        <p:spPr bwMode="auto">
          <a:xfrm>
            <a:off x="867728" y="3321271"/>
            <a:ext cx="1440000" cy="540000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PREZENTACE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3C70312-ED91-416F-87A3-B59C6221B159}"/>
              </a:ext>
            </a:extLst>
          </p:cNvPr>
          <p:cNvSpPr/>
          <p:nvPr/>
        </p:nvSpPr>
        <p:spPr bwMode="auto">
          <a:xfrm>
            <a:off x="867728" y="2057225"/>
            <a:ext cx="1440000" cy="540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5DD45F4-B69D-4EE9-8DE0-6266517DD4B2}"/>
              </a:ext>
            </a:extLst>
          </p:cNvPr>
          <p:cNvSpPr txBox="1"/>
          <p:nvPr/>
        </p:nvSpPr>
        <p:spPr>
          <a:xfrm>
            <a:off x="3989070" y="0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1</a:t>
            </a:r>
          </a:p>
        </p:txBody>
      </p:sp>
      <p:pic>
        <p:nvPicPr>
          <p:cNvPr id="7" name="Audio 1">
            <a:hlinkClick r:id="" action="ppaction://media"/>
            <a:extLst>
              <a:ext uri="{FF2B5EF4-FFF2-40B4-BE49-F238E27FC236}">
                <a16:creationId xmlns:a16="http://schemas.microsoft.com/office/drawing/2014/main" id="{F9088D89-E765-48ED-919D-2B5B1AEE1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99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64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energetické simulace a analýzy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20</a:t>
            </a:fld>
            <a:endParaRPr lang="cs-CZ" altLang="cs-CZ"/>
          </a:p>
        </p:txBody>
      </p:sp>
      <p:pic>
        <p:nvPicPr>
          <p:cNvPr id="8" name="Picture 6" descr="Výsledek obrázku pro energy atlas berl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7729"/>
            <a:ext cx="9126539" cy="289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nergyatlas.energie.tu-berlin.de/wp-content/uploads/2013/05/EA_waerm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948" r="19453" b="2934"/>
          <a:stretch/>
        </p:blipFill>
        <p:spPr bwMode="auto">
          <a:xfrm>
            <a:off x="4895363" y="1329929"/>
            <a:ext cx="4248637" cy="381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DE9DB93-E83E-47D3-919D-1ED33452A6FB}"/>
              </a:ext>
            </a:extLst>
          </p:cNvPr>
          <p:cNvSpPr/>
          <p:nvPr/>
        </p:nvSpPr>
        <p:spPr>
          <a:xfrm>
            <a:off x="381724" y="4293673"/>
            <a:ext cx="4618758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ct val="30000"/>
              </a:spcBef>
              <a:defRPr/>
            </a:pPr>
            <a:r>
              <a:rPr lang="cs-CZ" sz="1200" dirty="0">
                <a:solidFill>
                  <a:srgbClr val="FF0000"/>
                </a:solidFill>
              </a:rPr>
              <a:t>Zahrnuje jak modelování možné výroby energií (zde: potenciál střech pro umístění solárních panelů a jejich možný výkon), tak modelování spotřeby energií (např. tepelné ztráty)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7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Možné aplikace – krizové řízení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21</a:t>
            </a:fld>
            <a:endParaRPr lang="cs-CZ" altLang="cs-CZ"/>
          </a:p>
        </p:txBody>
      </p:sp>
      <p:pic>
        <p:nvPicPr>
          <p:cNvPr id="1028" name="Picture 4" descr="https://c1.staticflickr.com/6/5243/5367011543_8acd63def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4" y="2352675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mdpi.com/ijgi/ijgi-04-02842/article_deploy/html/images/ijgi-04-02842-g0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14" y="1698903"/>
            <a:ext cx="5207685" cy="295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1"/>
          <a:stretch/>
        </p:blipFill>
        <p:spPr bwMode="auto">
          <a:xfrm>
            <a:off x="6281341" y="294387"/>
            <a:ext cx="2862659" cy="140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D0EC86A7-B032-40EF-9597-8E7075B545BF}"/>
              </a:ext>
            </a:extLst>
          </p:cNvPr>
          <p:cNvSpPr/>
          <p:nvPr/>
        </p:nvSpPr>
        <p:spPr>
          <a:xfrm>
            <a:off x="4016445" y="4254045"/>
            <a:ext cx="184210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Šíření škod při výbuchu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70B13099-B41B-4CF5-B2D8-28BB497D1670}"/>
              </a:ext>
            </a:extLst>
          </p:cNvPr>
          <p:cNvSpPr/>
          <p:nvPr/>
        </p:nvSpPr>
        <p:spPr>
          <a:xfrm>
            <a:off x="178509" y="4652786"/>
            <a:ext cx="216464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Modelování povodní ve 3D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22B53C2-09A6-40B5-9EE3-03F485A7E3CE}"/>
              </a:ext>
            </a:extLst>
          </p:cNvPr>
          <p:cNvSpPr/>
          <p:nvPr/>
        </p:nvSpPr>
        <p:spPr>
          <a:xfrm>
            <a:off x="5543551" y="136447"/>
            <a:ext cx="166175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</a:rPr>
              <a:t>Modelování ohrožení erozí či sesuvy</a:t>
            </a:r>
          </a:p>
        </p:txBody>
      </p:sp>
    </p:spTree>
    <p:extLst>
      <p:ext uri="{BB962C8B-B14F-4D97-AF65-F5344CB8AC3E}">
        <p14:creationId xmlns:p14="http://schemas.microsoft.com/office/powerpoint/2010/main" val="460955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3D vizualizace v Mapách.cz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22</a:t>
            </a:fld>
            <a:endParaRPr lang="cs-CZ" alt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EC37A16-3CD6-4BB7-8C35-946F39D32489}"/>
              </a:ext>
            </a:extLst>
          </p:cNvPr>
          <p:cNvSpPr/>
          <p:nvPr/>
        </p:nvSpPr>
        <p:spPr>
          <a:xfrm>
            <a:off x="6305645" y="114300"/>
            <a:ext cx="2716435" cy="212365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Jednoduchá funkcionalita. Umožňuje defacto jen prohlížet 3D data.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  <a:latin typeface="+mn-lt"/>
              </a:rPr>
              <a:t>Na </a:t>
            </a:r>
            <a:r>
              <a:rPr lang="cs-CZ" sz="1200" dirty="0">
                <a:solidFill>
                  <a:srgbClr val="FF0000"/>
                </a:solidFill>
              </a:rPr>
              <a:t>zpracování dat se podíle společnost </a:t>
            </a:r>
            <a:r>
              <a:rPr lang="cs-CZ" sz="1200" dirty="0" err="1">
                <a:solidFill>
                  <a:srgbClr val="FF0000"/>
                </a:solidFill>
              </a:rPr>
              <a:t>Melown</a:t>
            </a:r>
            <a:r>
              <a:rPr lang="cs-CZ" sz="1200" dirty="0">
                <a:solidFill>
                  <a:srgbClr val="FF0000"/>
                </a:solidFill>
              </a:rPr>
              <a:t> Technologies (</a:t>
            </a:r>
            <a:r>
              <a:rPr lang="cs-CZ" sz="1200" dirty="0">
                <a:solidFill>
                  <a:srgbClr val="FF0000"/>
                </a:solidFill>
                <a:hlinkClick r:id="rId3"/>
              </a:rPr>
              <a:t>https://www.melowntech.com/</a:t>
            </a:r>
            <a:r>
              <a:rPr lang="cs-CZ" sz="1200" dirty="0">
                <a:solidFill>
                  <a:srgbClr val="FF0000"/>
                </a:solidFill>
              </a:rPr>
              <a:t>).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  <a:latin typeface="+mn-lt"/>
              </a:rPr>
              <a:t>Ukázky činnosti </a:t>
            </a:r>
            <a:r>
              <a:rPr lang="cs-CZ" sz="1200" dirty="0">
                <a:solidFill>
                  <a:srgbClr val="FF0000"/>
                </a:solidFill>
              </a:rPr>
              <a:t>firmy </a:t>
            </a:r>
            <a:r>
              <a:rPr lang="cs-CZ" sz="1200" dirty="0" err="1">
                <a:solidFill>
                  <a:srgbClr val="FF0000"/>
                </a:solidFill>
              </a:rPr>
              <a:t>Melown</a:t>
            </a:r>
            <a:r>
              <a:rPr lang="cs-CZ" sz="1200" dirty="0">
                <a:solidFill>
                  <a:srgbClr val="FF0000"/>
                </a:solidFill>
              </a:rPr>
              <a:t> Technologies jsou zde:</a:t>
            </a:r>
          </a:p>
          <a:p>
            <a:r>
              <a:rPr lang="cs-CZ" sz="1200" dirty="0">
                <a:solidFill>
                  <a:srgbClr val="FF0000"/>
                </a:solidFill>
                <a:hlinkClick r:id="rId4"/>
              </a:rPr>
              <a:t>https://www.melown.com/</a:t>
            </a:r>
            <a:r>
              <a:rPr lang="cs-CZ" sz="1200" dirty="0" err="1">
                <a:solidFill>
                  <a:srgbClr val="FF0000"/>
                </a:solidFill>
                <a:hlinkClick r:id="rId4"/>
              </a:rPr>
              <a:t>maps</a:t>
            </a:r>
            <a:r>
              <a:rPr lang="cs-CZ" sz="1200" dirty="0">
                <a:solidFill>
                  <a:srgbClr val="FF0000"/>
                </a:solidFill>
                <a:hlinkClick r:id="rId4"/>
              </a:rPr>
              <a:t>/</a:t>
            </a:r>
            <a:r>
              <a:rPr lang="cs-CZ" sz="1200" dirty="0">
                <a:solidFill>
                  <a:srgbClr val="FF0000"/>
                </a:solidFill>
              </a:rPr>
              <a:t>;  </a:t>
            </a:r>
            <a:r>
              <a:rPr lang="cs-CZ" sz="1200" dirty="0">
                <a:solidFill>
                  <a:srgbClr val="FF00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https://www.melown.com/maps/?x=511946&amp;y=5610765&amp;d=90&amp;rx=309&amp;ry=-40&amp;ho=20&amp;rotate=0#frydstejn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0EBF0D-3336-4E7A-81FE-D4372C7D28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55" b="4000"/>
          <a:stretch/>
        </p:blipFill>
        <p:spPr>
          <a:xfrm>
            <a:off x="0" y="1575674"/>
            <a:ext cx="5084885" cy="26441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A65A091-05B8-4D6F-8692-15B33CA3C2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60" b="4000"/>
          <a:stretch/>
        </p:blipFill>
        <p:spPr>
          <a:xfrm>
            <a:off x="4608518" y="2777490"/>
            <a:ext cx="4535482" cy="236601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1538B576-0DAF-43C7-88BD-6921B865F78A}"/>
              </a:ext>
            </a:extLst>
          </p:cNvPr>
          <p:cNvSpPr/>
          <p:nvPr/>
        </p:nvSpPr>
        <p:spPr>
          <a:xfrm>
            <a:off x="1368038" y="4180226"/>
            <a:ext cx="234880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Můžete vyzkoušet zde:</a:t>
            </a:r>
            <a:endParaRPr lang="cs-CZ" sz="14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1400" dirty="0">
                <a:solidFill>
                  <a:srgbClr val="FF0000"/>
                </a:solidFill>
                <a:latin typeface="+mj-lt"/>
                <a:hlinkClick r:id="rId8"/>
              </a:rPr>
              <a:t>https://mapy.cz/s/lafuforopu</a:t>
            </a:r>
            <a:endParaRPr lang="cs-CZ" sz="1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960167" y="2548414"/>
            <a:ext cx="2552966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rgbClr val="FF0000"/>
                </a:solidFill>
              </a:rPr>
              <a:t>Můžete vyzkoušet zde: </a:t>
            </a:r>
            <a:r>
              <a:rPr lang="cs-CZ" sz="1400" dirty="0">
                <a:solidFill>
                  <a:srgbClr val="FF0000"/>
                </a:solidFill>
                <a:latin typeface="+mj-lt"/>
                <a:hlinkClick r:id="rId9"/>
              </a:rPr>
              <a:t>https://mapy.cz/s/madafukepa</a:t>
            </a:r>
            <a:r>
              <a:rPr lang="cs-CZ" sz="1400" dirty="0">
                <a:solidFill>
                  <a:srgbClr val="FF0000"/>
                </a:solidFill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26966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3D model Prahy IPR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23</a:t>
            </a:fld>
            <a:endParaRPr lang="cs-CZ" altLang="cs-CZ"/>
          </a:p>
        </p:txBody>
      </p:sp>
      <p:pic>
        <p:nvPicPr>
          <p:cNvPr id="7170" name="Picture 2" descr="http://www.geoportalpraha.cz/uploads/assets/clanky/datove-sady/3dmodel/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1490926"/>
            <a:ext cx="2561059" cy="136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3D model pra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587" y="1490925"/>
            <a:ext cx="2814453" cy="13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eoportalpraha.cz/uploads/assets/clanky2/datove-sady/3dmodel/geoportal_3d_model_obr_bezbudov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9"/>
          <a:stretch/>
        </p:blipFill>
        <p:spPr bwMode="auto">
          <a:xfrm>
            <a:off x="6242794" y="1490925"/>
            <a:ext cx="2764198" cy="13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23" y="2486558"/>
            <a:ext cx="4678878" cy="263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://www.iprpraha.cz/uploads/assets/img/570x380x1/560x1000x0/3dmodel_foto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2966796"/>
            <a:ext cx="3831241" cy="176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99713" y="4505980"/>
            <a:ext cx="3411528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  <a:latin typeface="+mj-lt"/>
              </a:rPr>
              <a:t>Můžete vyzkoušet zde: </a:t>
            </a:r>
            <a:endParaRPr lang="cs-CZ" sz="1400" dirty="0">
              <a:solidFill>
                <a:srgbClr val="FF0000"/>
              </a:solidFill>
              <a:latin typeface="+mj-lt"/>
              <a:hlinkClick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400" dirty="0">
                <a:solidFill>
                  <a:srgbClr val="FF000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https://app.iprpraha.cz/apl/app/model3d/</a:t>
            </a:r>
            <a:r>
              <a:rPr lang="cs-CZ" sz="1400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B71C72E-F5BE-41D3-985C-7153E7D9B623}"/>
              </a:ext>
            </a:extLst>
          </p:cNvPr>
          <p:cNvSpPr/>
          <p:nvPr/>
        </p:nvSpPr>
        <p:spPr>
          <a:xfrm>
            <a:off x="6329492" y="423744"/>
            <a:ext cx="2590801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Umožňuje prohlížet 3D model Prahy. Funkcionalita je jednodušší. Budovy lze „obarvit“ podle různých atributu (veřejné </a:t>
            </a:r>
            <a:r>
              <a:rPr lang="cs-CZ" sz="1200" dirty="0" err="1">
                <a:solidFill>
                  <a:srgbClr val="FF0000"/>
                </a:solidFill>
              </a:rPr>
              <a:t>budoby</a:t>
            </a:r>
            <a:r>
              <a:rPr lang="cs-CZ" sz="1200" dirty="0">
                <a:solidFill>
                  <a:srgbClr val="FF0000"/>
                </a:solidFill>
              </a:rPr>
              <a:t>, účel využití, …) Zejména historické centrum je modelováno podrobně.</a:t>
            </a:r>
            <a:endParaRPr lang="en-GB" sz="1200" dirty="0">
              <a:latin typeface="+mn-lt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127A243-D840-4DF9-B742-DB2467A8DD4C}"/>
              </a:ext>
            </a:extLst>
          </p:cNvPr>
          <p:cNvSpPr/>
          <p:nvPr/>
        </p:nvSpPr>
        <p:spPr>
          <a:xfrm>
            <a:off x="1770386" y="1376576"/>
            <a:ext cx="4169064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  <a:latin typeface="+mj-lt"/>
              </a:rPr>
              <a:t>IPR = </a:t>
            </a:r>
            <a:r>
              <a:rPr lang="cs-CZ" sz="1400" dirty="0">
                <a:solidFill>
                  <a:srgbClr val="FF0000"/>
                </a:solidFill>
                <a:latin typeface="+mj-lt"/>
                <a:hlinkClick r:id="rId9"/>
              </a:rPr>
              <a:t>Institut plánování a rozvoje hl. města Praha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7162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–  Analýzy výškopisu ČUZK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24</a:t>
            </a:fld>
            <a:endParaRPr lang="cs-CZ" alt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30" y="1612981"/>
            <a:ext cx="3139770" cy="176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229" y="3378240"/>
            <a:ext cx="3139771" cy="176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66" y="1423205"/>
            <a:ext cx="5399210" cy="303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164579" y="187524"/>
            <a:ext cx="2788299" cy="15696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cs-CZ" sz="1200" dirty="0">
                <a:solidFill>
                  <a:srgbClr val="FF0000"/>
                </a:solidFill>
              </a:rPr>
              <a:t>Webová aplikace, která pracuje s daty ČÚZK (DMR 4G, 5G a DMP 1G) a umožňuje analýzy viditelnosti, konstrukci terénních profilů, orientační výpočet objemu apod. </a:t>
            </a:r>
          </a:p>
          <a:p>
            <a:pPr algn="just"/>
            <a:r>
              <a:rPr lang="cs-CZ" sz="1200" dirty="0">
                <a:solidFill>
                  <a:srgbClr val="FF0000"/>
                </a:solidFill>
              </a:rPr>
              <a:t>Výsledky analýz lze stáhnou (jako </a:t>
            </a:r>
            <a:r>
              <a:rPr lang="cs-CZ" sz="1200" dirty="0" err="1">
                <a:solidFill>
                  <a:srgbClr val="FF0000"/>
                </a:solidFill>
              </a:rPr>
              <a:t>Shapefile</a:t>
            </a:r>
            <a:r>
              <a:rPr lang="cs-CZ" sz="1200" dirty="0">
                <a:solidFill>
                  <a:srgbClr val="FF0000"/>
                </a:solidFill>
              </a:rPr>
              <a:t>) nebo zobrazit ve 3D scéně </a:t>
            </a:r>
            <a:r>
              <a:rPr lang="en-GB" sz="1200" dirty="0">
                <a:latin typeface="+mn-lt"/>
                <a:hlinkClick r:id="rId6"/>
              </a:rPr>
              <a:t>http://ags.cuzk.cz/dmr_3dscena/</a:t>
            </a:r>
            <a:r>
              <a:rPr lang="cs-CZ" sz="1200" dirty="0">
                <a:latin typeface="+mn-lt"/>
              </a:rPr>
              <a:t> </a:t>
            </a:r>
            <a:endParaRPr lang="en-GB" sz="1200" dirty="0">
              <a:latin typeface="+mn-lt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809E5D2-75F2-473C-A345-1E1F1EF56FB5}"/>
              </a:ext>
            </a:extLst>
          </p:cNvPr>
          <p:cNvSpPr/>
          <p:nvPr/>
        </p:nvSpPr>
        <p:spPr>
          <a:xfrm>
            <a:off x="440166" y="4505980"/>
            <a:ext cx="3931189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0000"/>
                </a:solidFill>
              </a:rPr>
              <a:t>Můžete vyzkoušet zde: </a:t>
            </a:r>
            <a:r>
              <a:rPr lang="cs-CZ" sz="1400" dirty="0">
                <a:solidFill>
                  <a:srgbClr val="FF0000"/>
                </a:solidFill>
                <a:hlinkClick r:id="rId7"/>
              </a:rPr>
              <a:t>https://ags.cuzk.cz/dmr/</a:t>
            </a:r>
            <a:endParaRPr lang="cs-CZ" sz="1400" dirty="0">
              <a:solidFill>
                <a:srgbClr val="FF0000"/>
              </a:solidFill>
            </a:endParaRPr>
          </a:p>
          <a:p>
            <a:r>
              <a:rPr lang="cs-CZ" sz="1400" dirty="0">
                <a:solidFill>
                  <a:srgbClr val="FF0000"/>
                </a:solidFill>
              </a:rPr>
              <a:t>Lze využít při plánování staveb či turistice 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201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726620"/>
            <a:ext cx="8086635" cy="652293"/>
          </a:xfrm>
        </p:spPr>
        <p:txBody>
          <a:bodyPr anchor="ctr"/>
          <a:lstStyle/>
          <a:p>
            <a:r>
              <a:rPr lang="cs-CZ" sz="2000" dirty="0"/>
              <a:t>Aplikace 3D GIS – shrnutí</a:t>
            </a:r>
            <a:br>
              <a:rPr lang="cs-CZ" sz="2000" dirty="0"/>
            </a:br>
            <a:r>
              <a:rPr lang="cs-CZ" sz="2000" dirty="0"/>
              <a:t>	&amp; některé aktuálně používané související </a:t>
            </a:r>
            <a:r>
              <a:rPr lang="cs-CZ" sz="2000" dirty="0">
                <a:solidFill>
                  <a:srgbClr val="FF0000"/>
                </a:solidFill>
              </a:rPr>
              <a:t>termíny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09588" y="1562269"/>
            <a:ext cx="8082321" cy="3086100"/>
          </a:xfrm>
        </p:spPr>
        <p:txBody>
          <a:bodyPr/>
          <a:lstStyle/>
          <a:p>
            <a:r>
              <a:rPr lang="cs-CZ" sz="1600" dirty="0"/>
              <a:t>3D modelování a vizualizace může být </a:t>
            </a:r>
            <a:r>
              <a:rPr lang="cs-CZ" sz="1600" b="1" u="sng" dirty="0"/>
              <a:t>nákladné</a:t>
            </a:r>
            <a:r>
              <a:rPr lang="cs-CZ" sz="1600" dirty="0"/>
              <a:t> – zejména pořizování nových dat</a:t>
            </a:r>
          </a:p>
          <a:p>
            <a:r>
              <a:rPr lang="cs-CZ" sz="1600" dirty="0"/>
              <a:t>Záleží přitom na účelu výsledného 3D modelu, vizualizace či 3D </a:t>
            </a:r>
            <a:r>
              <a:rPr lang="cs-CZ" sz="1600" dirty="0" err="1"/>
              <a:t>GISu</a:t>
            </a:r>
            <a:endParaRPr lang="cs-CZ" sz="1600" dirty="0"/>
          </a:p>
          <a:p>
            <a:r>
              <a:rPr lang="cs-CZ" sz="1600" dirty="0"/>
              <a:t>Je proto vhodné uvažovat u </a:t>
            </a:r>
            <a:r>
              <a:rPr lang="cs-CZ" sz="1600" b="1" u="sng" dirty="0"/>
              <a:t>využití 3D modelů ve více různých oblastech</a:t>
            </a:r>
            <a:r>
              <a:rPr lang="cs-CZ" sz="1600" dirty="0"/>
              <a:t>, mimo již zmíněné to jsou také:  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Územní plánování („</a:t>
            </a:r>
            <a:r>
              <a:rPr lang="cs-CZ" sz="1400" dirty="0" err="1">
                <a:solidFill>
                  <a:srgbClr val="FF0000"/>
                </a:solidFill>
              </a:rPr>
              <a:t>geodesign</a:t>
            </a:r>
            <a:r>
              <a:rPr lang="cs-CZ" sz="1400" dirty="0">
                <a:solidFill>
                  <a:srgbClr val="000000"/>
                </a:solidFill>
              </a:rPr>
              <a:t>“, </a:t>
            </a:r>
            <a:r>
              <a:rPr lang="cs-CZ" sz="1400" dirty="0">
                <a:solidFill>
                  <a:srgbClr val="FF0000"/>
                </a:solidFill>
              </a:rPr>
              <a:t>participace veřejnosti</a:t>
            </a:r>
            <a:r>
              <a:rPr lang="cs-CZ" sz="1400" dirty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Evidence a správa budov v různých měřítcích (</a:t>
            </a:r>
            <a:r>
              <a:rPr lang="cs-CZ" sz="1400" dirty="0">
                <a:solidFill>
                  <a:srgbClr val="FF0000"/>
                </a:solidFill>
              </a:rPr>
              <a:t>facility management</a:t>
            </a:r>
            <a:r>
              <a:rPr lang="cs-CZ" sz="1400" dirty="0">
                <a:solidFill>
                  <a:srgbClr val="000000"/>
                </a:solidFill>
              </a:rPr>
              <a:t>, </a:t>
            </a:r>
            <a:r>
              <a:rPr lang="cs-CZ" sz="1400" dirty="0" err="1">
                <a:solidFill>
                  <a:srgbClr val="FF0000"/>
                </a:solidFill>
              </a:rPr>
              <a:t>Building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Information</a:t>
            </a:r>
            <a:r>
              <a:rPr lang="cs-CZ" sz="1400" dirty="0">
                <a:solidFill>
                  <a:srgbClr val="FF0000"/>
                </a:solidFill>
              </a:rPr>
              <a:t> Modeling</a:t>
            </a:r>
            <a:r>
              <a:rPr lang="cs-CZ" sz="1400" dirty="0">
                <a:solidFill>
                  <a:srgbClr val="000000"/>
                </a:solidFill>
              </a:rPr>
              <a:t>, památková péče, …)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„</a:t>
            </a:r>
            <a:r>
              <a:rPr lang="cs-CZ" sz="1400" dirty="0">
                <a:solidFill>
                  <a:srgbClr val="FF0000"/>
                </a:solidFill>
              </a:rPr>
              <a:t>Chytré budovy</a:t>
            </a:r>
            <a:r>
              <a:rPr lang="cs-CZ" sz="1400" dirty="0">
                <a:solidFill>
                  <a:srgbClr val="000000"/>
                </a:solidFill>
              </a:rPr>
              <a:t>“ (</a:t>
            </a:r>
            <a:r>
              <a:rPr lang="cs-CZ" sz="1400" dirty="0" err="1">
                <a:solidFill>
                  <a:srgbClr val="FF0000"/>
                </a:solidFill>
              </a:rPr>
              <a:t>indoor</a:t>
            </a:r>
            <a:r>
              <a:rPr lang="cs-CZ" sz="1400" dirty="0">
                <a:solidFill>
                  <a:srgbClr val="FF0000"/>
                </a:solidFill>
              </a:rPr>
              <a:t> navigace</a:t>
            </a:r>
            <a:r>
              <a:rPr lang="cs-CZ" sz="1400" dirty="0">
                <a:solidFill>
                  <a:srgbClr val="000000"/>
                </a:solidFill>
              </a:rPr>
              <a:t>, …) a chytré města („</a:t>
            </a:r>
            <a:r>
              <a:rPr lang="cs-CZ" sz="1400" dirty="0" err="1">
                <a:solidFill>
                  <a:srgbClr val="FF0000"/>
                </a:solidFill>
              </a:rPr>
              <a:t>smart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cities</a:t>
            </a:r>
            <a:r>
              <a:rPr lang="cs-CZ" sz="1400" dirty="0">
                <a:solidFill>
                  <a:srgbClr val="000000"/>
                </a:solidFill>
              </a:rPr>
              <a:t>“)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Environmentální problematika (</a:t>
            </a:r>
            <a:r>
              <a:rPr lang="cs-CZ" sz="1400" dirty="0">
                <a:solidFill>
                  <a:srgbClr val="FF0000"/>
                </a:solidFill>
              </a:rPr>
              <a:t>analýzy městského klimatu</a:t>
            </a:r>
            <a:r>
              <a:rPr lang="cs-CZ" sz="1400" dirty="0">
                <a:solidFill>
                  <a:srgbClr val="000000"/>
                </a:solidFill>
              </a:rPr>
              <a:t>, …)</a:t>
            </a: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Podpora krizového řízení (evakuace z budov či prostoro jako jsou stanice metra)</a:t>
            </a:r>
            <a:endParaRPr lang="en-GB" sz="1400" dirty="0">
              <a:solidFill>
                <a:srgbClr val="000000"/>
              </a:solidFill>
            </a:endParaRPr>
          </a:p>
          <a:p>
            <a:pPr lvl="1"/>
            <a:r>
              <a:rPr lang="cs-CZ" sz="1400" dirty="0">
                <a:solidFill>
                  <a:srgbClr val="000000"/>
                </a:solidFill>
              </a:rPr>
              <a:t>Propagace, popularizace, „</a:t>
            </a:r>
            <a:r>
              <a:rPr lang="cs-CZ" sz="1400" dirty="0">
                <a:solidFill>
                  <a:srgbClr val="FF0000"/>
                </a:solidFill>
              </a:rPr>
              <a:t>virtuální turistika</a:t>
            </a:r>
            <a:r>
              <a:rPr lang="cs-CZ" sz="1400" dirty="0">
                <a:solidFill>
                  <a:srgbClr val="000000"/>
                </a:solidFill>
              </a:rPr>
              <a:t>“, „</a:t>
            </a:r>
            <a:r>
              <a:rPr lang="cs-CZ" sz="1400" dirty="0" err="1">
                <a:solidFill>
                  <a:srgbClr val="FF0000"/>
                </a:solidFill>
              </a:rPr>
              <a:t>serious</a:t>
            </a:r>
            <a:r>
              <a:rPr lang="cs-CZ" sz="1400" dirty="0">
                <a:solidFill>
                  <a:srgbClr val="FF0000"/>
                </a:solidFill>
              </a:rPr>
              <a:t> </a:t>
            </a:r>
            <a:r>
              <a:rPr lang="cs-CZ" sz="1400" dirty="0" err="1">
                <a:solidFill>
                  <a:srgbClr val="FF0000"/>
                </a:solidFill>
              </a:rPr>
              <a:t>games</a:t>
            </a:r>
            <a:r>
              <a:rPr lang="cs-CZ" sz="1400" dirty="0">
                <a:solidFill>
                  <a:srgbClr val="000000"/>
                </a:solidFill>
              </a:rPr>
              <a:t>“, …</a:t>
            </a:r>
          </a:p>
          <a:p>
            <a:endParaRPr lang="cs-CZ" sz="1600" dirty="0"/>
          </a:p>
          <a:p>
            <a:endParaRPr lang="en-GB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25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6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827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„Závěrem …“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509589" y="1513285"/>
            <a:ext cx="4402138" cy="3086100"/>
          </a:xfrm>
        </p:spPr>
        <p:txBody>
          <a:bodyPr/>
          <a:lstStyle/>
          <a:p>
            <a:r>
              <a:rPr lang="cs-CZ" sz="1800" i="1" dirty="0"/>
              <a:t>Kde se dozvíte víc?</a:t>
            </a:r>
          </a:p>
          <a:p>
            <a:pPr lvl="1"/>
            <a:r>
              <a:rPr lang="cs-CZ" sz="1600" dirty="0"/>
              <a:t>Z8113 Kartografické modelování</a:t>
            </a:r>
            <a:endParaRPr lang="cs-CZ" sz="1600" dirty="0">
              <a:hlinkClick r:id="rId3"/>
            </a:endParaRPr>
          </a:p>
          <a:p>
            <a:pPr lvl="1"/>
            <a:r>
              <a:rPr lang="cs-CZ" sz="1600" dirty="0"/>
              <a:t>Z8818 Aplikovaná geoinformatika</a:t>
            </a:r>
            <a:endParaRPr lang="cs-CZ" sz="1600" dirty="0">
              <a:hlinkClick r:id="rId4"/>
            </a:endParaRPr>
          </a:p>
          <a:p>
            <a:pPr lvl="1"/>
            <a:r>
              <a:rPr lang="cs-CZ" sz="1600" b="1" dirty="0"/>
              <a:t>Z8311 3D modelování a vizualizace</a:t>
            </a:r>
          </a:p>
          <a:p>
            <a:pPr lvl="1"/>
            <a:r>
              <a:rPr lang="cs-CZ" sz="1600" dirty="0"/>
              <a:t>nebo individuálně při zpracování bakalářský či diplomových prací</a:t>
            </a:r>
          </a:p>
          <a:p>
            <a:pPr lvl="1"/>
            <a:endParaRPr lang="cs-CZ" sz="1600" dirty="0">
              <a:solidFill>
                <a:srgbClr val="000000"/>
              </a:solidFill>
            </a:endParaRPr>
          </a:p>
          <a:p>
            <a:endParaRPr lang="cs-CZ" sz="1600" dirty="0"/>
          </a:p>
          <a:p>
            <a:endParaRPr lang="en-GB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26</a:t>
            </a:fld>
            <a:endParaRPr lang="cs-CZ" altLang="cs-CZ"/>
          </a:p>
        </p:txBody>
      </p:sp>
      <p:sp>
        <p:nvSpPr>
          <p:cNvPr id="7" name="AutoShape 8" descr="Výsledek obrázku pro citygml 3"/>
          <p:cNvSpPr>
            <a:spLocks noChangeAspect="1" noChangeArrowheads="1"/>
          </p:cNvSpPr>
          <p:nvPr/>
        </p:nvSpPr>
        <p:spPr bwMode="auto">
          <a:xfrm>
            <a:off x="155575" y="-1684338"/>
            <a:ext cx="40767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6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8" descr="data:image/jpeg;base64,/9j/4AAQSkZJRgABAQAAAQABAAD/2wCEAAkGBxESEhUQExMWFhUXFxgVFhYWFRgVFhUYGBcWFhkYFhUYHiggGBolHhcVIjEhJSkrLi8uGB8zODMsNygtLi0BCgoKDg0OGxAQGy0mICUwLy83Ly0tLS8vMS0tLS0tKyswKy0tLS0vLS0vLS0tLS0tLS0uLS0tLS0tLS0tLS0tLf/AABEIAHEBvwMBEQACEQEDEQH/xAAcAAEAAQUBAQAAAAAAAAAAAAAABQEDBAYHAgj/xABFEAABAwIDBAQLBQYFBQEAAAABAAIDBBEFEiEGMUFREyJhcQcUMkJSU4GRobHRFRZiosEjM3KSk+JzgrLh8DRDVMLSF//EABsBAQACAwEBAAAAAAAAAAAAAAAEBQEDBgIH/8QAOBEAAgIBAQUFBQYGAwEAAAAAAAECAwQRBRIhMVETQWGh0RUiUnHhBhRTkbHBFjJCgfDxIzOSYv/aAAwDAQACEQMRAD8A7igCAIAgCAIAgCAIAgCAIAgCAIAgCAIAgCAIAgCAIAgCAIAgCAIAgCAIAgCAIC1DUMfmDXNdlOV1iDlPI23FYTT5HuVco6by01LqyeAgCAIAgCAIAgCAICzFVRuc5jXtLm+U0EEtvzHBYUk3oe5VTjFSaej5PqXlk8BAEAQBAEAQBAEAQBAEAQBAEAQBAEAQBAEAQBAEAQBAEAQBAEAQBAEBBbWbTw0MWZ/Wkdfo476uPM8mjmtN10alq+ZZbN2Zbm2bseEVzfT6nJMO27rI6o1Tnl4ebPjPkFo3Bo823A/O5VZHJmp7zO3v2Hi2YypitNOT79er66952fAsZhq4hNE64O8ec08nDgVbV2RmtUcBmYduLY67Fx/XxRIr2RQgCAIAgCAoSgOZ7eeELLmpqR2u58w4fhj7fxe5V+Rlae7D8zr9j7A3tLslcO6P7v0NK2R2olopukF3Md+9YT5Q5gnzhzUSm51y1Og2nsyvNp3OTXJ9PD5HeMMxCOoibNE4OY4XB/QjgRyVzCaktUfNsjHsosddi0aMpejSEAQBAEAQBAeXvABJIAGpJ0A7yhlJt6I5htr4SN8FGex036R//Xu5qvvy/wCmH5nX7K+z3K3KXyj6+hzzDcWmglE8byH3uTe+a+pDr+UD2qBGcoveTOqvxar6uysjrH9Pl0Oy7HbdQ1gEb7Rz+iT1X9rCflv71a0ZMbOD4M4HamxLcN78Peh1718/U29SijCAIAgCAIAgCAIAgCAIAgCAIAgCAIAgCAjcdxdlNGXu1cdGt9I/Rb8eiV0tEQ87Nhi178ufcurOdybRVZJPTOFzewNgOwdivViUpabpxstqZbeu+zz94Kv17/es/dKfhRj2nl/iMfeCr9e/3p90p+FGfaeX+Ix94Kv17/en3Sn4UPaeX+Iy1UbS1TWk9O/s14rzLGpS13Ue4bQy5S07RnT8DqTLTwyHUujYSTxJaLrn7Y7s2vE7XHnv1Rl1SM5eDcEAQBAQe1m00NDFnf1nm/Rx31cf0bzK03XKtassdm7NszbN2PBLm+n1OEY1i0tVK6eV13HTsaODWjgAqeyxzlvM+kYmLXi1KqtcF5+JgFeCSTGzO0U1DL0sRuDYPYfJeOR5HkeC21WyreqIG0Nn1Zte5Zz7n3r/ADod22ex2GsiE0R7HNPlMdycP+XVxXbGxao+cZuFbiWdnYvk+5rqiUWwhhAEAQHmSQNBc4gAC5JNgBzJRvQzGLk9FzOfYhthDWSyUjS4QWsZGktMjt5AtqGWHtUeM1dvRXJFvdi2bNjXbLTflrwa10+v6GsbQYFQMge+J2V41F3OIP4deJWi7FrjBtFnszbmXdlRrs4p9F5/2NHVadubNsTtZJQyWN3QuPXZy/E3tHxUjHvdb8Co2tsqGbXquE1yf7PwO60NZHNG2WNwcxwu0jiFcRkpLVHzi2qdU3Ca0aL6yawgCAIAgMTE8Sip4zNM8MYOJ49gHE9i8zmorVm7Hx7L5qutatnHdqttZK+QQR3ZT5tRezpAN5eRwtw+arZ3O6aguR2mNsyvZuPLInxmk/kvl6l7B8LwyePPlc0jRwL3aHsU6eBCD0a8znKvtRmWLWMl/wCUQO1GERQODopA5jtzT5TfqO1V2TQq3qnwOs2LtaWZFxsj7y71yfo/Ag2uIIINiNQRvCil89GtGdK2M8JBZlgrCS3c2beW/wCIOI7d6n0Zmnuz/M5Pav2dUtbcXg/h9PQ6rFIHAOaQQRcEG4I7CrJPU4uUXF6NcT0hgIAgCAIAgCAIAgCAIAgCAIAgCAIDCxfE2U8Zkeexo4uPABbaaZWy3YkbLyoY1bnP/b6HLcUxGSeQyPO/cODRyC6OmmNUd2JweVlWZNjnP/RhraRwgCAICIxGozOsNw+aj2S1ZPor3Vq+87DsDPnoIDyBb/K4hUOStLWdls+WuPE2FaCYEAQFqqmDGOedzWlx7gLrDei1PdcHOSiu96Hzdi2Jy1MrppXFznHidw4ADgAqKc3N6s+rY2NXj1qutaJGIvBJKFACh5JzYnEpIKyEteWtdIxjwDo5pcAQRx3rfRNxmtCt2rjwuxZqS1aTa8HofQyuj5iEAQBAcl8MWJVLZWQZi2BzMwDdM5uQc/O2mnaq7NlLXd7js/s1RQ63bprNPTj3dNDScExFkWcuGtrttz3WXjGvVaepJ23syzNlW6+7VfJPvL8uHV1SBL0T3MOrbeTbs+qxZ2tvHTge8N7P2frXvre72+ZgV2HTQkCWNzCd2Yb7KNOuUP5kXONl05Cbqknp0MZeCUbb4Pdqn0k7Ynu/YSGzgTownc8ctd6lY1zhLR8ii23syOVU5xXvrl4+Hod0BVufOggCAIAUBwbwjCtbVObVOLhvitcR5OGRvA8DxVRk7+/759F2I8V46eOtH39dfH9jWaSoyPDrZhrcbrgix14b1qqnuSUibnYyyqJUt6aku7F2RRhkFyT1ru82/A8yFZZG0N/iuZx+zvstOuTja/dT7u/6eZFwQyzvs0Oe8+0lVvvWS6s7Fdhh1cdIxRnnZqs/8d/uWfu9nwmpbYwvxURbmkEgixGhB3grSWUWmtUbJsptlUUTgAS+LjG4m1ubD5p+C305Eq34FXtHZFGZHVrSXVfv1O0bPbQU9ZH0kLr+kw6PYeTh+u5W1dsbFrE4DNwLsOe5avk+5/IlVsIQQBAEAQBAEAQBAEAQBAEAQBAWK2rZEx0jzZrRc/Qdq91wc5KMebNV10aYOc+SOW47i76mTO7Ro0Y30R9V0WPRGmOi5nCZ2bPKs3ny7l0I1SCEEAQBAY9dPlb2nQLxOWiNtMN6RBPcojLNI694Kp81EW38iRw7r2d+qqsxf8mp0my5a0adGbkopYhAEBrHhHr+hw+Y8XgRD/ObH4XUfJlu1stth0drmw8OP5fU4IFTH0tGy7M7P9LaaUdTg30+3+H5qZjY2/70uRzW29t/d9aKX7/e+n1/Qy9o9mt8sA7XMHzb9FtyMX+qH5EPY+3+VOS/lL9n6mnkKvOwMnCD+3i/xGf6gvUP5kR8n/pn8n+h9Mq+Pk4QBAEBzzwz0QdTRzecyS3e1w1+IaoeZDWG90Oj+zeRuZDqf9S81/jOOhVh3J0rZfEnxwBhAs2wF+WVp+d1eVx0rj8j5bnWb+Xa/wD6ZBbZY+yoDYg0EsdfMDoNLEdqgZlsZaRR1X2bwb6nK6fBNcuvia5R0r5HZWi/yHeoddcrHpE6PMzacSvtLX6v5GViGFOjF944qRdiuuO8uJT7N2/DLtdVi3W/5fHw+Z1fwWbS+MQ+LSH9rCBYk6vj3A943H2KXiXb0d180UX2g2d93u7aC92Xk/rzN6Us50IAgCA5z4RY4ppOikIFrNYeTiL6LXbXGyOjJmDm2Ylqsr/uuqOUV9E+F5Y4dx4Ecwqeytwloz6Nh5leVUrK39H0MdeCWSOGFzWSStvcZWgjeLm9/grLZdSnbxOP+2OU6sVQj3vX8v8AZ0LCsekMDHyBt7XJ3acCfYrG2KjNpcjjceU7IRbXFmmbVYrDUSXjjAcPKeNzvZx71S5U4Sfu8+p9F2Bj5VNb7Z+73R716fIglEOiNg2YoawHxind0ZbezjucfRtxHNSsamxveXAoNtbSxKq3TYt9vu6eLfd+p2DYfaTx6nzPGSeM9HPH6LxxA9E7x3q1i9TgLIbr1XJmxL0awgCAIAgCAIAgCAIAgCAIAgOceErEZmzNh06PKHtGupuQbniRb4q32eoqLkuZzG3HOVig37umppvjp5BWPaMouxQ8dPIJ2jHYoeOnkE7RjsUPHTyCdox2KHjp5BO0Y7FGFWTFxuVqnLVkiqCitEYMhWpkpI6b4HKm7KiLk5jx7QQf9IVfmrimXeypcJROjqCW4QBAcx8NNd1YKccS6Q+zqj5lQM6XBROu+y1GsrLfkv3NU2d2bzWlmGm9rOfa7s7F4x8XX3p/kSNsbf7NunGfHvl0+Xj4m4jTRWRxTbb1ZW6GDXdotnRLeWIWk4jg/wCjlDyMVT96PM6XY+3JY+lN71h3PvX0/Q0qPMyQXFnNcDY7wQVWLVM7aTjZXqnqmj6cjNwD2BX58la0Z6QwEAQGj+FQB8EUXpyWXiyO9FokYt7oujYu56nEntIJB3g2Ko2tGfUoyUkmuTJB+LymJsINgBYkbyOAvwW95M9zcRVx2Lj/AHmWRLi3x07k+p7wfCXTG+5g3nn2BKcd2vXuM7T2vXgx3Y8ZvkunizcqKgZG3K0W+Z71a11xgtInA5WXblWdpa9X5L5Huopw4WK9kdNp6o1xvS0M7amHzTe3AjiD2EKutpdMu0hyOywNo17RpeJlfzPk+v1XmdywXFI6qFk8Zu14v3Hi09oNwp0Jqcd5HKZWNPGtlVPmv81M5eyOEB5c4BAcL8IVSZ6mGEHV8mY24DMAPh8lpt46RNtfeySxfDGzMynQjyTxH+yzbSrI6MlbO2hZh278eKfNdfqaJV0zo3FjhYj49oVPODg9GfRsbJryK1ZW+D/zQUdU6N2ZvcQdzhyIXqq2Vct6JrzMKrLqddq4foZOI4pJKMvksGgY3dYbrnitl2TOzmQ9n7Ex8PRri+r/AG6GE0KOk29EW8pwqi5TeiRJ4NhxmBdpYEDXcVMrx1HjI5LP+0E7NYY3Bde/+3T9fkTscNTHqyUDu3e6ylqxnMOGr1Z7p62oppftCEAytAbPED1Z4hxy8HjgV7T195GYtL/jlyfkzsWC4rFVQMqYXZmPFweI5g8iDoQtieponBwejM5ZPIQBAEAQBAEAQEbjeMx0zMz9XHyWDe76DtW+jHldLRfmQ8zOrxYb0+fcuprv3+HqD/U/tU72W/i8vqU/8RR/D8/oU+/7fUH+p/anst/F5fUfxDH8Pz+g+/7fUH+p/anst/F5D+IV+H5/Qf8A6A31B/qf2p7MfxeX1H8Qr8Pz+hDbb1LqqniqjEY2h5YCXXLg4XvawsLtXrHgqrHWpanjNtlk0RucN1a6c+fiaVdTSpF0AugF0AugLFQvEjbWYMhWtkiKN98EkjmyTPt1S1rb/ivf5KDmNaJFxsuL1k+46mypBUAuC6JQgKGYIDnG02HiaudPJqGNayNvDQXzH2k6KO6FKzfkW0NqSpw1j08G9XJ/PuX9u8rdSCpF0AugF0BDY9gbZxnbZsg3Hg7sd9VGvx1ZxXMu9lbYniPcnxg+7p4r0Oq0VaCxvPKL+5SFyKaem89DLEgWTyDIEBZlqAEBo+3Uxe6DKLhryXHlogOW4/T5J3cndYe3f8bqnyY7tjPo+w7u2woN81w/L6GZg2BF9nyCzeA4nv5BbaMVy96fIgbW2/GnWrH4y733L5dX5G3QQhosBYBWSSS0RxM5ynJyk9Wy8AsnkoQgMSqpw4WKczKbT1Rl7AYg6knNO65glNxyifuBPJrrgd9lGjDspcP5X5MurshbQo1l/wBsF/6j6rn+Z1RSSkPD32QEbiVR1HAbyCAgOMywPfil3tIEbLi/HzdPaVpa1sNqekDZbrcaiI2ipYntbnOVxNmO5HkexarcftlouZY7O2pLAs3v6XzX+d5plRTujcWOFiFTSi4vRn0ei+u+tWVvVMyKGgfJrYhvF1rgezitlVErHw5ETP2pRhR996y7kuf0Nnp8OphGYwHHMNXW1P0VpVRCtaI4LP2nfmS1m+HclyXqZeF4d0TMjQ46k3y77+1HVq+ZFVqSM00Uh8x3u/3WOyfUz2q6GJLhkwOYRvv2AfVbYx0Whqk9XqU2VxaXDapzXsc2lm68jSP3LtxmaBuZuzDhv4LH8r17jcn2kd181y9PQ7I1wIBBuDqCNxC9kcqgCAIAgCAICH2gx+Olbr1pCOqwfN3IKVjYsrn4dSvz9o14sePGXcvU5niFdJM8ySG7j7gOQHAK/rrjXHdicTffO+bnN6sxbr2aggKErBkntlNn3VL87tImnrH0j6I/UqFmZSqW7Hn+hb7L2c8iW/P+Refh6m47a0QdQytAtkaHNA4ZCD8rqpxp6Wp9Tpc+pSxpJd37HGrq7ORCAIAgCAs1O5eZGysj5FqZLijreyeHeLwMYfK8p38R1t7N3sVRdPfm2dNjVdlWomyxPWo3l8SIC3JKgNWxU/tXdtvkgMO6AXQC6AXQC6A2ejfoO5ASUciA9mRAYlQ5Aa7jjLsPZqgNY+zGSPErhcgAAcN/Ja5VRlJSZMqz76qZUweib1fUz2ssthDLT66JpLTIwEbwXC4XtVya1SNburT0ckU+0ofWs/mCdlPozHb1fEvzH2jB61n8wTsp9GO3r+JfmZBC8G0nNkaRpdI5wBGXIQeIcbkfBGtTMZOL1XM3FhsAOWiBvV6niQoYI+qYgNZxiguc4GoGvMhAQzSgMHGsKNQGAOtlcCQdxHH22W2qzceppvq7RJeJk1+DxzOZmbqHD2gakHsUWymNjTkWuHtK/EjKNT4Py8V4mf8AZwAsAABuA3LYkktEQpzlOTlJ6tkfLR5TdpHaL6+5ZPJnUUqAmYZUBfDkA2OpxNNPVOF2/wDTx33FrdXnuJKA2qjpWxNDGCzR5LeDRyHIdiGW23qy+hgIAgCAICF2j2gZTNsLOkI6reXa7kFLxcWVz8Ct2htGGLHTnJ8l+7OY1VQ+Rxe8lzibkldBGCgt2PI4myydsnOb1bLKyeAsAoUMkjgGEPqpRGNGjV7vRH1Kj5N6phr3k/AwpZVm6uS5s6xR0rImNjYLNaLAf84rnpScnvPmdxXXGuKhFaJHmvjD43xnc5pb7xZYi9GmZnHei49TgczC1zmne0kHvBsuhT1WpxEouMmn3Hi6yeRdALoBdAW6jcvMuR7hzMrZLDumqW38lnXd7Nw99lCyZ7sPmW+BVv2LouJ1mBiqzoTNjagPZCAsSlAa3i37z2BAYd0AugF0BS6ArdAbLS8EBIxoC7ZAY8zUBE1sdwRz0QGtwtsCORsgPaA55iD80sjub3fNXdK0gjmciWtkn4liy2GgvUEeaVjebh81quekGzfjR3rYrxOiKlOmNn2YbaMnm75aIDYWFAeiEBjzRoCNqoUBrGKUeQ5xuO/sKAxokBIYZFmeXcGi3tP+wHvQGFtRWSQ5Xx6hrXOkbpYtJa1vtuTbuK8ts9JI16hkJAfvd6eXKSba35HUjtsVok2uKN6SfBmTLVuFiNLb7C9zw04Beo268Dy69Caw2tzDkeI5LcnqaWtDKxOsMcTnDyrZW/xO0HxKyYNz2fw/xenih4taM3a46uPvJQEigCAIAgCAgNptpGU7SxhDpTuG8N7XfRTcXEdr1fCJU7R2nDGjux4z/TxZzWonc9xe8lzibknir6MVFaLkcZZZKyTnN6tltZPJRAUKwZL1FRvme2OMXcd31PILxZZGuO9I3UUTumoQXFnV8BwhlLEI26uOr3ekfoudvulbLeZ3WHiQxq1CP931ZJLSSixMgOMbZU3R1koto45x/mF/ndXWLLeqRye0a9zIl48SEupBBF0AugF0B5l3FYfI9R5m8+D7CiyIykdaQ3H8I3e/Uqoyp709Oh1GzqtyvefNm7wwKKWBktiQB0aAxp40BrGNizx3fqgI66AXQC6AXQAFAbbRs3ICTijQF7o0BZliQEdVQIDVq6PK9w56oDHugPOUch7lnVmN1dBlHIe5NWN1dCuUch7k1Y0RW6wZNvwSO0bR2X9+qAmoggMgMQFHRoDFmp0BFV1FcEWQGr1FKY3WO7gUBN4HT/sw70iXezcPgAgPeK4MJm5TpctLtNXBpvlPYgNWxHAZB0bcj8r5HySEbmMbdwZpuK8bqPe8ywNnpRJGwh5uS52+2QC+p5k6LG5xPW/wJWLCnRtBtrvcN9j2d25e0tDW3qz1Qx9NVwxb2x/tn940YD7dVkwdFYboD0gCAIAgPEzCWkAlpItcbx2i6yno9TzJNppPQ1eTYaJxLjNKSdSTlJPwVgtpWJaJIpJbBpk9XOWv9vQ8/cOD1sn5fos+07OiMfw/R8UvL0H3Dg9bJ+X6LHtOzoh/D9HxS8vQfcKD1sn5fontKzoh/D9HxS8vQp9woPWyfl+ie0rOiM+wKPil5ehMYFgEVLmyXc529zrXtyFtwUa/Jnc/eLDDwKsVPc5vvfMllHJoQFHNugNV2n2QiqpBKXOaQ3L1ba634hSKsmVa0RBycCvIkpSbXyIM+D+L1kn5fotv36fREf2PV8T8vQ8/cGL1kn5fon36fRD2PT8T8vQp9wYvWSfl+iffp9EPY9XxPy9Co2Ai9ZJ+X6J9+n0Q9j1fE/L0L0Xg5hO+SS3+X6J9+n0Q9j1fE/L0N0pMNZG0NaLAAAdwUNvXiWqSS0RlthCwZPWQIChjCAtvgCAhMWwNshDrkW00sgI07Oj0nfBAefu830nfBAPu+30nfBAVGzw9J3wQFyLZlpPlu+CA2WCja0WCAyWxhAesqAo5gQGPLTg8EBC4pgLZCHXII5cUBGO2eA853wQHj7BHpH4IB9gj0nfBAVGAj0nfBAXI9nGnznfBAbLTUoaABwQGZGxAXEAQCyAtPhBQEdX4QyRpaRbtG8ICM+x5GABs0lhoNRu9yA8Gjm9dJ7x9EBTxab10nw+iAr4rN66T8v0QDxCU/wDef+X6IDOwTB2ROfJcue+2Ym3AWA0CAnWhAVQBAEBaZUsLjGHAubq4A6i/NAepZWtGZxAHMmwQGF9uU17dMz3/AKoDLnqWMbnc4BvpE6e9AYjccpibdMz+ZAZkkzWtzOcA3mTYe9AWqPEIpb9G9rrb7G9kBkoAgCAtTVLGFoc4AuOVoPE8ggPbggIupxWlYbOmYDyvf5IC9TSRyDMxzXDmDdAYZxikGnTs96AkKR8cgzMc1w5tNwgLrZ4w/oswz2zZeNt10BfQBAEAQBAY7Jo3lzWuBLDZwHmnkUBbqMjAXOIaOZNh7ygI5uL0pNhMy/f+qAyqmaKNud72tbpqTpruQGPFi1K42E0d/wCK3zQGfPURRND5Hta07iTv7uaA90VdFKLxva8DflN7d6AyUAQBAEBbe0WugMSEskbnY4OadxGoQGPWyxRC8j2sH4jZAY9PiNM85WysJ5XsfigLlXVQxECR7WX3XNroD1SYjTvNmSsJ5Zhf3IDKqsQhhsJZGsvuvxQGXTzse0OY4OadxBuEBcQBAEAQBAeXMBQGHE6N5cGODi02cBvaeRQHioY1gLnENA3kmwCAwY8VpSbCZnvt80BlVFRFG0Pe9rWncSdD7UBSnxilJsJo7/xW+aAlWuBFxqEBbjqWOc5gcC5tszb6i+66AuoCBx/GcjhAx2Vx8qTKSGDssNXIC/hhiZA91OC8i5JIIdI+19S4aoCIw6tgeOkqi581z1HMeQzsYwCx70BlYk91RGWNi6KG13ySNsco16ke+/agI+irIZHDpS4RR2EUOR7ibaZ32Gp7EBJ17X1beijhyRnypJG5Tb8DDrft0QEXQVDCT0rJJDGckMGRxADdA52lrnmUBsGC0Dml88oAkktdo3MaNzRz70BKoAgKOdYEncNUBqFHisUlQ6omcQGdWFhY42HF5sN5QGZtPM/NDfP4sbmUsBueQdbUNQF2HFqNjckMZdyZHE657yR80BDVcclNHLIRkkqXWDGi4ibxJtxt80BKUGI0kUTYo2ukIFrNicS48SSRbegMjAaJ0ZmqHsEfSEERjcxrQdTbTMeKA87MxOeZat4IdK6zb6ERt0AQE8gCAIAgCA1LAMVhi6Z0jiHvme62Rx0vZuoCAuY3rPFUSMdLTZNAGk5XHUOczfuQF+rxijewsbGZSRYRtid+o6qAh6+ikhooWS3/AH7XEeVkbqbackBM1mL0b2FgjMpIsGNhcSfaRp3oDxho8VpGuqRctJLGWzubfc0dqAx9mquN875icskvVbG1jgGtbr1nWsXab0BtiAIAgCAoQgNWwavZSOnp5SWtEhdH1XEFrtbCw4fqgKVb2vnbWsYZ42gsc0NOZh35mtcNUBer8UoJWEPaXfh6J+e/ZpoUBGNop/FGzvac8MmeMOF39Hp1Xey6Ak6zFKCVlntzabhE/MD2EN0KAubPmQUznTh1gXZMzc0gj4XG8lAYGzM/R1BhjcZY5Lvc7I5hjdbiCLaoDcEAQBAEAQBAQeM0T43+NwDrj94wbpWD/wBggMPGcSpKqAxue5hNiP2b7tcOYtqgL0eINawR1NPYWAztj6SJw59UEjuIQERWdC6RkVK1z43m0sWV3RgHzgXDqkdiAkYntpiaapbni/7UhZm09B9gdRzQGKa1rJYxRZyHOtJFlf0dj5wzDqnuQFx+z9W2V08ckecuLr9a7gfMI3WQE3gWIPla4StySsJDm2IHYRfegJKyAqgKWQFUBSyAqgFkAQBAEAQFLICqAoAgK2QCyAIAgCAIAgCAIClkBVAUAQFUBSyAqgKWQFUAQBAEAQFLICqApZAVQFLICqAoAgKoAgCAIAgCAIClkBVAUAQFbIClkBVAEAQBAEAQBAEAQBAEAQBAEAQBAEAQBAEAQBAEAQBAEAQBAEAQBAEAQBAEAQBAEAQBAEAQBAEAQBAEAQBAEAQBAEAQBAEAQBA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097A278-8934-49E5-BDD9-895ED97E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27" y="107050"/>
            <a:ext cx="3476017" cy="492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Skupina 1">
            <a:extLst>
              <a:ext uri="{FF2B5EF4-FFF2-40B4-BE49-F238E27FC236}">
                <a16:creationId xmlns:a16="http://schemas.microsoft.com/office/drawing/2014/main" id="{1DFAD570-216B-44F5-A64A-9095F36D50E1}"/>
              </a:ext>
            </a:extLst>
          </p:cNvPr>
          <p:cNvGrpSpPr>
            <a:grpSpLocks/>
          </p:cNvGrpSpPr>
          <p:nvPr/>
        </p:nvGrpSpPr>
        <p:grpSpPr bwMode="auto">
          <a:xfrm>
            <a:off x="2947070" y="3648710"/>
            <a:ext cx="3663120" cy="1444991"/>
            <a:chOff x="3154734" y="4684819"/>
            <a:chExt cx="5871371" cy="20520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973AC0CC-6D65-41D3-A545-673308617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734" y="4684819"/>
              <a:ext cx="2925624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38E37B17-A9EF-41CF-B2D4-200A441C00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76" y="4684819"/>
              <a:ext cx="2869929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33E00C4D-F08E-41A2-A2D4-D3B371E6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2" t="15208" r="5609" b="15733"/>
          <a:stretch>
            <a:fillRect/>
          </a:stretch>
        </p:blipFill>
        <p:spPr bwMode="auto">
          <a:xfrm>
            <a:off x="36235" y="3648710"/>
            <a:ext cx="2851468" cy="144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036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7999" y="4686300"/>
            <a:ext cx="1833113" cy="3429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27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8140" y="1582994"/>
            <a:ext cx="8042935" cy="1445341"/>
          </a:xfrm>
        </p:spPr>
        <p:txBody>
          <a:bodyPr anchor="ctr"/>
          <a:lstStyle/>
          <a:p>
            <a:pPr algn="ctr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7763" y="3236626"/>
            <a:ext cx="7518400" cy="110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r"/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RNDr.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Lukáš Herman</a:t>
            </a:r>
            <a:r>
              <a:rPr lang="cs-CZ" sz="1600" b="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Ph.D. – 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herman.lu@mail.muni.cz</a:t>
            </a:r>
            <a:r>
              <a:rPr lang="cs-CZ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endParaRPr lang="cs-CZ" sz="1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Geografický ústa</a:t>
            </a:r>
            <a:r>
              <a:rPr lang="cs-CZ" sz="1600" b="0" dirty="0"/>
              <a:t>v,</a:t>
            </a:r>
            <a:br>
              <a:rPr lang="cs-CZ" sz="1600" b="0" dirty="0"/>
            </a:br>
            <a:r>
              <a:rPr lang="cs-CZ" sz="1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Přírodovědecká fakulta, Masarykova univerzita, </a:t>
            </a:r>
            <a:endParaRPr lang="cs-CZ" altLang="cs-CZ" sz="1600" kern="0" dirty="0"/>
          </a:p>
        </p:txBody>
      </p:sp>
    </p:spTree>
    <p:extLst>
      <p:ext uri="{BB962C8B-B14F-4D97-AF65-F5344CB8AC3E}">
        <p14:creationId xmlns:p14="http://schemas.microsoft.com/office/powerpoint/2010/main" val="248067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FCCE4E1-ABCF-4F5D-BF07-EFB1B1F25C69}" type="slidenum">
              <a:rPr lang="cs-CZ" altLang="cs-CZ"/>
              <a:pPr/>
              <a:t>3</a:t>
            </a:fld>
            <a:endParaRPr lang="cs-CZ" altLang="cs-CZ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3D modelování a vizualizace v geoinformatice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011BF12-A632-46A5-851E-B0A31781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17" y="1589718"/>
            <a:ext cx="3372940" cy="317301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ECC7C90-525E-4F22-B9B0-EF3EBD8CD1DD}"/>
              </a:ext>
            </a:extLst>
          </p:cNvPr>
          <p:cNvSpPr/>
          <p:nvPr/>
        </p:nvSpPr>
        <p:spPr bwMode="auto">
          <a:xfrm>
            <a:off x="562928" y="1589718"/>
            <a:ext cx="2025065" cy="1257756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Výpočty objemů a </a:t>
            </a:r>
            <a:br>
              <a:rPr lang="cs-CZ" sz="1400" dirty="0"/>
            </a:br>
            <a:r>
              <a:rPr lang="cs-CZ" sz="1400" dirty="0"/>
              <a:t>povrchů,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Množinové operace,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A</a:t>
            </a: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nalýzy viditelnosti,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…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56CBB96-4543-4033-94E3-802AAAF85D1E}"/>
              </a:ext>
            </a:extLst>
          </p:cNvPr>
          <p:cNvSpPr/>
          <p:nvPr/>
        </p:nvSpPr>
        <p:spPr bwMode="auto">
          <a:xfrm>
            <a:off x="6399161" y="1589718"/>
            <a:ext cx="2025065" cy="1257756"/>
          </a:xfrm>
          <a:prstGeom prst="rect">
            <a:avLst/>
          </a:prstGeom>
          <a:solidFill>
            <a:srgbClr val="44CE3C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3D vizualizace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Virtuální realita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11E4EEE-5BB0-406A-8052-7F2578309B83}"/>
              </a:ext>
            </a:extLst>
          </p:cNvPr>
          <p:cNvSpPr/>
          <p:nvPr/>
        </p:nvSpPr>
        <p:spPr bwMode="auto">
          <a:xfrm>
            <a:off x="6399161" y="3504976"/>
            <a:ext cx="2025065" cy="1181323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Laserové skenování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 err="1"/>
              <a:t>Stereofotogrametrie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(družicová, letecká, </a:t>
            </a:r>
            <a:br>
              <a:rPr lang="cs-CZ" sz="1400" dirty="0"/>
            </a:br>
            <a:r>
              <a:rPr lang="cs-CZ" sz="1400" dirty="0"/>
              <a:t>UAV, pozemní)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…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18D6869-8960-41F3-AAE2-F29A53BAED4C}"/>
              </a:ext>
            </a:extLst>
          </p:cNvPr>
          <p:cNvSpPr/>
          <p:nvPr/>
        </p:nvSpPr>
        <p:spPr bwMode="auto">
          <a:xfrm>
            <a:off x="562928" y="3504976"/>
            <a:ext cx="2025065" cy="1181323"/>
          </a:xfrm>
          <a:prstGeom prst="rect">
            <a:avLst/>
          </a:prstGeom>
          <a:solidFill>
            <a:srgbClr val="FFFF6E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400" dirty="0"/>
              <a:t>Transformace dat </a:t>
            </a:r>
            <a:br>
              <a:rPr lang="cs-CZ" sz="1400" dirty="0"/>
            </a:br>
            <a:r>
              <a:rPr lang="cs-CZ" sz="1400" dirty="0"/>
              <a:t>z 2D do 3D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Datové formáty a </a:t>
            </a:r>
            <a:b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</a:br>
            <a:r>
              <a:rPr kumimoji="0" lang="cs-CZ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standardy,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cs-CZ" sz="1400" dirty="0"/>
              <a:t>Software </a:t>
            </a:r>
            <a:endParaRPr kumimoji="0" lang="cs-CZ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google-street-view.com/wp-content/uploads/2015/03/google-street-view-meets-bing-street-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3"/>
          <a:stretch/>
        </p:blipFill>
        <p:spPr bwMode="auto">
          <a:xfrm>
            <a:off x="5232858" y="1846690"/>
            <a:ext cx="3841561" cy="16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844154"/>
            <a:ext cx="3876944" cy="485775"/>
          </a:xfrm>
        </p:spPr>
        <p:txBody>
          <a:bodyPr/>
          <a:lstStyle/>
          <a:p>
            <a:r>
              <a:rPr lang="cs-CZ" dirty="0"/>
              <a:t>Metody sběru 3D dat</a:t>
            </a:r>
          </a:p>
        </p:txBody>
      </p:sp>
      <p:pic>
        <p:nvPicPr>
          <p:cNvPr id="9" name="Picture 8" descr="http://www.mdpi.com/sensors/sensors-14-12070/article_deploy/html/images/sensors-14-12070f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61" y="3706922"/>
            <a:ext cx="4191991" cy="1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1800" dirty="0"/>
              <a:t>Geodetické metody</a:t>
            </a:r>
          </a:p>
          <a:p>
            <a:r>
              <a:rPr lang="cs-CZ" sz="1800" dirty="0"/>
              <a:t>Fotogrammetrie – letadla, drony</a:t>
            </a:r>
          </a:p>
          <a:p>
            <a:r>
              <a:rPr lang="cs-CZ" sz="1800" dirty="0"/>
              <a:t>Laserové skenování</a:t>
            </a:r>
          </a:p>
          <a:p>
            <a:pPr lvl="1"/>
            <a:r>
              <a:rPr lang="cs-CZ" sz="1800" dirty="0"/>
              <a:t>Letecké</a:t>
            </a:r>
          </a:p>
          <a:p>
            <a:pPr lvl="1"/>
            <a:r>
              <a:rPr lang="cs-CZ" sz="1800" dirty="0"/>
              <a:t>Pozemní</a:t>
            </a:r>
          </a:p>
          <a:p>
            <a:r>
              <a:rPr lang="cs-CZ" sz="1800" dirty="0"/>
              <a:t>Sférické snímkování (Street </a:t>
            </a:r>
            <a:r>
              <a:rPr lang="cs-CZ" sz="1800" dirty="0" err="1"/>
              <a:t>View</a:t>
            </a:r>
            <a:r>
              <a:rPr lang="cs-CZ" sz="1800" dirty="0"/>
              <a:t>)</a:t>
            </a:r>
          </a:p>
          <a:p>
            <a:endParaRPr lang="cs-CZ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4</a:t>
            </a:fld>
            <a:endParaRPr lang="cs-CZ" altLang="cs-CZ"/>
          </a:p>
        </p:txBody>
      </p:sp>
      <p:pic>
        <p:nvPicPr>
          <p:cNvPr id="8" name="Picture 4" descr="https://www.ikg.uni-hannover.de/fileadmin/_processed_/csm_f01-fixedWingScan_9a2e666ea5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62" y="37187"/>
            <a:ext cx="2772555" cy="19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ig-instrumentos.com/wp-content/uploads/2016/05/LT-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58" y="1045164"/>
            <a:ext cx="1944418" cy="1296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ek obrázku pro 3D mapping dro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0492"/>
            <a:ext cx="2216419" cy="162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7639BDD-C14B-4298-9EE1-94262EF9CE1C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pic>
        <p:nvPicPr>
          <p:cNvPr id="1026" name="Picture 2" descr="data:image/jpeg;base64,/9j/4AAQSkZJRgABAQAAAQABAAD/2wCEAAkGBxITEhUTExMVFRUXGBUYFxgYGBUdFRgXFxoYGBcdGBgdHSggGB8lHRoXITEhJSkrLi8uFx8zODMtNygtLisBCgoKDg0OGxAQGy0lICUtLS0tLS0tLS0tLS0tLS0tLS0tLS0tLS0tLS0tLS0tLS0tLS0tLS0tLS0tLS0tLS0tLf/AABEIAL0BCwMBEQACEQEDEQH/xAAbAAACAwEBAQAAAAAAAAAAAAAAAgEDBAUGB//EADwQAAEDAgMFBgUDAgUFAQAAAAEAAhEDIQQxQQUSUWHwInGBkaGxBhMywdEU4fFCUgcjYoKyFjRykqIV/8QAGwEAAwEBAQEBAAAAAAAAAAAAAAIDAQQFBwb/xAA2EQACAgEDAgQEBQQBBAMAAAAAAQIRAwQSITFBBRNRYSKBkfAUMnGhsQbB0fHhFSMzQiRS0v/aAAwDAQACEQMRAD8A+HEoAJQASgAlABKACUAEoAJQASgAlABKACUAEoAJQASgAlABKACUAEoAJQASgAlABKACUAEoAJQASgAlABKACUAEoAJQASgB2lACFAEIAEACABAAgAQAIAEACABAAgAQAIAEACABAAgAQAIAEACALaGHe8wxpceQWpWJPJGCuToMRhnsMPY5p4OBHuhprqEMkMiuDT/QqWDggAQAIAEACABAAgAQBY1ACFAEIAEACABAAgAQAIAEACABAAgAQAIAEACABAAgCQEAbKOy6rr7sDibemavHT5H2Oeeqxx7nTo7BYPreTlYWz53lXWkrqzjlr5P8qo6FHZlBt/lg98n7pvIiuxyz1OaXG46+Aw4BDntG624bFiO7JPHD3aODPkbTUXy+5OJqiTFwbRmllAzHB0r7GFgbcBjRGu6J8Dnoo7PY6Xu67nz7lmLwTKtR7vltI3c92DaOvJDxWxcWaeKEVufX1OQdgMdJ7TJyi45mDcx3qflHf8Aj5x9H9+xy9rbFqUDJh7NHtmO48CknjcTs02thn46P0ZzFM7AQAIAEACALGoAQoAhAAgAQAIAEACABAAgAQAIAEACABAAgAQBayg46LoxaXJk6Kl7m7WX0qLRmCfZenDw/Gq7sjPf2OhQrtyEAcgAumGBdF0OOeOXVmtmLiL+Hsn8quTneKxxX1KlLG1yxXDsh2VySOGil5bk+BXBJG6vjjAvoB5BUnGkc8MHPQre6Gt/uNzyA/hRlipL1YyVyfoh61XdLQ0i4aTfXqFk8dUkLCO63L3NBxo3A1ts97v6CNvw0iSwvfcvkVMqdkOyP9IPDUzPFJ5fw2O4/E4/U2YbFDfYxwBZ9LgYIcHWM8c00YLck+hz5MT2Skn8XVP0o8t8V/D/AOnqF1ME0XXGu5/pcfY6rk1ejlhdr8v8Ht+G+IfiIbcnE1+/uv7nn1wnqAgAQAIAsagBCgCEACABAAgAQAIAEACABAAgAQAIAkCUJWalfCNuH2a4/Vb3XZi0jl+bg68ejlL83Brp4JrTI9V3YtNjg9y/cstNGLtE1QrynSsWcBAJTRy2S2Jg2jmdArYnVyfRCeSnyI9hkR3psmRzaa78kpYExnudxTZJqXVEHpUuhNPFOnkp4pxc6fRkpaUc4gwTH7Ks8KeNzJ/hmOMWd0kzOiTyP+08kvkI9O7pLgKWKAaSTcwpQwfA5sWWFt0Wvxmk3dmjNhcKj3kJHDfL7GitjgQ0Tpfwy+ybJj/Kn6EoYKthhsXeSchKTHi5t9jMmHijrN2oC0AnSCvTx4t8KOJ6WpWjzO1NmtLi6kQJ/o0n/SfsvI1ngsm3PD9P8f4Pa0ud0o5Pr/k47qZGYI7wvDnhyY+Zxa/VNHamn0FUjQQBY1ACFAEIAEACABAAgAQAIAEACABAAgDRg8KXngNSnhHczp0+mlmft6nWo4VjMs+JXZjjCHJ6kNNjxdOpaaoXQsqKOSFp9pxByTQmpSpk4xUpUyMVh4gIyxqkZmwbaiUvomJStNKyEsLqxGk5Ijkf5SdPoy+jRPn7LqxXz7lI4my6vSAB7l05XFJr2HnhSRmp0eXIKOL4VRBYS6rR/pHiuvJJOsa+Y0sKvahcVTybwElGpyXWNduWJkwpOip1C0eJSNvbs7dSbwEGhJWuTlNSYj05P6aVR/E39DPwyJOFtN0zjUL9THpFV0WGhBC6/M2SiD0cfQvGFXW5lVol6EOwYvIsoZNs4uM+UxvwaXY5eP2U5g3m9puvEd/5X5XX+FSwLzMfMf3X6/5J5dLKC3Loc5eOcpY1AH2bDf4a4BskirUn6Q+pH/ANK/FT8d1cuFS/Rf5suowNNH4T2ew7v6en/u3ne5KlLxHVy53v5Uh0oeh1P+jMCW/9tRjk2/mLhcv/AFTVJ/8Akl9Rvg9DzG1f8LsLUJNCs6ibdk9tg8yHeZK9TB/UGeHGWO736P8Ax+xKUIvoeZx/+F2MYJY+lUEZAuBPdIj1Xp4v6g08+JJr7++xNwPO434XxtKC/D1IORaN5vm2QvRxeIabJ+Wa+fH8i0zm18LUZ9bHNnLeaR7rpjkhP8rT/QwpTgCABAEtaTYXKG6A20dnuzeIHDXx4KLzR6I79Po9zufC9O//AAbvmQIaIGitHKenuqO2KpCtPmqrITV9O49OnqVWMho4mnbLqTYMqsZ07KQx07Gq1N53mfFUeW2bkkpTGrPJgcITyyuXBuS5UioUwTGqI02R8uLlRrLQCYGvsuvek+DocEm6KK4J+6nOTZDJFvgsw9LMzkNVbE+bsfHi7+hGFbJ3jzKMM+dzFxQt7mLuySTqt3Nycn3F2W3JlgoqiYyw2R8pbfIvlDtoZePqqxdVXuMsBczDaK8eFRVafsTVw3mLonz8glpi2nSlWjktFI4bRZ8hM5FPw5ZQojXVbCaqmUx4F3MeM+GKTrtlh5fT5H7L894h4Xtbnh+n+DZ+B6bK+8X7dPo/7Ucz/ph+j2+RX515GnTRxy/pfLfw5FX6M+9gar5qz8n5pW6m15uBKa3HoZ5wwcQIWUm7M88yPdEzwjWVVKzPPChiN0QCeX1fhEobn/obzjT+oDhmp7GjPOMVXdHae8bh/pdA91eNviK59UNHI5cLk4+3MJs17CcQyjBBgt3W1LSeyWwTkbZLs02TWxlWJy+fK+d8D1kbraz5Pidj0zUPyXv3CeyHtG+Bl2oMeS/WQ1M1D/uJX3rp8jrWm7N8/oei+GvhTDOE1S+pUDnBrLNpu3b6GfXwXnazxHOnUKSrr1aH/BvtzydnFbIIBimym0aNa1vtc95uuKGpt8ybfu7OzHp9nLRxMRhG5Rbgu6GRld66HNds8c10rOzI0VfonC4FuKtHU80zsxwpXQpC6I6hD0mEqyzINq7EMACospOMEuRpVo5DWiaLIMyqwnTszHjqW4t3lRZR+OpIZ+6dTN8pg6cuNvBb5jfBkoy6IWNPNap9hNvZF9NqtGZWMGWkKvmUVcKJazlnkmU0asa6tFwaqqZRY0XsaLFVWRdS8ca4Y7WiUyyKxljVk/LGYWb11G8ldUI6eHQSvN6CuDXRDb6PPGoupVZsfBb5+7gvjlfDLLcFwZIYXJuUVZ03JH0f54gEEQcriD3cV8U2O+UfE5Z6MrnkP3gbER4qqScaJ/ieKIqYrmhYyf4kwVceN7dEzE9/7+C6I4eLHWfi7KcTjnsBMQ0RLjle3d4ck8MMZur5K45ufQ49b4oIYWsbuuuA92QuZIb5RK7I+HpyUpO16L/J6GPT95P5HltoYsufJL3GLl1tNBoF6uLGlGlSO5SrhHNq1Sc73ty0hdMYpDbzVsls1Gg5mwPMAbt/RSzuoN/fudMtVkyUpPpS+h6rC0QAxwD2kP3tNZj0915U5W2m01VDRy1R6Tajv8lpNzAk+EH1XmYP/I0XnntHj8UBOd+s17MCUXZ0aWxmw1wzgEzfS0LmlqnbR6MIwjTXU5eMomXczHlqurHLoLLO3Zz/ANLJyXT5lIWOTkqr4MaJo5WUeUyVcNHerwzMosnqUkOFl0x1A2+1VjNPoqrUIrFcDByos6GrnkcVez3/AMp1qB1L4Cre806zHO079y6iVWOUrjjzyX0zdVWYtCKsdxlP51jyjfJcCPRUWYrtQ7SmWYdRLmlOs5aMRw5b546jyTKV5x1ARxU3qBXChSZSvUC7L4Kw+M0n4kmlt6mhmLtmEfii/m1wd/Bvpb7S4bzW3ZN2g2ybkCLQdF88yQy7Wl1fX1+/Y+ES1s4xai6vh9rXp/wdt9Um7f2K5sWmcuGeNPVu6OHtHaxaXNDZAEAnIuJiB3QfJdy0NJNs6dPjlNKUn/r3/Y5dDalZrt4uto2JkGRe3iqS0+Jx2pHvYlijGoozY7Fuqul7nOIsAPpHhkq4sUcaqKS/k7YTSXBWxstMhsnU5gckzdS4K+aQcG02cSbHTj5I82S6DrKZ2bPowDDnZ2kDKP8ASdeKq82Xpwvv9R1M37LpU2PJDBEQJMmYgZ+JXPnlOUasdTPSU3hovrJ5Hv61XmtOT4HWUx4/HAgMGkADQc+Z60VsWF3uZVS9THhMO3e7RkzfMzZWyTlXBaM0etDG/KLxwi/IGPuvIuW/azp87g8riKXaPRlerCXBLzCl1CMgnU76jKZmq0YtqqxnY6nRlfh5vHiqqdDrIH6K+SPNKxmWO2bYEhKs/NHR5nBQcEINsz6Dop/Ndgs3DMzsH+yqspsczYrNnlUWqaOzE49xhhncFT8ZR0RlFsrdSdwuqLVoxuLd9xt12oVFrEWUCwA8U61a9SyxPqmS4lOtWvU2WORcyom/Fr1LRix99K9YvUqoMYOPAqUtdFdxkhhTcdCueXiCMuNU2Awb+Ci/ECTnFcocYB5U34gxXmhRI2U7iUv/AFBkHOF8HSxtOpRaCymawJvuZgcY711vCmfCNHjxaubWTIsdLjd3/gz7N23i7MOFJmAZ32gTIvIMBL+Hjdo9TWeDeFqHmQ1HRXXwu69KoMXgXtBcGuDZ+m5Ii0GOFxPNUeNPg8nFnhJqLav16HLAGW9Peklg9ju3PrRXvKbwNFVOSJD3EWuSYU3joos9dSQTHpynRK1TKrUIvw2Gc6YiLd/U+ynPJFdSn4hGqi4MIJi3PXLr9lKSc1SKxybug1XahccwRoPz1oljp6R0RdB8wuABNu/W5PvJRtUXZRZDTs5oLozDePEx+Ap5nUb9R1kO3jq+63cBtmeMn6R5T5rhxQ3PcxvNOWawB7Vp0iSV1KLa4GUyypuwOc+qVXZVTMZpSbBW3UuTVM0UsFNo8uvVTllotGRtwmze0A4CeHfwUcmfi0WjOhttYUNIEWP5ss02RyVmzynIbgi7IeOkLreVLqZGTYUdllxhonibxmiWoSVsvB+hccGG9kC/gk81vlnQsqXCKqeEGnR1+yd5GUx5L6E1MI0HKT4LFkbOlTSdlbsI06cUyyNF45IlNTC8pTrIXjmospYNpzEJZZWjo86x6myJyWLU11ITyyLKGzY0Syz2atU+jNrNnDgoPOJLUGhuz+Sm8xF6gc4GItnqs86yUs5czBJHlF880DADgk85iecUDBU9GAf+MD2hfuqPgbz5O8r/AF5/kc0Rlu253yyRtFU31sU0BwcO4n8o2mrI/b6f8GCrsim/MGTqWifEtInxRR1R1k4dH+/+TnYn4bzLCfCPYx/yWbTqx+JdpL7+/Y5VTZ9RhIiTluiQ4jPI594lI8aO6OoxzSfRevVft0+dFXziJAZB5zM6529FGWCx9ifN2UU6rg4btyDc9W/CjkwJpo6FSVvoD3EkGTe+vE58FLy2l0Kxz0uRN8z13rKOiOZGym82E2MTbPUqLSGWZHRweJDHyYgkX7o/C5smPfGkb5trgmrjy550klzj+PTyRHCox/grGfBDny11Q5ZN8bfnyQlUlD6lFl5of5wJa3gAOZ/Eys2vljxnZ0aNDKGxPOdL965pT9WWUzrVKHyxGZsJ53J8IuuRT3ux/NGp0C91NzRYQ5xNjq2CdJusc1FST+Q8ZuXQsr7Lfv79QjdvqTnl4JY6iO3bFclE/U4mMxBLiynllOmUWC7ccEo7pjeb6HS2Xh3MYZzOnh15Fc+ecZS4OjHKVANlCZzJuj8Q+haKSIfhPIIWQspmKrh2gxvju68FeM210NUueorsOBmR1daptllNLqyXYYR11wWKbsr5qMrcAQZDvUqrzJqqCOVp3ZuwtFwzMqE5RZZZ33OhSY05hc8m0LKV9DXSww0UZZCMptGhuFCm8hF5B/0qzzCbyDjDJfMEeQtGH5LN4vmHny13Ly/dfSD4pcfv/QQeHuFocAKnC/vxiEGbfUBX5GOvFaDx+4zaocJzCLMcXEh1NpERb0W2apST6mSvspjhAsOEAt8Afp8IRSLw1U4u3/h/8/M4OK+GIkt3hP8AbBH/AKkhw83LHE9PH4nupSr58fv0/ZHOdgHtJEAnQAmf/UgO9FN4zrWohJX9/VWv3MxpxMi4mRw8FKWItuuqLMOCO0ecDndc89OnwZKXZMQPMTFs/wAJHgfYosjXA1NriQNTc9wmfDNTlCkP+JSVltTFu3flgWBkGLnP8lSWJKW9lYZU3uZnfVNwM+WZ7k6j3OyEz2+DqBjIdugsaN69srXOUQR4LxMicp2u74+/3JvPzwY8TtQvMMnIX5xBgeJF1aGn2L4jog//ALHU2LV3WEOP1kE8L2jnY+gXJqY7pJrsXWXsjpVKNZ7NwCAQIJNojhmbLnUscJbmVipPqGG2O2mImTqegsnqXN2dMaRqGEIE5nw+6l5ifBVTKXYd1wW2An7p1OPqashya+zaskXIi3Ndcc+MN7KqGyngyf5Ty1EX0GU2ahs6YJnScxw59/kpefXCKKY9PBBoAJsABnwSvK5MopkjDjRG9jqY7aAWOZRZCfkLN46yF9FhCnJpm7zfSdxUJIlKmaabeSk2c7LhSSbibY4oo3CbjyS+nHxoXdGcLTbZMIswFthYrqTTmB5LdwynJdyQzgizG/UEwE760NpFWk1whwDhwIBHqtsIzlB3F0YsRsek7Qj1H/1MeEIo6IazJD7r+P72c+p8Pxl2hewJB8A4n3CVxOuPiF9ePv2r+DJU2OQIEg3kEeXKO5I4F46xN2LU2eQXG0BsWmYtpFlN4zY6hNJe5xSCS4xE2HEfiynPEj0VSSQtGnHaGelsxrfzXPkxvoU853tNeM2karyHHdaSCR3e95K5Iafyo8dSuD4I31ZrpY02FNsmwynyCjLEus2dcLfU6OG2JiHua9/Z7zcdzQLHLguaeqwxTjHn79Tsg0j2+z6pa3dLi4iBcCbcF4eWO52lRdZDUXhSoPMI3kUMpjBAymBCwZTF+UOCbcOpkfpkbxlIpfgAbadDruTrMyiZDcCBbvPif5K15m+R1Ik4brrqyzzB1MqqUDp1w+3knU0NvIDCEWmOpl1KoklE3dZsGIa0FziA0CSSYAGpJ0Udjk6XUSSL8JjGVAS3esYktcAbTLCRD2x/UJCnkxSg+f5/n0fsyEkzRCVEaZ41fUj4+yFpoLABaALAABAEk+fumQFLDJN8sxqCnHapIaEGDMcdUWY0uw0JhRHZXWDLrwI+lINgeR1WDKdM5uN2NTfcAt4xlzt+PJZR2YdZOHD5+/vqefxWx30pLojQiY7h+EjjZ6mPWQy0omjY3w8avbeSwH6bAuP4C8PXa6ON7YK339j0ox45Z38FsjD0Hb+8+bf1ODJiJLQbmOK8jJqcuaO2l9Ofv9DtWf4diS+nP16nYo4kOHZyytPuuOWNrqaps0075qbKKTLpskKJjhwCWmUTQ4qLNo6kiRWNuuCzaOpIdtb7/dY4jqaJNbrz/CzaMpkip7+yzaOpDhYUTILOuvFbYyYrgtQyZW8BamOrKi0ck9sZJg2qBqhxbHUWaaNcQAIU5Q9THjZqGI5Kewk4HlCvqNHxcVBoLABYBK0wCtAhBorqQNzYjIix81qNUmuALf5smQWQ3JBr6ljMkIRgUwEQso0R72taXOIAHd4LHwrYyjKUtq6nLOJNRpHyyQYmBY8L8NeoXh63XSb2QdL17nsafTrHJS6vsbKVJ3/iLi98jawXhSkj0oPJLqaqVFpuTOnjrbqylKUl0R1QjXU2gDryUHZZTSGdVAWKLYyyB82bQUbaLRcn0Q++NXNE8wsr2KxjNjX4t5X7+Szgosch2b0X3fAk/ZK67FFil6l1FgOvXXukk2h1iZc2jzBSOQ6gM1g4rG2USHBWFEJUK1FEZXuMwBy9wPZVSXVjpmXfcRNsifT91Wop0UTEc13XeUyaKqRz9pbPbWZu1Js4EEWIIIIIOY1uF0YczxS3RHUjS0ka9aKbplFItbiXcVnloajKV+/Pg5CwCYW0YCKAglaaTCDAW0aK5xW0akiJHetAGN6ssBssKZCkIApxOKbTEuPcNT3JZyUFbKY8UsjqJyamKFR07zSB9LcoPMHMrxNZqM2X4Yqkelij5C/Lz6jDFEd/jovLenkzqjqLGp4px0J9fZJLEo9Sy1CNlDfP9O6JJm3CJhQlt9Syyt9DWC7x9j91L4S0fdg8GHXv+xyWJrg6YTiuha7XPTjolRdZTOzC2HcOV45RPjKo8nJZZTZhKMXEGbW4DrVRySvhlYzb6FlfCA5tPgDPtZLDI13KJyfY1UqURy5iQpSlZVKfoI6o82AETBMjJpJ43BhoPcVqjFdfv/X+B1CfoaBUvw5yIzjjKntKKE/QX9UIs4evBb5b9CkcchDjQND6cv2TeV7lo4vcR+0B/afProplhfqVWFepndtHg3rr2TrB7lY4Y+pW7GOPAJliSLRwQF3ydVtJFVjiuwwYss0cUVu4XcZSvoFHwQFoAsAFtAAW7QFK2hiStMFLUG2BRQDsbF0IVu+CVtAVValrZrG6HjHnk8ttGm81HkychN5nOMrD91xZMke7R72FQWKO3rzarj/fy+fZW4OsGw003SDchsj82yXmZ4Slzv8A3olkwzk9yfB0/mOvDXH/AGn8LzpY/WS+pKEJrsXUalQiQxw7xHHj4LnlGCfMl/J1Rx5PQ0U6NXUNA5uJPkB91Nyx+52QwSfVmynhjqfIaqDn6HRHAu7HZTbxJHHj3cljky8MMEXCm3gFPczojCC7FjGAaDyWNtl4tIsDktFVMaeuuvNYUUxHN58fx13lamUUyKdECBPVh9vVa5XyUUjS1o666lSbZVSKqlHgAnUvUdSMjmO5T3d468VVNDqYhab9dcU1ooshjrtuAbeMdW91aL7odTKDSEzvddH2T7n0orGXuXUazct7WPJJKL9C8ci9TdTeFBpmvk0ApRGjmL6MfCAQYTC1ILIdBEDJOlQK07IOSDV1IQaCwCYJRZnCGAAW0ZbYlSqBmVPLmhiVyZqi30M9WuTYWHqvH1HiOWXGPhfuWjBIrFQrxsk8svzSb+bOqE0uxa2rzXM4nTHKWtq80riWjMcPS0WjIdrljRZTHDuCWiqmDnz2chqePEA/dCVclYz7lrTCVoopljXpWiikMHLKKKZIcsoopjb6yiikQHa9ddd20VUiwOS0VUy5pSMdTBz0JDLIIag5T11/K2h1MxYp8ixIsTa3PNXgqfKKKZhds2XG03nyc4Z90K6z0vv0HUiH7OEdo5g3PMgz9/FCz8/CUTbKa1WiDJeNMr5dypGOVrhHTGEmPRxVImGvE8CY4/v5JZY5rqjojCRvaDGajwPTMy+hHwQEANU+ydGREZxPRQMxS715INoYNJWGWkNuhbtMsC5MYkZzXn6cuPHu5c1yZs7XEPqWWOvzFJXmzg5O2UIJUJYjRSoyxAhVzTxMZOixr1B4mWjlodtZScC8cyLWvlK1RZZUhhXmwNtTx5D8rNldSscndljHDJK0WWQneWUUWQdtRY0VWQs30tDrIAciiqyDfMWbSiyEfORtKLIPTqGVjRRZS2nVJSOI6yDuus6DqYgrUyJDmm5Egg3BuLagjLlyTbZriiy3GbGY6mzISRlFurgeSpjxTl3LRXqcjEbVrHKGjQDPh13Lshp8a68l4tI59UVahlziR4/ddEfLhwkWjNlTqVo9YsevsmUuSvmlBbwnXIeypZqys0U6pgXPgkcUVWofqd+hWD2hwDgD/c1zT4hwBC/Wo+J5sUsU3CVX7NNfVNoslBIk5TwTIzvQrmytGTolohFGN2TK0wiUG0c/aTnwQCGxum+RZr658u9Tk+Dt0uNSkqTfXp2f+v3KNs0appObSfuP0dxHAOnszbtaKDxnR4dl08NRGeojuj6e/uq5/Tucv4T2mazHMe6XMMlxP1Akx5eOSltTPc/qPwlaSazYktsv/VJ8Uv06f3O2+J3d4b3CRvRxhK8aPzahPZ5m17fWuL9LFIv7ddfSpSxIzt9/f+x2t69OvFc8oIVsNxRljsLILVCWCzUyWypPThuZjwbXtLmb0taSASOfJbnwp1JdWdk89pSrlm0VlyPE0ZHOOKyTaWjnQ4q9ddZpXEqs6LPnJdoy1CD9QjYUWoFFdbsKxzFjHFK0WjlH+aPDrryWbS0ZkfOOnWn5RtXc6IzM2MrVXMLaYcXWtvBsAyJ3iCNDkDnkqY4wUk59Pr9/sdWKcb+LoU4PDGhSYHloALR2QILnO3WgQOJaMs0+TIs2RuP2kuf7l3l3zbQ+OcAbkeGh1kLMSbXBsZ2PgqTXaR3/AIyWZJSXctGaRfiHACDl1r5KcFbsfzTnVKY9OULoUjfMDC4EvIEQMzpr15BbPKooeMzXV2G0GzXEcYKlHVuuWh9yNC/eHx0cN4rUjGyCU9AIXLBqBYBKDDPjzUDf8tjXO4F0RzFjJSyvsdejjppZP/kTcY+0d1+3VV+54bCfB9R+9227kncdMzBLYtYZA5fhQWNs/faj+qsOBpODcqW5dK4Tv3q/0f6cu/aOCxlQNZVZIYS1pYY37Z5QTYXIGtuGyjJojoNb4Vp8ksmGe3ere5KVO+nZpcu+X26UY8HgG1aooVWNaZdcGDIbMGLTb3SRtypnoeIZ1ptH+M00m1Sq6aabavruSt8duhfXpvw1SRXpb7f8tocZLaYDtyecbumo4LWq7nFgni8R0+16ee1/E2m0pStKVXa63054fqXYPbOKhrnU2VGzBLSZkTnnw0GiXbZx6vwjw9TcFOWOVX8S4/s/q+53cRjzTotqvY6+6NwXcCbR6eqR4keDg8PWo1UsGPJHi3ud7aX+yrZnxBTru3Wtc0wT2haeZFhkc+CRY0zq8R/p7PocUcspxkm6qLd/RpftZuo1g8uDZO4YdmLxlMXWPCeTlwzxKLmq3K1+n9gbVIOTu+xA9ZSPAI4fp+6M2HxAaA11jxnsuOpnieBjNJPT27K5Me53H6d19+xpmM+uvuoS05Kr6DsEqMtOK3Rc2kk/DIm5Geo8JnpkuxWKZTULpEAZ3kkQOVjJ5KEsC5L43Cm5N9OOLt+/Kpe/P6F9OpC5ZY2UjnLBWHXXUqbgdEM45qpdp0wzGTHPeWkU3sabQ4iY0NuOmariUU/jTZ3afNBSTmm16dP3IoNPyyx7nGQ4Eif6s4MZQtk1v3RSOl6hb90Ul7Gmk8NaASXETBeQTyuQMpi3BTknJ2v2+2a89u/4MNRpLjOWvkrppLgpHMi+lXAMDIdW64KcoWrH84erjAQO1HdGWcpY4mn0HWQVmJaLmO+NSbR5rXjb4KrIXsxhMBxieFpgE5coPokeJLoh/NN3z3CwPrGd8lFQTDzgC+hpHyxgSmAgLDRXBaamASgxggwEALuRkg1yb6ge5ZQECmOEIo3fL1OTtHY9DEu7TgSwkPDd3fuLAkZcbhJKCkz29B4vq/Dsb2J1Oqb6cPmk+t9OGvqcDEfDm7Xb+na8EEnt2pkDUVALX0IvKm4c8H6TT+Ot6OUtXKNOvyu589trfp3T4rleleOfjqL6VJ9ZpNXKQ0iS7I9kyJI7vBY4yTqymm/6NqsWTPjwcY+vMk6SfKSkldLu02+rFY2u6nX3209xoPzCwt3nuZMZfSRncftlN2Um9Hgzafyd0ZyrY5W0lLq+a69OJP6dadm46sylWdRYTS3RvE70tcWiSO4EmbcVijStFtbg0up1OCGsn8ak6/KlJJulVLq0lXPp15OhgdlMfhXPZUcxrgC4H6W7oBdc3/3cOOaZQTieVrfFc+HxJRyQU5RbSfG5p2lwlV+3W+tdEjfhYOpzSrb0kQQS5mY3rgaXtHis8pdUVn/Veox5tmfHSro1T71w+z4vt7HbwuA+VT7dVxAEkuyGUkHMcUeWfmNVq3rNRePGk3SSiqv04XFsMNtLDSWtrMJAnO1+eR7lN44s3L4Xr1FTlhlTddO69uqNNfFbolom2hbMHUXWeSjkhp5S5kq+TpfrwZKWPBgbp669EksDZWWBrmy0YkHKZ4WlTemE8prqZn40cbePtCR6UqsLF/WN438dclN6P2G8mRnO0RoXeVvukehXoXWGaGo1Q4ntNnSZBUpaVoZ5JwXTgio1w015H9/4S+QykNUW4bEum9/AfZRyYPQd6hUaquJ5Hnn+/soLC0ZHVL1MlbFQOE28R6qscds68edSfUp/UERkd6w9OpTbE/kdCzofFvlzGDTtnK94aM+XqsxqlKT/AENhqFTZdiKu+6hSOcuJ5aDuycUkI7YzmunBq1Cpy7DY3FHfdAJE2g/ujFjWxWbHOq6no4X7M/CUBagwA1AMSr9ifL+VrGjEZgskBrkCFplENug1qiAbwgHHixyFhlBC0KIDBpZBrbfUN1BhzcDsssr1KpqF2/k0izbza6RQp2erqvEvO0uPTKCWzuu/Hfj+4tJ7qlarTfuOpwQG7t7buZm9idEXyGTFDDpsebHanw7v9eirjou5pw2AbTLiwwDHZgbojgBEIUUuhzZ9bk1CisvLX/ty5fNu3S7ehy/i6o75YpA7rX7wcRnDd0wL2mYOaTK2ke3/AEvpcWTUSyzVuCtel88vjtVrlE1KjcFQphjd6SAZJuQLnx3cua1/AiOLHPxjVzlmlVJtUu18L5X+tcHUfTbXpua4ENdvsIBvAJbn4JqtHkxc9HnjOD5jtkvmk/7nkMb8O0W4llBu8GODSTbfntCzosLC3H0k4K6P2el8c1E9Dk1UvzxtLrtrh8r15fNqvrej/wDFbiqjhvvp/Kb8sQQQWsJAkEZ+KxQUmI/FsvhWCLSUlke9rpy6fHsmuOPqB+DCD2cS4R/oE+jgjyUujNj/AFk8q25cCl81/wDnkfD0TTqVmPcarKbCWh0A2LRdwzsSEyVX7HJqI49VhwZYQUJ5JctdOb6R6LlHMqV3kAki5foYgBpjPmUjbqz1cfh2jU5Y3GX5U09y6/Fb/LzdL9DsYXZ2/R+YXEOh2lrTzVIK42fnvENum1r08F8Pw9evKT9vU5lCnvDhePOfws2pldRDypuN2OynPslcESboaSLT1ZTeNC7U+S1xIAvmR4SIskeKIiim2NQB3wJMCPaT7KcsMWjJpbLKAzeEngT6O/Czyoor+V0vvoaBRAc0cLeTd4ervRSeGNEdzcW/vrX9itrIM/3A25ZAeCx4IspdqvR/f1Lq7YqveDdrSB6D7pPw8NiiTg28Sj6sop4WQDvei3y4l3madH//2Q==">
            <a:extLst>
              <a:ext uri="{FF2B5EF4-FFF2-40B4-BE49-F238E27FC236}">
                <a16:creationId xmlns:a16="http://schemas.microsoft.com/office/drawing/2014/main" id="{6CAC4E23-86E9-4987-ADAC-00299EFD9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2" y="3706921"/>
            <a:ext cx="1972561" cy="139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4E05DC2-E89A-4167-8094-31A876B9ED40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DECA54-006F-4CAA-AD7F-5F68A050E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56497" y="366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8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3D modelování z fotografií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938712" cy="3082925"/>
          </a:xfrm>
        </p:spPr>
        <p:txBody>
          <a:bodyPr/>
          <a:lstStyle/>
          <a:p>
            <a:r>
              <a:rPr lang="cs-CZ" sz="1800" dirty="0"/>
              <a:t>z UAV (dronů)</a:t>
            </a:r>
          </a:p>
          <a:p>
            <a:r>
              <a:rPr lang="cs-CZ" sz="1800" dirty="0"/>
              <a:t>z pozemní fotografie / fotogrammetrie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5</a:t>
            </a:fld>
            <a:endParaRPr lang="cs-CZ" alt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8AA540-1D00-45E7-AA79-DA29DD130C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963" y="114300"/>
            <a:ext cx="3270825" cy="246273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D133D12-7B73-47F2-99A1-3C2DC6EF0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8" y="2612204"/>
            <a:ext cx="2441763" cy="226078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ABD9EA-EA80-443E-96AD-B16B9FCA68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BBB6B2"/>
              </a:clrFrom>
              <a:clrTo>
                <a:srgbClr val="BBB6B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" t="2536" r="1249" b="2166"/>
          <a:stretch/>
        </p:blipFill>
        <p:spPr>
          <a:xfrm>
            <a:off x="3062373" y="2578746"/>
            <a:ext cx="4036189" cy="2323638"/>
          </a:xfrm>
          <a:prstGeom prst="rect">
            <a:avLst/>
          </a:prstGeom>
        </p:spPr>
      </p:pic>
      <p:pic>
        <p:nvPicPr>
          <p:cNvPr id="1026" name="Picture 2" descr="data:image/jpeg;base64,/9j/4AAQSkZJRgABAQAAAQABAAD/2wCEAAkGBxITEhUTEhIWFhUXFxkaGBgYGRYaHRsYGCAWGhoaGhsgHSggGBolGx8XITEhJSkrLi4vFyAzODMsNygtLisBCgoKDg0OGxAQGismICYtNS8tMC0wLS8tLS0wLS0tLS4tLS0tLS0tLS0tLS0tLS0vLS0tLS4tLS0tLS0tLS0tLf/AABEIANIA8AMBIgACEQEDEQH/xAAcAAEAAQUBAQAAAAAAAAAAAAAAAwIEBQYHAQj/xABBEAABAwIDBQUGBQIEBQUAAAABAAIRAyEEEjEFBkFRYSJxgZHwBxMyobHBQlJy0eFi8RSistIjM4KSwhUXNENT/8QAGgEBAAMBAQEAAAAAAAAAAAAAAAECAwQFBv/EAC4RAAICAQIFAwMCBwAAAAAAAAABAhEDEiEEMUFR8BNhsSJxgTKhFEJSkcHR4f/aAAwDAQACEQMRAD8A7iiIgCIiAIiIAiIgCIiAIiIAiIgCIiAIiIAiIgCIiAKLFVSxjnhpcWtJyjUwCYHUqVWe1Nq0MO0Pr1WU2kgAuIEk+p6C6Aj2HtmjiqQq0XS02INi0/lcOB9CyyC+fq28T9m4ytUwpbUptqOBYHdh9LMYEgHQaEaeYPbN2N4KGOw7MRh3S11iD8THDVjxwcP2IkEFAZVERAEREAREQBERAEREAREQBERAEREAREQBEWo7x+0XA4OsKFRz31J7YY2QwHi4ki/QSeiA25FhtnY6njQ2rSdmw4MixGd7TxBAIa0jQi5g6ATmUARFhNzXl2FBJJPvcRcmf/urR8kBm0UeIrsptL3uDWtEuc4gADmSdFzbfbfbEFmXC0306TpHvnDK58a+7ae00f1RPKNUBsO+G/NHBgsZFWv+QGzerzw/SLnpMrjO2tpV8ZUNSs8uPyaPytHAejJUApEmXT46+KlJhWSIMVU2cIjgspuTtirs3Ee9pEupPgVqU2e0cW8ni8HwNireo5bXuFuW7GP95VBbQab8C8/lH3PVSDtOzsdTr0mVaTszHiWn9+RBsRwIVyo8PQaxrWMaGtaAGgWAA0AUioSEREAREQBERAEREAREQBERAEREAWH3j3mw+CaHV3OGacoaxzpI4TGUHvIWYRAcwrb97TxNQN2dgOzPxVmVSCDxLxlps7g5xtaVoXtH3PxmGqjEV3triuZdVY0sDap1YWyYEaHjBsF9GK22jgadem6lVaHMcIIPmCORBgg8CApB89bk42vSrsZSrupA/ERcECSRlNnHWAea6DvtvVV/9Pqspvd752QNfTJa4dtpJ7P9IItGq5ftvCvw2IfSMh9N5E6aGzh3iCO8LIbM3wqMtVaHt4kWd+x9XU7EbneNhbTZUo0jmOY02SH2dJAmZ4ytY2LvXhsJs6lUqvlz3Vyym2C581aug4D+o2WFw+9gxFJ1PDOpUpY4HNILZESRIsOc+Kx2w9gYJ2HNJz2Ymqwn/wCMJcJ0aXAlo4ntGPvOlURZg96N7MRjnds5aYPZpNPZHU/nd1PgArLEbTr1KbKdWpnbTJLZAJE2+LU25rYK24GLAzU2T/SXMzfIwfktYxeHqU3FtRjmuGoIgjv5KCSGpiHAjWOU6j7KuvVzOc4NyguJa3WGkmBNpgQNFGLrb9ydzn4p2Z8tpN+I8+g6+u8Cncbc5+MfnqAtotNzz/pb1+i7ZhcOymxrKbQ1rRAA0AXmEwrKTBTptDWtEABTKGyQiIoAREQBERAEREAWtb6Y12GFHFtBIp1MlRvOlUs7xDgwjqtlWE32o58DiBBPYmAJu0hwPgRPggMthsQ2oxr2ODmuALSOINwVKvmvbm8GOZh6dLD4irTYxzifdvcww/LaWkGA4E6/jdztq1fF4ur/AMyvVf8Arq1HfUlTQPrLFbUoU/8AmVqbP1Pa36lYXE7/AOyma4+gf0PD/wDRK+X2bOPQeCmbs/m5KB9BYj2v7Jb8Nao/9NGqP9bWrE4n24YMf8vDYh3V3umj/WT8lxhuzm8SfNStwVMcEog6f/73vfUbTp4NjczmtDn1nGMxAktFMWvwKh3u9pu08LiXUAMNAALXNpVCSDI41CNQeGkLnbKVMfhHkFO4uNNr2MJADs5DSQ2CdSBAte6EmWxHtJ2xU0xDmjkynSHzLJ+axuJ3g2nV+PF4ju989o8muA+StqWL5iOqrOLapIL3dzENY6scYwVs9M5S8lxD4tc87CdRCwlWi4DUHuKuKmMCx+LxPJAbTuPu6MY5z6hilTIDmg9pztY5tEau8BeY7JsxjKTBTptaxg0a0QP79V88bF25Vw1UVaTodoQdHN5OHELs26O9mHxjeyclUDtUibjmW/mb1HjCBm80Kih2xsWhim5arZMWeLOb3Hl0Nla068K6OOaxpfUc1rRq5xAA7yVANHwfs9c3FtY9wNEyQ8QJj8McH/yeBXVMJhmU2BjGhrWiAAtLfv5gSS1pfUHNrYFuILiD3EeC2Hd7b9LEhzWOOZsWcIJadCRpPAx00mEBmURFBIREQBERAEREAREQBERAcu9oO4XxYjCMlpk1KLR5upjlxLR4clxXGVjTcWnwPMHQr67Wu7R3H2dXqGrVwlNzzqe0L8TAMSeJ48VNg+Xjj1SceV9RUtxNmN0wNDxYHfWVfUd28Ez4cHhx3Uqf7JZB8mjHOOinpNrv+Ck93c1x+gX1zSwdNvw02N7mtH2U6WSfJtLd/aD/AIcJXPdSqfsu7+zvD1m4CizEUXUnsbkLHNIJykjNBH4m5Xd5K3tFD3BxXfX2VValYVNntaGPnOwkNa02uyfwm/ZGhFrGBh6Psa2kdX0W973fZpXfmUgCSJvqOE844FSJYOE/+yeKDZdXpE2s0vPfq0Kir7HHgXxDQ4NLi3KdAecmCe5d5WCqOzVav6HDygfWVpBW9yk5UtjgG8+5NXCBr3sPu3RFRvaZJ4ZrEHo4DpK1plFzXBzHFrgZaQSCDzBFx4L6o2SxlWi6lUaHtuC1wBBa68EHW8rm2+Pspe0mrgO03U0XHtD9Dj8Q6G/U6KslTomEtUUzWt3/AGh16Yy4pnvWj8Yhr7c/wu/y+K1reTejEYypmqHKwHsUwTlaP/J39R+QsrqnUFNzqdek4OFiHAhzTrcHRU43BYdzZpmD+U/uoLEewMVDgDzXUdjh9EMxTI7B7QHFmhBOkwCuKh5puiV0jdvenNRNGCS4QB1NrIDu9N4IBFwRI7iqlbbNollGmx2rWNB7wACrlQAiIgCIiAIiIAiIgCIiAIiIArLbWPFChUqmOw0kTpm0aPF0BXq032m4wtoU6TQCaj5IJjssvyP4izyVZuoti6ME7f7Fn8NEDWcrv9yhdv3jToaf/Z+5stddUB/C9sTrcfKT4QlMtJAmOhse+DdcnqS7kSUufn9jY275Y46VG+DG6c7jnw6KQ7043/8AaP8Aop/7Vh/d5QOXDUTxm4VbMp1MW9eazeSXc55LJfU6nu5iH1MNTfUMucCSYAm5iwEaQskuR03uNmkxwAJ6cvD9r3uqddoMVJdHcR56zwPfaSXFdEc+1Ua45OTqjp9WoA0u5AnyWB2SJL54j6rTqtdmtNppnm1xbPgCBCucDtitTJyuB6PbOk8QQfmuvFk+htojJF60jZdg1stSPzCPEXH381si57htrEODi24IPZPLvhbVR3lwriAamQnT3gLf8x7PzWmdq0yuB7NMbf3ZwmMbGIotcQIDxZ47nC8dNFzzansauThsVbg2q2f87f8AausUqrXCWuDhzBBCrWJucQpexzFl3bqYeOYdUPyyLe90PZ5QwbhUcfe1RoYhrTzA4nqVt2KxTKbc9R7WN5uIAvpcqnD46k/4KrHfpc0/QpZFq6LhERCQiIgCIiAIiIAiIgCIiAIi1ffPexuEbkpw6u4WGoZOjn/YcVDkkrZWUlFWy43p3mZhRlbDqxEhp0A/M7p04/NaFt7bL8Y9ry0MDWZcskiZJJFuNrdFrztpVHuL6kOcTJJsT16/wrvDY+mdWQB14H1z4riyZHPboZLPHn55597imw6R3f3UwpHl91WzEUTpUE9ZH9lP2ZADm35ObdYFoz1dbLdmGbwGX9PZ+imZRtr1uB33Op81ckACSYA+11Q0l0GO4RoRcEiNdDHCRqSArJNlqUtqICMsggSdCJECL66fUD5mUgeEdwj+w9HkpfcXnr6Pn6Nyqw0D169f9y2SSOzEnCNWU+7HXzPr1wVdNnIn14evmqSPXr19VcYZnd1J0tEz04n9yCuzTWI54zcsrZHkPP6fb19VcUQ6DJEReQYi3Xut3CxdJoYZvFjcTrGsnqdfFT0HEGwB46kaTxve5851U5q9O+xji4hRyu+X2PKr2U5flbTOpe15pkATrAEn4u8ydG3YDefENaXe8dFiGVMriGkCM1muzGQ4CbNuVYbR2U+oQ4wQxwJZwdEQHCfhsJFrNA4lQ1sM+4u6ATezi513uLbH4uQiAIXnrIv5WRxGfe4x+SjePbFWu7NUIhvwsHwtEGTxkkcT/CwDmkuNpkcgQddRKvKzTMGc3cdO6O6yj/wxifVlom+bZ5ret3Jefmz3C7TxNOMlWo2Py1HgcbESQe6FmcPvvjGwPe5hyewEx1IA81gXsaBcwJ9dy8cy8evBNT7hZK5Wvz/w3XDe0WrJD6NN0DVrnj7O1WUpe0OjOV9GoHEwA3K62pdct7IET3jiVy7EVA0X1NgDB5aKSi5zQ7MO0fiPIcACeA421VlOaV2arPki2rOu0N98C4wa2U8nNeOmsR81sa4fu1g/fYqgwgXe1zom4b23SO5pC7gtscnJbnXw+SU03IIiLQ6AiIgCItN3832bhB7mjDsS4aaimDo53N3Jvibaw3RWUlFWyTfjfNmDaaVMh2IcLDgwH8TuvIce5cffj3PJe9xc9xMk6uJ1vr4+CssTVdUJe9xc5xMl1yS7iT1lTU8FYFx7UiAOnLouWctXM4Mk9W8vwv8AJdUK3EG3rRSgAX+nr681GxvKFK1vr14rJ0c7dkopzxUzKdrqinbj/ZQVK2cW+Hiefd06/wB1VJsgkFc/Cxxa0/EWkiSPr68JaWPqNNnk/qAd04yrRhPAXkC3y8lXTFvvOg9WWgc5dGZentWoLuY0zx7Vx5kcOV1fYba1IkZmuvOhDhPC8gm/T53WBFU6c/5Hr+FLhB2h019d8KYptpGkeLyx6mzNezgYPU/29fM3FMBDXg5Ilxt2jbKy3ACXHhoNFic3L0dF5UBkDkDztmifoPmu7M/oLQ4mZmqmNY5xId3zZetqLEUgfJS5o0VoQTxpexm8juzY8CC6/l65fwsjSYOIm08OXnotLpY+owmHWtY/311U9DeGoCZE9YvHyC+eycLNSaR24+Kh1NixGzmHVod0gWH1FzqsVU3cpEGA5sT8LifDtSfmpMPvBSIIJgzcfzoq8TtCmGufOgm030Ajn/KqvWjtuXfpT32NcxWBFJ0OqNDtYdLbWGt58gLFY2qMt4EaAtIPdABN+8KvaeKdUeahIkgCATYCwF+XzvpKs2VIkXF+BAvxlenBOtzglTey2LWnXY4l+YFwIAaSAZPEg6GPlKyIoFxBmxAtAPrmrQszj3eXO4kBjSASSbNaJESXEBdl3c3UoYfDU6L6VN7mjtuLQZe67om4bNgOAAWig5LY2WH1Jyruar7NNkkYl9UmQ2nA0+J5sbdA7zXS1a4DZ1Kjm90wMzGTE3Oiultji4xpnbix6I0ERY7am0KtN9FtPDVKwqPh7mupgUm27TszgSL6NB0PGAbmh5j9uUKNajQqOd7yuSKYayo6SNZLWkMESZdAgE8Cski1be7eX3INGif+KdXfkH+7pw8laMXJ0ik5qCtlnvnvn7lz8LhQTiss53Md7tgPHNEOfEQ3S4nkuM4qjUDy+tmzEyXkzmceMzcm/Fbi4kmSZJuZvJPEqLEYdj2ljwHNdZwPFay4ZSVXuefPPqeqXLojUmO/FqeHIeted1OHEnU+PH9rLY8Lu/Q7MMytbENGhjSfV1lq+GY4Q5gNrfweC5/4SXczb1bmoUgrimOd1eYPYdRzc1TLTfJGVrnPbFouYP1ULtl1s2VzTlJsRBB01/p74lc08E480UcXZZYsOMAAlkSS0ZgTyMXA71Vh4cOyZFpgzH7FZzDsoPcaOZrqlMS+LESNTysVHitjjUNa60Xs4f8AUIdbvUODSLSizHNoRyJ6dOK99fW6mfhzMAuaRwMu01F+1pxzKbDYOq8WyEd5aZ7iCP8AMs1uzOm+RZj104SrzBMNz69aKOtT92R7xrqet3adwd8PzV9g2hrJOh5cZ0jvW+BPWQ00VQQJIPIG8DqeSMyxEjzXhfN+fofZHuJ1vHP+V0Z/0omDVk9MRInipAQreiBe3kTfuGgVeXr5gH9lrh/QhLmeYmnNxrEKxxMMMTr39ZvrOl1d4prix0axaDBnxhYc1iDmqSBxLmkWHJ0gfVcfEY2p33CRdDqf7X8RZeFkxBvIPhp4+uioovD5LYjLoCb62HU3sonzOkzqeM25/ToFggtjz3xDiLdxH3+ahqXOutuYnv5qUGR8uVuI+itK9TIbjs6ePIfTxWiNYM3n2Y7E95WOJeOxStT5GoRdw/S0+bv6V1Jat7NKZbgGNdqH1J/6nF33W0rojVbHqwS0prqk/wBgiIrFgrfaGOpUKbqtao2nTaJc9xAA4XJ6wPFS1qrWNLnODWgSSTAA6laBvVvUKzXUaTR7s2c5wBzfpB0HU37leEHLkZ5MsYLcyu3976YpgYSo2o54kVGEOaAeIIs530+S0ImSSTJNzOvUlUNaAAAItAAt5cgosayq5hFJ4Y8xDi3MB4SuuMVFUjzsk9b1S/Hnz+3tOpqFGbnRUYKg4tbnIcQBLgMsniQOAlVbUx7aDA9zXuEgQxhcb8baAKzlSM4xcnbL1oVYVDTaTZVATroqFytl/sFc02qOiziplZIqRDCU8xcGNDnfE4AAmNJPHjrzKgqMFxcj7evoqq+JF2g9/riqQ2JuLd8c/quPPKLdJF1ZZYzAVatWmW1QKQzB7MjSXTMEPN2xbRZUYENADbQOP36qTDUsviO/1zU8qsca5stRg9rY40Q2aVWpneGkU25on8TrgZdBJ5ql+Fb+EBoGgAAHksnja/4RrAnuPAdVaSFviglZnk7FiMM6RZS1MGdWnw/lXGO2TTr0nUqzSWugkAluhBFxHEA+Cu2YZgaGgRAAHhYKs8alsRHHSMNSaQTPruVar2p70U3e4DHVB8OeQ0mRMxfSfFKFNxa0vADyBmDbgOgTHSZVsWOo0ikl1KZWLJc10AxfgSO75Qsjinim1znGGNBcTrAAJJ8lZYTGMqZatJ2Zr2uyug2IMTBgzM+R5LDio/TfYrXUhxTWzlAHDMYAh3eIMx1gqCu2OLgRzAdpHUJUaWHITMie+dFTnH5fD666/wALhRbU7KXuNvhMHq23WbT0lR4Ro9833lqbRInQm410t91XXEgwCocLVHEQTHEyFL5Mtarkdm9n5b/hSGmQKjuM6wfutlXCdm7Zr4f/AOPWcwEklti0ni4tNiTa/GFsezvaTiG2rUmVB0ljusmCD4ALTHkSikz0IcRBJRfZfB1NFY7E2kMRRZWDHMDxIDomNJ7ir5dCOhO1aMVvBsNuKYGue9pFxBtP9TdD8j1Wg7W3ZxFCSW52fmZJAH9Q1H06rqaLSGWUTLJgjPfqcSF1NRpT3Lpu1t2MPXk5cjz+Jlp7xo769VpW2Nh1sLc9unweNPEfhPy6rojkjP7nFPFPH7rzoWbQmY8vJUMrA8Y71IQeUjp6lNJCmn0Xn2Ejjbvsq30c7XNDi2QRmbEibSJkSOC8bUBKuGMbH3UpMfT7/P8Aoi2Xg/c0m0zUfVInt1DLjJJEnpYeC9xGI4A85UeLrxDWuM8ePgOqsm5vPVYZctfSiyhe9+fBFs3GF76jTRfTDHCHPAAe2Tdg8J8lmcHTmDoOXCZKx1Bsm2h46/TVZZhAsNOXFYwSbLOD50TrytVDWlx8Op4BWH/o9I4gYrJ/xg3KHZnfDe2WYHHzKjxmIzukfCPh+59cFo3SI2KZOpNzqpcOybnQfMrG4t9cGmKNNrwXRUzOy5W27TefEx0WZ0WsXUaMqt2VyosTWgdTp69apiKzWNLnua1o1c4gC9hJPUgeKxdTEZzIPZ4dyrJ0iz5FdMqQlQA38fqpZV8PIwktyoGVj8biWsOUNEG5Fh2bxFu8q9rODWl5sLknoFrOJr5yXSINz9vsFnxU6jp7lS+r1GVXCC5rsuhuMo4dOg6lY2jgX0gWvqGoc8hxgkCBbmR/COdJB+Y+qrrVCYkmBYePoLzSys8qOi06/wAHxVhQFWHCrkJzdnLPw8Jnjqp3nUjT6den8pTdxnzUlk6RI6DA8DOmpk+ar3Owj8bXZRDH05d28wghggvf1tYHmQowABJEST5GJXVfZZsH3NA4hw7db4elMaf9xv3BqnGrdG8I65qP2+DdqNJrGhrRDWgAAcALAeSrRF1HpBERAFTUYHAhwBBEEESCORHFVIgNdG52H98KgnIL+7N25ufOOn2sr/aew6Na5bld+Ztj48D4rJora5dzNYoJVRz/AGpu9WpScvvGfmaPqNR9Oqn3a2B70io+RTBsPzkf+PVbyvAFf1XVGa4eKlZq+1Ny6T70nGmeR7TfCbjzjotX2lsPEUJc5kgfjZJb48W6C5AXUUWNF5YYs5LhK4boJBPz+iv6FZruWuh1624rcdqbrYavJLMjz+Kn2TPMj4XHvBWuYncuu0wyq17T+IjK4TxImCAL2vbS6sm0YvDJcjEY94HZFp1EwPRurEk+ua6Fjd0aD2ADM1wbGcGSY4uBsedoWr4/dXEUpIHvG82TPi3XylVe4nGa9/3LOkwgXHkpc/ePD7q1pYh0xM3vzm/7aK5bXBMAGb2421014rZTT6mO3YtNsUqdSmab2te1xEgwZi4+cKwp0Wta1rRDWgBoHACwEeSmc8OcSYjn+3cvMo8CNZ81m5Oyrp9fPPYiq5oOWM0GAZAnhPTRVbKbWLB/iMgqXze7nLAmCJvogHCfr0+SvaVJznNY0S55AHj6+RW2GXMo4N7KjZtxtnZnOruFh2Wd/wCI+At4lW282zqe0auXBVcM59BzqeIa4mW3gA5RmBBFTW1lt+z/AHVGmymDlDRHaBbJ4m8XJk+KlwuAo03PqU6VNjqkF7mta0vIkguIEu1drzKxyNTZ6McGmGlo0BnswJF67abv6Q57fAEtPzUmK9mHY/4eJ7f9TOyfIy3vv3Loqw+MwWLOLo1aeJa3DNaRVoGm0l7ofDhU1bBLLCPhPNZ+nEj0MfY5HtXdHF4ec9Ilsg5mdtniQJaP1ALA0maAwRqNOa+klpu/uF2bRpf4nF0XNBeGmpRacwJDjmdl+IW4g6hUeLsYT4T+lnON39jnFYhlEHsknMRqGAAu+wB5kLu1Gk1rQ1oAa0AADQAWAHgtd3V3Yp4OpVLXF5cGwXAAhpLpbyMkSTA4clsqtijpW50YsWhb89vgIiLQ1CIiAIiIAiIgCIiAIiIAiIgCIiAsNo7HoVr1KYLvzCzvPj3FWexd3WYeo6pnLyRDZAlo495Nr2WbRCulXdGL2nsDD15zshx/E3snvPAnvlartHcuq29JweOVmu8tDHoLfkQrLFGXM5B/hi17hUBYRrmBB4c+egW17jYAue7EOGnZZ3/iI7hbxK2zGYKnVblqMa4dR9DwPcqsHhWUmNpsENaIA1+fEqylSZlHh6kmTKA4RnBoB5t7J8xBU6Kp1JtciD3Dh8L3dxhw8fxHzSag4Nd4lvyv9VOiiidXcg/xEfEx48M3+mfmqmYhhMBwJ5Tfy1UqpqUw4Q4AjkRKbi0Rt/5jv0t+r1Mo6VBrSS0RMaaWnQaDUqRERJ77BERSQEREAREQBERAEREAREQBERAEREAREQBERAEREAREQBERAEREAREQBERAf//Z">
            <a:extLst>
              <a:ext uri="{FF2B5EF4-FFF2-40B4-BE49-F238E27FC236}">
                <a16:creationId xmlns:a16="http://schemas.microsoft.com/office/drawing/2014/main" id="{04D1B1B7-1261-4180-97AA-6C0CDC4C3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903" y="2900585"/>
            <a:ext cx="1895885" cy="16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687B93EF-A46B-4B5E-B0A2-D9848EB73AE7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24A19A-AADC-4BCB-B864-7EB08517EBA0}"/>
              </a:ext>
            </a:extLst>
          </p:cNvPr>
          <p:cNvSpPr/>
          <p:nvPr/>
        </p:nvSpPr>
        <p:spPr>
          <a:xfrm>
            <a:off x="8170432" y="361286"/>
            <a:ext cx="851581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Structure</a:t>
            </a:r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from</a:t>
            </a:r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1200" dirty="0" err="1">
                <a:solidFill>
                  <a:srgbClr val="FF0000"/>
                </a:solidFill>
                <a:cs typeface="Arial" panose="020B0604020202020204" pitchFamily="34" charset="0"/>
              </a:rPr>
              <a:t>Motion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BF642ED4-1E9E-46C2-A98D-8EBFFFB460FF}"/>
              </a:ext>
            </a:extLst>
          </p:cNvPr>
          <p:cNvSpPr/>
          <p:nvPr/>
        </p:nvSpPr>
        <p:spPr>
          <a:xfrm>
            <a:off x="5388430" y="2688664"/>
            <a:ext cx="1597956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bodové mračno</a:t>
            </a:r>
            <a:endParaRPr lang="en-GB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27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Existující data – ČR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675721" cy="3082925"/>
          </a:xfrm>
        </p:spPr>
        <p:txBody>
          <a:bodyPr/>
          <a:lstStyle/>
          <a:p>
            <a:r>
              <a:rPr lang="cs-CZ" sz="1800" dirty="0"/>
              <a:t>ČÚZK</a:t>
            </a:r>
          </a:p>
          <a:p>
            <a:pPr lvl="1"/>
            <a:r>
              <a:rPr lang="cs-CZ" sz="1400" dirty="0">
                <a:hlinkClick r:id="rId5"/>
              </a:rPr>
              <a:t>DMR 4G</a:t>
            </a:r>
            <a:r>
              <a:rPr lang="cs-CZ" sz="1400" dirty="0"/>
              <a:t>, </a:t>
            </a:r>
            <a:r>
              <a:rPr lang="cs-CZ" sz="1400" dirty="0">
                <a:hlinkClick r:id="rId6"/>
              </a:rPr>
              <a:t>DMR 5G</a:t>
            </a:r>
            <a:r>
              <a:rPr lang="cs-CZ" sz="1400" dirty="0"/>
              <a:t> = Digital </a:t>
            </a:r>
            <a:r>
              <a:rPr lang="cs-CZ" sz="1400" dirty="0" err="1"/>
              <a:t>Terrain</a:t>
            </a:r>
            <a:r>
              <a:rPr lang="cs-CZ" sz="1400" dirty="0"/>
              <a:t> Model (DTM)</a:t>
            </a:r>
          </a:p>
          <a:p>
            <a:pPr lvl="1"/>
            <a:r>
              <a:rPr lang="cs-CZ" sz="1400" dirty="0">
                <a:hlinkClick r:id="rId7"/>
              </a:rPr>
              <a:t>DMP 1G </a:t>
            </a:r>
            <a:r>
              <a:rPr lang="cs-CZ" sz="1400" dirty="0"/>
              <a:t>= Digital </a:t>
            </a:r>
            <a:r>
              <a:rPr lang="cs-CZ" sz="1400" dirty="0" err="1"/>
              <a:t>Surface</a:t>
            </a:r>
            <a:r>
              <a:rPr lang="cs-CZ" sz="1400" dirty="0"/>
              <a:t> Model (DSM)</a:t>
            </a:r>
          </a:p>
          <a:p>
            <a:pPr lvl="2"/>
            <a:r>
              <a:rPr lang="cs-CZ" sz="1000" dirty="0"/>
              <a:t>DMR 4G, 5G i DMP 1G jsou vytvořeny z dat leteckého laserového skenování</a:t>
            </a:r>
          </a:p>
          <a:p>
            <a:pPr lvl="1"/>
            <a:endParaRPr lang="cs-CZ" sz="1400" dirty="0"/>
          </a:p>
          <a:p>
            <a:pPr lvl="1"/>
            <a:r>
              <a:rPr lang="cs-CZ" sz="1400" dirty="0">
                <a:hlinkClick r:id="rId8"/>
              </a:rPr>
              <a:t>ZABAGED</a:t>
            </a:r>
            <a:r>
              <a:rPr lang="cs-CZ" sz="1400" dirty="0"/>
              <a:t> – </a:t>
            </a:r>
            <a:r>
              <a:rPr lang="cs-CZ" sz="1400" dirty="0">
                <a:hlinkClick r:id="rId9"/>
              </a:rPr>
              <a:t>terénní reliéf</a:t>
            </a:r>
            <a:r>
              <a:rPr lang="cs-CZ" sz="1400" dirty="0"/>
              <a:t> (vrstevnice, …)</a:t>
            </a:r>
          </a:p>
          <a:p>
            <a:pPr lvl="2"/>
            <a:r>
              <a:rPr lang="cs-CZ" sz="1000" dirty="0"/>
              <a:t>distribuováno komerčně</a:t>
            </a:r>
          </a:p>
          <a:p>
            <a:pPr lvl="2"/>
            <a:r>
              <a:rPr lang="cs-CZ" sz="1000" dirty="0"/>
              <a:t>V rámci 3D modelování se předpokládá se zpracování těchto dat (např. interpolace a tvorba spojitých modelů terénu)</a:t>
            </a:r>
          </a:p>
          <a:p>
            <a:pPr lvl="1"/>
            <a:endParaRPr lang="cs-CZ" sz="1400" dirty="0"/>
          </a:p>
          <a:p>
            <a:pPr lvl="1"/>
            <a:r>
              <a:rPr lang="cs-CZ" sz="1400" dirty="0">
                <a:hlinkClick r:id="rId10"/>
              </a:rPr>
              <a:t>Data200</a:t>
            </a:r>
            <a:r>
              <a:rPr lang="cs-CZ" sz="1400" dirty="0"/>
              <a:t>, </a:t>
            </a:r>
            <a:r>
              <a:rPr lang="cs-CZ" sz="1400" dirty="0">
                <a:hlinkClick r:id="rId11"/>
              </a:rPr>
              <a:t>Data50</a:t>
            </a:r>
            <a:r>
              <a:rPr lang="cs-CZ" sz="1400" dirty="0"/>
              <a:t> – terénní reliéf (vrstevnice, …)</a:t>
            </a:r>
          </a:p>
          <a:p>
            <a:pPr lvl="2"/>
            <a:r>
              <a:rPr lang="cs-CZ" sz="1000" dirty="0"/>
              <a:t>otevřená (volně dostupná) data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6</a:t>
            </a:fld>
            <a:endParaRPr lang="cs-CZ" altLang="cs-CZ"/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840B9D4-3B43-401F-B533-C8362EE57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09" y="957501"/>
            <a:ext cx="3803116" cy="1763695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56FFCB13-C2D9-492B-8463-BEAF44E5FCCB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6D82B777-5BE3-419A-BF14-2DFD473A0633}"/>
              </a:ext>
            </a:extLst>
          </p:cNvPr>
          <p:cNvSpPr/>
          <p:nvPr/>
        </p:nvSpPr>
        <p:spPr>
          <a:xfrm>
            <a:off x="8070443" y="1622415"/>
            <a:ext cx="105155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Rozdíl mezi DSM a DTM</a:t>
            </a:r>
            <a:endParaRPr lang="en-GB" sz="900" dirty="0">
              <a:solidFill>
                <a:srgbClr val="FF0000"/>
              </a:solidFill>
            </a:endParaRPr>
          </a:p>
        </p:txBody>
      </p:sp>
      <p:pic>
        <p:nvPicPr>
          <p:cNvPr id="6" name="Obrázek 5" descr="Obsah obrázku korál, zvíře, skupina, telefon&#10;&#10;Popis byl vytvořen automaticky">
            <a:extLst>
              <a:ext uri="{FF2B5EF4-FFF2-40B4-BE49-F238E27FC236}">
                <a16:creationId xmlns:a16="http://schemas.microsoft.com/office/drawing/2014/main" id="{CF9B7C5E-7BD2-44CF-9303-6281D2EAD41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25" y="2928343"/>
            <a:ext cx="1800000" cy="180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52A359-92E1-4FC5-8041-E1E11A02F8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/>
          <a:stretch/>
        </p:blipFill>
        <p:spPr>
          <a:xfrm>
            <a:off x="5185309" y="2928343"/>
            <a:ext cx="1808685" cy="1800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F10197-66E4-4C2D-9E8A-554834E05406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3</a:t>
            </a:r>
          </a:p>
        </p:txBody>
      </p:sp>
      <p:pic>
        <p:nvPicPr>
          <p:cNvPr id="3" name="Audio 3">
            <a:hlinkClick r:id="" action="ppaction://media"/>
            <a:extLst>
              <a:ext uri="{FF2B5EF4-FFF2-40B4-BE49-F238E27FC236}">
                <a16:creationId xmlns:a16="http://schemas.microsoft.com/office/drawing/2014/main" id="{16906A50-47C2-41AE-936B-8D8DB1A69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48105" y="466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7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Stávající datové zdroje – ČR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6"/>
            <a:ext cx="4740592" cy="1872126"/>
          </a:xfrm>
        </p:spPr>
        <p:txBody>
          <a:bodyPr/>
          <a:lstStyle/>
          <a:p>
            <a:r>
              <a:rPr lang="cs-CZ" sz="1800" dirty="0"/>
              <a:t>Komerční data </a:t>
            </a:r>
          </a:p>
          <a:p>
            <a:pPr lvl="1"/>
            <a:r>
              <a:rPr lang="cs-CZ" sz="1400" dirty="0"/>
              <a:t>Nejznámější příklad – </a:t>
            </a:r>
            <a:r>
              <a:rPr lang="cs-CZ" sz="1400" b="1" dirty="0"/>
              <a:t>Mapy.cz</a:t>
            </a:r>
          </a:p>
          <a:p>
            <a:r>
              <a:rPr lang="cs-CZ" sz="1800" dirty="0"/>
              <a:t>Otevřená data některých měst</a:t>
            </a:r>
          </a:p>
          <a:p>
            <a:pPr lvl="1"/>
            <a:r>
              <a:rPr lang="cs-CZ" sz="1400" b="1" dirty="0"/>
              <a:t>Praha</a:t>
            </a:r>
            <a:r>
              <a:rPr lang="cs-CZ" sz="1400" dirty="0"/>
              <a:t> – vytvořeno pomocí stereofotogrammetrie z leteckých snímků</a:t>
            </a:r>
          </a:p>
          <a:p>
            <a:pPr lvl="1"/>
            <a:r>
              <a:rPr lang="cs-CZ" sz="1400" b="1" dirty="0"/>
              <a:t>Brno</a:t>
            </a:r>
            <a:r>
              <a:rPr lang="cs-CZ" sz="1400" dirty="0"/>
              <a:t> – vytvořeno stejnou metodou jak v předchozím případě</a:t>
            </a:r>
          </a:p>
          <a:p>
            <a:pPr lvl="1"/>
            <a:endParaRPr lang="cs-CZ" sz="1400" dirty="0"/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7</a:t>
            </a:fld>
            <a:endParaRPr lang="cs-CZ" altLang="cs-CZ"/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7CF484-AAD5-4707-832D-50B71EE0C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988" y="2943259"/>
            <a:ext cx="2994660" cy="15067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11A247A-C93D-442F-91E4-85D24B170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63" b="4734"/>
          <a:stretch/>
        </p:blipFill>
        <p:spPr>
          <a:xfrm>
            <a:off x="5409386" y="1094442"/>
            <a:ext cx="3567880" cy="17721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DC62EC1-9F5A-497B-A1E7-BA3398530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70" y="3392046"/>
            <a:ext cx="3114048" cy="156675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B10BA7E-6433-480A-A7DC-7A77CE45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155" y="49071"/>
            <a:ext cx="2260575" cy="127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727568C-3B40-47A5-97BD-65BE2E1BB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21" y="3769874"/>
            <a:ext cx="2028738" cy="1373625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A27307C1-C943-4588-A487-E1030B26A153}"/>
              </a:ext>
            </a:extLst>
          </p:cNvPr>
          <p:cNvSpPr/>
          <p:nvPr/>
        </p:nvSpPr>
        <p:spPr>
          <a:xfrm>
            <a:off x="1430196" y="3540669"/>
            <a:ext cx="2231994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model Brna </a:t>
            </a:r>
            <a:r>
              <a:rPr lang="cs-CZ" sz="1200" dirty="0">
                <a:hlinkClick r:id="rId8"/>
              </a:rPr>
              <a:t>https://www.brno.cz/3d-model</a:t>
            </a:r>
            <a:endParaRPr lang="cs-CZ" sz="12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DEE1F11-9882-4970-AC01-A0EB4177C2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34" y="3860487"/>
            <a:ext cx="1985396" cy="1216054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97267005-FADF-4DCF-9090-E5D95B312DD2}"/>
              </a:ext>
            </a:extLst>
          </p:cNvPr>
          <p:cNvSpPr/>
          <p:nvPr/>
        </p:nvSpPr>
        <p:spPr>
          <a:xfrm>
            <a:off x="4982988" y="4553699"/>
            <a:ext cx="2910426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3D model Prahy </a:t>
            </a:r>
            <a:r>
              <a:rPr lang="en-GB" sz="1200" dirty="0">
                <a:hlinkClick r:id="rId10"/>
              </a:rPr>
              <a:t>https://</a:t>
            </a:r>
            <a:r>
              <a:rPr lang="en-GB" sz="1200" dirty="0">
                <a:solidFill>
                  <a:srgbClr val="FF0000"/>
                </a:solidFill>
                <a:hlinkClick r:id="rId10"/>
              </a:rPr>
              <a:t>app.iprpraha.cz/apl/app/model3d/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68FE980E-168E-43E7-8C3B-24444CAB9200}"/>
              </a:ext>
            </a:extLst>
          </p:cNvPr>
          <p:cNvSpPr/>
          <p:nvPr/>
        </p:nvSpPr>
        <p:spPr>
          <a:xfrm>
            <a:off x="7568591" y="1947629"/>
            <a:ext cx="1501139" cy="96949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cs typeface="Arial" panose="020B0604020202020204" pitchFamily="34" charset="0"/>
              </a:rPr>
              <a:t>Mapy.cz </a:t>
            </a:r>
            <a:r>
              <a:rPr lang="cs-CZ" sz="900" dirty="0">
                <a:solidFill>
                  <a:srgbClr val="FF0000"/>
                </a:solidFill>
                <a:cs typeface="Arial" panose="020B0604020202020204" pitchFamily="34" charset="0"/>
                <a:hlinkClick r:id="rId11"/>
              </a:rPr>
              <a:t>https://mapy.cz/zakladni?x=16.5972994&amp;y=49.2039635&amp;z=19&amp;m3d=1&amp;height=229&amp;yaw=-0&amp;pitch=-30&amp;l=0&amp;base=ophoto</a:t>
            </a:r>
            <a:r>
              <a:rPr lang="cs-CZ" sz="9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900" dirty="0">
                <a:solidFill>
                  <a:srgbClr val="FF0000"/>
                </a:solidFill>
              </a:rPr>
              <a:t> 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70BCE319-DD8D-4005-9A3D-CB2C9E7EFA7C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</p:spTree>
    <p:extLst>
      <p:ext uri="{BB962C8B-B14F-4D97-AF65-F5344CB8AC3E}">
        <p14:creationId xmlns:p14="http://schemas.microsoft.com/office/powerpoint/2010/main" val="128652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Stávající datové zdroje – svět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cs-CZ" sz="1600" dirty="0"/>
              <a:t>Pro praktické využití je důležité znát rozsah, ale především také přesnost a podrobnosti 3D dat</a:t>
            </a:r>
          </a:p>
          <a:p>
            <a:pPr lvl="1" algn="just"/>
            <a:r>
              <a:rPr lang="cs-CZ" sz="1200" dirty="0"/>
              <a:t>Záleží na účelu využití dat</a:t>
            </a:r>
          </a:p>
          <a:p>
            <a:pPr algn="just"/>
            <a:endParaRPr lang="cs-CZ" sz="1600" dirty="0"/>
          </a:p>
          <a:p>
            <a:pPr algn="just"/>
            <a:r>
              <a:rPr lang="cs-CZ" sz="1600" dirty="0"/>
              <a:t>Některé data jsou poskytovány komerčním způsobem (za úplatu), jiné jsou dostupné volně (zdarma)</a:t>
            </a:r>
          </a:p>
          <a:p>
            <a:pPr lvl="1" algn="just"/>
            <a:r>
              <a:rPr lang="cs-CZ" sz="1200" dirty="0"/>
              <a:t>Mezi volně dostupné zdroje dat patří např. 3D modely budov lze generovat z dat Open Street Map (OSM)</a:t>
            </a:r>
          </a:p>
          <a:p>
            <a:pPr lvl="1" algn="just"/>
            <a:r>
              <a:rPr lang="cs-CZ" sz="1200" dirty="0"/>
              <a:t>Rovněž EU-DEM je dostupný zdarma. Je to digitální model terénu distribuovaný jako rastr s velikostí pixelu 25m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8</a:t>
            </a:fld>
            <a:endParaRPr lang="cs-CZ" altLang="cs-CZ"/>
          </a:p>
        </p:txBody>
      </p:sp>
      <p:pic>
        <p:nvPicPr>
          <p:cNvPr id="5124" name="Picture 4" descr="File:Heidelberg 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29" y="516573"/>
            <a:ext cx="3118891" cy="194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6327271" y="2089617"/>
            <a:ext cx="2747061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 </a:t>
            </a:r>
            <a:r>
              <a:rPr lang="en-GB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https://wiki.openstreetmap.org/wiki/3D</a:t>
            </a:r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6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155575" y="-16843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8" descr="Výsledek obrázku pro https://land.copernicus.eu/pan-european/satellite-derived-products/eu-dem/eu-dem-v1.1"/>
          <p:cNvSpPr>
            <a:spLocks noChangeAspect="1" noChangeArrowheads="1"/>
          </p:cNvSpPr>
          <p:nvPr/>
        </p:nvSpPr>
        <p:spPr bwMode="auto">
          <a:xfrm>
            <a:off x="307975" y="-1531938"/>
            <a:ext cx="622935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AutoShape 10" descr="data:image/png;base64,iVBORw0KGgoAAAANSUhEUgAAASsAAACoCAMAAACPKThEAAACKFBMVEX///+JAACGAAD6/fmRrja5uCl9qTuPrTeCqjpxpj2GqzmptC9jo0CgsjK8uSiAAAA7mkVZoELy+fCZsDQsmEZEnERMnkMAjkwIijnGuyOutS72+/Xp9eaDFwAAk0leokELjzWSAADRvh0goyqODgBmwUSsLgGYGAB/JgCiIgAhlkcAiEYUlzG74bB1pz1OuDnMXAHDTAB7yGfP6cjTaQAGhzvffgC1PgEAoQA3rTDU683h8dyJzXPRYgAdoCwRlDKiqzDnjwDD5LpwxFKV0YLYwBp6MgDotw99KgDyrABVqjLUtBoPkjOLznznpwiGzG7nwROcAACYLQA0sB/ggAL0ogCPvEGHUC2CRBqVnkOwQwDfmw6RcwCNQQBrvXBZnChNsFV5aABbpV+OUzqn2JydPwG1VQPOfQaFQSKHMh7XqhmXRx7H3s+7ZQryyQ2vpSiezaTAjRrBZEilXl6gSE3gojp7mjjBrWPRx1asw3zuzm2MXDaOTzemmEvn3qH1vAbRhwy+z6TLopyCURmWaBG6nSWsagDxw0D2v2Hq1n28iYKu3aDMqECUbVe6ghKNSEGNhiaVjChquSnN2pCpWwAAigDz0J/66b+ZxKT86NflxMK2vo7X2ryprkOZwWiXvX57q1/t68zuyrJuiyt0n1OigQBytn3HqX9shzPXloKrjXlMmhGnhTx0lQCor1TPRQBapXHp7MKjigBeiSLAySpysI1jmgDQ5eH0Afw6AAAgAElEQVR4nO19jX8a15ku3zAwgwZmGGYQDCOGDzEMDIiB0YA1CARCCCRjAbYrWknrxZJDLUvavTddN3sj3EbZm7rxjVv7Nml77aTZeHuv65vebtf99+4ZyU6sxM46tqOv+LGtnyyh+Z3z6H3f87zvec9Bozl20Oe8mstep0bjPOyRHH1cHmeXlPElze9Nd66+puubsOkssQ4Lw1tbBYuZ//A1Wc/E8BLTYFk+QMiEvOwwN5aVpdJhj+mo4kJjGSVgClZmbQW/0e/xeJZfk/V06Mf5fttmNrl4qzlBGTibjaIMF1774X4MDwu9Te/9gRmnKMTmR6pWhLIWEoZAhebHD3twRwvOpdsNz3LrZtvTMNcqdb4rFgOIH6Zph1+e8h726I4W4lZYSfB+Hq7WDdu1DtIpUnajwWI2zwrlwx7bEUO85bcT2Y2ubTI1H9iuzVvr24AqD2yzNOSV/N8Oe3hHCfpe1dT19M+8K4lJsdNpAqICARtmM8NuF84s/8dhj+8IIY6t9DfE+VRXWg9ns7XtStNjM1aMiAHCcRgvQLcPe4BHBXqn5iFkov1YMTwSFrvZYqdZsXnsNqPBmnBwLjIGGz487DEeFZTL90yoOYFClDgSSXWLxWblSoCi7BUMRjkHSiYgg+mwx3g04Cy3elMKlsVctraUkpLAqppXKpTRZrObUJrGadTiMvz6sEd5JPC3ZVYWBCw1KK6tFc+IxWyxVml2tisBxGIBZsU5cAL62PL28GGP8wggz8EE4SdMYveGNJQKS2K7Xdtubm9vN42UyQZzfpMVhq4d9iiPBuItwVbFNszV1JlkWEwlxWyzAv40mwHKHqCsJiuEu8g/H/Yojwacd+QNY4K3DlaLqagoJovFKgjrKjwARo/BbjAb0oc9yiOBq0twSFCUs+LFSDia3d4W27VaE8hQyqgGd0BWoGKexF/bFTCqP99vjU3JOL+RCkaCulSnWS1WwSKIeTxmzIYYDBiGGDEIfa2uNBrv7TGvZtM0aQNBPRIRw+1aoFoJVAIYQhkgs9FmxhDEhmAw+fFrzVCe0mhCrGlrItVe1WqTYrujpjZ2I2YzmmCDx2DCMBuGeQBbdw97qIeOll6jKbWw/kRYlMJgFSwCXUV5MAQzmCHYilkgi8FjthopxPp950q1qrzA4vBaMhvWhYvZbDvbqQTsCRPkh2DYZEkkAFtWdU3EEoc92EOGWus8LTDL9lU1sEclsVMDEpSiEn4HAfthyGRNQARkMRptxsDbhz3Yw4f+rsdQ72S1wfBiMpusNWtVIKtMkBX1JwhTwmS0uqCEFbF5ENthj/TwUb5bL3YHqWQkmsxWa9UakOtWGCbMqAMiCIPFCjtgi81D2a5+77OceEgwi4vh9WgwmEqJ7StGKhCgPBDkN6G0A6L9kCVBwB6jnfqnwx7pSyEHhKRe/3LPiIdChuRqNByRklK4k5qoBWxGjz1g4jiUpt0EgePAuCw2zGP8/asZ9AHiDhR//GkexOV7bE6ffhm6yqHG5JpnKxnRSu1Op90uFis21ICYMxmOjnE4jeMJwmzGDJjt+O2kXqiyub3PnJpc3nsPXdmcepmykjckFAo7YjQalUDK3Kl12ttGB4T6UY5r0CSDEzAMY4gN/D1uqv2Tn85u1PmyZrP80XsblvsQD2EupfcSD4yH2FlrXQonw5GUlL2y3WlWEI+Vo3lSIXlF4WmUgBNmBLN5bM7Lx6vUd3XSiFaNU5pN+aE4WLYgRmN13sO+xAP1c8KOsS2mIuGoODGxvV1rBhALxDGyzMqyICsxGnX4DQhmBF748bGqNFx7ONkxNgl5eIXiU93uTqJWaRdts60X3zwvh5SuON9JpqRksrhdu1K7ciVg5PCCEFIhyIybRl1mxGzADBa//xVO5TvHvWXEoJht/ENrf2NRXKOo/nYx27+5/CD/ok88HZJ3qK4oJdtZEKwCV2rbzUAFonk5FCrPTQEPzQDLgq1mg8EKE1df5Vy+a8QvgCWetyizG9X5AVjmuyAcZ9vYzvL1F31iSTi7010NR5OSWK3VKpVmpULZPTywqVN6p2Y4JBfcbs6fwDCrBabRVzmXg8CsESVM1VqxCGJMWwT2kDVkJ6de8GH5slIvZqPBSFhSa6FUABBltJtIecqpCpG8IPMxlSuD2WrB3cdsj/7yEk9ggUBRyobD4VQ4PDEhbnfXG2Mv9rRcfKngEeeLkpRKZoH7Ne0eym41uJRHEbAcEhSS5mCrxWQ24eS9VziR7xxO632/YjYaqqnIhC4oRbVRaUKaKG60XnDfAARvs72anZhIZdu15nanZjSa7ZSVEx49r9wSWJJ2JbBEwmRKuI4VV5qSRnNqlkfWh8QskERDPp8ueObMZ8LcCz4uziqIZafYqYpAWlUD1WIFMRgQA67syVs921Aabg6HEomE1WqBjl2tL9/y1zvdNTE7EfWN+oa0P+wmXjRabX6Mu6BmX+wOurVmpVqp1GoBzGazoI3W7sI6VsiQTIzmcMJkgmAIuvAKp3EwuFdHJuFqt5iURiK66HrLsfRiz/HqVygIMk7OZ4thqW60BQJgGQwYEYOZlnd7+MbGCxl3xo1zKApDMGw2HTe7ck4tGTGmgQxEMTvYWJycymteUIlO6RUjwkzWxLC4nSxWAliFopoej9/B7bqgPi43gFEBdeWATXAChqzQx95jxtbY/VlF5jc+T9VtbOus8KKSPT5VWvEgPN8sFpMT7WrFY7fZAs2KEcgoRVA72cdaSsZNqw7IoRCAyQqZLA+PV7EhDyZSFnbakksJlXq5F33MnDzHmxm43il2RCDYA3bKgHk8NrMFVUB+oy6BMqkyhap1GYef8zsICDZ8/AonclCIC2cnW1MvTBRYUFdIi5HmjbWkKHaArmpSFbvBaOQgh9LKx+PxOaBCSc7l4lyc2n1FEG4UdzisyPGyKxXDp9LO3ssc+ciNzyYoA9Gvp5KpiWzVriIAOcymGKDKGz8tCLLCkLif4DiOdnMuGqZjqD+RWH5lUzg4vGzhmCVM3T5V6RTFsDYalaoBkAhiNoMLJtQMwBkCXLENNwHiPM253bEY7cdxlwuGjiNXLwV9eXbSYFs8k22LqWgkGJWkYqACIpanYmIeCStZUZQM7of9LtrtpknwL0PTLgL++JCHftBw3jXNTt4QtWEpOhSV1LQy2W02KSqAIXBrr8Z6nY1lgLDyJ4AP0jE6EwOmlaH9LteJtKtnl3vzcR7fekerCwZ1EWBSgKqJolgLeDDIiiqPajs9xQ1COkc4YAcHdAP4GyMzIGydQLvyjsnPDvzjs/3iQiSo8+m0uqwUkSRpolYr2qlAAEEf5+DXFc6FozhK43hMDe4kSZNkzE04Cgc0gwOD82N27JnB//KDYjasBUz5gsHIoiSlwJ9s80rAY/Ngrsdc5cYzHEfgwLQ4IBhAsCJVn2RI1/3jtT3xHNALz64p//TzrVsLCzqfL5gMBqO7PcfJic52M2Axc1/uCLV4oBSAVQFPdINg5c6QJEijG5cvH8j4DxQr8Wd+a+yDZHshGPGN+hbF6Eg1mYpmO0mx2KzYIaJ16vGrBIV0Z2jggCCsuzNqdM/E+BN5Kk6/+Ux57ZX7VWk9EvTpdMFIMrI2IUqpWrHdCdhMBPdFyTDdAqodUAQiFQjr7kwDZIYNQQgd0PgPFM5nZtTOcao9vzVY0wVXg1ExnKq2a9nidr0JMmcIbX1BsSrbgbKKcXRGlQvAA3lZUF54B+R44jpvFlcXV4M6XTKVytaLgVqzCoJVwoYYbdwXXOVaCq9mzqplqXGdLLCszLZesKp/jOCcemJRzAvQejgMQrsuGp3oTEI2T7NaCxg9kMdqybQeJ+OnBJYBGgH4H9PgWZ5XZOCeOe+JP+88LJx68r9js4N3L+p82qAUFuc7k00kAJJBjwdxQC5Gae1qjXR+LCQoDTIDtIIiywJAaPzE86RipbVv52Jso74TCWq1QFwlK7V6wk55zIGKEbHiaIxnhVY5PdcS1N154IWNggKYCoXGTk+9aEn/WOF6b/+GWI/ldy4OabW6hQmPqW9yGDyI1WykMJMjwzQANWNplSrAFUifAXVCKB4vA60QP36Fq28Pr2a/SQzfn5QiOp1WKxUR17IZscGYw+Ix2QwcWSjIsjzmzO+SFRIAUVPpnFOTG0tP9b4XLrjbKfkklA0xAjxwZK2KzZI4DMVgGrdYCBx4IKAKGFbe65wqjwm9UFp/PT/sLenT3l5LOXHJzdcAzOEr6U7+9psfLOqCE+sDz7ZJibkcEMnQOESAWCUAx5NDwukvf/pUa/z2hRWnZqnlPuCBHwLkqa9mhqda8s4ZXVTs9wkDLygO1BFjlQbXAEpdUWRWDn0pokotlmdibvK2Ms7ePsF2FddrhvNgtl9P4UrCZDQSFqk+x7QEAYVxXmEbboZkVabYL36g1OsBqtRKDMmyyu3CCcya92NT+HpTiHM2mwqn2tsIfzqvn2NcLkAFjaJ0gWGFUOtxEM/NtcBaCGQok2nI8spx6xV9fuTVzYv8hQ/vjT8lK/He7zfFKoUpZSAD5hQ30OUFkM2QwANDoS/XAbAaquFL7a9lW8evkeF54U0P/7mkuYs44MLTajOl+0igYlZ2FWpuPMPwGQeayZBMQVaj+vDej0y1hLlyS5AZFsgsWXnJfaOjC+cn92/3/jZZtxqe3hWSV5ZhZWpXXOZbeCbmsvoJh8OdeWIF1JeEKZBIyjzJkBm+9YLdJUce3rwmf1/Q9OwV4lmJSX6s9djgekoGttogsxWiGbWa6ozvZY+5uHrDzDjfYAruTGHlIAZ+CPBqvOW53r2H/Q1iZWXzP0rfoLhzPY2XpSGTzeQxmzlGAB648qj8nFuKl4bzLMPzJOfnjlVj+7fCdcHFK5QNW0Y2DPjtZzc9lMaB+poiXXDCYjZBeAFw1Xu0GsTHeSBB9eMkw8U4gj5ezY/fCqH8nYSljxTr7TqpPMuuvE5BFkKa6yyHulwWzMQpQIbGW3u1zzGwOIY06ZUMlMBpmuYObuwHDKeQ32Tr1Pzg82zd/4wzFfoeWOQENWrNMThBwCYzpwjAJfek6PA4T2aUMYHNEBbUTbszF07q5QxAf/YKjg9q1Z06PP6M3S/vuCCwrZLGqU+Pu1w44XJwciuvan0VYzxPuxWgRZkY544BsmLMSdWimqkxUkH6A4rjn7VNpZqVLAulYb3mHkNzOOdutL48L3aKz5AxRQZcZdQzJi7ghSeWK31LnjXsQDD6TK6us2oZvVXypkstkmkwLCs/wVVZcZMkqbDArtxujoBx3HVi1agmzRMJhlPIZ54tTLdkwEVIn+sJLMPJU+m04PzSdOZ4jnO7GXUzh6M54KN/5k+sXWlWWi4F9kMBD3z76QFruMWSSih0CrhiSKb5rywAZZ520ZybL8RoYFI4d3LzQQDvdV5W/FTADFlWnvoCfUhmAU3xcTl0epwd/4r55VukGtLBYsg5XCiOn1h9lcvfntqML122BKz2QAVeefqrSi1WYJVTgK9cOp3W9NIa55eqdbcck2mo3bWEg8Ndmwcz8gNH/qFCMvwpTckP8wqPwcrTW7HKgrrxNzYl7CY1+fEvC136Xu9UCKyBDRDyaRcKO/z3Pz6YoR84PrYyBKwwvXsCe2oJrjWZpxcJ5oDtnEqfDglT6i2seyidUnpOjVOtXLGAZ1JtwnK4iJN73cdSg+MKcmY8r9drHjY3Aswy/jTLAly1yhrvqZImPTW+KwhyK2zDwU9pSrwisyTnoDO0CzeZHMTJvKgvX769dI+AOA7lp/SXlzSbysY2D88+ZYPdmw4BssZbee9YSxhLq8WYFT5GmJhQ63aG42kOhlAamJUfMptOpl2lx9FGBmc4Winr1a1ip+wwF+SC8PVNY2dajd+ysDKuelwoNzeukC4gpGiZp4FSBywRancteq9w4eGxOhL+3PAusTxZKGTIx61SSy5PA3DxlbK709lrlYWQALS7oiisAoI8y7hxFEXpWCHmVg/hcECDojR67E6DPz9KLC8zPB9jeMDV34BnybzNoAhK6wnD8pZPhQQhNKbmgywLVjuGJFlZiYGcEOdiDBNDIWBewI0JmD7JhSvNdVkGmUmGNANLKimzD3jGZCZl+QmuSqFHEHY3T2U+w5ANWWEbMbWHnSnEYjihth7TNIE6CNchzuW7Rn6JLfAujlN3JZwXqCaZQVGeF0Kz5Ufh3RkaU61KVlU7k2FktR1G4ZUCw/AFtde4wahnBgFXwBFdxN2TKkJVeFmFJ2jG1SirO8ceK47jJEkDbthHVQTnbsOQsOt+Mk/y4CMQCCAhAoGOybjV5my1TTumZszESWZKM3yKx10O1alUM/pboImBEESTLODqUXyPA6b2NpQVnufBK1kQ24FhkTSTyQCuYjSdITMZGnWhxAkVVnsYXmoQJhdtYcdaXo3+8nLFjjJsjAN8NNi9A1ya06EQq0YqYD2oA3XTJJ8pANaYBtlQtwJ36crQMU7VDye6vDAsuBGYG19KawBVtwuooQJxyyggIFZ41NNxetcDWYZnYhAMYTsEXWBIN8k3yEwjE1OLVbTDjztozk+gqOtE21V6nC2Ml3YzluGlFQG28AU3mSnwrLzXxj+2F6tkhmESdrPN1g9Y6AyXAZ4HBFUm5gapsguC/CgOlJWLONnxSpNPl76s7TnTKzKewekCzygrarjKqaFKXfkctkCnYtgIGFGIpl1u2o86/A5aPQPucCSghMFBELDD7z/JdrUf6Q8f+OUCUJdMgePZsvd6q6W27ilg9SOoeTGAUTbMBEGwxYYhFFI3QsCa/BaLxYzZDbDfbE1A17wnMxX8OnINF18osOPyVG+87HTebgGLYkmGcZlRDqs2TVSgOpinAvZmJws+lcR5xIE6zAhiNmNGk8Ngtpqgh8fs7ooXhbfwEJrylubSjzoaGhzIZDK4A7IXq0Yr4jFX+91qtlYrSlkPYChQbTexBGz2UAHEAjsI2OKxJEyWQ57EweCyIudWntiXKCkZusDBJshe69TqBqTO2Sp2O1UVi+I8ZYcgi6G/JtZNFsRDmf1+9VYUBEtYTmaJYT9K3rF92w3Dl0mgCdw45KlsbwfsgaafJuw2g626LbbF+SZFVYz2SnVQRAw2CkEQDLHZElYjcvXOYU3gAPFFrpzvfQhWsw9JxuGggdxEYYyiDPUa5YkFAjYPRdWutDvNYqe63clma54O1S8ms9lqlQpUAojtvcOcwsEjF19plXMrPMm5OYZGMzRkMiZsFODKYAxcaQZqtVqn2NnebovF+RpmrCWzkiSlstVOp933fF9WwceYKxdcCoNyNMO4cQeBQ4jVYjBQJtqKbAOeOtVqMRzubnfaNQoze+a7E1Ikkup67Gvgq7s3a3s/0Xxy8g/j5J34JtCfnAWCDQSNNtw4DFIYD2Y1eBL4VtVeVa9+bFaobkrKFjuVRCJR2RlMrEqrqX7db0yGz/wBPOT3D2yY7aSH+Pxmg4cInFVQ2AIlTASeydBkjIYouwcrmm5+3ikmOzVgWrVmoCOmwkUbljCbzNUi8D0K8cRQT3bkF+pzHiQMx+sS1heAc6nBJWA0w3A0THOQen0Al0AhI4ja821oK5VMZYvtdqfT2a5W/2rv1+02NAGEu9FmwMwwCnJD89pvwWNyy7j/+F1q+G0R53kmFuMLZIZhOJfayUi4EkigYqOSq4aL4aQoJlNistgutrNra+JiCsFpN1AV1g3bm7EYR7sT3f/6X/7xH35qo10Ox1X05PbJ7KEUEniZLyggK3S73SCBsRqopsdgb1bsIEBtF6PRhfBIWLsQ1IVHRka6hJvDrbCfjgFvBbkhtJWMDmmLlIHDOZQ4uf1Xj5Bvjcky31AYBghR2GxF+tt12FAZJMVOOxtenBn1+SI+nW/UNxo8s161cFaPA+U4kgRxDbaYq/PiiFbqG+mGyYWeeK52e4canLrjgLtwh9lWaxogKjkiZsNrvosLl/75rUvn3jo/4/NpI9WAIeEy+mk6RgOuMkSzW6lUBtFgZIBZ/P7Eye0X/RLeMYV0EG46xvn9FpPFSEGWrFZcjARnzo2eP3fpx76Z86Oj4cVsuI9ZLA4crAIxtf0xg26MJOebVxYj2lUEgTLohe+BXWm8SwLv4mjcSlFGD4ZQJkpayw7NvHXpjfPnzv297+K0LhqNLESS64gJJlwOV4xzk5lYzNU/E+1SgflodLGCYCR+kkvvX8IZkhmawALb1U6gX1mz7oQnfDPvvz+UOnNx4Y2gbmH9gx/siNVi3WgGejWRiNFuJuN2eALFpLFZK2alcB8imAb+DbePnSBMyUoMslXaUrguzvetG/OLM+fe/x83tgbvXlwNX/xAFlqzWbG+8SnNuXCwBMZiwAVxYqu/daMz3xbbkS7MNTLMvn3+E4vrrMLBxspEcqQdWS96qoOFS+8vfGYiUHzSf9Mlh0Kl8kDqwkAYJOquDAhWDEPShrXVyFDENwTkRFeRFUUWQt+HiBVvFUjaYa61hxYXw4vI1sXRty5tncVjDK+wsqzeUXvXSix6TBjqSjgyGQ4CduUarPrW19ezYnJAwbwgzIZC5e/DFQ1jrEziCWhSjASDuuzkxcj09I89VproW1VrCQk5TXlF+CDV3/BYIYdDbWrI0IlskfLbjRXKCAH3E2RYbr3EJbnHB3GW5zmHxzgvBocWdygpOHruUr++syVJ/TcVOaSe5U23Nj4/s9heG+xQFOyiHZnE/A5kghJWCHUz6h0XeCj3fTArjcK4OdoBUcVU6swOYUqGh6YvXVydLJtvXAyLO4KgvqY09cdbC1pJK4qDytakjdsoekgHSHToGAmoYhnle2FVGg3aINW9d7N9PjlIFPjBIKy7tbizqb4twNbNtbW9Q9H3xk3dkaHgOsgOU/P1yZsDQ4Fv0A2S5ws4SuDKCV0EL//fe5fz+cuPly2nwrtckN8B1z/fIeRWIVEd3IKu76qlPFv4bLVtXFHdK31hYy0ciQxJ4XDyxgbS3drAaYZneNRA2UyJk3mQ/vKHDzrzg7WNra0/XfuBGb/z4VWTA7F5sAS2Y1GE9PXQbNf6aC9Mn08YkZ1+cXLvYp0x642d8NCCLqI7I/a72cVJDIZgt5XyWKz+Z98reZzxwFjtiNJQUKvTRaSJbnciG169tb7WXev3zSvqC+K9e3v97nqvpvdgp46sph4Aq/F6e5vs2bURnS+ii4TF+roUHXS71Y1+sW5ffpnrz48wLsCDohiOaiNBbTAiZaV1cSL4xsyl0dFR6eG+exw3+5pebsVYDayNvLPXEJPuhc6uR4O6W9kJaVUbTqZAMigObpgNvzqhkb33YDC/uujbvUA7GlzMNkFyM3Im4vO94es+2VXsXRCdec3cigm7MSIhm2ojt/rlq1uTC2JNmkgFkwvhNdukkUDhBnFIc/mu4cSSqfBQREpJUjiq8w0tUpVqdT41sbiahMafeJ33s3fU6yo0Y8s3z0QkbNOZ3gti6V+9Iy6sd7claXRo9U9/hHEPsu15ohHL+9uPPvpo8yuJtPcPP/vZzz767if3ijHseEfKqm8nqF43DpT6UNJubyJnKfHK1r7es+F/39lTl8LkjcUFkeL/8ui4bw5Z9UVu/VUcWdcN6cJ1K4Fb61+cJRj+3erI0Ej0R9f2dQD8v6BvaGj0t9/95F41/lyXut2klEqlVKqC0WS7jmCeYh+T9yvvXGtPB+h7DWRndcKqPOpMS396JhhZvPFuf0NKRdaqXVTNJu/tffM31htRXSSy0F37rPfEbYf/MDp9bub8MeRqcyO51lejVTg6NBTRBUe0qX4dsy6V9svJtD6xa2ZevSaXX7nZz25U9r6QXr4RjUi3bph2/nhzQ5A3FBfaWFkZb9y9cPXqu6sR4Ne6aHRVWt34ya/Tn7z9bx85/+1HM77z589N//a3x06ELRWLoihFouq9/1I0otNqdeHU8lfPiA/fprqPmmC83tzmmwNJqgc8d4H5pLFb2qD0rsD3l5fuxNPxFmOZy2tKs3/5dGM9ohvy6YLBcCS1sBrVhkd9o76Fi5f+3ge4GvVNj/7jgU/2JcEZt1LRsDg0pF2cSKrX+Wp9kc/KX6tqXusO4C/+48wtiWf+pCzdZuOaq+9MDEXC0h+XNh5edjo/yadnV5ZWNv+V2ime2bsiP5WMaBcX1XcWGJ05Pzo9ff7c+enz09O+fx79xYFO9OXh5KsT8/1K97NKrdMG9hXU6Ua2HgkkvX7zi5gVp6K/e+LHNh+srQPbG7+tyX+a1A6JyVFv7/Sdj7y5e0s7FKIsF28N1qXFFHheUBvWBoGx+oBk883MzACezoGPl4LR4P856Mk+Cf237wTedNg9NlsgMN8VxYkUcMJIdHB2N0UZ3rydL33xwNJycd8dMd4/bYBXeTc1w+OfDiLv7rz5nibv1HhLmvtbnwXsSSkKlj8Qx0AABO6t1fpUzAC6zo8Cuzo/PTM9PTNyqD6Y+9Y3pnsJ3oV1A5VtsZiMhpNAPKSSO/Lut0pLT55Pvbps3J+55FdX9y5O9rbeXVxAieXfaDbzaY0enh1UqbBqn7poJAw+BHUggRr1AbsCcWr6/KXzPz8/PTrz1lvTw//7Jab6yvD8dbbLPI+bKKvd89dtcUKckKJAZ23x6lsFePdb6dL9+Fcyl1t/t7L3Sa9sXkv2odle3KtqU3nyZjsFGNLumVQkGFE9EHjf6Iwu6NOOjgLzmrk0PX2oHvgYeW/a+7xHGHJsI2HDMGOzVmsDo9p9h91Ul3U6v3qjcWkfU/q81/nL04/X/Dv/vrMgbcz+JHdZJXkOg2zASLWALC1wwV27AlY1PTMaVKvSqoGNTr8BgvxRkAy5u6XnL7Ut8YQVrnaKbbULJpXSSbXuXzb/U7tMr2h+d/Nx17L+oUxM/uvNNw3LIMjN3l+e/OCHN5KS2vgA8vFgJKKuhqMzb+hGIwsRVUBEAFeXps/9/DIWRnwAAAMNSURBVChw9RjP9+bgHEMkqtl2sVs3UvNRn7ZLyN/0g864/5fX/vCzGz/44ReJTH7Tuxz+8dkEIl8Ajpvb9H/af3dHAjkA4MgH1kDfG2+8AZQVgG4hvBsTgzPnzr3/1svO7xXi7tLz/OKceAKFMftZP2fqL0YXR6L9h0+/zOKxqcZvb2Szaz96spp3rZzILk7eWdrM3XFqNsvlN9/MLi4AkwJSTX1rKxDZI7cWUr6ImBXDQyBLD0d85996/62fvewMDxrDy3abojAyA9WTYRCNuyu5p1P8hTrN9xB7fXZf+PI6B6k/tvLeUnlOnw6NvdkOA2sKiqtAtWuDunNv3JpUdkB6nhXF1IS4GImKg9H3R2eGjpATPtd7YzhLm0u5uCC/2cmuhhcWBg++8dLnuF6dn/fyg539i8e1+2s38l5NLz3ec3rvLd3ZuBgcjZxdftc349PNjL4j8+zPk1Fxvlgtbjev/MtP//t7IMr94ijZlf75f2+lwtb6w175Wjz+yLe88fjTmjd6Gu/ul9Nz+38P+vTVq4DH6+UPS/Fca2yq96u1Ie2v9ddvan3rC+/0rrdyv5wvdpo19T0eA2+/8IyOBlaWl56M6KVQ6/S327ZyXt5luVT29px5/7DzBz88C7Rr/u9+ND0JJKv+vzkCV5qVpgdkUtRx58p7YZeqPWtJa5zOZzPl1Gvyd79ust5HFpnzAomlB+vh7kucudxuZPtJNfBP77393tW333772ieveOwHjfSD3SqM6mDx1rN7Eb4ph/LeuTasvtmVc189R69xboLY9vHW9onZtF/pBlU7WHLm1ZvYX4grzR8+uLl149cf5/b99NU7t1WD+92NyvGrrz8D+g93S7rO31/evZv1WSh/YyEjrb+2ublfyN65NbmkcuX8n785KY1+z7v56fy2E9bHnyHXji2cc//5a17jgBA/obv23wWmjiNX+UNpNcifPoZB6399f67meGnoT4wgfI3XeI3XeI3XeBHkT2jn+WscBbyWWc+N+Mns1X+V+J1G85EarvSzhz2SV4v/D4J1CkwB9nn9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11" y="2683749"/>
            <a:ext cx="4081161" cy="2294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516880" y="4428614"/>
            <a:ext cx="3557452" cy="64633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rgbClr val="FF0000"/>
                </a:solidFill>
                <a:latin typeface="+mn-lt"/>
              </a:rPr>
              <a:t>EU-DEM </a:t>
            </a:r>
          </a:p>
          <a:p>
            <a:pPr algn="r"/>
            <a:r>
              <a:rPr lang="cs-CZ" sz="1200" dirty="0">
                <a:solidFill>
                  <a:srgbClr val="FF0000"/>
                </a:solidFill>
                <a:latin typeface="+mn-lt"/>
                <a:hlinkClick r:id="rId6"/>
              </a:rPr>
              <a:t>https://land.copernicus.eu/pan-european/satellite-derived-products/eu-dem/eu-dem-v1.1</a:t>
            </a:r>
            <a:r>
              <a:rPr lang="cs-CZ" sz="1200" dirty="0">
                <a:solidFill>
                  <a:srgbClr val="FF0000"/>
                </a:solidFill>
                <a:latin typeface="+mn-lt"/>
              </a:rPr>
              <a:t> </a:t>
            </a:r>
            <a:endParaRPr lang="en-GB" sz="1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81759CE-13D6-48DA-84C8-2CCD616F8F02}"/>
              </a:ext>
            </a:extLst>
          </p:cNvPr>
          <p:cNvSpPr/>
          <p:nvPr/>
        </p:nvSpPr>
        <p:spPr bwMode="auto">
          <a:xfrm rot="20766961">
            <a:off x="5216104" y="259650"/>
            <a:ext cx="1440000" cy="432000"/>
          </a:xfrm>
          <a:prstGeom prst="rect">
            <a:avLst/>
          </a:prstGeom>
          <a:solidFill>
            <a:srgbClr val="FF2A2A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ahoma" pitchFamily="34" charset="0"/>
              </a:rPr>
              <a:t>SBĚR</a:t>
            </a:r>
          </a:p>
        </p:txBody>
      </p:sp>
    </p:spTree>
    <p:extLst>
      <p:ext uri="{BB962C8B-B14F-4D97-AF65-F5344CB8AC3E}">
        <p14:creationId xmlns:p14="http://schemas.microsoft.com/office/powerpoint/2010/main" val="2065128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analýzy ve 3D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509588" y="1514475"/>
            <a:ext cx="4982925" cy="3082925"/>
          </a:xfrm>
        </p:spPr>
        <p:txBody>
          <a:bodyPr/>
          <a:lstStyle/>
          <a:p>
            <a:r>
              <a:rPr lang="cs-CZ" sz="1600" dirty="0"/>
              <a:t>Výpočty objemů, povrchů (na terénu)</a:t>
            </a:r>
          </a:p>
          <a:p>
            <a:r>
              <a:rPr lang="cs-CZ" sz="1600" dirty="0"/>
              <a:t>Množinové operace (3D </a:t>
            </a:r>
            <a:r>
              <a:rPr lang="cs-CZ" sz="1600" dirty="0" err="1"/>
              <a:t>Overlay</a:t>
            </a:r>
            <a:r>
              <a:rPr lang="cs-CZ" sz="1600" dirty="0"/>
              <a:t> Algebra) </a:t>
            </a:r>
          </a:p>
          <a:p>
            <a:pPr lvl="1"/>
            <a:r>
              <a:rPr lang="cs-CZ" sz="1200" dirty="0"/>
              <a:t>Union 3D</a:t>
            </a:r>
          </a:p>
          <a:p>
            <a:pPr lvl="1"/>
            <a:r>
              <a:rPr lang="cs-CZ" sz="1200" dirty="0" err="1"/>
              <a:t>Intersect</a:t>
            </a:r>
            <a:r>
              <a:rPr lang="cs-CZ" sz="1200" dirty="0"/>
              <a:t> 3D</a:t>
            </a:r>
          </a:p>
          <a:p>
            <a:pPr lvl="1"/>
            <a:r>
              <a:rPr lang="cs-CZ" sz="1200" dirty="0" err="1"/>
              <a:t>Difference</a:t>
            </a:r>
            <a:r>
              <a:rPr lang="cs-CZ" sz="1200" dirty="0"/>
              <a:t> 3D</a:t>
            </a:r>
          </a:p>
          <a:p>
            <a:r>
              <a:rPr lang="cs-CZ" sz="1600" dirty="0"/>
              <a:t>Buffer 3D – 3D obalové zóny </a:t>
            </a:r>
          </a:p>
          <a:p>
            <a:r>
              <a:rPr lang="cs-CZ" sz="1600" dirty="0" err="1"/>
              <a:t>Inside</a:t>
            </a:r>
            <a:r>
              <a:rPr lang="cs-CZ" sz="1600" dirty="0"/>
              <a:t> 3D </a:t>
            </a:r>
          </a:p>
          <a:p>
            <a:r>
              <a:rPr lang="cs-CZ" sz="1600" dirty="0" err="1"/>
              <a:t>Near</a:t>
            </a:r>
            <a:r>
              <a:rPr lang="cs-CZ" sz="1600" dirty="0"/>
              <a:t> 3D – vzdálenost ve 3D prostoru </a:t>
            </a:r>
          </a:p>
        </p:txBody>
      </p:sp>
      <p:sp>
        <p:nvSpPr>
          <p:cNvPr id="4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E028F59-B1F6-4801-94DB-4C8B6157CAC0}" type="slidenum">
              <a:rPr lang="cs-CZ" altLang="cs-CZ"/>
              <a:pPr/>
              <a:t>9</a:t>
            </a:fld>
            <a:endParaRPr lang="cs-CZ" alt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865AFA6-487B-4EC9-A085-D43E2C5771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18" y="2803690"/>
            <a:ext cx="3696382" cy="2339810"/>
          </a:xfrm>
          <a:prstGeom prst="rect">
            <a:avLst/>
          </a:prstGeom>
        </p:spPr>
      </p:pic>
      <p:grpSp>
        <p:nvGrpSpPr>
          <p:cNvPr id="8" name="Skupina 1">
            <a:extLst>
              <a:ext uri="{FF2B5EF4-FFF2-40B4-BE49-F238E27FC236}">
                <a16:creationId xmlns:a16="http://schemas.microsoft.com/office/drawing/2014/main" id="{68F82E82-AA00-41B7-8CA6-916D757606BC}"/>
              </a:ext>
            </a:extLst>
          </p:cNvPr>
          <p:cNvGrpSpPr>
            <a:grpSpLocks/>
          </p:cNvGrpSpPr>
          <p:nvPr/>
        </p:nvGrpSpPr>
        <p:grpSpPr bwMode="auto">
          <a:xfrm>
            <a:off x="5492513" y="775417"/>
            <a:ext cx="3410242" cy="1843727"/>
            <a:chOff x="755575" y="2924945"/>
            <a:chExt cx="6660212" cy="3600000"/>
          </a:xfrm>
        </p:grpSpPr>
        <p:pic>
          <p:nvPicPr>
            <p:cNvPr id="9" name="Obrázek 4" descr="Difference 3D in action">
              <a:extLst>
                <a:ext uri="{FF2B5EF4-FFF2-40B4-BE49-F238E27FC236}">
                  <a16:creationId xmlns:a16="http://schemas.microsoft.com/office/drawing/2014/main" id="{9B0E2C13-25A0-4C04-B714-DE02645E2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5681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5" descr="Intersect 3D in action">
              <a:extLst>
                <a:ext uri="{FF2B5EF4-FFF2-40B4-BE49-F238E27FC236}">
                  <a16:creationId xmlns:a16="http://schemas.microsoft.com/office/drawing/2014/main" id="{BCE1CB74-5DDF-475E-B858-13C444F798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5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ázek 6" descr="Union 3D in action">
              <a:extLst>
                <a:ext uri="{FF2B5EF4-FFF2-40B4-BE49-F238E27FC236}">
                  <a16:creationId xmlns:a16="http://schemas.microsoft.com/office/drawing/2014/main" id="{81D2F166-0952-42CF-AA71-5847F3476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787" y="2924945"/>
              <a:ext cx="1980000" cy="36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Obdélník 13">
            <a:extLst>
              <a:ext uri="{FF2B5EF4-FFF2-40B4-BE49-F238E27FC236}">
                <a16:creationId xmlns:a16="http://schemas.microsoft.com/office/drawing/2014/main" id="{C4B6A99B-2C19-4F12-9301-F00D7FF7D821}"/>
              </a:ext>
            </a:extLst>
          </p:cNvPr>
          <p:cNvSpPr/>
          <p:nvPr/>
        </p:nvSpPr>
        <p:spPr bwMode="auto">
          <a:xfrm rot="1002484">
            <a:off x="7554412" y="312178"/>
            <a:ext cx="1440000" cy="432000"/>
          </a:xfrm>
          <a:prstGeom prst="rect">
            <a:avLst/>
          </a:prstGeom>
          <a:solidFill>
            <a:srgbClr val="6EACFF"/>
          </a:solidFill>
          <a:ln w="19050" cap="flat" cmpd="sng" algn="ctr">
            <a:solidFill>
              <a:srgbClr val="C0C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ANALÝZA</a:t>
            </a:r>
            <a:endParaRPr kumimoji="0" lang="cs-CZ" sz="1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ahoma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E0CEE9-9C34-45F4-8DBB-836FFC9D3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0" y="4028131"/>
            <a:ext cx="2421305" cy="1001069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CAA72C8-D4DD-4128-B14C-4D0EEC21C4C7}"/>
              </a:ext>
            </a:extLst>
          </p:cNvPr>
          <p:cNvSpPr/>
          <p:nvPr/>
        </p:nvSpPr>
        <p:spPr>
          <a:xfrm>
            <a:off x="4168015" y="3751132"/>
            <a:ext cx="157713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 3D - příklady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3DEF8101-41CF-434F-BD66-1C2C0DA952F1}"/>
              </a:ext>
            </a:extLst>
          </p:cNvPr>
          <p:cNvSpPr/>
          <p:nvPr/>
        </p:nvSpPr>
        <p:spPr>
          <a:xfrm>
            <a:off x="5451211" y="464049"/>
            <a:ext cx="1577131" cy="27699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cs-CZ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Množinové operace</a:t>
            </a:r>
            <a:endParaRPr lang="en-GB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2FD0D1-79FE-46E1-9013-33A17BE063EA}"/>
              </a:ext>
            </a:extLst>
          </p:cNvPr>
          <p:cNvSpPr txBox="1"/>
          <p:nvPr/>
        </p:nvSpPr>
        <p:spPr>
          <a:xfrm>
            <a:off x="3989070" y="18142"/>
            <a:ext cx="1165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FF0000"/>
                </a:solidFill>
              </a:rPr>
              <a:t>Audio 4</a:t>
            </a:r>
          </a:p>
        </p:txBody>
      </p:sp>
      <p:pic>
        <p:nvPicPr>
          <p:cNvPr id="3" name="Audio 4">
            <a:hlinkClick r:id="" action="ppaction://media"/>
            <a:extLst>
              <a:ext uri="{FF2B5EF4-FFF2-40B4-BE49-F238E27FC236}">
                <a16:creationId xmlns:a16="http://schemas.microsoft.com/office/drawing/2014/main" id="{39B3BBF4-3623-4985-83DA-AD123EB41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9628" y="431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u_sablona_16_9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mu_sablona_16_9_cz</Template>
  <TotalTime>645</TotalTime>
  <Words>1732</Words>
  <Application>Microsoft Office PowerPoint</Application>
  <PresentationFormat>Předvádění na obrazovce (16:9)</PresentationFormat>
  <Paragraphs>290</Paragraphs>
  <Slides>27</Slides>
  <Notes>24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Tahoma</vt:lpstr>
      <vt:lpstr>Wingdings</vt:lpstr>
      <vt:lpstr>mu_sablona_16_9_cz</vt:lpstr>
      <vt:lpstr>3D modelování a vizualizace v geoinformatice</vt:lpstr>
      <vt:lpstr>Obsah prezentace</vt:lpstr>
      <vt:lpstr>3D modelování a vizualizace v geoinformatice</vt:lpstr>
      <vt:lpstr>Metody sběru 3D dat</vt:lpstr>
      <vt:lpstr>3D modelování z fotografií</vt:lpstr>
      <vt:lpstr>Existující data – ČR</vt:lpstr>
      <vt:lpstr>Stávající datové zdroje – ČR</vt:lpstr>
      <vt:lpstr>Stávající datové zdroje – svět </vt:lpstr>
      <vt:lpstr>Základní analýzy ve 3D</vt:lpstr>
      <vt:lpstr>Analýzy viditelnosti</vt:lpstr>
      <vt:lpstr>Analýza zakrytí obzoru, oslunění a zastínění</vt:lpstr>
      <vt:lpstr>Datové formáty a standardy</vt:lpstr>
      <vt:lpstr>Převod dat z 2D do 3D</vt:lpstr>
      <vt:lpstr>Software</vt:lpstr>
      <vt:lpstr>Virtuální realita</vt:lpstr>
      <vt:lpstr>3D vizualizace &amp; uživatelé</vt:lpstr>
      <vt:lpstr>Příklady využití &amp; ukázky konkrétních aplikací</vt:lpstr>
      <vt:lpstr>Možné aplikace – 3D katastr</vt:lpstr>
      <vt:lpstr>Možné aplikace – hlukové mapování ve 3D</vt:lpstr>
      <vt:lpstr>Možné aplikace – energetické simulace a analýzy</vt:lpstr>
      <vt:lpstr>Možné aplikace – krizové řízení</vt:lpstr>
      <vt:lpstr>Aplikace – 3D vizualizace v Mapách.cz</vt:lpstr>
      <vt:lpstr>Aplikace – 3D model Prahy IPR</vt:lpstr>
      <vt:lpstr>Aplikace –  Analýzy výškopisu ČUZK</vt:lpstr>
      <vt:lpstr>Aplikace 3D GIS – shrnutí  &amp; některé aktuálně používané související termíny</vt:lpstr>
      <vt:lpstr>„Závěrem …“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3D modelování a vizualizace pro veřejnou správu</dc:title>
  <dc:creator>Lukáš Herman</dc:creator>
  <cp:lastModifiedBy>Lukáš Herman</cp:lastModifiedBy>
  <cp:revision>212</cp:revision>
  <cp:lastPrinted>1601-01-01T00:00:00Z</cp:lastPrinted>
  <dcterms:created xsi:type="dcterms:W3CDTF">2018-05-16T11:16:19Z</dcterms:created>
  <dcterms:modified xsi:type="dcterms:W3CDTF">2020-05-15T16:23:28Z</dcterms:modified>
</cp:coreProperties>
</file>