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71" r:id="rId9"/>
    <p:sldId id="264" r:id="rId10"/>
    <p:sldId id="265" r:id="rId11"/>
    <p:sldId id="269" r:id="rId12"/>
    <p:sldId id="266" r:id="rId13"/>
    <p:sldId id="267" r:id="rId14"/>
    <p:sldId id="268" r:id="rId15"/>
    <p:sldId id="273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6700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28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0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18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71856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51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49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39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46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889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064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8A313B-8C7D-41CB-925F-BD37C8479183}" type="datetimeFigureOut">
              <a:rPr lang="cs-CZ" smtClean="0"/>
              <a:t>25.02.2020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6948D03-6C59-4FC3-BFE4-C56C3E3B5A5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719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vdb.czso.cz/vdbvo2/faces/cs/index.jsf?page=statistiky&amp;katalog=3071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zw6VgwKI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grr.fpv.ukf.sk/index.php/publikacie/publ/geograficke-informacie" TargetMode="External"/><Relationship Id="rId2" Type="http://schemas.openxmlformats.org/officeDocument/2006/relationships/hyperlink" Target="https://www.sciencedirect.com/journal/journal-of-rural-stud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databaze-demografickych-udaju-za-obce-cr" TargetMode="External"/><Relationship Id="rId2" Type="http://schemas.openxmlformats.org/officeDocument/2006/relationships/hyperlink" Target="https://www.czso.cz/csu/czso/historicky-lexikon-obci-1869-az-201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zso.cz/csu/xb/spravni_obvody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lorbrewer2.org/#type=sequential&amp;scheme=BuGn&amp;n=3" TargetMode="External"/><Relationship Id="rId2" Type="http://schemas.openxmlformats.org/officeDocument/2006/relationships/hyperlink" Target="https://vdb.czso.cz/vdbvo2/faces/cs/index.jsf?page=profil-uzem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cs-CZ" sz="4400" dirty="0">
                <a:latin typeface="Century Gothic"/>
              </a:rPr>
              <a:t>Geografie venkova, periferie a pohraničí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>
                <a:solidFill>
                  <a:schemeClr val="tx2"/>
                </a:solidFill>
              </a:rPr>
              <a:t>Jaro</a:t>
            </a:r>
            <a:r>
              <a:rPr lang="cs-CZ" sz="2000" dirty="0"/>
              <a:t> 2020</a:t>
            </a:r>
          </a:p>
          <a:p>
            <a:pPr algn="l"/>
            <a:r>
              <a:rPr lang="cs-CZ" sz="2000" dirty="0"/>
              <a:t>Petr HLISNIKOVSKÝ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7B23B-4828-4FEC-91E2-F0F444090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B3537B-1166-4547-9816-60AB0C3A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596" y="1577130"/>
            <a:ext cx="10820400" cy="4416105"/>
          </a:xfrm>
        </p:spPr>
        <p:txBody>
          <a:bodyPr>
            <a:noAutofit/>
          </a:bodyPr>
          <a:lstStyle/>
          <a:p>
            <a:r>
              <a:rPr lang="cs-CZ" sz="2200" dirty="0"/>
              <a:t>3. část – SEKTOROVÁ ZAMĚSTNANOST	</a:t>
            </a:r>
          </a:p>
          <a:p>
            <a:r>
              <a:rPr lang="cs-CZ" sz="2200" dirty="0"/>
              <a:t>Absolutní a relativní počet lidí pracujících v </a:t>
            </a:r>
            <a:r>
              <a:rPr lang="cs-CZ" sz="2200" dirty="0" err="1"/>
              <a:t>priméru</a:t>
            </a:r>
            <a:r>
              <a:rPr lang="cs-CZ" sz="2200" dirty="0"/>
              <a:t>, </a:t>
            </a:r>
            <a:r>
              <a:rPr lang="cs-CZ" sz="2200" dirty="0" err="1"/>
              <a:t>sekundéru</a:t>
            </a:r>
            <a:r>
              <a:rPr lang="cs-CZ" sz="2200" dirty="0"/>
              <a:t> a terciéru a těch, kde chybí data za SO ORP v roce 2011</a:t>
            </a:r>
          </a:p>
          <a:p>
            <a:r>
              <a:rPr lang="cs-CZ" sz="2200" dirty="0"/>
              <a:t>Data porovnat se sousedními SO ORP, krajem ve kterém vaše SO ORP leží a ČR</a:t>
            </a:r>
          </a:p>
          <a:p>
            <a:endParaRPr lang="cs-CZ" sz="2200" dirty="0"/>
          </a:p>
          <a:p>
            <a:r>
              <a:rPr lang="cs-CZ" sz="2200" b="1" dirty="0"/>
              <a:t>Výstup:</a:t>
            </a:r>
          </a:p>
          <a:p>
            <a:r>
              <a:rPr lang="cs-CZ" sz="2200" dirty="0"/>
              <a:t>Tabulka</a:t>
            </a:r>
          </a:p>
          <a:p>
            <a:r>
              <a:rPr lang="cs-CZ" sz="2200" dirty="0"/>
              <a:t>Komentář na odstavec – jak si stojí vaše SO ORP</a:t>
            </a:r>
          </a:p>
        </p:txBody>
      </p:sp>
    </p:spTree>
    <p:extLst>
      <p:ext uri="{BB962C8B-B14F-4D97-AF65-F5344CB8AC3E}">
        <p14:creationId xmlns:p14="http://schemas.microsoft.com/office/powerpoint/2010/main" val="11197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C46614-CFAF-4FB0-9F5B-40BF33287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ED990D-8FDD-4C66-B878-E01F8F52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8300"/>
            <a:ext cx="10398154" cy="4393384"/>
          </a:xfrm>
        </p:spPr>
        <p:txBody>
          <a:bodyPr>
            <a:normAutofit fontScale="92500"/>
          </a:bodyPr>
          <a:lstStyle/>
          <a:p>
            <a:r>
              <a:rPr lang="cs-CZ" sz="2400" b="1" dirty="0"/>
              <a:t>Sousední ORP</a:t>
            </a:r>
          </a:p>
          <a:p>
            <a:pPr marL="530352" lvl="1" indent="0">
              <a:buNone/>
            </a:pPr>
            <a:r>
              <a:rPr lang="cs-CZ" sz="2400" dirty="0"/>
              <a:t>Moravský Krumlov (Náměšť n. Oslavou, Ivančice, Pohořelice, Znojmo, Třebíč)</a:t>
            </a:r>
          </a:p>
          <a:p>
            <a:pPr marL="530352" lvl="1" indent="0">
              <a:buNone/>
            </a:pPr>
            <a:r>
              <a:rPr lang="cs-CZ" sz="2400" dirty="0"/>
              <a:t>Mikulov (Znojmo, Pohořelice, Břeclav)</a:t>
            </a:r>
          </a:p>
          <a:p>
            <a:pPr marL="530352" lvl="1" indent="0">
              <a:buNone/>
            </a:pPr>
            <a:r>
              <a:rPr lang="cs-CZ" sz="2400" dirty="0"/>
              <a:t>Veselí n. Moravou (Hodonín, Kyjov, Uherské Hradiště, Uherský Brod)</a:t>
            </a:r>
          </a:p>
          <a:p>
            <a:pPr marL="530352" lvl="1" indent="0">
              <a:buNone/>
            </a:pPr>
            <a:r>
              <a:rPr lang="cs-CZ" sz="2400" dirty="0"/>
              <a:t>Hustopeče (Pohořelice, Židlochovice, Slavkov u Brna, Kyjov, Hodonín, Břeclav)</a:t>
            </a:r>
          </a:p>
          <a:p>
            <a:pPr marL="530352" lvl="1" indent="0">
              <a:buNone/>
            </a:pPr>
            <a:r>
              <a:rPr lang="cs-CZ" sz="2400" dirty="0"/>
              <a:t>Bystřice nad Pernštejnem (</a:t>
            </a:r>
            <a:r>
              <a:rPr lang="cs-CZ" sz="2400" dirty="0" err="1"/>
              <a:t>NMnM</a:t>
            </a:r>
            <a:r>
              <a:rPr lang="cs-CZ" sz="2400" dirty="0"/>
              <a:t>, Polička, Boskovice, Tišnov, Velké </a:t>
            </a:r>
            <a:r>
              <a:rPr lang="cs-CZ" sz="2400" dirty="0" err="1"/>
              <a:t>Meziřící</a:t>
            </a:r>
            <a:r>
              <a:rPr lang="cs-CZ" sz="2400" dirty="0"/>
              <a:t>)</a:t>
            </a:r>
          </a:p>
          <a:p>
            <a:pPr marL="530352" lvl="1" indent="0">
              <a:buNone/>
            </a:pPr>
            <a:r>
              <a:rPr lang="cs-CZ" sz="2400" dirty="0"/>
              <a:t>Konice (Prostějov, Litovel, Moravská Třebová, Boskovice)</a:t>
            </a:r>
          </a:p>
          <a:p>
            <a:endParaRPr lang="cs-CZ" sz="2400" b="1" dirty="0"/>
          </a:p>
          <a:p>
            <a:r>
              <a:rPr lang="cs-CZ" sz="2400" b="1" dirty="0"/>
              <a:t>Hustopeče nemusí dělat Mikulov a naopak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40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8C990-ADE4-47BA-9050-5BB781C6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17383"/>
            <a:ext cx="9601200" cy="673217"/>
          </a:xfrm>
        </p:spPr>
        <p:txBody>
          <a:bodyPr>
            <a:normAutofit fontScale="90000"/>
          </a:bodyPr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2FB71F-BF91-403D-B653-3976ABD5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1"/>
            <a:ext cx="9601200" cy="4876800"/>
          </a:xfrm>
        </p:spPr>
        <p:txBody>
          <a:bodyPr>
            <a:normAutofit/>
          </a:bodyPr>
          <a:lstStyle/>
          <a:p>
            <a:r>
              <a:rPr lang="cs-CZ" sz="2200" dirty="0"/>
              <a:t>Přibývá počet osob u kterých není ekonomická činnost zjištěna </a:t>
            </a:r>
          </a:p>
          <a:p>
            <a:r>
              <a:rPr lang="cs-CZ" sz="2200" dirty="0"/>
              <a:t>S tím se nedá nic dělat, pracujte s tím co je</a:t>
            </a:r>
            <a:r>
              <a:rPr lang="cs-CZ" sz="2200" dirty="0" smtClean="0"/>
              <a:t>.</a:t>
            </a:r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r>
              <a:rPr lang="cs-CZ" sz="2200" dirty="0"/>
              <a:t>Vzor tabulky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47FC49-4654-4155-92A5-DFB17799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86025"/>
            <a:ext cx="8410575" cy="188595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F15FC6-280A-42A8-9701-54BDBB9E7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191125"/>
            <a:ext cx="56959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FF823-355D-4D26-84C5-F8126F64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0328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E5129-96AC-4DEB-9DF4-BD0B7A87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77611"/>
            <a:ext cx="10180040" cy="3581400"/>
          </a:xfrm>
        </p:spPr>
        <p:txBody>
          <a:bodyPr>
            <a:normAutofit/>
          </a:bodyPr>
          <a:lstStyle/>
          <a:p>
            <a:r>
              <a:rPr lang="cs-CZ" sz="2200" dirty="0"/>
              <a:t>3. část – ZDROJE</a:t>
            </a:r>
          </a:p>
          <a:p>
            <a:r>
              <a:rPr lang="cs-CZ" sz="2200" dirty="0">
                <a:hlinkClick r:id="rId2"/>
              </a:rPr>
              <a:t>https://vdb.czso.cz/vdbvo2/faces/cs/index.jsf?page=statistiky&amp;katalog=30713</a:t>
            </a:r>
            <a:endParaRPr lang="cs-CZ" sz="2200" dirty="0"/>
          </a:p>
          <a:p>
            <a:r>
              <a:rPr lang="cs-CZ" sz="2200" dirty="0"/>
              <a:t>Tabulky č. 10 (jedna pro ČR, druhý pro SO ORP)</a:t>
            </a:r>
          </a:p>
        </p:txBody>
      </p:sp>
    </p:spTree>
    <p:extLst>
      <p:ext uri="{BB962C8B-B14F-4D97-AF65-F5344CB8AC3E}">
        <p14:creationId xmlns:p14="http://schemas.microsoft.com/office/powerpoint/2010/main" val="17100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25E1D-3F05-4573-B76C-BCC3109B9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636771-BF30-4F4F-8C67-A9E729683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10686"/>
            <a:ext cx="9601200" cy="4256714"/>
          </a:xfrm>
        </p:spPr>
        <p:txBody>
          <a:bodyPr>
            <a:normAutofit fontScale="92500" lnSpcReduction="20000"/>
          </a:bodyPr>
          <a:lstStyle/>
          <a:p>
            <a:r>
              <a:rPr lang="cs-CZ" sz="2200" dirty="0"/>
              <a:t>4. část – WEBOVÉ STRÁNKY</a:t>
            </a:r>
          </a:p>
          <a:p>
            <a:r>
              <a:rPr lang="cs-CZ" sz="2200" dirty="0"/>
              <a:t>Prozkoumat území za pomocí internetových stránek (vytipované obce)</a:t>
            </a:r>
          </a:p>
          <a:p>
            <a:r>
              <a:rPr lang="cs-CZ" sz="2200" dirty="0"/>
              <a:t>Máte volné pole působnosti</a:t>
            </a:r>
          </a:p>
          <a:p>
            <a:pPr lvl="1"/>
            <a:r>
              <a:rPr lang="cs-CZ" sz="2200" dirty="0"/>
              <a:t>Aktuálnost, přehlednost stránek</a:t>
            </a:r>
          </a:p>
          <a:p>
            <a:pPr lvl="1"/>
            <a:r>
              <a:rPr lang="cs-CZ" sz="2200" dirty="0"/>
              <a:t>Složení zastupitelstva (tituly? stranická příslušnost?, …)</a:t>
            </a:r>
          </a:p>
          <a:p>
            <a:pPr lvl="1"/>
            <a:r>
              <a:rPr lang="cs-CZ" sz="2200" dirty="0"/>
              <a:t>Služby občanům v obcích (odpady, </a:t>
            </a:r>
            <a:r>
              <a:rPr lang="cs-CZ" sz="2200" dirty="0" err="1"/>
              <a:t>mhd</a:t>
            </a:r>
            <a:r>
              <a:rPr lang="cs-CZ" sz="2200" dirty="0"/>
              <a:t>?, …)</a:t>
            </a:r>
          </a:p>
          <a:p>
            <a:pPr lvl="1"/>
            <a:r>
              <a:rPr lang="cs-CZ" sz="2200" dirty="0"/>
              <a:t>Má obec vlastní noviny?</a:t>
            </a:r>
          </a:p>
          <a:p>
            <a:pPr lvl="1"/>
            <a:r>
              <a:rPr lang="cs-CZ" sz="2200" dirty="0"/>
              <a:t>A </a:t>
            </a:r>
            <a:r>
              <a:rPr lang="cs-CZ" sz="2200" dirty="0" smtClean="0"/>
              <a:t>další</a:t>
            </a:r>
          </a:p>
          <a:p>
            <a:pPr lvl="1"/>
            <a:r>
              <a:rPr lang="cs-CZ" sz="2200" dirty="0" smtClean="0"/>
              <a:t>Vyhnout se kulturním akcím (hody, masopust, spolky, apod.) – bude na jiném cvičení</a:t>
            </a:r>
            <a:endParaRPr lang="cs-CZ" sz="2200" dirty="0"/>
          </a:p>
          <a:p>
            <a:r>
              <a:rPr lang="cs-CZ" sz="2200" dirty="0"/>
              <a:t>Výstup:</a:t>
            </a:r>
          </a:p>
          <a:p>
            <a:r>
              <a:rPr lang="cs-CZ" sz="2200" dirty="0"/>
              <a:t>Komentář na 0,5 – 1 stranu</a:t>
            </a:r>
          </a:p>
        </p:txBody>
      </p:sp>
    </p:spTree>
    <p:extLst>
      <p:ext uri="{BB962C8B-B14F-4D97-AF65-F5344CB8AC3E}">
        <p14:creationId xmlns:p14="http://schemas.microsoft.com/office/powerpoint/2010/main" val="339172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Příslušná </a:t>
            </a:r>
            <a:r>
              <a:rPr lang="cs-CZ" dirty="0" err="1" smtClean="0"/>
              <a:t>odevzdávárna</a:t>
            </a:r>
            <a:endParaRPr lang="cs-CZ" dirty="0" smtClean="0"/>
          </a:p>
          <a:p>
            <a:r>
              <a:rPr lang="cs-CZ" dirty="0" smtClean="0"/>
              <a:t>Do 9.3.2020 (23:59)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581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C8B72-BF36-4688-8B3C-057659B3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 zvuku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75FC97-D560-4040-80FC-FCDD4AA36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https://www.youtube.com/watch?v=nJzw6VgwKIg</a:t>
            </a:r>
            <a:endParaRPr lang="cs-CZ" dirty="0"/>
          </a:p>
          <a:p>
            <a:endParaRPr lang="cs-CZ" dirty="0"/>
          </a:p>
          <a:p>
            <a:r>
              <a:rPr lang="cs-CZ" dirty="0"/>
              <a:t>Masopust v okrese Český Krumlov (Soběnov – 2014)</a:t>
            </a:r>
          </a:p>
        </p:txBody>
      </p:sp>
    </p:spTree>
    <p:extLst>
      <p:ext uri="{BB962C8B-B14F-4D97-AF65-F5344CB8AC3E}">
        <p14:creationId xmlns:p14="http://schemas.microsoft.com/office/powerpoint/2010/main" val="21437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C3C18-4D04-4C66-B9F5-F05AD46B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11BA8-6D4B-4331-AA34-31FC53B9B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8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6ACD1-C0D9-481A-9CF4-FBCD079B7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48624"/>
            <a:ext cx="9601200" cy="1123076"/>
          </a:xfrm>
        </p:spPr>
        <p:txBody>
          <a:bodyPr/>
          <a:lstStyle/>
          <a:p>
            <a:r>
              <a:rPr lang="cs-CZ" dirty="0"/>
              <a:t>ČLÁNKY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09855F-3398-41C1-973E-C554B714C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41" y="2361500"/>
            <a:ext cx="9601200" cy="358140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Články do 10.3.2020 – posílat na mail, ke schválení</a:t>
            </a:r>
          </a:p>
          <a:p>
            <a:r>
              <a:rPr lang="cs-CZ" sz="2400" dirty="0"/>
              <a:t>První prezentace 17.3.2020</a:t>
            </a:r>
          </a:p>
          <a:p>
            <a:r>
              <a:rPr lang="cs-CZ" sz="2400" dirty="0"/>
              <a:t>10-15 minut</a:t>
            </a:r>
          </a:p>
          <a:p>
            <a:r>
              <a:rPr lang="cs-CZ" sz="2400" dirty="0" err="1"/>
              <a:t>Journal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rural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 (Jak stáhnout článek?)</a:t>
            </a:r>
          </a:p>
          <a:p>
            <a:r>
              <a:rPr lang="cs-CZ" sz="2400" dirty="0">
                <a:hlinkClick r:id="rId2"/>
              </a:rPr>
              <a:t>https://www.sciencedirect.com/journal/journal-of-rural-studies</a:t>
            </a:r>
            <a:endParaRPr lang="cs-CZ" sz="2400" dirty="0"/>
          </a:p>
          <a:p>
            <a:r>
              <a:rPr lang="cs-CZ" sz="2400" dirty="0" err="1"/>
              <a:t>Geograficke</a:t>
            </a:r>
            <a:r>
              <a:rPr lang="cs-CZ" sz="2400" dirty="0"/>
              <a:t> </a:t>
            </a:r>
            <a:r>
              <a:rPr lang="cs-CZ" sz="2400" dirty="0" err="1"/>
              <a:t>informacie</a:t>
            </a:r>
            <a:r>
              <a:rPr lang="cs-CZ" sz="2400" dirty="0"/>
              <a:t> (SK)</a:t>
            </a:r>
          </a:p>
          <a:p>
            <a:r>
              <a:rPr lang="cs-CZ" sz="2400" dirty="0">
                <a:hlinkClick r:id="rId3"/>
              </a:rPr>
              <a:t>http://www.kgrr.fpv.ukf.sk/index.php/publikacie/publ/geograficke-informacie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C076091A-0B09-481B-AB1F-C1056A980F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08" y="4057183"/>
            <a:ext cx="1887968" cy="2674981"/>
          </a:xfrm>
          <a:prstGeom prst="rect">
            <a:avLst/>
          </a:prstGeom>
        </p:spPr>
      </p:pic>
      <p:pic>
        <p:nvPicPr>
          <p:cNvPr id="7" name="Obrázek 6" descr="Obsah obrázku vsedě, podepsat, planina, velké&#10;&#10;Popis byl vytvořen automaticky">
            <a:extLst>
              <a:ext uri="{FF2B5EF4-FFF2-40B4-BE49-F238E27FC236}">
                <a16:creationId xmlns:a16="http://schemas.microsoft.com/office/drawing/2014/main" id="{26A986EB-5406-4AA4-B3AF-064CD607EB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08" y="1253561"/>
            <a:ext cx="1887968" cy="25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2199A-BB17-4004-A7DE-89EA6E2E6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4101"/>
            <a:ext cx="9601200" cy="1485900"/>
          </a:xfrm>
        </p:spPr>
        <p:txBody>
          <a:bodyPr/>
          <a:lstStyle/>
          <a:p>
            <a:r>
              <a:rPr lang="cs-CZ" dirty="0"/>
              <a:t>SO ORP</a:t>
            </a:r>
          </a:p>
        </p:txBody>
      </p:sp>
      <p:pic>
        <p:nvPicPr>
          <p:cNvPr id="5" name="Zástupný obsah 4" descr="Obsah obrázku text, mapa&#10;&#10;Popis byl vytvořen automaticky">
            <a:extLst>
              <a:ext uri="{FF2B5EF4-FFF2-40B4-BE49-F238E27FC236}">
                <a16:creationId xmlns:a16="http://schemas.microsoft.com/office/drawing/2014/main" id="{7B8D762E-5685-4009-A4CA-A4DE2C0F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088" y="1177051"/>
            <a:ext cx="7826929" cy="5540912"/>
          </a:xfrm>
        </p:spPr>
      </p:pic>
    </p:spTree>
    <p:extLst>
      <p:ext uri="{BB962C8B-B14F-4D97-AF65-F5344CB8AC3E}">
        <p14:creationId xmlns:p14="http://schemas.microsoft.com/office/powerpoint/2010/main" val="7113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7D007-3397-4E59-8E3A-435B1BCF4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 ORP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A8AC0C-0564-443A-B659-697B61046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400" dirty="0"/>
              <a:t>Hustopeče (28 obcí) – venkov – Jan </a:t>
            </a:r>
            <a:r>
              <a:rPr lang="cs-CZ" sz="2400" dirty="0" err="1"/>
              <a:t>Bužík</a:t>
            </a:r>
            <a:endParaRPr lang="cs-CZ" sz="2400" dirty="0"/>
          </a:p>
          <a:p>
            <a:r>
              <a:rPr lang="cs-CZ" sz="2400" dirty="0"/>
              <a:t>Veselí n. Moravou (22 obcí) – pohraničí/periferie – Dominika </a:t>
            </a:r>
            <a:r>
              <a:rPr lang="cs-CZ" sz="2400" dirty="0" err="1"/>
              <a:t>Faturová</a:t>
            </a:r>
            <a:endParaRPr lang="cs-CZ" sz="2400" dirty="0"/>
          </a:p>
          <a:p>
            <a:r>
              <a:rPr lang="cs-CZ" sz="2400" dirty="0"/>
              <a:t>Konice (21 obcí) – vnitřní periferie – Terézia Martinková</a:t>
            </a:r>
          </a:p>
          <a:p>
            <a:endParaRPr lang="cs-CZ" sz="2400" dirty="0"/>
          </a:p>
          <a:p>
            <a:r>
              <a:rPr lang="cs-CZ" sz="2400" dirty="0"/>
              <a:t>Mikulov (17 obcí) – pohraničí – Jan Mikoláš</a:t>
            </a:r>
          </a:p>
          <a:p>
            <a:endParaRPr lang="cs-CZ" sz="2400" dirty="0"/>
          </a:p>
          <a:p>
            <a:r>
              <a:rPr lang="cs-CZ" sz="2400" dirty="0"/>
              <a:t>Moravský Krumlov (33 obcí) – venkov - </a:t>
            </a:r>
          </a:p>
          <a:p>
            <a:r>
              <a:rPr lang="cs-CZ" sz="2400" dirty="0"/>
              <a:t>Bystřice nad Pernštejnem (39 obcí) – vnitřní periferie</a:t>
            </a:r>
          </a:p>
        </p:txBody>
      </p:sp>
    </p:spTree>
    <p:extLst>
      <p:ext uri="{BB962C8B-B14F-4D97-AF65-F5344CB8AC3E}">
        <p14:creationId xmlns:p14="http://schemas.microsoft.com/office/powerpoint/2010/main" val="319522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50847-076C-436E-B1A3-2A84C1F1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B2740-A88C-42D6-A54C-67104210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09350"/>
            <a:ext cx="9601200" cy="4458050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1. část – POPULAČNÍ VÝVOJ</a:t>
            </a:r>
          </a:p>
          <a:p>
            <a:r>
              <a:rPr lang="cs-CZ" sz="2400" dirty="0"/>
              <a:t>Zjistěte populační vývoj ve vašem SO ORP</a:t>
            </a:r>
          </a:p>
          <a:p>
            <a:r>
              <a:rPr lang="cs-CZ" sz="2400" dirty="0"/>
              <a:t>Pracujte s celým SO ORP (pro určité roky budete muset sečíst jednotlivé obce)</a:t>
            </a:r>
          </a:p>
          <a:p>
            <a:r>
              <a:rPr lang="cs-CZ" sz="2400" dirty="0"/>
              <a:t>Pracujte s roky: 1930, 1950, </a:t>
            </a:r>
            <a:r>
              <a:rPr lang="cs-CZ" sz="2400" b="1" dirty="0">
                <a:solidFill>
                  <a:srgbClr val="FF0000"/>
                </a:solidFill>
              </a:rPr>
              <a:t>1974</a:t>
            </a:r>
            <a:r>
              <a:rPr lang="cs-CZ" sz="2400" dirty="0"/>
              <a:t>, 1991, 2001, 2011, 2018</a:t>
            </a:r>
          </a:p>
          <a:p>
            <a:endParaRPr lang="cs-CZ" sz="2400" dirty="0"/>
          </a:p>
          <a:p>
            <a:r>
              <a:rPr lang="cs-CZ" sz="2400" dirty="0"/>
              <a:t>Výstup:</a:t>
            </a:r>
          </a:p>
          <a:p>
            <a:r>
              <a:rPr lang="cs-CZ" sz="2400" dirty="0"/>
              <a:t>1 tabulka s vývojem počtu obyvatel za celé SO ORP</a:t>
            </a:r>
          </a:p>
          <a:p>
            <a:r>
              <a:rPr lang="cs-CZ" sz="2400" dirty="0"/>
              <a:t>1 graf</a:t>
            </a:r>
          </a:p>
          <a:p>
            <a:r>
              <a:rPr lang="cs-CZ" sz="2400" dirty="0"/>
              <a:t>Komentář na odstavec</a:t>
            </a:r>
          </a:p>
        </p:txBody>
      </p:sp>
    </p:spTree>
    <p:extLst>
      <p:ext uri="{BB962C8B-B14F-4D97-AF65-F5344CB8AC3E}">
        <p14:creationId xmlns:p14="http://schemas.microsoft.com/office/powerpoint/2010/main" val="19302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8352CB-4D5C-4E8D-BC41-75F2AA6C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CB336-DF8F-4090-BE07-B8DEEB545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01629"/>
            <a:ext cx="9601200" cy="4365771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1. část – ZDROJE</a:t>
            </a:r>
          </a:p>
          <a:p>
            <a:r>
              <a:rPr lang="cs-CZ" sz="2400" dirty="0"/>
              <a:t>1930, 1950, 1991, 2001, 2011</a:t>
            </a:r>
          </a:p>
          <a:p>
            <a:pPr lvl="1"/>
            <a:r>
              <a:rPr lang="cs-CZ" sz="2400" dirty="0">
                <a:hlinkClick r:id="rId2"/>
              </a:rPr>
              <a:t>https://www.czso.cz/csu/czso/historicky-lexikon-obci-1869-az-2015</a:t>
            </a:r>
            <a:endParaRPr lang="cs-CZ" sz="2400" dirty="0"/>
          </a:p>
          <a:p>
            <a:r>
              <a:rPr lang="cs-CZ" sz="2400" dirty="0"/>
              <a:t>1974</a:t>
            </a:r>
          </a:p>
          <a:p>
            <a:pPr lvl="1"/>
            <a:r>
              <a:rPr lang="cs-CZ" sz="2400" dirty="0">
                <a:hlinkClick r:id="rId3"/>
              </a:rPr>
              <a:t>https://www.czso.cz/csu/czso/databaze-demografickych-udaju-za-obce-cr</a:t>
            </a:r>
            <a:endParaRPr lang="cs-CZ" sz="2400" dirty="0"/>
          </a:p>
          <a:p>
            <a:pPr lvl="1"/>
            <a:r>
              <a:rPr lang="cs-CZ" sz="2400" dirty="0"/>
              <a:t>Data k 31.12.</a:t>
            </a:r>
          </a:p>
          <a:p>
            <a:r>
              <a:rPr lang="cs-CZ" sz="2400" dirty="0"/>
              <a:t>2018</a:t>
            </a:r>
          </a:p>
          <a:p>
            <a:pPr lvl="1"/>
            <a:r>
              <a:rPr lang="cs-CZ" sz="2400" dirty="0">
                <a:hlinkClick r:id="rId4"/>
              </a:rPr>
              <a:t>https://www.czso.cz/csu/xb/spravni_obvody</a:t>
            </a:r>
            <a:endParaRPr lang="cs-CZ" sz="24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7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C69F1B-EE06-46F6-B18F-4D6800F2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786" y="242232"/>
            <a:ext cx="9601200" cy="1485900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E3E2A-497E-4487-9265-0FF7EAC2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014" y="1249567"/>
            <a:ext cx="10692214" cy="5544340"/>
          </a:xfrm>
        </p:spPr>
        <p:txBody>
          <a:bodyPr>
            <a:normAutofit fontScale="92500" lnSpcReduction="20000"/>
          </a:bodyPr>
          <a:lstStyle/>
          <a:p>
            <a:r>
              <a:rPr lang="cs-CZ" sz="2500" dirty="0"/>
              <a:t>2. část – INDEX STÁŘÍ, PODÍL OSOB VE VĚKU 65+</a:t>
            </a:r>
          </a:p>
          <a:p>
            <a:r>
              <a:rPr lang="cs-CZ" sz="2500" dirty="0"/>
              <a:t>Vypočítejte index stáří a podíl osob ve věku 65+ za jednotlivé obce SO ORP + součet za celý ORP</a:t>
            </a:r>
          </a:p>
          <a:p>
            <a:r>
              <a:rPr lang="cs-CZ" sz="2500" dirty="0"/>
              <a:t>K 31.12.2018</a:t>
            </a:r>
          </a:p>
          <a:p>
            <a:endParaRPr lang="cs-CZ" sz="2500" dirty="0"/>
          </a:p>
          <a:p>
            <a:endParaRPr lang="cs-CZ" sz="2500" dirty="0"/>
          </a:p>
          <a:p>
            <a:endParaRPr lang="cs-CZ" sz="2500" dirty="0"/>
          </a:p>
          <a:p>
            <a:r>
              <a:rPr lang="cs-CZ" sz="2500" dirty="0"/>
              <a:t>Podíl osob 65+ = (Počet osob ve věku 65+ / Celkový počet osob) * 100</a:t>
            </a:r>
          </a:p>
          <a:p>
            <a:endParaRPr lang="cs-CZ" sz="2500" b="1" dirty="0"/>
          </a:p>
          <a:p>
            <a:r>
              <a:rPr lang="cs-CZ" sz="2500" b="1" dirty="0"/>
              <a:t>Výstup:</a:t>
            </a:r>
          </a:p>
          <a:p>
            <a:r>
              <a:rPr lang="cs-CZ" sz="2500" dirty="0"/>
              <a:t>1 tabulka pro všechny obce a součet za celé SO ORP pro věkové kategorie, index a podíl obyvatel 65+</a:t>
            </a:r>
          </a:p>
          <a:p>
            <a:r>
              <a:rPr lang="cs-CZ" sz="2500" b="1" dirty="0"/>
              <a:t>Mapa – podíl osob 65+ za jednotlivé obce SO ORP</a:t>
            </a:r>
          </a:p>
          <a:p>
            <a:r>
              <a:rPr lang="cs-CZ" sz="2500" dirty="0"/>
              <a:t>Komentář odstavec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7D2E20-3EC9-4856-B588-DC16492F1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86" y="2702175"/>
            <a:ext cx="6726200" cy="1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C84A2-2888-438C-9E1D-9ED96825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 descr="Obsah obrázku text, mapa&#10;&#10;Popis byl vytvořen automaticky">
            <a:extLst>
              <a:ext uri="{FF2B5EF4-FFF2-40B4-BE49-F238E27FC236}">
                <a16:creationId xmlns:a16="http://schemas.microsoft.com/office/drawing/2014/main" id="{13C57D2D-50ED-43BA-85F8-2D4A23DB51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78644" y="-1280160"/>
            <a:ext cx="7040880" cy="9601200"/>
          </a:xfrm>
        </p:spPr>
      </p:pic>
    </p:spTree>
    <p:extLst>
      <p:ext uri="{BB962C8B-B14F-4D97-AF65-F5344CB8AC3E}">
        <p14:creationId xmlns:p14="http://schemas.microsoft.com/office/powerpoint/2010/main" val="355955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85287-764B-4374-BC8D-5C6AB47D1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33463"/>
            <a:ext cx="9601200" cy="723550"/>
          </a:xfrm>
        </p:spPr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9BDCF5-DFB7-4629-BA38-E571F834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275127"/>
            <a:ext cx="9601200" cy="457549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2. část - ZDROJE</a:t>
            </a:r>
          </a:p>
          <a:p>
            <a:r>
              <a:rPr lang="cs-CZ" dirty="0">
                <a:hlinkClick r:id="rId2"/>
              </a:rPr>
              <a:t>https://vdb.czso.cz/vdbvo2/faces/cs/index.jsf?page=profil-uzemi</a:t>
            </a:r>
            <a:endParaRPr lang="cs-CZ" dirty="0"/>
          </a:p>
          <a:p>
            <a:r>
              <a:rPr lang="cs-CZ" dirty="0"/>
              <a:t>Výběr profilu území -&gt; Vybrané údaje za obec -&gt; vybrat obec</a:t>
            </a:r>
          </a:p>
          <a:p>
            <a:endParaRPr lang="cs-CZ" dirty="0"/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http://colorbrewer2.org/#type=sequential&amp;scheme=BuGn&amp;n=3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Vzor tabulky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E4D7CB-96AC-4173-AA88-91DC36B3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9402" y="4749304"/>
            <a:ext cx="5527995" cy="19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0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411</TotalTime>
  <Words>581</Words>
  <Application>Microsoft Office PowerPoint</Application>
  <PresentationFormat>Širokoúhlá obrazovka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Century Gothic</vt:lpstr>
      <vt:lpstr>Franklin Gothic Book</vt:lpstr>
      <vt:lpstr>Oříznutí</vt:lpstr>
      <vt:lpstr>Geografie venkova, periferie a pohraničí</vt:lpstr>
      <vt:lpstr>ČLÁNKY</vt:lpstr>
      <vt:lpstr>SO ORP</vt:lpstr>
      <vt:lpstr>SO ORP</vt:lpstr>
      <vt:lpstr>Zadání cvičení</vt:lpstr>
      <vt:lpstr>Zadání cvičení</vt:lpstr>
      <vt:lpstr>Zadání cvičení</vt:lpstr>
      <vt:lpstr>Prezentace aplikace PowerPoint</vt:lpstr>
      <vt:lpstr>Zadání cvičení</vt:lpstr>
      <vt:lpstr>Zadání cvičení</vt:lpstr>
      <vt:lpstr>Zadání cvičení</vt:lpstr>
      <vt:lpstr>Zadání cvičení</vt:lpstr>
      <vt:lpstr>Zadání cvičení</vt:lpstr>
      <vt:lpstr>Zadání cvičení</vt:lpstr>
      <vt:lpstr>Odevzdání</vt:lpstr>
      <vt:lpstr>Zkouška zvuku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venkova, periferie a pohraničí</dc:title>
  <dc:creator>Petr Hlisnikovský</dc:creator>
  <cp:lastModifiedBy>Ucitel</cp:lastModifiedBy>
  <cp:revision>27</cp:revision>
  <dcterms:created xsi:type="dcterms:W3CDTF">2020-02-24T12:46:32Z</dcterms:created>
  <dcterms:modified xsi:type="dcterms:W3CDTF">2020-02-25T12:40:32Z</dcterms:modified>
</cp:coreProperties>
</file>