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8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63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89F7C89-DC46-4BCD-A9F2-83002CF448AE}">
          <p14:sldIdLst>
            <p14:sldId id="257"/>
            <p14:sldId id="258"/>
            <p14:sldId id="262"/>
            <p14:sldId id="264"/>
            <p14:sldId id="265"/>
            <p14:sldId id="266"/>
            <p14:sldId id="267"/>
            <p14:sldId id="268"/>
            <p14:sldId id="269"/>
            <p14:sldId id="263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C73D1-3DCA-4527-81A5-1C983815287B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9A34E-0FE5-49E9-8A62-AD9731DAD9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503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3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FA5B944-EDA3-4FFE-ABAA-8E7863DC3CB4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C6EF0CD-787F-4964-8414-A55FFAB6811D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49333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B944-EDA3-4FFE-ABAA-8E7863DC3CB4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F0CD-787F-4964-8414-A55FFAB68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0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B944-EDA3-4FFE-ABAA-8E7863DC3CB4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F0CD-787F-4964-8414-A55FFAB68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09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B944-EDA3-4FFE-ABAA-8E7863DC3CB4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F0CD-787F-4964-8414-A55FFAB68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08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A5B944-EDA3-4FFE-ABAA-8E7863DC3CB4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6EF0CD-787F-4964-8414-A55FFAB6811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839335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B944-EDA3-4FFE-ABAA-8E7863DC3CB4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F0CD-787F-4964-8414-A55FFAB68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B944-EDA3-4FFE-ABAA-8E7863DC3CB4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F0CD-787F-4964-8414-A55FFAB68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91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B944-EDA3-4FFE-ABAA-8E7863DC3CB4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F0CD-787F-4964-8414-A55FFAB68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187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B944-EDA3-4FFE-ABAA-8E7863DC3CB4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F0CD-787F-4964-8414-A55FFAB68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86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A5B944-EDA3-4FFE-ABAA-8E7863DC3CB4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6EF0CD-787F-4964-8414-A55FFAB6811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1210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A5B944-EDA3-4FFE-ABAA-8E7863DC3CB4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6EF0CD-787F-4964-8414-A55FFAB6811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8823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FA5B944-EDA3-4FFE-ABAA-8E7863DC3CB4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C6EF0CD-787F-4964-8414-A55FFAB6811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135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nsmascr.cz/o-nas/mistni-akcni-skupin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>
              <a:lnSpc>
                <a:spcPct val="90000"/>
              </a:lnSpc>
              <a:spcBef>
                <a:spcPts val="0"/>
              </a:spcBef>
            </a:pPr>
            <a:r>
              <a:rPr lang="cs-CZ" sz="4400" dirty="0">
                <a:latin typeface="Century Gothic"/>
              </a:rPr>
              <a:t>Geografie venkova, periferie a pohraničí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>
                <a:solidFill>
                  <a:schemeClr val="tx2"/>
                </a:solidFill>
              </a:rPr>
              <a:t>Jaro</a:t>
            </a:r>
            <a:r>
              <a:rPr lang="cs-CZ" sz="2000" dirty="0"/>
              <a:t> 2020</a:t>
            </a:r>
          </a:p>
          <a:p>
            <a:pPr algn="l"/>
            <a:r>
              <a:rPr lang="cs-CZ" sz="2000" dirty="0"/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585918FD-E971-4883-AA67-FEEC9D089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588BB14-D03F-4EF6-A1CA-E7CE4EBDB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5185"/>
            <a:ext cx="9601200" cy="4882393"/>
          </a:xfrm>
        </p:spPr>
        <p:txBody>
          <a:bodyPr/>
          <a:lstStyle/>
          <a:p>
            <a:r>
              <a:rPr lang="cs-CZ" b="1" dirty="0"/>
              <a:t>1. část - Analýza vybrané místní akční skupiny (MAS)</a:t>
            </a:r>
          </a:p>
          <a:p>
            <a:endParaRPr lang="cs-CZ" dirty="0"/>
          </a:p>
          <a:p>
            <a:r>
              <a:rPr lang="cs-CZ" dirty="0"/>
              <a:t>Podívejte se, jaké MAS se nacházejí na území vašeho SO ORP</a:t>
            </a:r>
          </a:p>
          <a:p>
            <a:r>
              <a:rPr lang="cs-CZ" dirty="0"/>
              <a:t>V případě, že se tam nachází více MAS, vyberte si jednu, kterou analyzujete</a:t>
            </a:r>
          </a:p>
          <a:p>
            <a:endParaRPr lang="cs-CZ" dirty="0"/>
          </a:p>
          <a:p>
            <a:r>
              <a:rPr lang="cs-CZ" b="1" dirty="0"/>
              <a:t>1a – Územní srovnání SO ORP x MAS</a:t>
            </a:r>
          </a:p>
          <a:p>
            <a:r>
              <a:rPr lang="cs-CZ" dirty="0"/>
              <a:t>Podívejte se, kolik obcí vašeho SO ORP se nachází v dané MAS</a:t>
            </a:r>
          </a:p>
          <a:p>
            <a:r>
              <a:rPr lang="cs-CZ" dirty="0"/>
              <a:t>Kolik obcí (a které) vašeho SO ORP se nachází v jiné MAS (ve kterých) ?</a:t>
            </a:r>
          </a:p>
          <a:p>
            <a:r>
              <a:rPr lang="cs-CZ" dirty="0"/>
              <a:t>Existují ve vašem SO ORP obce, které nejsou součástí žádné MAS?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503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D57B66-2C64-415C-BEBB-4060D0199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7774"/>
          </a:xfrm>
        </p:spPr>
        <p:txBody>
          <a:bodyPr/>
          <a:lstStyle/>
          <a:p>
            <a:r>
              <a:rPr lang="cs-CZ" dirty="0"/>
              <a:t>Zadání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33729F-DD04-4645-9B9E-CC0B1929B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4851"/>
            <a:ext cx="9601200" cy="4382549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1. část - Analýza vybrané místní akční skupiny (MAS)</a:t>
            </a:r>
          </a:p>
          <a:p>
            <a:r>
              <a:rPr lang="cs-CZ" b="1" dirty="0"/>
              <a:t>1b – Historie a krátká charakteristika skupiny</a:t>
            </a:r>
          </a:p>
          <a:p>
            <a:r>
              <a:rPr lang="cs-CZ" dirty="0"/>
              <a:t>Kdy byla MAS založena?</a:t>
            </a:r>
          </a:p>
          <a:p>
            <a:r>
              <a:rPr lang="cs-CZ" dirty="0"/>
              <a:t>Kdo byl zakladatel?</a:t>
            </a:r>
          </a:p>
          <a:p>
            <a:r>
              <a:rPr lang="cs-CZ" dirty="0"/>
              <a:t>Jaká je právní forma? (spolek nebo </a:t>
            </a:r>
            <a:r>
              <a:rPr lang="cs-CZ" dirty="0" err="1"/>
              <a:t>o.p.s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Počet měst v území MAS</a:t>
            </a:r>
          </a:p>
          <a:p>
            <a:r>
              <a:rPr lang="cs-CZ" dirty="0"/>
              <a:t>Počet obcí v území MAS</a:t>
            </a:r>
          </a:p>
          <a:p>
            <a:r>
              <a:rPr lang="cs-CZ" dirty="0"/>
              <a:t>Počet obyvatel v MAS</a:t>
            </a:r>
          </a:p>
          <a:p>
            <a:r>
              <a:rPr lang="cs-CZ" dirty="0"/>
              <a:t>Rozloha území MAS</a:t>
            </a:r>
          </a:p>
          <a:p>
            <a:r>
              <a:rPr lang="cs-CZ" dirty="0"/>
              <a:t>Atd.</a:t>
            </a:r>
          </a:p>
        </p:txBody>
      </p:sp>
    </p:spTree>
    <p:extLst>
      <p:ext uri="{BB962C8B-B14F-4D97-AF65-F5344CB8AC3E}">
        <p14:creationId xmlns:p14="http://schemas.microsoft.com/office/powerpoint/2010/main" val="2846882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945913-8BDE-452A-A3E6-B51B74D6E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5829"/>
          </a:xfrm>
        </p:spPr>
        <p:txBody>
          <a:bodyPr/>
          <a:lstStyle/>
          <a:p>
            <a:r>
              <a:rPr lang="cs-CZ" dirty="0"/>
              <a:t>Zadání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390384-7332-4630-B61C-6948733BE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01629"/>
            <a:ext cx="9601200" cy="4365771"/>
          </a:xfrm>
        </p:spPr>
        <p:txBody>
          <a:bodyPr/>
          <a:lstStyle/>
          <a:p>
            <a:r>
              <a:rPr lang="cs-CZ" b="1" dirty="0"/>
              <a:t>1c – Partneři MAS</a:t>
            </a:r>
          </a:p>
          <a:p>
            <a:r>
              <a:rPr lang="cs-CZ" dirty="0"/>
              <a:t>Celkový počet?</a:t>
            </a:r>
          </a:p>
          <a:p>
            <a:r>
              <a:rPr lang="cs-CZ" dirty="0"/>
              <a:t>Kolik FO, FOP a PO spolupracuje s MAS</a:t>
            </a:r>
          </a:p>
          <a:p>
            <a:r>
              <a:rPr lang="cs-CZ" dirty="0"/>
              <a:t>Do jaké zájmová skupiny subjekty spadají? (, např. rozvoj venkova, komunitní rozvoj, zájmová a kulturní činnost, cestovní ruch a kulturní dědictví, apod.)</a:t>
            </a:r>
          </a:p>
          <a:p>
            <a:r>
              <a:rPr lang="cs-CZ" dirty="0"/>
              <a:t>Nejlépe vytvořit graf s procentuálním zastoupením daných zájmových skupin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006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245E41-7092-4E53-BDE8-EC209F248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5495"/>
          </a:xfrm>
        </p:spPr>
        <p:txBody>
          <a:bodyPr/>
          <a:lstStyle/>
          <a:p>
            <a:r>
              <a:rPr lang="cs-CZ" dirty="0"/>
              <a:t>Zadání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B91C51-DC6E-475B-A795-125831697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1295"/>
            <a:ext cx="9601200" cy="4416105"/>
          </a:xfrm>
        </p:spPr>
        <p:txBody>
          <a:bodyPr/>
          <a:lstStyle/>
          <a:p>
            <a:r>
              <a:rPr lang="cs-CZ" b="1" dirty="0"/>
              <a:t>1d – Zajímavé projekty v historii skupiny</a:t>
            </a:r>
          </a:p>
          <a:p>
            <a:r>
              <a:rPr lang="cs-CZ" dirty="0"/>
              <a:t>Vyberte si (podle vás) zajímavé projekty uskutečněné v historii skupiny</a:t>
            </a:r>
          </a:p>
          <a:p>
            <a:r>
              <a:rPr lang="cs-CZ" dirty="0"/>
              <a:t>Představte dané projekty</a:t>
            </a:r>
          </a:p>
          <a:p>
            <a:r>
              <a:rPr lang="cs-CZ" dirty="0"/>
              <a:t>Minimálně 2 projekty</a:t>
            </a:r>
          </a:p>
          <a:p>
            <a:r>
              <a:rPr lang="cs-CZ" dirty="0"/>
              <a:t>O co šlo?</a:t>
            </a:r>
          </a:p>
          <a:p>
            <a:r>
              <a:rPr lang="cs-CZ" dirty="0"/>
              <a:t>Z jakého roku?</a:t>
            </a:r>
          </a:p>
          <a:p>
            <a:r>
              <a:rPr lang="cs-CZ" dirty="0"/>
              <a:t>Kolik peněz?</a:t>
            </a:r>
          </a:p>
          <a:p>
            <a:r>
              <a:rPr lang="cs-CZ" dirty="0"/>
              <a:t>Spolupráce s jinou MAS?</a:t>
            </a:r>
          </a:p>
          <a:p>
            <a:r>
              <a:rPr lang="cs-CZ" dirty="0"/>
              <a:t>Atd.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2032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40216B-2173-4BB6-8064-7044FE649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815829"/>
          </a:xfrm>
        </p:spPr>
        <p:txBody>
          <a:bodyPr>
            <a:normAutofit/>
          </a:bodyPr>
          <a:lstStyle/>
          <a:p>
            <a:r>
              <a:rPr lang="cs-CZ" dirty="0"/>
              <a:t>Zadání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6C5A28-FA95-487B-8CFE-DA7349C30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02297"/>
            <a:ext cx="9601200" cy="426510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1. Část </a:t>
            </a:r>
          </a:p>
          <a:p>
            <a:pPr marL="0" indent="0">
              <a:buNone/>
            </a:pPr>
            <a:r>
              <a:rPr lang="cs-CZ" b="1" dirty="0"/>
              <a:t>ZDROJE – internetové stránky vybrané MAS</a:t>
            </a:r>
          </a:p>
          <a:p>
            <a:pPr marL="0" indent="0">
              <a:buNone/>
            </a:pPr>
            <a:r>
              <a:rPr lang="cs-CZ" b="1" dirty="0"/>
              <a:t>ROZSAH – </a:t>
            </a:r>
            <a:r>
              <a:rPr lang="cs-CZ" dirty="0"/>
              <a:t>minimálně 1,5 normostrany textu, maximálně – neomezeno</a:t>
            </a:r>
          </a:p>
          <a:p>
            <a:pPr marL="0" indent="0">
              <a:buNone/>
            </a:pPr>
            <a:r>
              <a:rPr lang="cs-CZ" b="1" dirty="0"/>
              <a:t>TABULKY – </a:t>
            </a:r>
            <a:r>
              <a:rPr lang="cs-CZ" dirty="0"/>
              <a:t>dle vašeho uvážení</a:t>
            </a:r>
          </a:p>
          <a:p>
            <a:pPr marL="0" indent="0">
              <a:buNone/>
            </a:pPr>
            <a:r>
              <a:rPr lang="cs-CZ" b="1" dirty="0"/>
              <a:t>MAPY – </a:t>
            </a:r>
            <a:r>
              <a:rPr lang="cs-CZ" dirty="0"/>
              <a:t>dle vašeho uvážení (např. překrytí území MAS a SO ORP, atd.)</a:t>
            </a:r>
          </a:p>
          <a:p>
            <a:pPr marL="0" indent="0">
              <a:buNone/>
            </a:pPr>
            <a:r>
              <a:rPr lang="cs-CZ" b="1" dirty="0"/>
              <a:t>OBRÁZKY – </a:t>
            </a:r>
            <a:r>
              <a:rPr lang="cs-CZ" dirty="0"/>
              <a:t>dle vašeho uvážení (loga, obrázky z projektů, organizační struktury, apod.)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Představte si, že se snažíte představit vaši MAS člověku, který o ní nikdy neslyšel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42845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E9E42-0AB7-4A1E-9523-B2C7D40C9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169" y="443219"/>
            <a:ext cx="9601200" cy="824218"/>
          </a:xfrm>
        </p:spPr>
        <p:txBody>
          <a:bodyPr/>
          <a:lstStyle/>
          <a:p>
            <a:r>
              <a:rPr lang="cs-CZ" dirty="0"/>
              <a:t>Zadání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CD2808-F232-49F1-8A59-6A26D3C11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169" y="1510018"/>
            <a:ext cx="9601200" cy="5122809"/>
          </a:xfrm>
        </p:spPr>
        <p:txBody>
          <a:bodyPr>
            <a:normAutofit/>
          </a:bodyPr>
          <a:lstStyle/>
          <a:p>
            <a:r>
              <a:rPr lang="cs-CZ" b="1" dirty="0"/>
              <a:t>2. část cvičení – Analytický část Strategie komunitně vedeného místního rozvoje (CLLD 2014-2020) + SWOT analýza</a:t>
            </a:r>
          </a:p>
          <a:p>
            <a:r>
              <a:rPr lang="cs-CZ" dirty="0"/>
              <a:t>Podívejte se na analytickou část strategie CLLD 2014 – 2020</a:t>
            </a:r>
          </a:p>
          <a:p>
            <a:r>
              <a:rPr lang="cs-CZ" dirty="0"/>
              <a:t>Na jaké oblasti se zaměřuje? (Obyvatelstvo, vybavenost, doprava, trh práce, apod.)</a:t>
            </a:r>
          </a:p>
          <a:p>
            <a:r>
              <a:rPr lang="cs-CZ" dirty="0"/>
              <a:t>Kriticky zhodnoťte – grafické zpracování, přehlednost, zdroje dat</a:t>
            </a:r>
          </a:p>
          <a:p>
            <a:endParaRPr lang="cs-CZ" dirty="0"/>
          </a:p>
          <a:p>
            <a:r>
              <a:rPr lang="cs-CZ" dirty="0"/>
              <a:t>Součástí analytické části je i SWOT analýza</a:t>
            </a:r>
          </a:p>
          <a:p>
            <a:r>
              <a:rPr lang="cs-CZ" dirty="0"/>
              <a:t>Projděte SWOT analýzy, které by měly vycházet z analytické části</a:t>
            </a:r>
          </a:p>
          <a:p>
            <a:r>
              <a:rPr lang="cs-CZ" dirty="0"/>
              <a:t>Jaké jsou silné a slabé stránky vaší MAS a jaké příležitosti a hrozby?</a:t>
            </a:r>
          </a:p>
          <a:p>
            <a:pPr lvl="1"/>
            <a:r>
              <a:rPr lang="cs-CZ" dirty="0"/>
              <a:t>Nemusíte všechny, ale vybrat podle vás nejdůležitější</a:t>
            </a:r>
          </a:p>
          <a:p>
            <a:r>
              <a:rPr lang="cs-CZ" dirty="0"/>
              <a:t> Rozsah 2. části – cca 1 normostrana textu (1 800 znaků)</a:t>
            </a:r>
          </a:p>
          <a:p>
            <a:endParaRPr lang="cs-CZ" dirty="0"/>
          </a:p>
        </p:txBody>
      </p:sp>
      <p:pic>
        <p:nvPicPr>
          <p:cNvPr id="5" name="Obrázek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6EC8F10E-9B12-4C95-A3E9-6034A399A5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351" y="3154260"/>
            <a:ext cx="3499649" cy="347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583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BC2E2-26AE-4FA0-A4A7-B94844476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5BDC1C-034B-4EF8-97FC-D83A83584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Odevzdání do 23. 3. 2020 (do 23:59)</a:t>
            </a:r>
          </a:p>
          <a:p>
            <a:r>
              <a:rPr lang="cs-CZ" dirty="0"/>
              <a:t>Příslušná odevzdávárna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848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35D5D-E5AF-40C0-8508-B5F4B0620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5CB8FA-0B86-4D97-9632-DD6C2C605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324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E9A76-7917-46C2-BA00-4BE1E31DB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48122A-25E0-4547-9B85-F266D9114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271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609DAD-AFC3-41EE-A2E1-193939768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+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545375-DB96-4BE8-BA3A-FC53325DE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10482044" cy="3581400"/>
          </a:xfrm>
        </p:spPr>
        <p:txBody>
          <a:bodyPr>
            <a:normAutofit/>
          </a:bodyPr>
          <a:lstStyle/>
          <a:p>
            <a:r>
              <a:rPr lang="cs-CZ" b="1" dirty="0"/>
              <a:t>17.3.2020:     </a:t>
            </a:r>
            <a:r>
              <a:rPr lang="cs-CZ" dirty="0"/>
              <a:t>PREZENTACE – REKTORSKÉ VOLNO</a:t>
            </a:r>
          </a:p>
          <a:p>
            <a:r>
              <a:rPr lang="cs-CZ" dirty="0"/>
              <a:t>24.3.2020:     </a:t>
            </a:r>
            <a:r>
              <a:rPr lang="cs-CZ" b="1" dirty="0"/>
              <a:t>ZADÁNÍ 3. CVIČENÍ – REKTORSKÉ VOLNO – Prezentace v </a:t>
            </a:r>
            <a:r>
              <a:rPr lang="cs-CZ" b="1" dirty="0" err="1"/>
              <a:t>Isu</a:t>
            </a:r>
            <a:r>
              <a:rPr lang="cs-CZ" b="1" dirty="0"/>
              <a:t> + pošlu mail</a:t>
            </a:r>
          </a:p>
          <a:p>
            <a:r>
              <a:rPr lang="cs-CZ" b="1" dirty="0"/>
              <a:t>31.3.2020:    </a:t>
            </a:r>
            <a:r>
              <a:rPr lang="cs-CZ" dirty="0"/>
              <a:t>PREZENTACE – PREZENTACE VYBRANÝCH ČLÁNKŮ (Všichni 3)</a:t>
            </a:r>
          </a:p>
          <a:p>
            <a:r>
              <a:rPr lang="cs-CZ" dirty="0"/>
              <a:t>7.4.2020:       </a:t>
            </a:r>
            <a:r>
              <a:rPr lang="cs-CZ" b="1" dirty="0"/>
              <a:t>ZADÁNÍ 4. CVIČENÍ </a:t>
            </a:r>
            <a:endParaRPr lang="cs-CZ" dirty="0"/>
          </a:p>
          <a:p>
            <a:r>
              <a:rPr lang="cs-CZ" dirty="0"/>
              <a:t>14.4.2020:    PREZENTACE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Workshop přeshraniční spolupráce – 26.-27. 3. 2020 ??? Uvidíme jak se situace vyvine</a:t>
            </a:r>
          </a:p>
        </p:txBody>
      </p:sp>
    </p:spTree>
    <p:extLst>
      <p:ext uri="{BB962C8B-B14F-4D97-AF65-F5344CB8AC3E}">
        <p14:creationId xmlns:p14="http://schemas.microsoft.com/office/powerpoint/2010/main" val="3001117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04725" y="332656"/>
            <a:ext cx="8077198" cy="7634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cs-CZ" sz="3600" dirty="0">
                <a:latin typeface="Century Gothic"/>
              </a:rPr>
              <a:t>Prezentace na vybrané téma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906E3-2A44-4703-841A-1927CA1F6F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1465" y="1096144"/>
            <a:ext cx="8077197" cy="5501208"/>
          </a:xfrm>
        </p:spPr>
        <p:txBody>
          <a:bodyPr>
            <a:normAutofit/>
          </a:bodyPr>
          <a:lstStyle/>
          <a:p>
            <a:r>
              <a:rPr lang="cs-CZ" sz="2600" dirty="0"/>
              <a:t>Představení odborného článku týkající se geografie venkova, periferie, pohraničí</a:t>
            </a:r>
          </a:p>
          <a:p>
            <a:r>
              <a:rPr lang="cs-CZ" sz="2600" dirty="0"/>
              <a:t>Prezentace na cca 10-15 minut</a:t>
            </a:r>
          </a:p>
          <a:p>
            <a:r>
              <a:rPr lang="cs-CZ" sz="2600" dirty="0"/>
              <a:t>Na co se zaměřit?</a:t>
            </a:r>
          </a:p>
          <a:p>
            <a:pPr lvl="1"/>
            <a:r>
              <a:rPr lang="cs-CZ" sz="2200" dirty="0"/>
              <a:t>Odkud článek je, kdo je autorem, důvod výběru, představení jednotlivých částí článku, jaké metody, shrnutí toho co se zjistilo + celkový dojem, co nebylo jasné, apod.</a:t>
            </a:r>
          </a:p>
          <a:p>
            <a:r>
              <a:rPr lang="cs-CZ" sz="2600" dirty="0"/>
              <a:t>Otázky na prezentujícího</a:t>
            </a:r>
          </a:p>
          <a:p>
            <a:pPr lvl="1"/>
            <a:r>
              <a:rPr lang="cs-CZ" sz="2200" dirty="0"/>
              <a:t>1 otázka</a:t>
            </a:r>
            <a:endParaRPr lang="cs-CZ" sz="1700" dirty="0"/>
          </a:p>
          <a:p>
            <a:pPr lvl="1"/>
            <a:r>
              <a:rPr lang="cs-CZ" sz="2200" dirty="0"/>
              <a:t>ostatní otázky dobrovolné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786D4-1410-43A9-97B7-8BE1BA64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98652"/>
            <a:ext cx="9601200" cy="1485900"/>
          </a:xfrm>
        </p:spPr>
        <p:txBody>
          <a:bodyPr/>
          <a:lstStyle/>
          <a:p>
            <a:r>
              <a:rPr lang="cs-CZ" dirty="0"/>
              <a:t>Aktéři rozvoje venkova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87F9A3-7718-4BF3-B6DD-ED1D0686A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3574"/>
            <a:ext cx="9601200" cy="5159230"/>
          </a:xfrm>
        </p:spPr>
        <p:txBody>
          <a:bodyPr>
            <a:normAutofit/>
          </a:bodyPr>
          <a:lstStyle/>
          <a:p>
            <a:r>
              <a:rPr lang="cs-CZ" b="1" dirty="0"/>
              <a:t>Aktér rozvoje venkova </a:t>
            </a:r>
            <a:r>
              <a:rPr lang="cs-CZ" dirty="0"/>
              <a:t>– veškeré instituce či jednotlivci, kteří svými aktivitami vstupují do dění na venkově</a:t>
            </a:r>
          </a:p>
          <a:p>
            <a:r>
              <a:rPr lang="cs-CZ" dirty="0"/>
              <a:t>Venkov je velice rozmanitý = široká škála aktéru, které lze různě kategorizovat:</a:t>
            </a:r>
          </a:p>
          <a:p>
            <a:pPr lvl="1"/>
            <a:r>
              <a:rPr lang="cs-CZ" b="1" dirty="0"/>
              <a:t>Podle hierarchického postavení</a:t>
            </a:r>
          </a:p>
          <a:p>
            <a:pPr lvl="1"/>
            <a:r>
              <a:rPr lang="cs-CZ" dirty="0"/>
              <a:t>Podle formální struktury</a:t>
            </a:r>
          </a:p>
          <a:p>
            <a:pPr lvl="2"/>
            <a:r>
              <a:rPr lang="cs-CZ" dirty="0"/>
              <a:t>Institucionální (veřejná správa, samospráva)</a:t>
            </a:r>
          </a:p>
          <a:p>
            <a:pPr lvl="2"/>
            <a:r>
              <a:rPr lang="cs-CZ" dirty="0"/>
              <a:t>Částečně institucionální (organizace neziskového sektoru)</a:t>
            </a:r>
          </a:p>
          <a:p>
            <a:pPr lvl="2"/>
            <a:r>
              <a:rPr lang="cs-CZ" dirty="0"/>
              <a:t>Neformální; zejména obyvatelé (zájmové skupiny)</a:t>
            </a:r>
          </a:p>
          <a:p>
            <a:pPr lvl="1"/>
            <a:r>
              <a:rPr lang="cs-CZ" dirty="0"/>
              <a:t>Podle vztahu k řešenému problému či připravovanému projektu</a:t>
            </a:r>
          </a:p>
          <a:p>
            <a:pPr lvl="2"/>
            <a:r>
              <a:rPr lang="cs-CZ" dirty="0"/>
              <a:t>Podílející se (subjekty hlouběji zapojeny do procesu přípravy – spolupracující obce a podnikatelé)</a:t>
            </a:r>
          </a:p>
          <a:p>
            <a:pPr lvl="2"/>
            <a:r>
              <a:rPr lang="cs-CZ" dirty="0"/>
              <a:t>Zainteresovaní (subjekty na které bude jistá aktivita působit – občané, návštěvníci,..)</a:t>
            </a:r>
          </a:p>
          <a:p>
            <a:pPr lvl="2"/>
            <a:r>
              <a:rPr lang="cs-CZ" dirty="0"/>
              <a:t>Dotčení (myšleno na územním principu, tj. subjekty, v jejichž zájmovém území se aktivita realizuje – př. Krajský úřad, správa CHKO, apod.)</a:t>
            </a:r>
          </a:p>
        </p:txBody>
      </p:sp>
    </p:spTree>
    <p:extLst>
      <p:ext uri="{BB962C8B-B14F-4D97-AF65-F5344CB8AC3E}">
        <p14:creationId xmlns:p14="http://schemas.microsoft.com/office/powerpoint/2010/main" val="261529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981F6-7447-4E0B-BE3A-60754A20B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podle hierarchického postavení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3BB925-E97C-426F-A1F2-8D5C9DD61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Aktéři na národní úrovni</a:t>
            </a:r>
          </a:p>
          <a:p>
            <a:r>
              <a:rPr lang="cs-CZ" dirty="0"/>
              <a:t>Aktéři na regionální/krajské úrovni</a:t>
            </a:r>
          </a:p>
          <a:p>
            <a:r>
              <a:rPr lang="cs-CZ" dirty="0"/>
              <a:t>Aktéři na lokální úrovni</a:t>
            </a:r>
          </a:p>
        </p:txBody>
      </p:sp>
    </p:spTree>
    <p:extLst>
      <p:ext uri="{BB962C8B-B14F-4D97-AF65-F5344CB8AC3E}">
        <p14:creationId xmlns:p14="http://schemas.microsoft.com/office/powerpoint/2010/main" val="137262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6D7D9-9B77-4C44-B0A6-6409C2F2E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na národní úrovni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434CA7-9C56-421F-80E1-9E3CF1649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61688"/>
            <a:ext cx="9601200" cy="4105712"/>
          </a:xfrm>
        </p:spPr>
        <p:txBody>
          <a:bodyPr/>
          <a:lstStyle/>
          <a:p>
            <a:r>
              <a:rPr lang="cs-CZ" dirty="0"/>
              <a:t>Ministerstvo pro místní rozvoj ČR (MMR)</a:t>
            </a:r>
          </a:p>
          <a:p>
            <a:r>
              <a:rPr lang="cs-CZ" dirty="0"/>
              <a:t>Ministerstvo zemědělství ČR (</a:t>
            </a:r>
            <a:r>
              <a:rPr lang="cs-CZ" dirty="0" err="1"/>
              <a:t>MZe</a:t>
            </a:r>
            <a:r>
              <a:rPr lang="cs-CZ" dirty="0"/>
              <a:t>)</a:t>
            </a:r>
          </a:p>
          <a:p>
            <a:r>
              <a:rPr lang="cs-CZ" dirty="0"/>
              <a:t>Ministerstvo životního prostředí ČR (MŽP)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Problémem je nejasné rozdělení kompetencí na národní úrovni</a:t>
            </a:r>
          </a:p>
        </p:txBody>
      </p:sp>
    </p:spTree>
    <p:extLst>
      <p:ext uri="{BB962C8B-B14F-4D97-AF65-F5344CB8AC3E}">
        <p14:creationId xmlns:p14="http://schemas.microsoft.com/office/powerpoint/2010/main" val="557289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4E087C-089F-472D-A62C-8F5AE71D3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7774"/>
          </a:xfrm>
        </p:spPr>
        <p:txBody>
          <a:bodyPr/>
          <a:lstStyle/>
          <a:p>
            <a:r>
              <a:rPr lang="cs-CZ" dirty="0"/>
              <a:t>Aktéři na regionální úrovni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DDE288-36F3-4085-8025-B38326EA2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4242"/>
            <a:ext cx="9601200" cy="4223158"/>
          </a:xfrm>
        </p:spPr>
        <p:txBody>
          <a:bodyPr/>
          <a:lstStyle/>
          <a:p>
            <a:r>
              <a:rPr lang="cs-CZ" dirty="0"/>
              <a:t>Krajská zastupitelstva</a:t>
            </a:r>
          </a:p>
          <a:p>
            <a:pPr lvl="1"/>
            <a:r>
              <a:rPr lang="cs-CZ" dirty="0"/>
              <a:t>Vlastní rozpočtové prostředky a relativní samostatnost v jejich užití</a:t>
            </a:r>
          </a:p>
          <a:p>
            <a:pPr lvl="1"/>
            <a:r>
              <a:rPr lang="cs-CZ" dirty="0"/>
              <a:t>Mohou si vytvářet vlastní krajskou politiku a podpůrné programy</a:t>
            </a:r>
          </a:p>
          <a:p>
            <a:endParaRPr lang="cs-CZ" dirty="0"/>
          </a:p>
          <a:p>
            <a:r>
              <a:rPr lang="cs-CZ" b="1" dirty="0"/>
              <a:t>MAS</a:t>
            </a:r>
          </a:p>
          <a:p>
            <a:r>
              <a:rPr lang="cs-CZ" dirty="0"/>
              <a:t>Dobrovolné svazky obcí</a:t>
            </a:r>
          </a:p>
          <a:p>
            <a:pPr lvl="1"/>
            <a:r>
              <a:rPr lang="cs-CZ" dirty="0"/>
              <a:t>Získávání dotací pro samotnou obec</a:t>
            </a:r>
          </a:p>
          <a:p>
            <a:pPr lvl="1"/>
            <a:r>
              <a:rPr lang="cs-CZ" dirty="0"/>
              <a:t>Výměna zkušeností, větší informovanost obce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344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A8368A-AC15-4E48-82E8-DBCB36299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na lokální úrovni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80C6C0-28D5-48A6-82EE-8E87B9D53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18407"/>
            <a:ext cx="9601200" cy="4348993"/>
          </a:xfrm>
        </p:spPr>
        <p:txBody>
          <a:bodyPr/>
          <a:lstStyle/>
          <a:p>
            <a:r>
              <a:rPr lang="cs-CZ" dirty="0"/>
              <a:t>Celá řada subjektů, která se může zasadit o rozvoj venkova, respektive venkovské obce</a:t>
            </a:r>
          </a:p>
          <a:p>
            <a:r>
              <a:rPr lang="cs-CZ" dirty="0"/>
              <a:t>Míra zapojení jednotlivých aktérů – viz graf (Perlín a kol., 2010)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B3A65D4-4101-46FB-996F-7CBE0389E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363" y="2757488"/>
            <a:ext cx="7229475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992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AE38F-CBF0-4147-A14E-659FB483D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82273"/>
          </a:xfrm>
        </p:spPr>
        <p:txBody>
          <a:bodyPr/>
          <a:lstStyle/>
          <a:p>
            <a:r>
              <a:rPr lang="cs-CZ" dirty="0"/>
              <a:t>MAS – Místní akční skupiny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266B8B-EC45-4D04-9B50-64568E18D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68073"/>
            <a:ext cx="9601200" cy="5066951"/>
          </a:xfrm>
        </p:spPr>
        <p:txBody>
          <a:bodyPr/>
          <a:lstStyle/>
          <a:p>
            <a:r>
              <a:rPr lang="cs-CZ" dirty="0"/>
              <a:t>Nezávislé společenství občanů (veřejné sféry), neziskových organizací a podnikatelské sféry, které má za cíl rozvoj venkova</a:t>
            </a:r>
          </a:p>
          <a:p>
            <a:r>
              <a:rPr lang="cs-CZ" dirty="0"/>
              <a:t>Základní cíl MAS: zlepšování kvality života a životního prostředí ve venkovských oblastech</a:t>
            </a:r>
          </a:p>
          <a:p>
            <a:r>
              <a:rPr lang="cs-CZ" dirty="0"/>
              <a:t>MAS je tvořeno obcemi, které nemají populaci vyšší než 25 tisíc</a:t>
            </a:r>
          </a:p>
          <a:p>
            <a:r>
              <a:rPr lang="cs-CZ" dirty="0"/>
              <a:t>Celková velikost MAS je nižší než 100 000 a vyšší než 10 000 obyvatel</a:t>
            </a:r>
          </a:p>
          <a:p>
            <a:r>
              <a:rPr lang="cs-CZ" dirty="0"/>
              <a:t>Nejčastější právní forma je spolek, případně </a:t>
            </a:r>
            <a:r>
              <a:rPr lang="cs-CZ" dirty="0" err="1"/>
              <a:t>o.p.s</a:t>
            </a:r>
            <a:r>
              <a:rPr lang="cs-CZ" dirty="0"/>
              <a:t> (obecně prospěšná společnost)</a:t>
            </a:r>
          </a:p>
          <a:p>
            <a:r>
              <a:rPr lang="cs-CZ" dirty="0"/>
              <a:t>Na území ČR – 180 MAS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http://nsmascr.cz/o-nas/mistni-akcni-skupiny/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811015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411</TotalTime>
  <Words>957</Words>
  <Application>Microsoft Office PowerPoint</Application>
  <PresentationFormat>Širokoúhlá obrazovka</PresentationFormat>
  <Paragraphs>129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Calibri</vt:lpstr>
      <vt:lpstr>Century Gothic</vt:lpstr>
      <vt:lpstr>Franklin Gothic Book</vt:lpstr>
      <vt:lpstr>Oříznutí</vt:lpstr>
      <vt:lpstr>Geografie venkova, periferie a pohraničí</vt:lpstr>
      <vt:lpstr>Harmonogram + prezentace</vt:lpstr>
      <vt:lpstr>Prezentace na vybrané téma</vt:lpstr>
      <vt:lpstr>Aktéři rozvoje venkova</vt:lpstr>
      <vt:lpstr>Aktéři podle hierarchického postavení </vt:lpstr>
      <vt:lpstr>Aktéři na národní úrovni</vt:lpstr>
      <vt:lpstr>Aktéři na regionální úrovni</vt:lpstr>
      <vt:lpstr>Aktéři na lokální úrovni</vt:lpstr>
      <vt:lpstr>MAS – Místní akční skupiny</vt:lpstr>
      <vt:lpstr>Zadání cvičení</vt:lpstr>
      <vt:lpstr>Zadání cvičení</vt:lpstr>
      <vt:lpstr>Zadání cvičení</vt:lpstr>
      <vt:lpstr>Zadání cvičení</vt:lpstr>
      <vt:lpstr>Zadání cvičení</vt:lpstr>
      <vt:lpstr>Zadání cvičení</vt:lpstr>
      <vt:lpstr>Zadání cvičení</vt:lpstr>
      <vt:lpstr>Dotazy?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venkova, periferie a pohraničí</dc:title>
  <dc:creator>Petr Hlisnikovský</dc:creator>
  <cp:lastModifiedBy>Petr Hlisnikovský</cp:lastModifiedBy>
  <cp:revision>25</cp:revision>
  <dcterms:created xsi:type="dcterms:W3CDTF">2020-03-09T11:40:06Z</dcterms:created>
  <dcterms:modified xsi:type="dcterms:W3CDTF">2020-03-10T10:17:52Z</dcterms:modified>
</cp:coreProperties>
</file>