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16"/>
  </p:notesMasterIdLst>
  <p:handoutMasterIdLst>
    <p:handoutMasterId r:id="rId17"/>
  </p:handoutMasterIdLst>
  <p:sldIdLst>
    <p:sldId id="256" r:id="rId3"/>
    <p:sldId id="271" r:id="rId4"/>
    <p:sldId id="272" r:id="rId5"/>
    <p:sldId id="275" r:id="rId6"/>
    <p:sldId id="276" r:id="rId7"/>
    <p:sldId id="262" r:id="rId8"/>
    <p:sldId id="273" r:id="rId9"/>
    <p:sldId id="282" r:id="rId10"/>
    <p:sldId id="283" r:id="rId11"/>
    <p:sldId id="277" r:id="rId12"/>
    <p:sldId id="279" r:id="rId13"/>
    <p:sldId id="281" r:id="rId14"/>
    <p:sldId id="280" r:id="rId15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3945C66-4D78-4105-A803-86795F3A5B09}">
          <p14:sldIdLst>
            <p14:sldId id="256"/>
            <p14:sldId id="271"/>
            <p14:sldId id="272"/>
            <p14:sldId id="275"/>
            <p14:sldId id="276"/>
            <p14:sldId id="262"/>
            <p14:sldId id="273"/>
            <p14:sldId id="282"/>
            <p14:sldId id="283"/>
            <p14:sldId id="277"/>
            <p14:sldId id="279"/>
            <p14:sldId id="281"/>
            <p14:sldId id="2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74" autoAdjust="0"/>
    <p:restoredTop sz="94660"/>
  </p:normalViewPr>
  <p:slideViewPr>
    <p:cSldViewPr>
      <p:cViewPr varScale="1">
        <p:scale>
          <a:sx n="114" d="100"/>
          <a:sy n="114" d="100"/>
        </p:scale>
        <p:origin x="432" y="10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16.02.2020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16.02.2020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6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79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4630" y="1788454"/>
            <a:ext cx="8359052" cy="2098226"/>
          </a:xfrm>
        </p:spPr>
        <p:txBody>
          <a:bodyPr anchor="b">
            <a:noAutofit/>
          </a:bodyPr>
          <a:lstStyle>
            <a:lvl1pPr algn="ctr">
              <a:defRPr sz="7198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209" y="3956280"/>
            <a:ext cx="6829894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2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662" y="6453386"/>
            <a:ext cx="1607525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3382" y="6453386"/>
            <a:ext cx="7021548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28123" y="6453386"/>
            <a:ext cx="1595876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663" y="744470"/>
            <a:ext cx="1067133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200649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243" y="2295526"/>
            <a:ext cx="95987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16.02.2020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279972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4062" y="624156"/>
            <a:ext cx="1565358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243" y="624156"/>
            <a:ext cx="817751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16.02.2020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132406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pPr/>
              <a:t>16.02.2020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45433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4826" y="1301361"/>
            <a:ext cx="9610468" cy="2852737"/>
          </a:xfrm>
        </p:spPr>
        <p:txBody>
          <a:bodyPr anchor="b">
            <a:normAutofit/>
          </a:bodyPr>
          <a:lstStyle>
            <a:lvl1pPr algn="r">
              <a:defRPr sz="7198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4826" y="4216328"/>
            <a:ext cx="961046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99">
                <a:solidFill>
                  <a:schemeClr val="tx2"/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716" y="6453386"/>
            <a:ext cx="162198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16.02.2020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3639" y="6453386"/>
            <a:ext cx="7021548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28123" y="6453386"/>
            <a:ext cx="159587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49840" y="1685652"/>
            <a:ext cx="32741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762381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243" y="2286000"/>
            <a:ext cx="4446628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3704" y="2286000"/>
            <a:ext cx="4446628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16.02.2020</a:t>
            </a:fld>
            <a:endParaRPr lang="cs-CZ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03550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243" y="685800"/>
            <a:ext cx="95987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243" y="2340864"/>
            <a:ext cx="4442827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999" b="0" baseline="0">
                <a:solidFill>
                  <a:schemeClr val="tx2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243" y="3305208"/>
            <a:ext cx="4442827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315" y="2340864"/>
            <a:ext cx="4442827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999" b="0" baseline="0">
                <a:solidFill>
                  <a:schemeClr val="tx2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3315" y="3305208"/>
            <a:ext cx="4442827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16.02.2020</a:t>
            </a:fld>
            <a:endParaRPr lang="cs-CZ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662082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pPr/>
              <a:t>16.02.2020</a:t>
            </a:fld>
            <a:endParaRPr lang="cs-CZ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65248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16.02.2020</a:t>
            </a:fld>
            <a:endParaRPr lang="cs-CZ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135312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2139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11" y="685800"/>
            <a:ext cx="3854716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799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4391" y="685801"/>
            <a:ext cx="5210723" cy="5175250"/>
          </a:xfrm>
        </p:spPr>
        <p:txBody>
          <a:bodyPr/>
          <a:lstStyle>
            <a:lvl1pPr>
              <a:defRPr sz="1999"/>
            </a:lvl1pPr>
            <a:lvl2pPr>
              <a:defRPr sz="1999"/>
            </a:lvl2pPr>
            <a:lvl3pPr>
              <a:defRPr sz="1799"/>
            </a:lvl3pPr>
            <a:lvl4pPr>
              <a:defRPr sz="1799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711" y="2856344"/>
            <a:ext cx="3854716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712" y="6453386"/>
            <a:ext cx="1204258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t>16.02.2020</a:t>
            </a:fld>
            <a:endParaRPr lang="cs-CZ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371" y="6453386"/>
            <a:ext cx="237305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0566" y="6453386"/>
            <a:ext cx="159587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2139" y="376"/>
            <a:ext cx="22854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86597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2139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11" y="685800"/>
            <a:ext cx="3854716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799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0679" y="1"/>
            <a:ext cx="6658146" cy="6857999"/>
          </a:xfrm>
        </p:spPr>
        <p:txBody>
          <a:bodyPr anchor="t">
            <a:normAutofit/>
          </a:bodyPr>
          <a:lstStyle>
            <a:lvl1pPr marL="0" indent="0">
              <a:buNone/>
              <a:defRPr sz="1999"/>
            </a:lvl1pPr>
            <a:lvl2pPr marL="457063" indent="0">
              <a:buNone/>
              <a:defRPr sz="1999"/>
            </a:lvl2pPr>
            <a:lvl3pPr marL="914126" indent="0">
              <a:buNone/>
              <a:defRPr sz="19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711" y="2855968"/>
            <a:ext cx="3854716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712" y="6453386"/>
            <a:ext cx="1204258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t>16.02.2020</a:t>
            </a:fld>
            <a:endParaRPr lang="cs-CZ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371" y="6453386"/>
            <a:ext cx="237305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0566" y="6453386"/>
            <a:ext cx="159587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2139" y="376"/>
            <a:ext cx="22854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63868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243" y="685800"/>
            <a:ext cx="95987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243" y="2286000"/>
            <a:ext cx="95987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288" y="6453386"/>
            <a:ext cx="1204258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16.02.2020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2811" y="6453386"/>
            <a:ext cx="6279194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0269" y="6453386"/>
            <a:ext cx="1595876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7971" y="376"/>
            <a:ext cx="22854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91445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126" rtl="0" eaLnBrk="1" latinLnBrk="0" hangingPunct="1">
        <a:lnSpc>
          <a:spcPct val="89000"/>
        </a:lnSpc>
        <a:spcBef>
          <a:spcPct val="0"/>
        </a:spcBef>
        <a:buNone/>
        <a:defRPr sz="4399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3933" indent="-383933" algn="l" defTabSz="914126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1999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126" indent="-383933" algn="l" defTabSz="914126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999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189" indent="-383933" algn="l" defTabSz="914126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799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251" indent="-383933" algn="l" defTabSz="914126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799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5314" indent="-383933" algn="l" defTabSz="914126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2377" indent="-383933" algn="l" defTabSz="914126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199440" indent="-383933" algn="l" defTabSz="914126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6503" indent="-383933" algn="l" defTabSz="914126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3566" indent="-383933" algn="l" defTabSz="914126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el/1431/jaro2017/Z6004/Pokyny_BPDP_v2017.pdf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geography.cz/sbornik/tag/clanky/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jpg"/><Relationship Id="rId4" Type="http://schemas.openxmlformats.org/officeDocument/2006/relationships/hyperlink" Target="http://www.sav.sk/?lang=sk&amp;doc=journal-list&amp;journal_no=9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Geografie venkova, periferie a pohraničí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dirty="0">
                <a:solidFill>
                  <a:schemeClr val="tx2"/>
                </a:solidFill>
              </a:rPr>
              <a:t>Jaro</a:t>
            </a:r>
            <a:r>
              <a:rPr lang="cs-CZ" sz="2000" b="0" i="0" dirty="0">
                <a:solidFill>
                  <a:schemeClr val="tx2"/>
                </a:solidFill>
              </a:rPr>
              <a:t> 2020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Petr HLISNIKOVSKÝ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064341-8C83-466D-958E-D955198AB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062" y="322312"/>
            <a:ext cx="9598700" cy="72697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Předběžný harmonogram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91DC93-1C62-4908-9F83-3289F1EFE1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33278" y="1412776"/>
            <a:ext cx="10045710" cy="5184576"/>
          </a:xfrm>
        </p:spPr>
        <p:txBody>
          <a:bodyPr>
            <a:normAutofit fontScale="85000" lnSpcReduction="20000"/>
          </a:bodyPr>
          <a:lstStyle/>
          <a:p>
            <a:r>
              <a:rPr lang="cs-CZ" sz="2200" dirty="0"/>
              <a:t>18.2.2020: 	ÚVOD</a:t>
            </a:r>
          </a:p>
          <a:p>
            <a:r>
              <a:rPr lang="cs-CZ" sz="2200" dirty="0"/>
              <a:t>25.2.2020: 	</a:t>
            </a:r>
            <a:r>
              <a:rPr lang="cs-CZ" sz="2200" b="1" dirty="0"/>
              <a:t>ZADÁNÍ 1. CVIČENÍ</a:t>
            </a:r>
          </a:p>
          <a:p>
            <a:r>
              <a:rPr lang="cs-CZ" sz="2200" dirty="0"/>
              <a:t>3.3.2020: 	DOKUMENT NÁŠ VENKOV</a:t>
            </a:r>
          </a:p>
          <a:p>
            <a:r>
              <a:rPr lang="cs-CZ" sz="2200" b="1" dirty="0"/>
              <a:t>10.3.2020: 	ZADÁNÍ 2. CVIČENÍ </a:t>
            </a:r>
          </a:p>
          <a:p>
            <a:r>
              <a:rPr lang="cs-CZ" sz="2200" b="1" dirty="0"/>
              <a:t>17.3.2020:     </a:t>
            </a:r>
            <a:r>
              <a:rPr lang="cs-CZ" sz="2200" dirty="0"/>
              <a:t>PREZENTACE</a:t>
            </a:r>
          </a:p>
          <a:p>
            <a:r>
              <a:rPr lang="cs-CZ" sz="2200" dirty="0"/>
              <a:t>24.3.2020:     </a:t>
            </a:r>
            <a:r>
              <a:rPr lang="cs-CZ" sz="2200" b="1" dirty="0"/>
              <a:t>ZADÁNÍ 3. CVIČENÍ </a:t>
            </a:r>
          </a:p>
          <a:p>
            <a:r>
              <a:rPr lang="cs-CZ" sz="2200" b="1" dirty="0"/>
              <a:t>31.3.2020:    </a:t>
            </a:r>
            <a:r>
              <a:rPr lang="cs-CZ" sz="2200" dirty="0"/>
              <a:t>PREZENTACE</a:t>
            </a:r>
          </a:p>
          <a:p>
            <a:r>
              <a:rPr lang="cs-CZ" sz="2200" dirty="0"/>
              <a:t>7.4.2020:       </a:t>
            </a:r>
            <a:r>
              <a:rPr lang="cs-CZ" sz="2200" b="1" dirty="0"/>
              <a:t>ZADÁNÍ 4. CVIČENÍ </a:t>
            </a:r>
            <a:endParaRPr lang="cs-CZ" sz="2200" dirty="0"/>
          </a:p>
          <a:p>
            <a:r>
              <a:rPr lang="cs-CZ" sz="2200" dirty="0"/>
              <a:t>14.4.2020:    PREZENTACE</a:t>
            </a:r>
            <a:endParaRPr lang="cs-CZ" sz="2200" b="1" dirty="0"/>
          </a:p>
          <a:p>
            <a:r>
              <a:rPr lang="cs-CZ" sz="2200" dirty="0"/>
              <a:t>21.4.2020: 	</a:t>
            </a:r>
            <a:r>
              <a:rPr lang="cs-CZ" sz="2200" b="1" dirty="0"/>
              <a:t>ZADÁNÍ 5. CVIČENÍ </a:t>
            </a:r>
          </a:p>
          <a:p>
            <a:r>
              <a:rPr lang="cs-CZ" sz="2200" dirty="0"/>
              <a:t>28.4.2020: 	PREZENTACE</a:t>
            </a:r>
          </a:p>
          <a:p>
            <a:r>
              <a:rPr lang="cs-CZ" sz="2200" dirty="0"/>
              <a:t>5.5.2020: 	„OBHAJOBA“</a:t>
            </a:r>
          </a:p>
          <a:p>
            <a:r>
              <a:rPr lang="cs-CZ" sz="2200" dirty="0"/>
              <a:t>12.5.2020: 	???</a:t>
            </a:r>
          </a:p>
          <a:p>
            <a:r>
              <a:rPr lang="cs-CZ" sz="2200" dirty="0"/>
              <a:t>19.5.2020:     TRESTY/RESTY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4113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B539C9-EDD3-429E-8B8B-856E5A295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Dotazy 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81FEDA-B06C-4B3B-AA7E-1A7EB6E5250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CD67204-3A89-48A5-8897-240224F400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640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F055AE-B8AE-4113-B601-3D132DF04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SO ORP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523696-3E92-46BF-B9B4-AFC9E86F8A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9737936" cy="4343400"/>
          </a:xfrm>
        </p:spPr>
        <p:txBody>
          <a:bodyPr/>
          <a:lstStyle/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dirty="0"/>
              <a:t>Moravský Krumlov</a:t>
            </a:r>
          </a:p>
          <a:p>
            <a:pPr lvl="1"/>
            <a:r>
              <a:rPr lang="cs-CZ" dirty="0"/>
              <a:t>Mikulov</a:t>
            </a:r>
          </a:p>
          <a:p>
            <a:pPr lvl="1"/>
            <a:r>
              <a:rPr lang="cs-CZ" dirty="0"/>
              <a:t>Veselí n. Moravou</a:t>
            </a:r>
          </a:p>
          <a:p>
            <a:pPr lvl="1"/>
            <a:r>
              <a:rPr lang="cs-CZ" dirty="0"/>
              <a:t>Hustopeče</a:t>
            </a:r>
          </a:p>
          <a:p>
            <a:pPr lvl="1"/>
            <a:r>
              <a:rPr lang="cs-CZ" dirty="0"/>
              <a:t>Bystřice nad Pernštejnem</a:t>
            </a:r>
          </a:p>
        </p:txBody>
      </p:sp>
    </p:spTree>
    <p:extLst>
      <p:ext uri="{BB962C8B-B14F-4D97-AF65-F5344CB8AC3E}">
        <p14:creationId xmlns:p14="http://schemas.microsoft.com/office/powerpoint/2010/main" val="3547641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DBFF8-CB66-4019-BB81-AD4F95EC9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2766219"/>
            <a:ext cx="9753600" cy="1325562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56899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6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Podmínky k 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02920" indent="-457200">
              <a:buClr>
                <a:srgbClr val="545454"/>
              </a:buClr>
              <a:buAutoNum type="arabicParenR"/>
            </a:pPr>
            <a:r>
              <a:rPr lang="cs-CZ" sz="2600" dirty="0">
                <a:solidFill>
                  <a:schemeClr val="tx2"/>
                </a:solidFill>
              </a:rPr>
              <a:t>Aktivní účast na cvičeních</a:t>
            </a:r>
          </a:p>
          <a:p>
            <a:pPr marL="502920" indent="-457200">
              <a:buClr>
                <a:srgbClr val="545454"/>
              </a:buClr>
              <a:buAutoNum type="arabicParenR"/>
            </a:pPr>
            <a:r>
              <a:rPr lang="cs-CZ" sz="2600" dirty="0">
                <a:solidFill>
                  <a:schemeClr val="tx2"/>
                </a:solidFill>
              </a:rPr>
              <a:t>Odevzdání cvičení</a:t>
            </a:r>
          </a:p>
          <a:p>
            <a:pPr marL="502920" indent="-457200">
              <a:buClr>
                <a:srgbClr val="545454"/>
              </a:buClr>
              <a:buAutoNum type="arabicParenR"/>
            </a:pPr>
            <a:r>
              <a:rPr lang="cs-CZ" sz="2600" dirty="0">
                <a:solidFill>
                  <a:schemeClr val="tx2"/>
                </a:solidFill>
              </a:rPr>
              <a:t>Prezentace odborného článku</a:t>
            </a:r>
          </a:p>
          <a:p>
            <a:pPr marL="502920" indent="-457200">
              <a:buClr>
                <a:srgbClr val="545454"/>
              </a:buClr>
              <a:buAutoNum type="arabicParenR"/>
            </a:pPr>
            <a:r>
              <a:rPr lang="cs-CZ" sz="2600" dirty="0"/>
              <a:t>„Obhajoba“ </a:t>
            </a:r>
          </a:p>
          <a:p>
            <a:pPr marL="502920" indent="-457200">
              <a:buClr>
                <a:srgbClr val="545454"/>
              </a:buClr>
              <a:buAutoNum type="arabicParenR"/>
            </a:pPr>
            <a:r>
              <a:rPr lang="cs-CZ" sz="2600" dirty="0"/>
              <a:t>Účast na přeshraničním projektu (Brno x Vídeň) - ???</a:t>
            </a:r>
            <a:endParaRPr lang="cs-CZ" sz="2600" dirty="0">
              <a:solidFill>
                <a:schemeClr val="tx2"/>
              </a:solidFill>
            </a:endParaRPr>
          </a:p>
          <a:p>
            <a:pPr marL="502920" indent="-457200">
              <a:buClr>
                <a:srgbClr val="545454"/>
              </a:buClr>
              <a:buAutoNum type="arabicParenR"/>
            </a:pPr>
            <a:endParaRPr lang="cs-CZ" sz="2600" dirty="0">
              <a:solidFill>
                <a:schemeClr val="tx2"/>
              </a:solidFill>
            </a:endParaRPr>
          </a:p>
          <a:p>
            <a:pPr marL="45720" indent="0">
              <a:buClr>
                <a:srgbClr val="545454"/>
              </a:buClr>
              <a:buNone/>
            </a:pPr>
            <a:r>
              <a:rPr lang="cs-CZ" sz="2600" b="0" i="0" dirty="0">
                <a:solidFill>
                  <a:schemeClr val="tx2"/>
                </a:solidFill>
                <a:ea typeface="+mn-ea"/>
                <a:cs typeface="+mn-cs"/>
              </a:rPr>
              <a:t>Práce ve cvičení se nijak nepromítá do finální známky u zkoušky.</a:t>
            </a:r>
          </a:p>
        </p:txBody>
      </p:sp>
    </p:spTree>
    <p:extLst>
      <p:ext uri="{BB962C8B-B14F-4D97-AF65-F5344CB8AC3E}">
        <p14:creationId xmlns:p14="http://schemas.microsoft.com/office/powerpoint/2010/main" val="2936978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6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1) Aktivní účast na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973838-12C1-4C19-9982-99229A26B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>
                <a:solidFill>
                  <a:schemeClr val="tx2"/>
                </a:solidFill>
              </a:rPr>
              <a:t>Maximálně 1 neomluvená absence</a:t>
            </a:r>
          </a:p>
          <a:p>
            <a:r>
              <a:rPr lang="cs-CZ" sz="2600" dirty="0">
                <a:solidFill>
                  <a:schemeClr val="tx2"/>
                </a:solidFill>
              </a:rPr>
              <a:t>Neúčast ve dne vaší prezentace nahlásit dopředu -&gt; dohodnout jiný termín</a:t>
            </a:r>
          </a:p>
          <a:p>
            <a:r>
              <a:rPr lang="cs-CZ" sz="2600" dirty="0">
                <a:solidFill>
                  <a:schemeClr val="tx2"/>
                </a:solidFill>
              </a:rPr>
              <a:t>Otázky k prezentacím</a:t>
            </a:r>
          </a:p>
        </p:txBody>
      </p:sp>
    </p:spTree>
    <p:extLst>
      <p:ext uri="{BB962C8B-B14F-4D97-AF65-F5344CB8AC3E}">
        <p14:creationId xmlns:p14="http://schemas.microsoft.com/office/powerpoint/2010/main" val="1493599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5318" y="476672"/>
            <a:ext cx="9753600" cy="763488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600" dirty="0">
                <a:solidFill>
                  <a:schemeClr val="tx2"/>
                </a:solidFill>
                <a:latin typeface="Century Gothic"/>
              </a:rPr>
              <a:t>2</a:t>
            </a:r>
            <a:r>
              <a:rPr lang="cs-CZ" sz="36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) Odevzdání </a:t>
            </a:r>
            <a:r>
              <a:rPr lang="cs-CZ" sz="3600" dirty="0">
                <a:latin typeface="Century Gothic"/>
              </a:rPr>
              <a:t>cvičení</a:t>
            </a:r>
            <a:endParaRPr lang="cs-CZ" sz="3600" b="0" i="0" baseline="0" dirty="0">
              <a:solidFill>
                <a:schemeClr val="tx2"/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53049" y="1412776"/>
            <a:ext cx="9737935" cy="496855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2"/>
                </a:solidFill>
              </a:rPr>
              <a:t>Každý dostane 1 SO ORP na celý semestr</a:t>
            </a:r>
          </a:p>
          <a:p>
            <a:r>
              <a:rPr lang="cs-CZ" dirty="0">
                <a:solidFill>
                  <a:schemeClr val="tx2"/>
                </a:solidFill>
              </a:rPr>
              <a:t>Jedná se o zástupce venkova, periferie, pohraničí</a:t>
            </a:r>
          </a:p>
          <a:p>
            <a:pPr lvl="1"/>
            <a:r>
              <a:rPr lang="cs-CZ" dirty="0"/>
              <a:t>SO ORP mají podobný počet obcí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Na konci semestru budou prezentace na jednotlivá SO ORP</a:t>
            </a:r>
          </a:p>
          <a:p>
            <a:r>
              <a:rPr lang="cs-CZ" dirty="0">
                <a:solidFill>
                  <a:schemeClr val="tx2"/>
                </a:solidFill>
              </a:rPr>
              <a:t>Celkem bude zadáno 5 cvičení </a:t>
            </a:r>
          </a:p>
          <a:p>
            <a:r>
              <a:rPr lang="cs-CZ" dirty="0">
                <a:solidFill>
                  <a:schemeClr val="tx2"/>
                </a:solidFill>
              </a:rPr>
              <a:t>Vždy 2 týdny na vypracování cvičení</a:t>
            </a:r>
          </a:p>
          <a:p>
            <a:r>
              <a:rPr lang="cs-CZ" dirty="0">
                <a:solidFill>
                  <a:schemeClr val="tx2"/>
                </a:solidFill>
              </a:rPr>
              <a:t>První zadání příští týden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517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5318" y="476672"/>
            <a:ext cx="9753600" cy="763488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600" dirty="0">
                <a:solidFill>
                  <a:schemeClr val="tx2"/>
                </a:solidFill>
                <a:latin typeface="Century Gothic"/>
              </a:rPr>
              <a:t>2</a:t>
            </a:r>
            <a:r>
              <a:rPr lang="cs-CZ" sz="36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) Odevzdání </a:t>
            </a:r>
            <a:r>
              <a:rPr lang="cs-CZ" sz="3600" b="0" i="0" baseline="0" dirty="0" err="1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cvíčení</a:t>
            </a:r>
            <a:endParaRPr lang="cs-CZ" sz="3600" b="0" i="0" baseline="0" dirty="0">
              <a:solidFill>
                <a:schemeClr val="tx2"/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0983" y="1421158"/>
            <a:ext cx="9737935" cy="4968552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chemeClr val="tx2"/>
                </a:solidFill>
              </a:rPr>
              <a:t>Hodnocení:</a:t>
            </a:r>
          </a:p>
          <a:p>
            <a:pPr lvl="1"/>
            <a:r>
              <a:rPr lang="cs-CZ" b="1" dirty="0">
                <a:solidFill>
                  <a:schemeClr val="tx2"/>
                </a:solidFill>
              </a:rPr>
              <a:t>Uznáno</a:t>
            </a:r>
            <a:r>
              <a:rPr lang="cs-CZ" dirty="0">
                <a:solidFill>
                  <a:schemeClr val="tx2"/>
                </a:solidFill>
              </a:rPr>
              <a:t> </a:t>
            </a:r>
          </a:p>
          <a:p>
            <a:pPr lvl="1"/>
            <a:r>
              <a:rPr lang="cs-CZ" b="1" dirty="0">
                <a:solidFill>
                  <a:schemeClr val="tx2"/>
                </a:solidFill>
              </a:rPr>
              <a:t>Neuznáno</a:t>
            </a:r>
            <a:r>
              <a:rPr lang="cs-CZ" dirty="0">
                <a:solidFill>
                  <a:schemeClr val="tx2"/>
                </a:solidFill>
              </a:rPr>
              <a:t> (Přepracovat a znovu odevzdat – 1 týden na opravu) –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Komentáře v poznámkovém bloku</a:t>
            </a:r>
          </a:p>
          <a:p>
            <a:r>
              <a:rPr lang="cs-CZ" dirty="0">
                <a:solidFill>
                  <a:schemeClr val="tx2"/>
                </a:solidFill>
              </a:rPr>
              <a:t>Pozdě odevzdáno:</a:t>
            </a:r>
          </a:p>
          <a:p>
            <a:pPr lvl="2"/>
            <a:r>
              <a:rPr lang="cs-CZ" dirty="0">
                <a:solidFill>
                  <a:schemeClr val="tx2"/>
                </a:solidFill>
              </a:rPr>
              <a:t> 1x – stane se</a:t>
            </a:r>
          </a:p>
          <a:p>
            <a:pPr lvl="2"/>
            <a:r>
              <a:rPr lang="cs-CZ" dirty="0">
                <a:solidFill>
                  <a:schemeClr val="tx2"/>
                </a:solidFill>
              </a:rPr>
              <a:t> vícekrát – práce navíc</a:t>
            </a:r>
          </a:p>
          <a:p>
            <a:r>
              <a:rPr lang="cs-CZ" dirty="0">
                <a:solidFill>
                  <a:schemeClr val="tx2"/>
                </a:solidFill>
              </a:rPr>
              <a:t>Vypracováno včas, ale zapomenete odevzdat (z různých důvodů) – napsat mi</a:t>
            </a:r>
          </a:p>
          <a:p>
            <a:r>
              <a:rPr lang="cs-CZ" dirty="0"/>
              <a:t>Úprava cvičení bude vycházet z:</a:t>
            </a:r>
          </a:p>
          <a:p>
            <a:r>
              <a:rPr lang="cs-CZ" dirty="0">
                <a:hlinkClick r:id="rId2"/>
              </a:rPr>
              <a:t>https://is.muni.cz/auth/el/1431/jaro2017/Z6004/Pokyny_BPDP_v2017.pdf</a:t>
            </a:r>
            <a:r>
              <a:rPr lang="cs-CZ" dirty="0"/>
              <a:t> (též ve studijním materiálech)</a:t>
            </a:r>
          </a:p>
          <a:p>
            <a:r>
              <a:rPr lang="cs-CZ" dirty="0"/>
              <a:t>Pro všechny cvičení jednotná úprava</a:t>
            </a:r>
          </a:p>
          <a:p>
            <a:r>
              <a:rPr lang="cs-CZ" dirty="0"/>
              <a:t>Dát si pozor na pravopis, překlepy, zarovnání </a:t>
            </a:r>
          </a:p>
          <a:p>
            <a:r>
              <a:rPr lang="cs-CZ" dirty="0"/>
              <a:t>Odevzdávat do </a:t>
            </a:r>
            <a:r>
              <a:rPr lang="cs-CZ" dirty="0" err="1"/>
              <a:t>ISu</a:t>
            </a:r>
            <a:r>
              <a:rPr lang="cs-CZ" dirty="0"/>
              <a:t> do příslušné složky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449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03137" y="332656"/>
            <a:ext cx="8077198" cy="763488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600" dirty="0">
                <a:latin typeface="Century Gothic"/>
              </a:rPr>
              <a:t>3</a:t>
            </a:r>
            <a:r>
              <a:rPr lang="cs-CZ" sz="36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) Prezentace na vybrané téma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9906E3-2A44-4703-841A-1927CA1F6F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9876" y="1096144"/>
            <a:ext cx="8077197" cy="5501208"/>
          </a:xfrm>
        </p:spPr>
        <p:txBody>
          <a:bodyPr>
            <a:normAutofit fontScale="85000" lnSpcReduction="10000"/>
          </a:bodyPr>
          <a:lstStyle/>
          <a:p>
            <a:r>
              <a:rPr lang="cs-CZ" sz="2600" dirty="0"/>
              <a:t>Představení odborného článku týkající se geografie venkova, periferie, pohraničí</a:t>
            </a:r>
          </a:p>
          <a:p>
            <a:r>
              <a:rPr lang="cs-CZ" sz="2600" dirty="0">
                <a:solidFill>
                  <a:schemeClr val="tx2"/>
                </a:solidFill>
              </a:rPr>
              <a:t>2 prezentace </a:t>
            </a:r>
          </a:p>
          <a:p>
            <a:r>
              <a:rPr lang="cs-CZ" sz="2600" dirty="0">
                <a:solidFill>
                  <a:schemeClr val="tx2"/>
                </a:solidFill>
              </a:rPr>
              <a:t>1 článek vyberete sami, druhý vám vyberu já v průběhu semestru</a:t>
            </a:r>
          </a:p>
          <a:p>
            <a:r>
              <a:rPr lang="cs-CZ" sz="2600" dirty="0">
                <a:solidFill>
                  <a:schemeClr val="tx2"/>
                </a:solidFill>
              </a:rPr>
              <a:t>Prezentace na cca 10-15 minut</a:t>
            </a:r>
          </a:p>
          <a:p>
            <a:r>
              <a:rPr lang="cs-CZ" sz="2600" dirty="0">
                <a:solidFill>
                  <a:schemeClr val="tx2"/>
                </a:solidFill>
              </a:rPr>
              <a:t>Na co se zaměřit?</a:t>
            </a:r>
          </a:p>
          <a:p>
            <a:pPr lvl="1"/>
            <a:r>
              <a:rPr lang="cs-CZ" sz="2200" dirty="0">
                <a:solidFill>
                  <a:schemeClr val="tx2"/>
                </a:solidFill>
              </a:rPr>
              <a:t>Odkud článek je, kdo je autorem, důvod výběru, představení jednotlivých částí článku, jaké metody, shrnutí toho co se zjistilo + celkový dojem, co nebylo jasné, apod.</a:t>
            </a:r>
          </a:p>
          <a:p>
            <a:r>
              <a:rPr lang="cs-CZ" sz="2600" dirty="0">
                <a:solidFill>
                  <a:schemeClr val="tx2"/>
                </a:solidFill>
              </a:rPr>
              <a:t>Otázky na prezentujícího</a:t>
            </a:r>
          </a:p>
          <a:p>
            <a:pPr lvl="1"/>
            <a:r>
              <a:rPr lang="cs-CZ" sz="2200" dirty="0">
                <a:solidFill>
                  <a:schemeClr val="tx2"/>
                </a:solidFill>
              </a:rPr>
              <a:t>1 otázka</a:t>
            </a:r>
            <a:endParaRPr lang="cs-CZ" sz="1700" dirty="0">
              <a:solidFill>
                <a:schemeClr val="tx2"/>
              </a:solidFill>
            </a:endParaRPr>
          </a:p>
          <a:p>
            <a:pPr lvl="1"/>
            <a:r>
              <a:rPr lang="cs-CZ" sz="2200" dirty="0">
                <a:solidFill>
                  <a:schemeClr val="tx2"/>
                </a:solidFill>
              </a:rPr>
              <a:t>ostatní otázky dobrovolné</a:t>
            </a:r>
          </a:p>
          <a:p>
            <a:r>
              <a:rPr lang="cs-CZ" sz="2600" dirty="0">
                <a:solidFill>
                  <a:schemeClr val="tx2"/>
                </a:solidFill>
              </a:rPr>
              <a:t>Výběr článku </a:t>
            </a:r>
            <a:r>
              <a:rPr lang="cs-CZ" sz="2600" b="1" dirty="0">
                <a:solidFill>
                  <a:schemeClr val="tx2"/>
                </a:solidFill>
              </a:rPr>
              <a:t>do 10.3. (do 23:59)</a:t>
            </a:r>
            <a:r>
              <a:rPr lang="cs-CZ" sz="2600" dirty="0">
                <a:solidFill>
                  <a:schemeClr val="tx2"/>
                </a:solidFill>
              </a:rPr>
              <a:t> –první prezentace 1</a:t>
            </a:r>
            <a:r>
              <a:rPr lang="cs-CZ" sz="2600" b="1" dirty="0">
                <a:solidFill>
                  <a:schemeClr val="tx2"/>
                </a:solidFill>
              </a:rPr>
              <a:t>7.3.2020</a:t>
            </a:r>
          </a:p>
          <a:p>
            <a:r>
              <a:rPr lang="cs-CZ" sz="2600" dirty="0">
                <a:solidFill>
                  <a:schemeClr val="tx2"/>
                </a:solidFill>
              </a:rPr>
              <a:t>Název článku a časopisu poslat mailem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280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5318" y="476672"/>
            <a:ext cx="9753600" cy="763488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600" dirty="0">
                <a:latin typeface="Century Gothic"/>
              </a:rPr>
              <a:t>4</a:t>
            </a:r>
            <a:r>
              <a:rPr lang="cs-CZ" sz="36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) Prezentace na vybrané téma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53049" y="1412776"/>
            <a:ext cx="9737935" cy="4968552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 Jakých časopisů čerpat?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Geografie: Sborník české geografické společnosti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Geografický časopis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A další + cizojazyčné (</a:t>
            </a:r>
            <a:r>
              <a:rPr lang="cs-CZ" dirty="0" err="1">
                <a:solidFill>
                  <a:schemeClr val="tx2"/>
                </a:solidFill>
              </a:rPr>
              <a:t>Scopus</a:t>
            </a:r>
            <a:r>
              <a:rPr lang="cs-CZ" dirty="0">
                <a:solidFill>
                  <a:schemeClr val="tx2"/>
                </a:solidFill>
              </a:rPr>
              <a:t>, Web </a:t>
            </a:r>
            <a:r>
              <a:rPr lang="cs-CZ" dirty="0" err="1">
                <a:solidFill>
                  <a:schemeClr val="tx2"/>
                </a:solidFill>
              </a:rPr>
              <a:t>of</a:t>
            </a:r>
            <a:r>
              <a:rPr lang="cs-CZ" dirty="0">
                <a:solidFill>
                  <a:schemeClr val="tx2"/>
                </a:solidFill>
              </a:rPr>
              <a:t> Science, atd.)</a:t>
            </a:r>
          </a:p>
        </p:txBody>
      </p:sp>
      <p:pic>
        <p:nvPicPr>
          <p:cNvPr id="16" name="Obrázek 15">
            <a:hlinkClick r:id="rId2"/>
            <a:extLst>
              <a:ext uri="{FF2B5EF4-FFF2-40B4-BE49-F238E27FC236}">
                <a16:creationId xmlns:a16="http://schemas.microsoft.com/office/drawing/2014/main" id="{2D20B03C-10D2-49F3-836B-BBDD1051AE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028" y="4482135"/>
            <a:ext cx="2466216" cy="1808992"/>
          </a:xfrm>
          <a:prstGeom prst="rect">
            <a:avLst/>
          </a:prstGeom>
        </p:spPr>
      </p:pic>
      <p:pic>
        <p:nvPicPr>
          <p:cNvPr id="19" name="Obrázek 18">
            <a:hlinkClick r:id="rId4"/>
            <a:extLst>
              <a:ext uri="{FF2B5EF4-FFF2-40B4-BE49-F238E27FC236}">
                <a16:creationId xmlns:a16="http://schemas.microsoft.com/office/drawing/2014/main" id="{3BB9D636-CC13-4C04-AAEF-AE7C50DF14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4244" y="4447397"/>
            <a:ext cx="1296143" cy="187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836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59526" y="692696"/>
            <a:ext cx="9598700" cy="148590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6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4) Obhajoba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973838-12C1-4C19-9982-99229A26B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>
                <a:solidFill>
                  <a:schemeClr val="tx2"/>
                </a:solidFill>
              </a:rPr>
              <a:t>Prezentace na cca 10-12 minut</a:t>
            </a:r>
          </a:p>
          <a:p>
            <a:r>
              <a:rPr lang="cs-CZ" sz="2600" dirty="0">
                <a:solidFill>
                  <a:schemeClr val="tx2"/>
                </a:solidFill>
              </a:rPr>
              <a:t>Shrnout výsledky zjištěné na jednotlivých cvičení</a:t>
            </a:r>
          </a:p>
          <a:p>
            <a:endParaRPr lang="cs-CZ" sz="2600" dirty="0"/>
          </a:p>
          <a:p>
            <a:r>
              <a:rPr lang="cs-CZ" sz="2600" dirty="0">
                <a:solidFill>
                  <a:schemeClr val="tx2"/>
                </a:solidFill>
              </a:rPr>
              <a:t>+ inform</a:t>
            </a:r>
            <a:r>
              <a:rPr lang="cs-CZ" sz="2600" dirty="0"/>
              <a:t>ace jak to chodí na obhajobách</a:t>
            </a:r>
            <a:endParaRPr lang="cs-CZ" sz="2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429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59526" y="692696"/>
            <a:ext cx="9598700" cy="148590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6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5) Přeshraniční projekt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973838-12C1-4C19-9982-99229A26B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>
                <a:solidFill>
                  <a:schemeClr val="tx2"/>
                </a:solidFill>
              </a:rPr>
              <a:t>S docentem Jeřábkem </a:t>
            </a:r>
          </a:p>
          <a:p>
            <a:r>
              <a:rPr lang="cs-CZ" sz="2600" dirty="0">
                <a:solidFill>
                  <a:schemeClr val="tx2"/>
                </a:solidFill>
              </a:rPr>
              <a:t>26.-27.3.2020 - ??? Zatím předběžný datum, může se měnit</a:t>
            </a:r>
          </a:p>
          <a:p>
            <a:r>
              <a:rPr lang="cs-CZ" sz="2600" dirty="0"/>
              <a:t>Pravděpodobně workshop se studenty z Vídně – program upřesněn</a:t>
            </a:r>
          </a:p>
          <a:p>
            <a:r>
              <a:rPr lang="cs-CZ" sz="2600" dirty="0"/>
              <a:t>Odpadlo by cvičení</a:t>
            </a:r>
          </a:p>
        </p:txBody>
      </p:sp>
    </p:spTree>
    <p:extLst>
      <p:ext uri="{BB962C8B-B14F-4D97-AF65-F5344CB8AC3E}">
        <p14:creationId xmlns:p14="http://schemas.microsoft.com/office/powerpoint/2010/main" val="2844863786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2E3B38-6996-436F-8E98-B17EFA621C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0</TotalTime>
  <Words>510</Words>
  <Application>Microsoft Office PowerPoint</Application>
  <PresentationFormat>Vlastní</PresentationFormat>
  <Paragraphs>93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Century Gothic</vt:lpstr>
      <vt:lpstr>Franklin Gothic Book</vt:lpstr>
      <vt:lpstr>Oříznutí</vt:lpstr>
      <vt:lpstr>Geografie venkova, periferie a pohraničí</vt:lpstr>
      <vt:lpstr>Podmínky k ukončení předmětu</vt:lpstr>
      <vt:lpstr>1) Aktivní účast na cvičení</vt:lpstr>
      <vt:lpstr>2) Odevzdání cvičení</vt:lpstr>
      <vt:lpstr>2) Odevzdání cvíčení</vt:lpstr>
      <vt:lpstr>3) Prezentace na vybrané téma</vt:lpstr>
      <vt:lpstr>4) Prezentace na vybrané téma</vt:lpstr>
      <vt:lpstr>4) Obhajoba</vt:lpstr>
      <vt:lpstr>5) Přeshraniční projekt</vt:lpstr>
      <vt:lpstr>Předběžný harmonogram</vt:lpstr>
      <vt:lpstr>Dotazy ?</vt:lpstr>
      <vt:lpstr>SO ORP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2018-09-16T09:41:15Z</dcterms:created>
  <dcterms:modified xsi:type="dcterms:W3CDTF">2020-02-16T19:50:19Z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