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4" r:id="rId3"/>
    <p:sldId id="418" r:id="rId4"/>
    <p:sldId id="273" r:id="rId5"/>
    <p:sldId id="266" r:id="rId6"/>
    <p:sldId id="290" r:id="rId7"/>
    <p:sldId id="274" r:id="rId8"/>
    <p:sldId id="278" r:id="rId9"/>
    <p:sldId id="286" r:id="rId10"/>
    <p:sldId id="297" r:id="rId11"/>
    <p:sldId id="280" r:id="rId12"/>
    <p:sldId id="320" r:id="rId13"/>
    <p:sldId id="275" r:id="rId14"/>
    <p:sldId id="277" r:id="rId15"/>
    <p:sldId id="276" r:id="rId16"/>
    <p:sldId id="279" r:id="rId17"/>
    <p:sldId id="288" r:id="rId18"/>
    <p:sldId id="295" r:id="rId19"/>
    <p:sldId id="426" r:id="rId20"/>
    <p:sldId id="321" r:id="rId21"/>
    <p:sldId id="289" r:id="rId22"/>
    <p:sldId id="294" r:id="rId23"/>
    <p:sldId id="283" r:id="rId24"/>
    <p:sldId id="281" r:id="rId25"/>
    <p:sldId id="292" r:id="rId26"/>
    <p:sldId id="293" r:id="rId27"/>
    <p:sldId id="284" r:id="rId28"/>
    <p:sldId id="298" r:id="rId29"/>
    <p:sldId id="431" r:id="rId30"/>
    <p:sldId id="282" r:id="rId31"/>
    <p:sldId id="296" r:id="rId32"/>
    <p:sldId id="285" r:id="rId33"/>
    <p:sldId id="430" r:id="rId34"/>
    <p:sldId id="427" r:id="rId35"/>
    <p:sldId id="428" r:id="rId36"/>
    <p:sldId id="429" r:id="rId37"/>
    <p:sldId id="509" r:id="rId38"/>
    <p:sldId id="510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EDDC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4" autoAdjust="0"/>
    <p:restoredTop sz="94660"/>
  </p:normalViewPr>
  <p:slideViewPr>
    <p:cSldViewPr>
      <p:cViewPr varScale="1">
        <p:scale>
          <a:sx n="123" d="100"/>
          <a:sy n="123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477501-C375-46A6-9148-B80A6199F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86967-2E3E-4761-88DF-6D785A6B7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CA541-3468-4C07-BB12-B5979B6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3490E-AC08-4AEA-9E61-37144DA78F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25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81AFA-D41E-449A-8526-9F93B150F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8F44A-BFE3-49BF-B450-7B15A45CD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61CE24-629B-479F-B82C-0D94C497C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F701-6072-4BC3-99D6-8B1CD9638F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73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6022A-DCDA-4D61-BF0C-45C0E640C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070C0-55CA-4382-AB32-CD373D47F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3F8A6-ED42-4F11-B2FF-9D4FCFA72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8F6C2-2728-4734-96EE-5EFA217FC7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764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2D10D-E60D-45FF-A254-7DFAD1D7C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8E79B-6FE2-44E4-908E-A54812138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00AB5D-47FF-4014-83F3-F3F2F172F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F8A4-69F0-4E01-8AB7-7FE0AD2065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9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18DAD-29F6-4126-A2CF-7217112E1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D9471E-3F4A-49EE-9290-F0CB1E461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25A8F-7D61-4C15-830E-3517769C7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52EA-8C8E-4866-A501-FD7AFDF42C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22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796EF-ED36-44B6-9788-7E847DC4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C8952-50E4-4A35-8EDA-40A7C227D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8056F-0A5B-4FF7-8E5E-490C32100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AB909-C372-4CE3-B17E-BFB31A2851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9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5AFEE1-3DBF-4749-A833-4C72680AD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0E5E86-3C68-4B96-9380-1A4F0BCB6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FD08C9-99ED-4358-B6E9-7FA7212E2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7EBBF-7F19-455F-84A3-9106FE4262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33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4B5749-F051-4D4A-BE81-7A29E0F0C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8A881C-EB69-4DBC-96C0-6A5837167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F710EF-0E75-4960-A79D-2C8C35F72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475-263E-4AC6-8AC2-EC719F1ED8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0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169BB-C52F-4505-BC85-34DDC3417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7ED0C5-49BB-4C5A-BC72-3B70A467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5D6435-AE39-43BD-8C65-1E03C4BD8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6129-4596-4C8A-BBAF-4C4D267079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68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D2B78-24CA-4AF8-824D-5322A958F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90CB1-F33F-43C6-AFB2-7B7C0ECD5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23798-95CF-459A-857F-8FECF94EC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BD870-CC97-433D-993A-50DB98B7FD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204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1F90B-2DED-4EAA-8BD2-9C579EE3F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1A4BE-F117-4C95-BAF1-99AEA2A9B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6764E-C685-4412-BFBA-38E2929DE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FC8E-C51A-4A11-B06D-FF2AB2171D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11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8A989A-FAFD-4400-9BAC-18D98E397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B1C467-419A-4504-B6FC-80FDFAA1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475348-865B-48A2-93AE-E36B38D60E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8834E3-4993-4269-A7C8-9E51406955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CE444-0DF4-4F68-B2D1-222F817CFC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F32F6-A958-4CD7-A874-9A8428CBF45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F3C6AD-FA66-4EEF-B013-3A17244662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8569325" cy="21875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66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Krajiny  jižní  Moravy  - pokr.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6FD969-600A-4DFF-9A06-717EFAAEDB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584325"/>
          </a:xfrm>
        </p:spPr>
        <p:txBody>
          <a:bodyPr/>
          <a:lstStyle/>
          <a:p>
            <a:pPr eaLnBrk="1" hangingPunct="1"/>
            <a:r>
              <a:rPr lang="cs-CZ" altLang="cs-CZ" sz="3600"/>
              <a:t>RNDr. </a:t>
            </a:r>
            <a:r>
              <a:rPr lang="cs-CZ" altLang="cs-CZ" sz="4000"/>
              <a:t>Martin Culek,</a:t>
            </a:r>
            <a:r>
              <a:rPr lang="cs-CZ" altLang="cs-CZ" sz="3600"/>
              <a:t> Ph.D.</a:t>
            </a:r>
          </a:p>
          <a:p>
            <a:pPr eaLnBrk="1" hangingPunct="1"/>
            <a:r>
              <a:rPr lang="cs-CZ" altLang="cs-CZ" sz="3600"/>
              <a:t>Geografický ústav  Př. fak. MU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BEA828B-1FF1-4022-B327-D913BD8F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5888"/>
            <a:ext cx="7524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7742EE7-B342-421B-ACCC-5C846049E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CCF5985-76B3-4D2E-82BD-06701520E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2164" name="Picture 4" descr="Stanovisko_Sýkoř">
            <a:extLst>
              <a:ext uri="{FF2B5EF4-FFF2-40B4-BE49-F238E27FC236}">
                <a16:creationId xmlns:a16="http://schemas.microsoft.com/office/drawing/2014/main" id="{836CD11E-D6DA-45C7-9F41-DBE65AE8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7A46BCD-3C1C-40B7-8468-D9FB2B4DB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EF7B5BE-7D7E-4E2D-8EE8-D024ABCAC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3188" name="Picture 4" descr="Sýkoř_skála">
            <a:extLst>
              <a:ext uri="{FF2B5EF4-FFF2-40B4-BE49-F238E27FC236}">
                <a16:creationId xmlns:a16="http://schemas.microsoft.com/office/drawing/2014/main" id="{E52B6261-D875-4C02-ACCA-AD7591D1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6A94BD4-3E8A-4ECB-AFAD-2B5E0864B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A512414-B34D-4362-AA18-AE45F595E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4212" name="Picture 4" descr="Jamné">
            <a:extLst>
              <a:ext uri="{FF2B5EF4-FFF2-40B4-BE49-F238E27FC236}">
                <a16:creationId xmlns:a16="http://schemas.microsoft.com/office/drawing/2014/main" id="{4FD95876-9744-4C39-BB9E-BFC7A942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7AA741C-8A64-49AF-9C01-39355CC55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2664DC3-4436-4CF8-955A-59E0CF2EA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5236" name="Picture 4" descr="Běleč_">
            <a:extLst>
              <a:ext uri="{FF2B5EF4-FFF2-40B4-BE49-F238E27FC236}">
                <a16:creationId xmlns:a16="http://schemas.microsoft.com/office/drawing/2014/main" id="{457048CD-023E-416B-8B3B-8AD47318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66462A2B-5010-44AB-B3CB-0864C87B8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3AF89CB-9B74-4C96-9C63-2D61A7127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6260" name="Picture 4" descr="Údolí u Čepí">
            <a:extLst>
              <a:ext uri="{FF2B5EF4-FFF2-40B4-BE49-F238E27FC236}">
                <a16:creationId xmlns:a16="http://schemas.microsoft.com/office/drawing/2014/main" id="{7BD2CC57-AD2C-4744-9B56-DFBE8E30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3AD65EA-1B60-4483-89EE-D9EF2093C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CCFB477-F6C4-4137-8D7A-2713CD5C4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7284" name="Picture 4" descr="Libochovka">
            <a:extLst>
              <a:ext uri="{FF2B5EF4-FFF2-40B4-BE49-F238E27FC236}">
                <a16:creationId xmlns:a16="http://schemas.microsoft.com/office/drawing/2014/main" id="{04F5B553-9F34-48E6-A428-5F759375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092DD33-3E20-4BC5-9F47-63378F17F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391720A-5B62-49B7-9739-0CF795344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8308" name="Picture 4" descr="Prudka">
            <a:extLst>
              <a:ext uri="{FF2B5EF4-FFF2-40B4-BE49-F238E27FC236}">
                <a16:creationId xmlns:a16="http://schemas.microsoft.com/office/drawing/2014/main" id="{CD5F1FD1-A4C7-4915-B683-28398CF4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Loučka_nadVíckovem">
            <a:extLst>
              <a:ext uri="{FF2B5EF4-FFF2-40B4-BE49-F238E27FC236}">
                <a16:creationId xmlns:a16="http://schemas.microsoft.com/office/drawing/2014/main" id="{4D1D6EFC-ADE0-425B-BD29-35D6259B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Trenckova rokle-dolni vodopad">
            <a:extLst>
              <a:ext uri="{FF2B5EF4-FFF2-40B4-BE49-F238E27FC236}">
                <a16:creationId xmlns:a16="http://schemas.microsoft.com/office/drawing/2014/main" id="{3B43EA08-4EC7-4F98-B1AD-5E2D1EAF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94FAD7B-C440-4C91-A250-56A8B8CDF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76D4A02-D7EE-445C-866C-7C36CED21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9332" name="Picture 4" descr="Bohuňovský průlom">
            <a:extLst>
              <a:ext uri="{FF2B5EF4-FFF2-40B4-BE49-F238E27FC236}">
                <a16:creationId xmlns:a16="http://schemas.microsoft.com/office/drawing/2014/main" id="{B0F84817-6315-49F2-9FC7-CF14DD29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C64086D-8241-46AA-9F17-D0EA36BC8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96F0155-C221-49FA-A362-6339BC9FB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0356" name="Picture 4" descr="Vírská">
            <a:extLst>
              <a:ext uri="{FF2B5EF4-FFF2-40B4-BE49-F238E27FC236}">
                <a16:creationId xmlns:a16="http://schemas.microsoft.com/office/drawing/2014/main" id="{9A1CEF4C-9591-4DFE-AFB5-399AEA3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3BB2CDE-1290-4108-9F03-3C07F9840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2C05602-680F-4AF4-91E5-15CB3C21D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1380" name="Picture 4" descr="vírská přehrada">
            <a:extLst>
              <a:ext uri="{FF2B5EF4-FFF2-40B4-BE49-F238E27FC236}">
                <a16:creationId xmlns:a16="http://schemas.microsoft.com/office/drawing/2014/main" id="{F7EC618F-B42C-4797-9727-886532E7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vir2">
            <a:extLst>
              <a:ext uri="{FF2B5EF4-FFF2-40B4-BE49-F238E27FC236}">
                <a16:creationId xmlns:a16="http://schemas.microsoft.com/office/drawing/2014/main" id="{0F558C10-D7FB-4B21-B889-C19C4B1D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" b="2571"/>
          <a:stretch>
            <a:fillRect/>
          </a:stretch>
        </p:blipFill>
        <p:spPr bwMode="auto">
          <a:xfrm>
            <a:off x="0" y="0"/>
            <a:ext cx="5435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7023A56-5F76-475E-912D-344387748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BB0C9BF-7E63-412C-BFF0-9CD034B94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3972" name="Picture 4" descr="0P9170300">
            <a:extLst>
              <a:ext uri="{FF2B5EF4-FFF2-40B4-BE49-F238E27FC236}">
                <a16:creationId xmlns:a16="http://schemas.microsoft.com/office/drawing/2014/main" id="{3378674F-4380-4752-A1FA-6A5958C0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13A11A33-46E9-4BD2-B92B-52DE113A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8913"/>
            <a:ext cx="7488238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 b="1">
                <a:solidFill>
                  <a:srgbClr val="CC6600"/>
                </a:solidFill>
              </a:rPr>
              <a:t>Sýkořský bioregion (1.51)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7876216-7477-443A-8D8E-CDC203844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5D4CCB5-5B12-4F7B-9AB3-7D29EC6DF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2404" name="Picture 4" descr="Prudká_povodeň2">
            <a:extLst>
              <a:ext uri="{FF2B5EF4-FFF2-40B4-BE49-F238E27FC236}">
                <a16:creationId xmlns:a16="http://schemas.microsoft.com/office/drawing/2014/main" id="{352104C9-4E52-4D39-A32A-DEC2D0B6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9B14220-2BCD-4DE1-AD9C-2F346CB54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56D17F7-1CB4-4673-AFF4-E3BCD5E02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3428" name="Picture 4" descr="Borač">
            <a:extLst>
              <a:ext uri="{FF2B5EF4-FFF2-40B4-BE49-F238E27FC236}">
                <a16:creationId xmlns:a16="http://schemas.microsoft.com/office/drawing/2014/main" id="{5C328F82-123C-44FD-98FB-BC2703C3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4767369-B1FA-475F-8FDC-6C7F496AF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9A76968-8961-4E6F-BA63-989FD03B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4452" name="Picture 4" descr="Míchovec">
            <a:extLst>
              <a:ext uri="{FF2B5EF4-FFF2-40B4-BE49-F238E27FC236}">
                <a16:creationId xmlns:a16="http://schemas.microsoft.com/office/drawing/2014/main" id="{F7328C26-9F94-47DF-A96D-58F2ED74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954F69E-36B8-40F3-A99D-7842431D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30A8281-A049-49C8-AABD-2803138E7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5476" name="Picture 4" descr="P4093720">
            <a:extLst>
              <a:ext uri="{FF2B5EF4-FFF2-40B4-BE49-F238E27FC236}">
                <a16:creationId xmlns:a16="http://schemas.microsoft.com/office/drawing/2014/main" id="{E1EE8F0F-BC97-497A-AC6F-E6B8099D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E38D9BE-DEA1-441B-9DB1-415C85A41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DB33634-30D5-4401-B239-1AFF3F15C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6500" name="Picture 4" descr="P1010987">
            <a:extLst>
              <a:ext uri="{FF2B5EF4-FFF2-40B4-BE49-F238E27FC236}">
                <a16:creationId xmlns:a16="http://schemas.microsoft.com/office/drawing/2014/main" id="{A41D95B5-9D38-43F5-8567-5BB1CD1F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62E12AB-75AD-4D9F-AE80-8D549AB05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B1B68DB-C98D-408F-B409-C38ECC57C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7524" name="Picture 4" descr="Kunštát_zámek">
            <a:extLst>
              <a:ext uri="{FF2B5EF4-FFF2-40B4-BE49-F238E27FC236}">
                <a16:creationId xmlns:a16="http://schemas.microsoft.com/office/drawing/2014/main" id="{19D48789-476E-4D2F-BAC1-B5BEE8CE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B4C8AE4-5BE9-47B5-8041-CA832ACD8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D29C3DC-63B8-4D49-BBC1-73ABF7C36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8548" name="Picture 4" descr="Kunstat romdvere">
            <a:extLst>
              <a:ext uri="{FF2B5EF4-FFF2-40B4-BE49-F238E27FC236}">
                <a16:creationId xmlns:a16="http://schemas.microsoft.com/office/drawing/2014/main" id="{9DAE701E-B82C-4BF7-B50B-C8DCC8BC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BD52205-911F-46C2-ACAD-C7C095263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A54528B-70A2-45E9-925F-BB41870B3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9572" name="Picture 4" descr="Zubštejn">
            <a:extLst>
              <a:ext uri="{FF2B5EF4-FFF2-40B4-BE49-F238E27FC236}">
                <a16:creationId xmlns:a16="http://schemas.microsoft.com/office/drawing/2014/main" id="{67929224-E580-4AEA-BABD-EC8E899F3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DE6E4E-0433-46A7-BC28-0EF7DEBF9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2DC694B-C355-4607-82C0-EC6F7CD5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0596" name="Picture 4" descr="Vítochov_celek2">
            <a:extLst>
              <a:ext uri="{FF2B5EF4-FFF2-40B4-BE49-F238E27FC236}">
                <a16:creationId xmlns:a16="http://schemas.microsoft.com/office/drawing/2014/main" id="{663BC826-D980-4127-95E2-A74791EB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A3C0133-415C-41B5-A51E-026C3E37D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6443ADF-2C4F-4BCA-8027-15271C254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1620" name="Picture 4" descr="cernvir">
            <a:extLst>
              <a:ext uri="{FF2B5EF4-FFF2-40B4-BE49-F238E27FC236}">
                <a16:creationId xmlns:a16="http://schemas.microsoft.com/office/drawing/2014/main" id="{4A864958-2238-4049-B495-460E9679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914AF93-D55C-44A2-9591-401AE3453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16086CD-446C-42D3-BDA1-8479BE769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4996" name="Picture 4" descr="mapa">
            <a:extLst>
              <a:ext uri="{FF2B5EF4-FFF2-40B4-BE49-F238E27FC236}">
                <a16:creationId xmlns:a16="http://schemas.microsoft.com/office/drawing/2014/main" id="{9FFCE202-CAFA-4C32-BDD1-C673C13B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44FF098-4CA2-4E58-8404-8D5C2ED00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C653788-AC6D-40DB-83B1-8EFA1ACB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2644" name="Picture 4" descr="Chlébské_chalupa">
            <a:extLst>
              <a:ext uri="{FF2B5EF4-FFF2-40B4-BE49-F238E27FC236}">
                <a16:creationId xmlns:a16="http://schemas.microsoft.com/office/drawing/2014/main" id="{D6A63731-D54D-4340-9288-EB7D7E23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F0AAB9D-15AC-417A-81AB-1FEFA0A31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B82E6DA-2CBB-431F-AF0C-CC2DE9E42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3668" name="Picture 4" descr="Vír_statek">
            <a:extLst>
              <a:ext uri="{FF2B5EF4-FFF2-40B4-BE49-F238E27FC236}">
                <a16:creationId xmlns:a16="http://schemas.microsoft.com/office/drawing/2014/main" id="{CB998001-41DC-4F68-A55A-4D807475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B59614E-3AEF-47E7-8F83-A02793F58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95CA0FF-97C6-400A-9636-54FF06A18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4692" name="Picture 4" descr="Partyzánský bunkr">
            <a:extLst>
              <a:ext uri="{FF2B5EF4-FFF2-40B4-BE49-F238E27FC236}">
                <a16:creationId xmlns:a16="http://schemas.microsoft.com/office/drawing/2014/main" id="{0062077F-6009-4B84-A05C-1105D9B0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50AA9A4-4259-4A74-8E28-24719E7B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07A0F64-44E7-4A1F-8014-A51E52476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5716" name="Picture 4" descr="Most míru">
            <a:extLst>
              <a:ext uri="{FF2B5EF4-FFF2-40B4-BE49-F238E27FC236}">
                <a16:creationId xmlns:a16="http://schemas.microsoft.com/office/drawing/2014/main" id="{F58CD998-AAEE-44D8-82F8-F4D9BAC7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4534F09-4CD2-4F50-87CF-CDDE3B73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CAD250A-815B-47F3-A803-D7F5562AB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6740" name="Picture 4" descr="Švařec_upr">
            <a:extLst>
              <a:ext uri="{FF2B5EF4-FFF2-40B4-BE49-F238E27FC236}">
                <a16:creationId xmlns:a16="http://schemas.microsoft.com/office/drawing/2014/main" id="{85C54119-A0D4-4520-98B2-6C9379D0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13D3D58-F0ED-4DA2-900F-4360DECC6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C284054-8EF3-4B7D-90C1-6A5179FAE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7764" name="Picture 4" descr="Švařec_letec">
            <a:extLst>
              <a:ext uri="{FF2B5EF4-FFF2-40B4-BE49-F238E27FC236}">
                <a16:creationId xmlns:a16="http://schemas.microsoft.com/office/drawing/2014/main" id="{DD4C6829-7B68-47AC-8ED7-206AEA55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5468468-0242-4129-81FF-FEA987B44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BE57481-41BE-4399-B32B-381A5192F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8788" name="Picture 4" descr="Švařec_vnitřek">
            <a:extLst>
              <a:ext uri="{FF2B5EF4-FFF2-40B4-BE49-F238E27FC236}">
                <a16:creationId xmlns:a16="http://schemas.microsoft.com/office/drawing/2014/main" id="{C28F7013-4E2B-4F37-8A2F-92045DF7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8756924-6079-4703-AAD1-E88403F77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Sýkořský  bioregion</a:t>
            </a:r>
            <a:br>
              <a:rPr lang="cs-CZ" altLang="cs-CZ" sz="4000"/>
            </a:br>
            <a:r>
              <a:rPr lang="cs-CZ" altLang="cs-CZ" sz="4000"/>
              <a:t>charakteristiky_3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FBFB0043-F08C-4EA0-8C46-AAA8E7F42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964612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u="sng"/>
              <a:t>Geologicko-geomorf. pozoruhodnosti: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Průlom Svratky u Prudké a Víru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Údolí Loučky, Libochůvky, Haldy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Údolí Hodonínky, Křetínky (průlom Bohuň. sk.)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Vodopády v Trenkově rokli aj.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Kaviny u Svojanova – pěnovce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Tors a balvanové proudy na vrcholech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Mramorové doly u Nedvědice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Hadce v údolí Loučky, Nedvědičky …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5A5292B-59FF-41D9-90CC-45B56023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cs-CZ" altLang="cs-CZ" sz="4000"/>
              <a:t>Sýkořský bioregion - charakteristiky_4a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1E701E8B-9249-46B8-876B-8EEDAA53B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cs-CZ" altLang="cs-CZ" b="1" u="sng"/>
              <a:t>Biologicky  zajímavé  lokality: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Četné zachovalé bučiny a suťové lesy v údolích a na vrcholech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Reliktní bory na skalách v údolích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Bledule v údolí Chlébského potoka a na Hersici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Květena na vápencích 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cs-CZ" altLang="cs-CZ" b="1" u="sng"/>
              <a:t>Zajímavé  stavby: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Pernštejn, Zubštejn a řada menších, Doubravník – kostel, zámek (pův. románský hrad) v Kunštátě, zámek v Lysicích, Svojanov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krytý most v Červíru, lidová architektura v okolí Bystrého,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cs-CZ" sz="3000"/>
              <a:t>přehrada Vír 1 a 2.,  železnice Tišnov – Níhov, Vírský vodovod.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9CB3FAE-0190-4F7E-979E-FA365505C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/>
            <a:r>
              <a:rPr lang="cs-CZ" altLang="cs-CZ" sz="3800" u="sng"/>
              <a:t>Charakteristiky Sýkořského bioregionu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8EB9BB-0109-428F-81D2-4F617B6BE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256213"/>
          </a:xfrm>
        </p:spPr>
        <p:txBody>
          <a:bodyPr/>
          <a:lstStyle/>
          <a:p>
            <a:pPr eaLnBrk="1" hangingPunct="1"/>
            <a:r>
              <a:rPr lang="cs-CZ" altLang="cs-CZ" dirty="0"/>
              <a:t>Poloha:</a:t>
            </a:r>
          </a:p>
          <a:p>
            <a:pPr eaLnBrk="1" hangingPunct="1"/>
            <a:r>
              <a:rPr lang="cs-CZ" altLang="cs-CZ" dirty="0"/>
              <a:t>Důvod vymezení: </a:t>
            </a:r>
          </a:p>
          <a:p>
            <a:pPr eaLnBrk="1" hangingPunct="1"/>
            <a:r>
              <a:rPr lang="cs-CZ" altLang="cs-CZ" dirty="0"/>
              <a:t>Plocha: 675 km</a:t>
            </a:r>
            <a:r>
              <a:rPr lang="cs-CZ" altLang="cs-CZ" baseline="30000" dirty="0"/>
              <a:t>2</a:t>
            </a:r>
          </a:p>
          <a:p>
            <a:pPr eaLnBrk="1" hangingPunct="1"/>
            <a:r>
              <a:rPr lang="cs-CZ" altLang="cs-CZ" dirty="0"/>
              <a:t>Vegetační stupně:   2. –  5.</a:t>
            </a:r>
          </a:p>
          <a:p>
            <a:pPr eaLnBrk="1" hangingPunct="1"/>
            <a:r>
              <a:rPr lang="cs-CZ" altLang="cs-CZ" u="sng" dirty="0">
                <a:solidFill>
                  <a:srgbClr val="009900"/>
                </a:solidFill>
              </a:rPr>
              <a:t>2.</a:t>
            </a:r>
            <a:r>
              <a:rPr lang="cs-CZ" altLang="cs-CZ" u="sng" dirty="0"/>
              <a:t> (2%),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9900"/>
                </a:solidFill>
              </a:rPr>
              <a:t>3.</a:t>
            </a:r>
            <a:r>
              <a:rPr lang="cs-CZ" altLang="cs-CZ" dirty="0"/>
              <a:t> (20%), </a:t>
            </a:r>
            <a:r>
              <a:rPr lang="cs-CZ" altLang="cs-CZ" dirty="0">
                <a:solidFill>
                  <a:srgbClr val="009900"/>
                </a:solidFill>
              </a:rPr>
              <a:t>4.</a:t>
            </a:r>
            <a:r>
              <a:rPr lang="cs-CZ" altLang="cs-CZ" dirty="0"/>
              <a:t> (64%) </a:t>
            </a:r>
            <a:r>
              <a:rPr lang="cs-CZ" altLang="cs-CZ" u="sng" dirty="0">
                <a:solidFill>
                  <a:srgbClr val="009900"/>
                </a:solidFill>
              </a:rPr>
              <a:t>5.</a:t>
            </a:r>
            <a:r>
              <a:rPr lang="cs-CZ" altLang="cs-CZ" u="sng" dirty="0"/>
              <a:t> (14%)</a:t>
            </a:r>
          </a:p>
          <a:p>
            <a:pPr eaLnBrk="1" hangingPunct="1"/>
            <a:r>
              <a:rPr lang="cs-CZ" altLang="cs-CZ" dirty="0">
                <a:solidFill>
                  <a:srgbClr val="FF0066"/>
                </a:solidFill>
              </a:rPr>
              <a:t>A</a:t>
            </a:r>
            <a:r>
              <a:rPr lang="cs-CZ" altLang="cs-CZ" dirty="0"/>
              <a:t> (45%), </a:t>
            </a:r>
            <a:r>
              <a:rPr lang="cs-CZ" altLang="cs-CZ" dirty="0">
                <a:solidFill>
                  <a:srgbClr val="FF0066"/>
                </a:solidFill>
              </a:rPr>
              <a:t>B</a:t>
            </a:r>
            <a:r>
              <a:rPr lang="cs-CZ" altLang="cs-CZ" dirty="0"/>
              <a:t> (44%), </a:t>
            </a:r>
            <a:r>
              <a:rPr lang="cs-CZ" altLang="cs-CZ" u="sng" dirty="0">
                <a:solidFill>
                  <a:srgbClr val="FF0066"/>
                </a:solidFill>
              </a:rPr>
              <a:t>Cs</a:t>
            </a:r>
            <a:r>
              <a:rPr lang="cs-CZ" altLang="cs-CZ" u="sng" dirty="0"/>
              <a:t> (7%)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rgbClr val="FF0066"/>
                </a:solidFill>
              </a:rPr>
              <a:t>Ca</a:t>
            </a:r>
            <a:r>
              <a:rPr lang="cs-CZ" altLang="cs-CZ" dirty="0"/>
              <a:t> (3%), </a:t>
            </a:r>
            <a:r>
              <a:rPr lang="cs-CZ" altLang="cs-CZ" u="sng" dirty="0">
                <a:solidFill>
                  <a:srgbClr val="FF0066"/>
                </a:solidFill>
              </a:rPr>
              <a:t>D</a:t>
            </a:r>
            <a:r>
              <a:rPr lang="cs-CZ" altLang="cs-CZ" u="sng" dirty="0"/>
              <a:t> (1%)</a:t>
            </a:r>
          </a:p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N</a:t>
            </a:r>
            <a:r>
              <a:rPr lang="cs-CZ" altLang="cs-CZ" dirty="0"/>
              <a:t> (91%), </a:t>
            </a:r>
            <a:r>
              <a:rPr lang="cs-CZ" altLang="cs-CZ" dirty="0">
                <a:solidFill>
                  <a:schemeClr val="accent2"/>
                </a:solidFill>
              </a:rPr>
              <a:t>z</a:t>
            </a:r>
            <a:r>
              <a:rPr lang="cs-CZ" altLang="cs-CZ" dirty="0"/>
              <a:t> (5%, raš+), </a:t>
            </a:r>
            <a:r>
              <a:rPr lang="cs-CZ" altLang="cs-CZ" dirty="0">
                <a:solidFill>
                  <a:schemeClr val="accent2"/>
                </a:solidFill>
              </a:rPr>
              <a:t>a</a:t>
            </a:r>
            <a:r>
              <a:rPr lang="cs-CZ" altLang="cs-CZ" dirty="0"/>
              <a:t> (3%), </a:t>
            </a:r>
            <a:r>
              <a:rPr lang="cs-CZ" altLang="cs-CZ" u="sng" dirty="0">
                <a:solidFill>
                  <a:schemeClr val="accent2"/>
                </a:solidFill>
              </a:rPr>
              <a:t>o</a:t>
            </a:r>
            <a:r>
              <a:rPr lang="cs-CZ" altLang="cs-CZ" u="sng" dirty="0"/>
              <a:t> (1,0%)</a:t>
            </a:r>
            <a:r>
              <a:rPr lang="cs-CZ" altLang="cs-CZ" dirty="0"/>
              <a:t>.</a:t>
            </a:r>
          </a:p>
          <a:p>
            <a:pPr eaLnBrk="1" hangingPunct="1"/>
            <a:r>
              <a:rPr lang="cs-CZ" altLang="cs-CZ" dirty="0"/>
              <a:t>Orná: 30%,  </a:t>
            </a:r>
            <a:r>
              <a:rPr lang="cs-CZ" altLang="cs-CZ" u="sng" dirty="0"/>
              <a:t>TTP 18%,</a:t>
            </a:r>
            <a:r>
              <a:rPr lang="cs-CZ" altLang="cs-CZ" dirty="0"/>
              <a:t>  lesy 39%,  vody 1,1%</a:t>
            </a:r>
          </a:p>
          <a:p>
            <a:pPr eaLnBrk="1" hangingPunct="1"/>
            <a:r>
              <a:rPr lang="cs-CZ" altLang="cs-CZ" dirty="0"/>
              <a:t>KES 2,0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032601A-0332-4F87-A813-C70BFBA95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cs-CZ" altLang="cs-CZ"/>
              <a:t>Sýkořský bioregion</a:t>
            </a:r>
            <a:br>
              <a:rPr lang="cs-CZ" altLang="cs-CZ"/>
            </a:br>
            <a:r>
              <a:rPr lang="cs-CZ" altLang="cs-CZ"/>
              <a:t>charakteristiky_2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6F99B1C-FA2A-4C0E-81F4-46E1FF0EE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/>
              <a:t>Lesy – zastoupení dřevin v %: 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 u="sng"/>
              <a:t>Sm 64</a:t>
            </a:r>
            <a:r>
              <a:rPr lang="cs-CZ" altLang="cs-CZ"/>
              <a:t>,  </a:t>
            </a:r>
            <a:r>
              <a:rPr lang="cs-CZ" altLang="cs-CZ" u="sng"/>
              <a:t>Bo 14</a:t>
            </a:r>
            <a:r>
              <a:rPr lang="cs-CZ" altLang="cs-CZ"/>
              <a:t>,  Jd 2,  Md 4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 u="sng"/>
              <a:t>Db 5,  Hb 3,</a:t>
            </a:r>
            <a:r>
              <a:rPr lang="cs-CZ" altLang="cs-CZ"/>
              <a:t>  </a:t>
            </a:r>
            <a:r>
              <a:rPr lang="cs-CZ" altLang="cs-CZ" u="sng"/>
              <a:t>Bk 5</a:t>
            </a:r>
            <a:r>
              <a:rPr lang="cs-CZ" altLang="cs-CZ"/>
              <a:t>,  Cenné l. 2, Bř 2.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/>
              <a:t>Podíl přirozených dřevin: </a:t>
            </a:r>
            <a:r>
              <a:rPr lang="cs-CZ" altLang="cs-CZ" b="1" u="sng">
                <a:solidFill>
                  <a:srgbClr val="009900"/>
                </a:solidFill>
              </a:rPr>
              <a:t>23%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>
                <a:solidFill>
                  <a:srgbClr val="CC0000"/>
                </a:solidFill>
              </a:rPr>
              <a:t>VZCHÚ:</a:t>
            </a:r>
            <a:r>
              <a:rPr lang="cs-CZ" altLang="cs-CZ"/>
              <a:t> 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cs-CZ" altLang="cs-CZ">
                <a:solidFill>
                  <a:srgbClr val="CC0000"/>
                </a:solidFill>
              </a:rPr>
              <a:t>Přírodní parky:</a:t>
            </a:r>
            <a:r>
              <a:rPr lang="cs-CZ" altLang="cs-CZ"/>
              <a:t> Svratecká hornatina, Halasovo Kunštátsko, Lysicko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>
                <a:solidFill>
                  <a:srgbClr val="CC0000"/>
                </a:solidFill>
              </a:rPr>
              <a:t>MZCHÚ:</a:t>
            </a:r>
            <a:r>
              <a:rPr lang="cs-CZ" altLang="cs-CZ">
                <a:solidFill>
                  <a:srgbClr val="009900"/>
                </a:solidFill>
              </a:rPr>
              <a:t>  </a:t>
            </a:r>
            <a:r>
              <a:rPr lang="cs-CZ" altLang="cs-CZ"/>
              <a:t>Sýkoř, Míchovec, Sokolí skála, Údolí Chlébského potoka, Kaviny, Svídovec, Čepičkův vrch atd. atd…………………….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656B52B-DEBB-4353-9EBC-EB0A6A586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538EA2A-F1A3-40AD-8AC8-FE6D439AE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8068" name="Picture 4" descr="Horní les od jihu">
            <a:extLst>
              <a:ext uri="{FF2B5EF4-FFF2-40B4-BE49-F238E27FC236}">
                <a16:creationId xmlns:a16="http://schemas.microsoft.com/office/drawing/2014/main" id="{875F5C0F-686C-4096-91B7-221CBE3C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227B6FDB-2109-4087-9EEA-9856BAC7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84138"/>
            <a:ext cx="3629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Horní les (774 mn.m.)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BA5D619-BACB-45D4-AE47-E6EABB36E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0A87664-8128-4EE5-B4C7-B46808745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9092" name="Picture 4" descr="Čepí_okolí">
            <a:extLst>
              <a:ext uri="{FF2B5EF4-FFF2-40B4-BE49-F238E27FC236}">
                <a16:creationId xmlns:a16="http://schemas.microsoft.com/office/drawing/2014/main" id="{618D9410-99AF-49F2-85B4-6B5CECF6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76DFCFD-79FD-4137-BC51-E864187B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2807A9-A88F-4552-B9E3-CF79148ED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0116" name="Picture 4" descr="Karasín_celek">
            <a:extLst>
              <a:ext uri="{FF2B5EF4-FFF2-40B4-BE49-F238E27FC236}">
                <a16:creationId xmlns:a16="http://schemas.microsoft.com/office/drawing/2014/main" id="{12B4816B-012B-4492-8F8C-5A816820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EE61CB8-0F16-4426-8333-FA1ACB091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3EC5041-4EDB-4A06-87CC-567FA0B6B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1140" name="Picture 4" descr="Karasín_věž">
            <a:extLst>
              <a:ext uri="{FF2B5EF4-FFF2-40B4-BE49-F238E27FC236}">
                <a16:creationId xmlns:a16="http://schemas.microsoft.com/office/drawing/2014/main" id="{801D3809-C777-4DB3-B31B-0CDAFB82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361</Words>
  <Application>Microsoft Office PowerPoint</Application>
  <PresentationFormat>Předvádění na obrazovce (4:3)</PresentationFormat>
  <Paragraphs>43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Arial</vt:lpstr>
      <vt:lpstr>Výchozí návrh</vt:lpstr>
      <vt:lpstr>Krajiny  jižní  Moravy  - pokr.</vt:lpstr>
      <vt:lpstr>Prezentace aplikace PowerPoint</vt:lpstr>
      <vt:lpstr>Prezentace aplikace PowerPoint</vt:lpstr>
      <vt:lpstr>Charakteristiky Sýkořského bioregionu</vt:lpstr>
      <vt:lpstr>Sýkořský bioregion charakteristiky_2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Sýkořský  bioregion charakteristiky_3</vt:lpstr>
      <vt:lpstr>Sýkořský bioregion - charakteristiky_4a</vt:lpstr>
    </vt:vector>
  </TitlesOfParts>
  <Company>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Culek</dc:creator>
  <cp:lastModifiedBy>Martin Culek</cp:lastModifiedBy>
  <cp:revision>36</cp:revision>
  <dcterms:created xsi:type="dcterms:W3CDTF">2007-11-06T11:41:25Z</dcterms:created>
  <dcterms:modified xsi:type="dcterms:W3CDTF">2020-05-13T10:17:19Z</dcterms:modified>
</cp:coreProperties>
</file>