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7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8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10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3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8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5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25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4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1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69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21" r:id="rId6"/>
    <p:sldLayoutId id="2147483826" r:id="rId7"/>
    <p:sldLayoutId id="2147483822" r:id="rId8"/>
    <p:sldLayoutId id="2147483823" r:id="rId9"/>
    <p:sldLayoutId id="2147483824" r:id="rId10"/>
    <p:sldLayoutId id="214748382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3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predmet/sci/jaro2020/Z789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w5agXhNHJvGtWRmM_QozmFY6x6UUPGQledp_SYif30k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no.cz/sprava-mesta/magistrat-mesta-brna/odbor-zahranicnich-vztahu/mezinarodni-vztahy/partnerska-mest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bsah obrázku jídlo, stůl, kreslení&#10;&#10;Popis byl vytvořen automaticky">
            <a:extLst>
              <a:ext uri="{FF2B5EF4-FFF2-40B4-BE49-F238E27FC236}">
                <a16:creationId xmlns:a16="http://schemas.microsoft.com/office/drawing/2014/main" id="{621AF4B4-54B3-49E0-B3DE-0BD3D87712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9" y="0"/>
            <a:ext cx="12191981" cy="6857990"/>
          </a:xfrm>
          <a:prstGeom prst="rect">
            <a:avLst/>
          </a:prstGeom>
        </p:spPr>
      </p:pic>
      <p:sp>
        <p:nvSpPr>
          <p:cNvPr id="20" name="Rectangle 13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DA786E-B5E0-4117-9F0A-562A2F70E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791" y="3331444"/>
            <a:ext cx="6470692" cy="1229306"/>
          </a:xfrm>
        </p:spPr>
        <p:txBody>
          <a:bodyPr>
            <a:normAutofit fontScale="90000"/>
          </a:bodyPr>
          <a:lstStyle/>
          <a:p>
            <a:r>
              <a:rPr lang="pl-PL" sz="38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Z7895 PROGRAMY A PROJEKTY PŘESHRANIČNÍ SPOLUPRÁCE</a:t>
            </a:r>
            <a:endParaRPr lang="en-GB" sz="3800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46CC57-C9F6-4421-878D-B06417701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791" y="4735799"/>
            <a:ext cx="6470693" cy="60525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1900" dirty="0"/>
              <a:t>Cvičení</a:t>
            </a:r>
          </a:p>
          <a:p>
            <a:pPr>
              <a:lnSpc>
                <a:spcPct val="90000"/>
              </a:lnSpc>
            </a:pPr>
            <a:r>
              <a:rPr lang="cs-CZ" sz="1100" dirty="0"/>
              <a:t>Mgr. Mirjana Stanojević</a:t>
            </a:r>
            <a:endParaRPr lang="en-GB" sz="1100" dirty="0"/>
          </a:p>
        </p:txBody>
      </p:sp>
      <p:cxnSp>
        <p:nvCxnSpPr>
          <p:cNvPr id="21" name="Straight Connector 15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2429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7">
            <a:extLst>
              <a:ext uri="{FF2B5EF4-FFF2-40B4-BE49-F238E27FC236}">
                <a16:creationId xmlns:a16="http://schemas.microsoft.com/office/drawing/2014/main" id="{C390A367-0330-4E03-9D5F-40308A797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6415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1B2BC-2A5B-4DAD-A70C-371E9FDE2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Programy a projekty přeshraniční spolupráce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7091E4-138C-4CBF-BB6B-F1A751DC8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Mezinárodní vztahy Brna a JMK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Cvičení + projekt (druhá polovina semestru)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2 povolené absence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Individuální a skupinová práce (1. polovina semestru)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Účast na vypracovávání projektu (spolupráce Brna a Vídně)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Zápočet za aktivní účast na projektech v minulých letech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20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CB54FC-0B2A-4107-9A70-958B90B765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820B3F-87F8-421B-BD0C-5C1BD63E0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</p:spPr>
        <p:txBody>
          <a:bodyPr>
            <a:normAutofit/>
          </a:bodyPr>
          <a:lstStyle/>
          <a:p>
            <a:r>
              <a:rPr lang="cs-CZ" dirty="0"/>
              <a:t>Změna termínu?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55A9B5-1710-4B19-B0F1-CDFDD4ED5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14044" y="2246569"/>
            <a:ext cx="45720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02F164-BC62-437A-BD4D-4810639F5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4" y="2407436"/>
            <a:ext cx="5127172" cy="346165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Hlasovat do neděle 23.02.2020.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ODKAZ: </a:t>
            </a:r>
            <a:r>
              <a:rPr lang="cs-CZ" dirty="0">
                <a:hlinkClick r:id="rId2"/>
              </a:rPr>
              <a:t>https://docs.google.com/spreadsheets/d/1w5agXhNHJvGtWRmM_QozmFY6x6UUPGQledp_SYif30k/edit?usp=sharing</a:t>
            </a:r>
            <a:r>
              <a:rPr lang="cs-CZ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Preferuji termíny po 14 h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A76026-5689-4584-8D93-D71D739E6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2BD73FA-D87A-4A35-976C-6AADCA113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553988"/>
              </p:ext>
            </p:extLst>
          </p:nvPr>
        </p:nvGraphicFramePr>
        <p:xfrm>
          <a:off x="643192" y="1553764"/>
          <a:ext cx="5115349" cy="3430440"/>
        </p:xfrm>
        <a:graphic>
          <a:graphicData uri="http://schemas.openxmlformats.org/drawingml/2006/table">
            <a:tbl>
              <a:tblPr/>
              <a:tblGrid>
                <a:gridCol w="731955">
                  <a:extLst>
                    <a:ext uri="{9D8B030D-6E8A-4147-A177-3AD203B41FA5}">
                      <a16:colId xmlns:a16="http://schemas.microsoft.com/office/drawing/2014/main" val="2400411378"/>
                    </a:ext>
                  </a:extLst>
                </a:gridCol>
                <a:gridCol w="1054356">
                  <a:extLst>
                    <a:ext uri="{9D8B030D-6E8A-4147-A177-3AD203B41FA5}">
                      <a16:colId xmlns:a16="http://schemas.microsoft.com/office/drawing/2014/main" val="2827606154"/>
                    </a:ext>
                  </a:extLst>
                </a:gridCol>
                <a:gridCol w="1095842">
                  <a:extLst>
                    <a:ext uri="{9D8B030D-6E8A-4147-A177-3AD203B41FA5}">
                      <a16:colId xmlns:a16="http://schemas.microsoft.com/office/drawing/2014/main" val="2634130741"/>
                    </a:ext>
                  </a:extLst>
                </a:gridCol>
                <a:gridCol w="1213382">
                  <a:extLst>
                    <a:ext uri="{9D8B030D-6E8A-4147-A177-3AD203B41FA5}">
                      <a16:colId xmlns:a16="http://schemas.microsoft.com/office/drawing/2014/main" val="1952624510"/>
                    </a:ext>
                  </a:extLst>
                </a:gridCol>
                <a:gridCol w="1019814">
                  <a:extLst>
                    <a:ext uri="{9D8B030D-6E8A-4147-A177-3AD203B41FA5}">
                      <a16:colId xmlns:a16="http://schemas.microsoft.com/office/drawing/2014/main" val="2320653747"/>
                    </a:ext>
                  </a:extLst>
                </a:gridCol>
              </a:tblGrid>
              <a:tr h="263880"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PONDĚLÍ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ÚTERÝ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STŘEDA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ČTVRTEK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184531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08-08:50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133791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09-09:50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25118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10-10:50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730355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11-11:50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942389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12-12:50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44142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13-13:50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342410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14-14:50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116905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15-15:50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454445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16-16:50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692261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17-17:50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759911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18-18:50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423930"/>
                  </a:ext>
                </a:extLst>
              </a:tr>
              <a:tr h="263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3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19-19:50</a:t>
                      </a: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1400" dirty="0">
                        <a:effectLst/>
                      </a:endParaRPr>
                    </a:p>
                  </a:txBody>
                  <a:tcPr marL="15531" marR="15531" marT="10353" marB="1035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770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29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77AF8-EB2F-418C-8622-8AAE29A2B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1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8820E3-8BB9-4300-B335-4E80DA7AF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2"/>
            <a:ext cx="10058400" cy="5249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Partnerská města?</a:t>
            </a:r>
          </a:p>
          <a:p>
            <a:endParaRPr lang="en-GB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91D880ED-9A69-429F-BD37-538A4AFBA4E7}"/>
              </a:ext>
            </a:extLst>
          </p:cNvPr>
          <p:cNvSpPr txBox="1">
            <a:spLocks/>
          </p:cNvSpPr>
          <p:nvPr/>
        </p:nvSpPr>
        <p:spPr>
          <a:xfrm>
            <a:off x="1097280" y="2741509"/>
            <a:ext cx="10058400" cy="3261357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8" indent="-90488"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Twin</a:t>
            </a:r>
            <a:r>
              <a:rPr lang="cs-CZ" dirty="0"/>
              <a:t> </a:t>
            </a:r>
            <a:r>
              <a:rPr lang="cs-CZ" dirty="0" err="1"/>
              <a:t>town</a:t>
            </a:r>
            <a:r>
              <a:rPr lang="cs-CZ" dirty="0"/>
              <a:t> </a:t>
            </a:r>
          </a:p>
          <a:p>
            <a:pPr marL="90488" indent="-90488"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Sister</a:t>
            </a:r>
            <a:r>
              <a:rPr lang="cs-CZ" dirty="0"/>
              <a:t> city </a:t>
            </a:r>
          </a:p>
          <a:p>
            <a:pPr marL="90488" indent="-90488" algn="just">
              <a:buFont typeface="Arial" panose="020B0604020202020204" pitchFamily="34" charset="0"/>
              <a:buChar char="•"/>
            </a:pPr>
            <a:r>
              <a:rPr lang="cs-CZ" b="1" dirty="0"/>
              <a:t> Partnerská</a:t>
            </a:r>
            <a:r>
              <a:rPr lang="en-GB" b="1" dirty="0"/>
              <a:t> (</a:t>
            </a:r>
            <a:r>
              <a:rPr lang="en-GB" b="1" dirty="0" err="1"/>
              <a:t>družební</a:t>
            </a:r>
            <a:r>
              <a:rPr lang="en-GB" b="1" dirty="0"/>
              <a:t>) města</a:t>
            </a:r>
            <a:r>
              <a:rPr lang="en-GB" dirty="0"/>
              <a:t> 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taková</a:t>
            </a:r>
            <a:r>
              <a:rPr lang="en-GB" dirty="0"/>
              <a:t> města, </a:t>
            </a:r>
            <a:r>
              <a:rPr lang="en-GB" dirty="0" err="1"/>
              <a:t>která</a:t>
            </a:r>
            <a:r>
              <a:rPr lang="en-GB" dirty="0"/>
              <a:t> se </a:t>
            </a:r>
            <a:r>
              <a:rPr lang="en-GB" dirty="0" err="1"/>
              <a:t>i</a:t>
            </a:r>
            <a:r>
              <a:rPr lang="en-GB" dirty="0"/>
              <a:t> </a:t>
            </a:r>
            <a:r>
              <a:rPr lang="en-GB" dirty="0" err="1"/>
              <a:t>přes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geografické</a:t>
            </a:r>
            <a:r>
              <a:rPr lang="en-GB" dirty="0"/>
              <a:t> </a:t>
            </a:r>
            <a:r>
              <a:rPr lang="en-GB" dirty="0" err="1"/>
              <a:t>vzdálenosti</a:t>
            </a:r>
            <a:r>
              <a:rPr lang="en-GB" dirty="0"/>
              <a:t> a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rozdíly</a:t>
            </a:r>
            <a:r>
              <a:rPr lang="en-GB" dirty="0"/>
              <a:t> </a:t>
            </a:r>
            <a:r>
              <a:rPr lang="en-GB" dirty="0" err="1"/>
              <a:t>spojila</a:t>
            </a:r>
            <a:r>
              <a:rPr lang="en-GB" dirty="0"/>
              <a:t>, aby </a:t>
            </a:r>
            <a:r>
              <a:rPr lang="en-GB" dirty="0" err="1"/>
              <a:t>pěstovala</a:t>
            </a:r>
            <a:r>
              <a:rPr lang="en-GB" dirty="0"/>
              <a:t> </a:t>
            </a:r>
            <a:r>
              <a:rPr lang="en-GB" dirty="0" err="1"/>
              <a:t>vzájemná</a:t>
            </a:r>
            <a:r>
              <a:rPr lang="en-GB" dirty="0"/>
              <a:t> </a:t>
            </a:r>
            <a:r>
              <a:rPr lang="en-GB" dirty="0" err="1"/>
              <a:t>kulturní</a:t>
            </a:r>
            <a:r>
              <a:rPr lang="en-GB" dirty="0"/>
              <a:t> </a:t>
            </a:r>
            <a:r>
              <a:rPr lang="en-GB" dirty="0" err="1"/>
              <a:t>pouta</a:t>
            </a:r>
            <a:r>
              <a:rPr lang="en-GB" dirty="0"/>
              <a:t> a </a:t>
            </a:r>
            <a:r>
              <a:rPr lang="en-GB" dirty="0" err="1"/>
              <a:t>kontakty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svými</a:t>
            </a:r>
            <a:r>
              <a:rPr lang="en-GB" dirty="0"/>
              <a:t> </a:t>
            </a:r>
            <a:r>
              <a:rPr lang="en-GB" dirty="0" err="1"/>
              <a:t>obyvateli</a:t>
            </a:r>
            <a:r>
              <a:rPr lang="en-GB" dirty="0"/>
              <a:t>.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podobné</a:t>
            </a:r>
            <a:r>
              <a:rPr lang="en-GB" dirty="0"/>
              <a:t> </a:t>
            </a:r>
            <a:r>
              <a:rPr lang="en-GB" dirty="0" err="1"/>
              <a:t>demografické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 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cs-CZ" dirty="0"/>
              <a:t>charakteristiky</a:t>
            </a:r>
            <a:r>
              <a:rPr lang="en-GB" dirty="0"/>
              <a:t>, </a:t>
            </a:r>
            <a:r>
              <a:rPr lang="en-GB" dirty="0" err="1"/>
              <a:t>někdy</a:t>
            </a:r>
            <a:r>
              <a:rPr lang="en-GB" dirty="0"/>
              <a:t> </a:t>
            </a:r>
            <a:r>
              <a:rPr lang="en-GB" dirty="0" err="1"/>
              <a:t>také</a:t>
            </a:r>
            <a:r>
              <a:rPr lang="en-GB" dirty="0"/>
              <a:t> </a:t>
            </a:r>
            <a:r>
              <a:rPr lang="en-GB" dirty="0" err="1"/>
              <a:t>podobnou</a:t>
            </a:r>
            <a:r>
              <a:rPr lang="en-GB" dirty="0"/>
              <a:t> </a:t>
            </a:r>
            <a:r>
              <a:rPr lang="en-GB" dirty="0" err="1"/>
              <a:t>historii</a:t>
            </a:r>
            <a:r>
              <a:rPr lang="en-GB" dirty="0"/>
              <a:t>. </a:t>
            </a:r>
            <a:r>
              <a:rPr lang="en-GB" dirty="0" err="1"/>
              <a:t>Takováto</a:t>
            </a:r>
            <a:r>
              <a:rPr lang="en-GB" dirty="0"/>
              <a:t> </a:t>
            </a:r>
            <a:r>
              <a:rPr lang="en-GB" dirty="0" err="1"/>
              <a:t>partnerství</a:t>
            </a:r>
            <a:r>
              <a:rPr lang="en-GB" dirty="0"/>
              <a:t> </a:t>
            </a:r>
            <a:r>
              <a:rPr lang="en-GB" dirty="0" err="1"/>
              <a:t>vedou</a:t>
            </a:r>
            <a:r>
              <a:rPr lang="en-GB" dirty="0"/>
              <a:t> </a:t>
            </a:r>
            <a:r>
              <a:rPr lang="en-GB" dirty="0" err="1"/>
              <a:t>často</a:t>
            </a:r>
            <a:r>
              <a:rPr lang="en-GB" dirty="0"/>
              <a:t> k </a:t>
            </a:r>
            <a:r>
              <a:rPr lang="en-GB" dirty="0" err="1"/>
              <a:t>výměnným</a:t>
            </a:r>
            <a:r>
              <a:rPr lang="en-GB" dirty="0"/>
              <a:t> </a:t>
            </a:r>
            <a:r>
              <a:rPr lang="en-GB" dirty="0" err="1"/>
              <a:t>studentským</a:t>
            </a:r>
            <a:r>
              <a:rPr lang="en-GB" dirty="0"/>
              <a:t> </a:t>
            </a:r>
            <a:r>
              <a:rPr lang="en-GB" dirty="0" err="1"/>
              <a:t>programům</a:t>
            </a:r>
            <a:r>
              <a:rPr lang="en-GB" dirty="0"/>
              <a:t> a </a:t>
            </a:r>
            <a:r>
              <a:rPr lang="en-GB" dirty="0" err="1"/>
              <a:t>také</a:t>
            </a:r>
            <a:r>
              <a:rPr lang="en-GB" dirty="0"/>
              <a:t> k </a:t>
            </a:r>
            <a:r>
              <a:rPr lang="en-GB" dirty="0" err="1"/>
              <a:t>ekonomické</a:t>
            </a:r>
            <a:r>
              <a:rPr lang="en-GB" dirty="0"/>
              <a:t> a </a:t>
            </a:r>
            <a:r>
              <a:rPr lang="en-GB" dirty="0" err="1"/>
              <a:t>kulturní</a:t>
            </a:r>
            <a:r>
              <a:rPr lang="en-GB" dirty="0"/>
              <a:t> </a:t>
            </a:r>
            <a:r>
              <a:rPr lang="en-GB" dirty="0" err="1"/>
              <a:t>spolupráci</a:t>
            </a:r>
            <a:r>
              <a:rPr lang="en-GB" dirty="0"/>
              <a:t>.</a:t>
            </a:r>
            <a:r>
              <a:rPr lang="cs-CZ" dirty="0"/>
              <a:t> (Wikipedia)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11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3BB83-F511-4DD3-857B-4A0A5CC3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1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D90D05-18F1-46DD-8F60-CB0926338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922780"/>
            <a:ext cx="10058400" cy="601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Partnerská města Brna?</a:t>
            </a:r>
            <a:endParaRPr lang="en-GB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1499764-519D-4B71-A838-6696941CDC2D}"/>
              </a:ext>
            </a:extLst>
          </p:cNvPr>
          <p:cNvSpPr txBox="1">
            <a:spLocks/>
          </p:cNvSpPr>
          <p:nvPr/>
        </p:nvSpPr>
        <p:spPr>
          <a:xfrm>
            <a:off x="1097280" y="2709333"/>
            <a:ext cx="10058400" cy="326813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endParaRPr lang="en-GB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1CB5F6B-3466-4419-9234-0FB65BB95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813431"/>
              </p:ext>
            </p:extLst>
          </p:nvPr>
        </p:nvGraphicFramePr>
        <p:xfrm>
          <a:off x="1097279" y="2457420"/>
          <a:ext cx="10058400" cy="3384580"/>
        </p:xfrm>
        <a:graphic>
          <a:graphicData uri="http://schemas.openxmlformats.org/drawingml/2006/table">
            <a:tbl>
              <a:tblPr/>
              <a:tblGrid>
                <a:gridCol w="5029200">
                  <a:extLst>
                    <a:ext uri="{9D8B030D-6E8A-4147-A177-3AD203B41FA5}">
                      <a16:colId xmlns:a16="http://schemas.microsoft.com/office/drawing/2014/main" val="38405414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3863033445"/>
                    </a:ext>
                  </a:extLst>
                </a:gridCol>
              </a:tblGrid>
              <a:tr h="3384580">
                <a:tc>
                  <a:txBody>
                    <a:bodyPr/>
                    <a:lstStyle/>
                    <a:p>
                      <a:pPr marL="355600" indent="-35560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Bratislava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Slovensko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355600" indent="-35560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Dallas (USA)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Debrecín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Maďarsko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Charkov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Ukrajina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Kaunas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Litva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Leeds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Velká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Británie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Lipsko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Německo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Moskva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Rusko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marL="0" marR="37705" marT="0" marB="37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0" indent="-35560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Poznaň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Polsko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Rennes (Francie)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St. Pölten (Rakousko)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Stuttgart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Německo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Tedžon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Korejská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republika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Utrecht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Nizozemsko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Vídeň (Rakousko)</a:t>
                      </a:r>
                    </a:p>
                    <a:p>
                      <a:pPr marL="285750" indent="-285750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 Voroněž (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Rusko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marL="0" marR="37705" marT="0" marB="37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595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78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2352B-574C-47B0-A799-5772A1B15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1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5B738-E8EA-4CB2-86BC-759FE9E3D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12326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Každý si má zvolit jedno partnerské město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Základní popis města a případná podobnost Brnu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Spolupráce v oblasti: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Cestovní ruch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Obchod a podnikání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Kultura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Sport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Vzdělávání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Oficiální setkání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18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66D12-B1DD-4A95-9F3F-48BA64A18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1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E8E9C2-0111-497E-AA39-E1CC01759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Informace o partnerských městech Brna: </a:t>
            </a:r>
            <a:r>
              <a:rPr lang="en-GB" dirty="0">
                <a:hlinkClick r:id="rId2"/>
              </a:rPr>
              <a:t>https://www.brno.cz/sprava-mesta/magistrat-mesta-brna/odbor-zahranicnich-vztahu/mezinarodni-vztahy/partnerska-mesta/</a:t>
            </a:r>
            <a:r>
              <a:rPr lang="cs-CZ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Prezentace města na příštích dvou cvičeních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Jedna prezentace cca 8 minut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Prezentace odevzdat do složky v IS-u s názvem </a:t>
            </a:r>
            <a:r>
              <a:rPr lang="cs-CZ" dirty="0" err="1"/>
              <a:t>Cv</a:t>
            </a:r>
            <a:r>
              <a:rPr lang="cs-CZ"/>
              <a:t>. </a:t>
            </a:r>
            <a:r>
              <a:rPr lang="cs-CZ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6435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6FAB6-91F3-43C1-82C2-76712A417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1</a:t>
            </a:r>
            <a:endParaRPr lang="en-GB" dirty="0"/>
          </a:p>
        </p:txBody>
      </p:sp>
      <p:graphicFrame>
        <p:nvGraphicFramePr>
          <p:cNvPr id="10" name="Tabulka 10">
            <a:extLst>
              <a:ext uri="{FF2B5EF4-FFF2-40B4-BE49-F238E27FC236}">
                <a16:creationId xmlns:a16="http://schemas.microsoft.com/office/drawing/2014/main" id="{E89731B1-BDC7-4B89-A237-DB0D683066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781446"/>
              </p:ext>
            </p:extLst>
          </p:nvPr>
        </p:nvGraphicFramePr>
        <p:xfrm>
          <a:off x="1096963" y="2108200"/>
          <a:ext cx="10058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1705359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10415189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11176826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106111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MĚSTO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STUDENT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MĚSTO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STUDENT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949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Bratislava (Slovensko)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Kovařík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Kaunas (Litva)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Ilčik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0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Debrecín (Maďarsko)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Mikulíková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Charkov (</a:t>
                      </a:r>
                      <a:r>
                        <a:rPr lang="en-GB" dirty="0" err="1"/>
                        <a:t>Ukrajina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Kašparová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5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Lipsko (Německo)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Myšák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Utrecht (</a:t>
                      </a:r>
                      <a:r>
                        <a:rPr lang="en-GB" dirty="0" err="1"/>
                        <a:t>Nizozemsko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Kovář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136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Poznaň (Polsko)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Posledník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340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St. Pölten (Rakousko)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592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Stuttgart (Německo)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Hermann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828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Vídeň (Rakousko)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Hakl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993120"/>
                  </a:ext>
                </a:extLst>
              </a:tr>
            </a:tbl>
          </a:graphicData>
        </a:graphic>
      </p:graphicFrame>
      <p:sp>
        <p:nvSpPr>
          <p:cNvPr id="12" name="TextovéPole 11">
            <a:extLst>
              <a:ext uri="{FF2B5EF4-FFF2-40B4-BE49-F238E27FC236}">
                <a16:creationId xmlns:a16="http://schemas.microsoft.com/office/drawing/2014/main" id="{B6E2CD1F-4A0C-468B-9B80-9B15A978D300}"/>
              </a:ext>
            </a:extLst>
          </p:cNvPr>
          <p:cNvSpPr txBox="1"/>
          <p:nvPr/>
        </p:nvSpPr>
        <p:spPr>
          <a:xfrm>
            <a:off x="1096963" y="5261094"/>
            <a:ext cx="6057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Prvních 5 měst – prezentace příští cvičení!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0627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A027C1-B835-48D9-9472-3B5498AD9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algn="ctr"/>
            <a:endParaRPr lang="cs-CZ" sz="6600" dirty="0"/>
          </a:p>
          <a:p>
            <a:pPr algn="ctr"/>
            <a:r>
              <a:rPr lang="cs-CZ" sz="6600" dirty="0"/>
              <a:t>DĚKUJI ZA POZORNOST!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3688820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Garamon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475</Words>
  <Application>Microsoft Office PowerPoint</Application>
  <PresentationFormat>Širokoúhlá obrazovka</PresentationFormat>
  <Paragraphs>96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Garamond</vt:lpstr>
      <vt:lpstr>RetrospectVTI</vt:lpstr>
      <vt:lpstr>Z7895 PROGRAMY A PROJEKTY PŘESHRANIČNÍ SPOLUPRÁCE</vt:lpstr>
      <vt:lpstr>Programy a projekty přeshraniční spolupráce</vt:lpstr>
      <vt:lpstr>Změna termínu?</vt:lpstr>
      <vt:lpstr>Cvičení č. 1</vt:lpstr>
      <vt:lpstr>Cvičení č. 1</vt:lpstr>
      <vt:lpstr>Cvičení č. 1 </vt:lpstr>
      <vt:lpstr>Cvičení č. 1</vt:lpstr>
      <vt:lpstr>Cvičení č. 1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Z7895 PROGRAMY A PROJEKTY PŘESHRANIČNÍ SPOLUPRÁCE</dc:title>
  <dc:creator>Mirjana Stanojevic</dc:creator>
  <cp:lastModifiedBy>034-PC</cp:lastModifiedBy>
  <cp:revision>11</cp:revision>
  <dcterms:created xsi:type="dcterms:W3CDTF">2020-02-18T18:56:01Z</dcterms:created>
  <dcterms:modified xsi:type="dcterms:W3CDTF">2020-02-25T12:00:51Z</dcterms:modified>
</cp:coreProperties>
</file>