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C7EDA805-BCE5-4F27-8D50-619A00C0FEDA}">
          <p14:sldIdLst>
            <p14:sldId id="256"/>
            <p14:sldId id="257"/>
            <p14:sldId id="258"/>
            <p14:sldId id="25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3/5/2020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513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584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446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771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216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578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3/5/2020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293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3/5/2020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095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3/5/2020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762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3/5/2020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870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3/5/2020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2259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889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78" r:id="rId5"/>
    <p:sldLayoutId id="2147483684" r:id="rId6"/>
    <p:sldLayoutId id="2147483685" r:id="rId7"/>
    <p:sldLayoutId id="2147483675" r:id="rId8"/>
    <p:sldLayoutId id="2147483676" r:id="rId9"/>
    <p:sldLayoutId id="2147483677" r:id="rId10"/>
    <p:sldLayoutId id="21474836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2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95FE53D-3CD0-4257-A90D-50FAE4C90A6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215" b="6515"/>
          <a:stretch/>
        </p:blipFill>
        <p:spPr>
          <a:xfrm>
            <a:off x="3" y="-22"/>
            <a:ext cx="12191997" cy="6858022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4063B759-00FC-46D1-9898-8E8625268FA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397938" y="1397930"/>
            <a:ext cx="6858003" cy="4062128"/>
          </a:xfrm>
          <a:prstGeom prst="rect">
            <a:avLst/>
          </a:prstGeom>
          <a:gradFill flip="none" rotWithShape="1">
            <a:gsLst>
              <a:gs pos="48000">
                <a:schemeClr val="tx1">
                  <a:alpha val="24000"/>
                </a:schemeClr>
              </a:gs>
              <a:gs pos="85000">
                <a:schemeClr val="tx1">
                  <a:alpha val="45000"/>
                </a:schemeClr>
              </a:gs>
              <a:gs pos="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5B012D8-7F27-4758-9AC6-C889B154BD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437374" y="1100316"/>
            <a:ext cx="6858003" cy="4657347"/>
          </a:xfrm>
          <a:prstGeom prst="rect">
            <a:avLst/>
          </a:prstGeom>
          <a:gradFill flip="none" rotWithShape="1">
            <a:gsLst>
              <a:gs pos="48000">
                <a:schemeClr val="tx1">
                  <a:alpha val="24000"/>
                </a:schemeClr>
              </a:gs>
              <a:gs pos="85000">
                <a:schemeClr val="tx1">
                  <a:alpha val="45000"/>
                </a:schemeClr>
              </a:gs>
              <a:gs pos="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4840E90-63AB-40A9-8B3C-39C04C9A1B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6" y="643467"/>
            <a:ext cx="5452529" cy="3569242"/>
          </a:xfrm>
        </p:spPr>
        <p:txBody>
          <a:bodyPr anchor="t">
            <a:normAutofit/>
          </a:bodyPr>
          <a:lstStyle/>
          <a:p>
            <a:pPr algn="r"/>
            <a:r>
              <a:rPr lang="cs-CZ" sz="6000" dirty="0">
                <a:solidFill>
                  <a:schemeClr val="tx1"/>
                </a:solidFill>
              </a:rPr>
              <a:t>Programy a projekty přeshraniční spolupráce</a:t>
            </a:r>
            <a:endParaRPr lang="en-GB" sz="6000" dirty="0">
              <a:solidFill>
                <a:schemeClr val="tx1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59996E3-9605-4CC4-9DBC-068E51C209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9055" y="4551031"/>
            <a:ext cx="5449479" cy="1663493"/>
          </a:xfrm>
        </p:spPr>
        <p:txBody>
          <a:bodyPr anchor="b">
            <a:normAutofit/>
          </a:bodyPr>
          <a:lstStyle/>
          <a:p>
            <a:pPr algn="r">
              <a:spcAft>
                <a:spcPts val="600"/>
              </a:spcAft>
            </a:pPr>
            <a:r>
              <a:rPr lang="cs-CZ" sz="2400" dirty="0">
                <a:solidFill>
                  <a:schemeClr val="tx1"/>
                </a:solidFill>
              </a:rPr>
              <a:t>Cvičení 2</a:t>
            </a:r>
          </a:p>
          <a:p>
            <a:pPr algn="r">
              <a:spcAft>
                <a:spcPts val="600"/>
              </a:spcAft>
            </a:pPr>
            <a:r>
              <a:rPr lang="cs-CZ" sz="2400" dirty="0">
                <a:solidFill>
                  <a:schemeClr val="tx1"/>
                </a:solidFill>
              </a:rPr>
              <a:t>Mgr. Mirjana Stanojević</a:t>
            </a:r>
            <a:endParaRPr lang="en-GB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13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6F6FDE-75D6-4B9B-9705-241492C0D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Cvičení č. 2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9FB5FD-EA36-437B-AE85-40D39A5DB0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3 trojice</a:t>
            </a:r>
          </a:p>
          <a:p>
            <a:r>
              <a:rPr lang="cs-CZ" sz="2000" dirty="0"/>
              <a:t>Mezinárodní projekty Brna a Jihomoravského kraje</a:t>
            </a:r>
          </a:p>
          <a:p>
            <a:r>
              <a:rPr lang="cs-CZ" sz="2000" dirty="0"/>
              <a:t>Každá skupina zpracovává jeden projekt města Brna + jeden libovolný projekt zvolené organizace</a:t>
            </a:r>
          </a:p>
          <a:p>
            <a:r>
              <a:rPr lang="cs-CZ" sz="2000" dirty="0"/>
              <a:t>Prezentace 19.3. </a:t>
            </a:r>
          </a:p>
          <a:p>
            <a:pPr lvl="1"/>
            <a:r>
              <a:rPr lang="cs-CZ" sz="1800" dirty="0"/>
              <a:t>10-15 minut</a:t>
            </a:r>
          </a:p>
          <a:p>
            <a:pPr lvl="1"/>
            <a:r>
              <a:rPr lang="cs-CZ" sz="1800" dirty="0"/>
              <a:t>Základní popis projektů (zúčastněné strany, financování, výstupy, atd)</a:t>
            </a:r>
          </a:p>
          <a:p>
            <a:pPr lvl="1"/>
            <a:r>
              <a:rPr lang="cs-CZ" sz="1800" dirty="0"/>
              <a:t>Základní popis zvolené organizace Jihomoravského kraje</a:t>
            </a:r>
          </a:p>
          <a:p>
            <a:pPr lvl="1"/>
            <a:r>
              <a:rPr lang="cs-CZ" sz="1800" dirty="0"/>
              <a:t>Názor / hodnocení projektů (dopad projektů, je financování adekvátní a další nápady)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10262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8BC1CB-4407-4BA7-A70C-FE614D0CE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Cvičení č. 2</a:t>
            </a:r>
            <a:endParaRPr lang="en-GB" dirty="0"/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B2269AA2-67D8-45D2-9593-73D9DF8D64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7312717"/>
              </p:ext>
            </p:extLst>
          </p:nvPr>
        </p:nvGraphicFramePr>
        <p:xfrm>
          <a:off x="1066800" y="2103438"/>
          <a:ext cx="10058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257467451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31381143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Projekt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Trojice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4697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HELPS+ KJMK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Mikulíková, Hermann, </a:t>
                      </a:r>
                      <a:r>
                        <a:rPr lang="cs-CZ" dirty="0" err="1" smtClean="0"/>
                        <a:t>Posledník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0816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CENTROPE CAPACITY + RRAJM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Hakl, Kašparová, Kovář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0514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SUB&gt;URBAN</a:t>
                      </a:r>
                      <a:r>
                        <a:rPr lang="cs-CZ" dirty="0"/>
                        <a:t> + JCMM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Myšák, </a:t>
                      </a:r>
                      <a:r>
                        <a:rPr lang="cs-CZ" dirty="0" err="1" smtClean="0"/>
                        <a:t>Ilčík</a:t>
                      </a:r>
                      <a:r>
                        <a:rPr lang="cs-CZ" dirty="0" smtClean="0"/>
                        <a:t>, Kovařík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5340538"/>
                  </a:ext>
                </a:extLst>
              </a:tr>
            </a:tbl>
          </a:graphicData>
        </a:graphic>
      </p:graphicFrame>
      <p:sp>
        <p:nvSpPr>
          <p:cNvPr id="3" name="Obdélník 2"/>
          <p:cNvSpPr/>
          <p:nvPr/>
        </p:nvSpPr>
        <p:spPr>
          <a:xfrm>
            <a:off x="1066800" y="3850474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https://www.brno.cz/sprava-mesta/magistrat-mesta-brna/odbor-zahranicnich-vztahu/mezinarodni-vztahy/mezinarodni-projekty/</a:t>
            </a:r>
          </a:p>
        </p:txBody>
      </p:sp>
    </p:spTree>
    <p:extLst>
      <p:ext uri="{BB962C8B-B14F-4D97-AF65-F5344CB8AC3E}">
        <p14:creationId xmlns:p14="http://schemas.microsoft.com/office/powerpoint/2010/main" val="317064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5585FA-98DB-44D1-A64D-BADA4DD73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743200"/>
            <a:ext cx="10058400" cy="1371600"/>
          </a:xfrm>
        </p:spPr>
        <p:txBody>
          <a:bodyPr/>
          <a:lstStyle/>
          <a:p>
            <a:pPr algn="ctr"/>
            <a:r>
              <a:rPr lang="cs-CZ" dirty="0"/>
              <a:t>DĚKUJI ZA POZORNOST!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346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LightSeedRightStep">
      <a:dk1>
        <a:srgbClr val="000000"/>
      </a:dk1>
      <a:lt1>
        <a:srgbClr val="FFFFFF"/>
      </a:lt1>
      <a:dk2>
        <a:srgbClr val="3C3C22"/>
      </a:dk2>
      <a:lt2>
        <a:srgbClr val="E2E8E8"/>
      </a:lt2>
      <a:accent1>
        <a:srgbClr val="EE736E"/>
      </a:accent1>
      <a:accent2>
        <a:srgbClr val="E98D3F"/>
      </a:accent2>
      <a:accent3>
        <a:srgbClr val="B2A446"/>
      </a:accent3>
      <a:accent4>
        <a:srgbClr val="8EB03A"/>
      </a:accent4>
      <a:accent5>
        <a:srgbClr val="5DB837"/>
      </a:accent5>
      <a:accent6>
        <a:srgbClr val="2EBA3F"/>
      </a:accent6>
      <a:hlink>
        <a:srgbClr val="578D8F"/>
      </a:hlink>
      <a:folHlink>
        <a:srgbClr val="848484"/>
      </a:folHlink>
    </a:clrScheme>
    <a:fontScheme name="Savon">
      <a:majorFont>
        <a:latin typeface="Century Schoolboo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114</Words>
  <Application>Microsoft Office PowerPoint</Application>
  <PresentationFormat>Širokoúhlá obrazovka</PresentationFormat>
  <Paragraphs>23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Century Schoolbook</vt:lpstr>
      <vt:lpstr>Franklin Gothic Book</vt:lpstr>
      <vt:lpstr>Garamond</vt:lpstr>
      <vt:lpstr>SavonVTI</vt:lpstr>
      <vt:lpstr>Programy a projekty přeshraniční spolupráce</vt:lpstr>
      <vt:lpstr>Cvičení č. 2</vt:lpstr>
      <vt:lpstr>Cvičení č. 2</vt:lpstr>
      <vt:lpstr>DĚKUJI ZA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Programy a projekty přeshraniční spolupráce</dc:title>
  <dc:creator>Mirjana Stanojevic</dc:creator>
  <cp:lastModifiedBy>Ucitel</cp:lastModifiedBy>
  <cp:revision>6</cp:revision>
  <dcterms:created xsi:type="dcterms:W3CDTF">2020-03-05T08:58:58Z</dcterms:created>
  <dcterms:modified xsi:type="dcterms:W3CDTF">2020-03-05T12:44:44Z</dcterms:modified>
</cp:coreProperties>
</file>