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72" r:id="rId3"/>
    <p:sldMasterId id="2147483660" r:id="rId4"/>
  </p:sldMasterIdLst>
  <p:notesMasterIdLst>
    <p:notesMasterId r:id="rId65"/>
  </p:notesMasterIdLst>
  <p:handoutMasterIdLst>
    <p:handoutMasterId r:id="rId66"/>
  </p:handoutMasterIdLst>
  <p:sldIdLst>
    <p:sldId id="256" r:id="rId5"/>
    <p:sldId id="387" r:id="rId6"/>
    <p:sldId id="428" r:id="rId7"/>
    <p:sldId id="388" r:id="rId8"/>
    <p:sldId id="435" r:id="rId9"/>
    <p:sldId id="436" r:id="rId10"/>
    <p:sldId id="448" r:id="rId11"/>
    <p:sldId id="437" r:id="rId12"/>
    <p:sldId id="438" r:id="rId13"/>
    <p:sldId id="432" r:id="rId14"/>
    <p:sldId id="439" r:id="rId15"/>
    <p:sldId id="440" r:id="rId16"/>
    <p:sldId id="441" r:id="rId17"/>
    <p:sldId id="442" r:id="rId18"/>
    <p:sldId id="483" r:id="rId19"/>
    <p:sldId id="443" r:id="rId20"/>
    <p:sldId id="444" r:id="rId21"/>
    <p:sldId id="429" r:id="rId22"/>
    <p:sldId id="445" r:id="rId23"/>
    <p:sldId id="446" r:id="rId24"/>
    <p:sldId id="447" r:id="rId25"/>
    <p:sldId id="449" r:id="rId26"/>
    <p:sldId id="450" r:id="rId27"/>
    <p:sldId id="452" r:id="rId28"/>
    <p:sldId id="451" r:id="rId29"/>
    <p:sldId id="453" r:id="rId30"/>
    <p:sldId id="454" r:id="rId31"/>
    <p:sldId id="455" r:id="rId32"/>
    <p:sldId id="456" r:id="rId33"/>
    <p:sldId id="457" r:id="rId34"/>
    <p:sldId id="466" r:id="rId35"/>
    <p:sldId id="458" r:id="rId36"/>
    <p:sldId id="459" r:id="rId37"/>
    <p:sldId id="460" r:id="rId38"/>
    <p:sldId id="462" r:id="rId39"/>
    <p:sldId id="461" r:id="rId40"/>
    <p:sldId id="464" r:id="rId41"/>
    <p:sldId id="470" r:id="rId42"/>
    <p:sldId id="465" r:id="rId43"/>
    <p:sldId id="467" r:id="rId44"/>
    <p:sldId id="469" r:id="rId45"/>
    <p:sldId id="324" r:id="rId46"/>
    <p:sldId id="368" r:id="rId47"/>
    <p:sldId id="472" r:id="rId48"/>
    <p:sldId id="471" r:id="rId49"/>
    <p:sldId id="473" r:id="rId50"/>
    <p:sldId id="474" r:id="rId51"/>
    <p:sldId id="475" r:id="rId52"/>
    <p:sldId id="413" r:id="rId53"/>
    <p:sldId id="476" r:id="rId54"/>
    <p:sldId id="477" r:id="rId55"/>
    <p:sldId id="425" r:id="rId56"/>
    <p:sldId id="478" r:id="rId57"/>
    <p:sldId id="479" r:id="rId58"/>
    <p:sldId id="480" r:id="rId59"/>
    <p:sldId id="481" r:id="rId60"/>
    <p:sldId id="414" r:id="rId61"/>
    <p:sldId id="415" r:id="rId62"/>
    <p:sldId id="423" r:id="rId63"/>
    <p:sldId id="482" r:id="rId64"/>
  </p:sldIdLst>
  <p:sldSz cx="9144000" cy="6858000" type="screen4x3"/>
  <p:notesSz cx="6797675" cy="9926638"/>
  <p:defaultTextStyle>
    <a:defPPr>
      <a:defRPr lang="cs-CZ"/>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200" algn="l" rtl="0" fontAlgn="base">
      <a:spcBef>
        <a:spcPct val="0"/>
      </a:spcBef>
      <a:spcAft>
        <a:spcPct val="0"/>
      </a:spcAft>
      <a:defRPr kern="1200">
        <a:solidFill>
          <a:schemeClr val="tx1"/>
        </a:solidFill>
        <a:latin typeface="Times New Roman" pitchFamily="18" charset="0"/>
        <a:ea typeface="+mn-ea"/>
        <a:cs typeface="Arial" charset="0"/>
      </a:defRPr>
    </a:lvl2pPr>
    <a:lvl3pPr marL="914400" algn="l" rtl="0" fontAlgn="base">
      <a:spcBef>
        <a:spcPct val="0"/>
      </a:spcBef>
      <a:spcAft>
        <a:spcPct val="0"/>
      </a:spcAft>
      <a:defRPr kern="1200">
        <a:solidFill>
          <a:schemeClr val="tx1"/>
        </a:solidFill>
        <a:latin typeface="Times New Roman" pitchFamily="18" charset="0"/>
        <a:ea typeface="+mn-ea"/>
        <a:cs typeface="Arial" charset="0"/>
      </a:defRPr>
    </a:lvl3pPr>
    <a:lvl4pPr marL="1371600" algn="l" rtl="0" fontAlgn="base">
      <a:spcBef>
        <a:spcPct val="0"/>
      </a:spcBef>
      <a:spcAft>
        <a:spcPct val="0"/>
      </a:spcAft>
      <a:defRPr kern="1200">
        <a:solidFill>
          <a:schemeClr val="tx1"/>
        </a:solidFill>
        <a:latin typeface="Times New Roman" pitchFamily="18" charset="0"/>
        <a:ea typeface="+mn-ea"/>
        <a:cs typeface="Arial" charset="0"/>
      </a:defRPr>
    </a:lvl4pPr>
    <a:lvl5pPr marL="1828800" algn="l" rtl="0" fontAlgn="base">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nčochář Pavel" initials="PP" lastIdx="1" clrIdx="0">
    <p:extLst>
      <p:ext uri="{19B8F6BF-5375-455C-9EA6-DF929625EA0E}">
        <p15:presenceInfo xmlns:p15="http://schemas.microsoft.com/office/powerpoint/2012/main" userId="S-1-5-21-4148595898-1066969861-3973425779-2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A0000"/>
    <a:srgbClr val="FF0000"/>
    <a:srgbClr val="A50021"/>
    <a:srgbClr val="B2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86455" autoAdjust="0"/>
  </p:normalViewPr>
  <p:slideViewPr>
    <p:cSldViewPr>
      <p:cViewPr varScale="1">
        <p:scale>
          <a:sx n="59" d="100"/>
          <a:sy n="59" d="100"/>
        </p:scale>
        <p:origin x="8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303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10000777\Documents\Documents\Rukopisy\P&#345;edn&#225;&#353;ky\Zdroje%20vod%20-%20Evropa%20Da&#328;helk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t_sgrea1\Desktop\CUADRO%20SUPERFICIES%20GRAFICA.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900715470759026E-2"/>
          <c:y val="5.4143061138380834E-2"/>
          <c:w val="0.88366152067000892"/>
          <c:h val="0.34657949690595247"/>
        </c:manualLayout>
      </c:layout>
      <c:barChart>
        <c:barDir val="col"/>
        <c:grouping val="clustered"/>
        <c:varyColors val="0"/>
        <c:ser>
          <c:idx val="0"/>
          <c:order val="0"/>
          <c:invertIfNegative val="0"/>
          <c:dPt>
            <c:idx val="36"/>
            <c:invertIfNegative val="0"/>
            <c:bubble3D val="0"/>
            <c:spPr>
              <a:solidFill>
                <a:schemeClr val="accent2"/>
              </a:solidFill>
            </c:spPr>
            <c:extLst>
              <c:ext xmlns:c16="http://schemas.microsoft.com/office/drawing/2014/chart" uri="{C3380CC4-5D6E-409C-BE32-E72D297353CC}">
                <c16:uniqueId val="{00000001-3692-4204-B41B-8A5DEC1C0C2B}"/>
              </c:ext>
            </c:extLst>
          </c:dPt>
          <c:cat>
            <c:strRef>
              <c:f>'celkové obnovitelné zdroje vody'!$A$3:$A$42</c:f>
              <c:strCache>
                <c:ptCount val="40"/>
                <c:pt idx="0">
                  <c:v>Iceland</c:v>
                </c:pt>
                <c:pt idx="1">
                  <c:v>Norway</c:v>
                </c:pt>
                <c:pt idx="2">
                  <c:v>Russian Federation</c:v>
                </c:pt>
                <c:pt idx="3">
                  <c:v>Croatia</c:v>
                </c:pt>
                <c:pt idx="4">
                  <c:v>Finland</c:v>
                </c:pt>
                <c:pt idx="5">
                  <c:v>Serbia</c:v>
                </c:pt>
                <c:pt idx="6">
                  <c:v>Sweden</c:v>
                </c:pt>
                <c:pt idx="7">
                  <c:v>Latvia</c:v>
                </c:pt>
                <c:pt idx="8">
                  <c:v>Slovenia</c:v>
                </c:pt>
                <c:pt idx="9">
                  <c:v>Ireland</c:v>
                </c:pt>
                <c:pt idx="10">
                  <c:v>Romania</c:v>
                </c:pt>
                <c:pt idx="11">
                  <c:v>Hungary</c:v>
                </c:pt>
                <c:pt idx="12">
                  <c:v>Albania</c:v>
                </c:pt>
                <c:pt idx="13">
                  <c:v>Bosnia and Herzegovina</c:v>
                </c:pt>
                <c:pt idx="14">
                  <c:v>Estonia</c:v>
                </c:pt>
                <c:pt idx="15">
                  <c:v>Slovakia</c:v>
                </c:pt>
                <c:pt idx="16">
                  <c:v>Austria</c:v>
                </c:pt>
                <c:pt idx="17">
                  <c:v>Lithuania</c:v>
                </c:pt>
                <c:pt idx="18">
                  <c:v>Portugal</c:v>
                </c:pt>
                <c:pt idx="19">
                  <c:v>Switzerland</c:v>
                </c:pt>
                <c:pt idx="20">
                  <c:v>Greece</c:v>
                </c:pt>
                <c:pt idx="21">
                  <c:v>Luxembourg</c:v>
                </c:pt>
                <c:pt idx="22">
                  <c:v>Belarus</c:v>
                </c:pt>
                <c:pt idx="23">
                  <c:v>Netherlands</c:v>
                </c:pt>
                <c:pt idx="24">
                  <c:v>Andorra</c:v>
                </c:pt>
                <c:pt idx="25">
                  <c:v>Ukraine</c:v>
                </c:pt>
                <c:pt idx="26">
                  <c:v>France</c:v>
                </c:pt>
                <c:pt idx="27">
                  <c:v>Italy</c:v>
                </c:pt>
                <c:pt idx="28">
                  <c:v>The former Yugoslav Republic of Macedonia</c:v>
                </c:pt>
                <c:pt idx="29">
                  <c:v>Republic of Moldova</c:v>
                </c:pt>
                <c:pt idx="30">
                  <c:v>Bulgaria</c:v>
                </c:pt>
                <c:pt idx="31">
                  <c:v>Spain</c:v>
                </c:pt>
                <c:pt idx="32">
                  <c:v>United Kingdom</c:v>
                </c:pt>
                <c:pt idx="33">
                  <c:v>Germany</c:v>
                </c:pt>
                <c:pt idx="34">
                  <c:v>Belgium</c:v>
                </c:pt>
                <c:pt idx="35">
                  <c:v>Poland</c:v>
                </c:pt>
                <c:pt idx="36">
                  <c:v>Czechia</c:v>
                </c:pt>
                <c:pt idx="37">
                  <c:v>Denmark</c:v>
                </c:pt>
                <c:pt idx="38">
                  <c:v>Cyprus</c:v>
                </c:pt>
                <c:pt idx="39">
                  <c:v>Malta</c:v>
                </c:pt>
              </c:strCache>
            </c:strRef>
          </c:cat>
          <c:val>
            <c:numRef>
              <c:f>'celkové obnovitelné zdroje vody'!$B$3:$B$42</c:f>
              <c:numCache>
                <c:formatCode>#,##0</c:formatCode>
                <c:ptCount val="40"/>
                <c:pt idx="0">
                  <c:v>516090</c:v>
                </c:pt>
                <c:pt idx="1">
                  <c:v>75417</c:v>
                </c:pt>
                <c:pt idx="2">
                  <c:v>31543</c:v>
                </c:pt>
                <c:pt idx="3">
                  <c:v>24882</c:v>
                </c:pt>
                <c:pt idx="4">
                  <c:v>19989</c:v>
                </c:pt>
                <c:pt idx="5">
                  <c:v>18326</c:v>
                </c:pt>
                <c:pt idx="6">
                  <c:v>17793</c:v>
                </c:pt>
                <c:pt idx="7">
                  <c:v>17736</c:v>
                </c:pt>
                <c:pt idx="8">
                  <c:v>15411</c:v>
                </c:pt>
                <c:pt idx="9">
                  <c:v>11092</c:v>
                </c:pt>
                <c:pt idx="10">
                  <c:v>10866</c:v>
                </c:pt>
                <c:pt idx="11">
                  <c:v>10553</c:v>
                </c:pt>
                <c:pt idx="12">
                  <c:v>10425</c:v>
                </c:pt>
                <c:pt idx="13">
                  <c:v>9843</c:v>
                </c:pt>
                <c:pt idx="14">
                  <c:v>9756</c:v>
                </c:pt>
                <c:pt idx="15">
                  <c:v>9233</c:v>
                </c:pt>
                <c:pt idx="16">
                  <c:v>9093</c:v>
                </c:pt>
                <c:pt idx="17">
                  <c:v>8513</c:v>
                </c:pt>
                <c:pt idx="18">
                  <c:v>7478</c:v>
                </c:pt>
                <c:pt idx="19">
                  <c:v>6447</c:v>
                </c:pt>
                <c:pt idx="20">
                  <c:v>6244</c:v>
                </c:pt>
                <c:pt idx="21">
                  <c:v>6172</c:v>
                </c:pt>
                <c:pt idx="22">
                  <c:v>6097</c:v>
                </c:pt>
                <c:pt idx="23">
                  <c:v>5377</c:v>
                </c:pt>
                <c:pt idx="24">
                  <c:v>4479</c:v>
                </c:pt>
                <c:pt idx="25">
                  <c:v>3911</c:v>
                </c:pt>
                <c:pt idx="26">
                  <c:v>3277</c:v>
                </c:pt>
                <c:pt idx="27">
                  <c:v>3199</c:v>
                </c:pt>
                <c:pt idx="28">
                  <c:v>3080</c:v>
                </c:pt>
                <c:pt idx="29">
                  <c:v>3015</c:v>
                </c:pt>
                <c:pt idx="30">
                  <c:v>2979</c:v>
                </c:pt>
                <c:pt idx="31">
                  <c:v>2418</c:v>
                </c:pt>
                <c:pt idx="32">
                  <c:v>2271</c:v>
                </c:pt>
                <c:pt idx="33">
                  <c:v>1909</c:v>
                </c:pt>
                <c:pt idx="34">
                  <c:v>1620</c:v>
                </c:pt>
                <c:pt idx="35">
                  <c:v>1567</c:v>
                </c:pt>
                <c:pt idx="36">
                  <c:v>1247</c:v>
                </c:pt>
                <c:pt idx="37">
                  <c:v>1058</c:v>
                </c:pt>
                <c:pt idx="38" formatCode="General">
                  <c:v>669.5</c:v>
                </c:pt>
                <c:pt idx="39" formatCode="General">
                  <c:v>120.6</c:v>
                </c:pt>
              </c:numCache>
            </c:numRef>
          </c:val>
          <c:extLst>
            <c:ext xmlns:c16="http://schemas.microsoft.com/office/drawing/2014/chart" uri="{C3380CC4-5D6E-409C-BE32-E72D297353CC}">
              <c16:uniqueId val="{00000002-3692-4204-B41B-8A5DEC1C0C2B}"/>
            </c:ext>
          </c:extLst>
        </c:ser>
        <c:dLbls>
          <c:showLegendKey val="0"/>
          <c:showVal val="0"/>
          <c:showCatName val="0"/>
          <c:showSerName val="0"/>
          <c:showPercent val="0"/>
          <c:showBubbleSize val="0"/>
        </c:dLbls>
        <c:gapWidth val="150"/>
        <c:axId val="143399552"/>
        <c:axId val="143462784"/>
      </c:barChart>
      <c:catAx>
        <c:axId val="143399552"/>
        <c:scaling>
          <c:orientation val="minMax"/>
        </c:scaling>
        <c:delete val="0"/>
        <c:axPos val="b"/>
        <c:numFmt formatCode="General" sourceLinked="0"/>
        <c:majorTickMark val="none"/>
        <c:minorTickMark val="none"/>
        <c:tickLblPos val="nextTo"/>
        <c:crossAx val="143462784"/>
        <c:crosses val="autoZero"/>
        <c:auto val="1"/>
        <c:lblAlgn val="ctr"/>
        <c:lblOffset val="100"/>
        <c:tickLblSkip val="1"/>
        <c:noMultiLvlLbl val="0"/>
      </c:catAx>
      <c:valAx>
        <c:axId val="143462784"/>
        <c:scaling>
          <c:logBase val="10"/>
          <c:orientation val="minMax"/>
        </c:scaling>
        <c:delete val="0"/>
        <c:axPos val="l"/>
        <c:majorGridlines/>
        <c:numFmt formatCode="#,##0" sourceLinked="1"/>
        <c:majorTickMark val="none"/>
        <c:minorTickMark val="none"/>
        <c:tickLblPos val="nextTo"/>
        <c:crossAx val="143399552"/>
        <c:crosses val="autoZero"/>
        <c:crossBetween val="between"/>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spPr>
              <a:solidFill>
                <a:schemeClr val="accent6">
                  <a:lumMod val="75000"/>
                </a:schemeClr>
              </a:solidFill>
              <a:ln>
                <a:solidFill>
                  <a:sysClr val="windowText" lastClr="000000"/>
                </a:solidFill>
              </a:ln>
            </c:spPr>
            <c:extLst>
              <c:ext xmlns:c16="http://schemas.microsoft.com/office/drawing/2014/chart" uri="{C3380CC4-5D6E-409C-BE32-E72D297353CC}">
                <c16:uniqueId val="{00000001-7AA2-46C4-80C6-2F1DD0124850}"/>
              </c:ext>
            </c:extLst>
          </c:dPt>
          <c:dPt>
            <c:idx val="1"/>
            <c:bubble3D val="0"/>
            <c:spPr>
              <a:solidFill>
                <a:schemeClr val="tx2">
                  <a:lumMod val="20000"/>
                  <a:lumOff val="80000"/>
                </a:schemeClr>
              </a:solidFill>
              <a:ln>
                <a:solidFill>
                  <a:sysClr val="windowText" lastClr="000000"/>
                </a:solidFill>
              </a:ln>
            </c:spPr>
            <c:extLst>
              <c:ext xmlns:c16="http://schemas.microsoft.com/office/drawing/2014/chart" uri="{C3380CC4-5D6E-409C-BE32-E72D297353CC}">
                <c16:uniqueId val="{00000003-7AA2-46C4-80C6-2F1DD0124850}"/>
              </c:ext>
            </c:extLst>
          </c:dPt>
          <c:dPt>
            <c:idx val="2"/>
            <c:bubble3D val="0"/>
            <c:spPr>
              <a:solidFill>
                <a:srgbClr val="CC0099"/>
              </a:solidFill>
              <a:ln>
                <a:solidFill>
                  <a:sysClr val="windowText" lastClr="000000"/>
                </a:solidFill>
              </a:ln>
            </c:spPr>
            <c:extLst>
              <c:ext xmlns:c16="http://schemas.microsoft.com/office/drawing/2014/chart" uri="{C3380CC4-5D6E-409C-BE32-E72D297353CC}">
                <c16:uniqueId val="{00000005-7AA2-46C4-80C6-2F1DD0124850}"/>
              </c:ext>
            </c:extLst>
          </c:dPt>
          <c:dPt>
            <c:idx val="3"/>
            <c:bubble3D val="0"/>
            <c:spPr>
              <a:solidFill>
                <a:srgbClr val="92D050"/>
              </a:solidFill>
              <a:ln>
                <a:solidFill>
                  <a:sysClr val="windowText" lastClr="000000"/>
                </a:solidFill>
              </a:ln>
            </c:spPr>
            <c:extLst>
              <c:ext xmlns:c16="http://schemas.microsoft.com/office/drawing/2014/chart" uri="{C3380CC4-5D6E-409C-BE32-E72D297353CC}">
                <c16:uniqueId val="{00000007-7AA2-46C4-80C6-2F1DD0124850}"/>
              </c:ext>
            </c:extLst>
          </c:dPt>
          <c:dPt>
            <c:idx val="4"/>
            <c:bubble3D val="0"/>
            <c:spPr>
              <a:solidFill>
                <a:srgbClr val="FFFFCC"/>
              </a:solidFill>
              <a:ln>
                <a:solidFill>
                  <a:sysClr val="windowText" lastClr="000000"/>
                </a:solidFill>
              </a:ln>
            </c:spPr>
            <c:extLst>
              <c:ext xmlns:c16="http://schemas.microsoft.com/office/drawing/2014/chart" uri="{C3380CC4-5D6E-409C-BE32-E72D297353CC}">
                <c16:uniqueId val="{00000009-7AA2-46C4-80C6-2F1DD0124850}"/>
              </c:ext>
            </c:extLst>
          </c:dPt>
          <c:dPt>
            <c:idx val="5"/>
            <c:bubble3D val="0"/>
            <c:spPr>
              <a:solidFill>
                <a:schemeClr val="accent1">
                  <a:lumMod val="75000"/>
                </a:schemeClr>
              </a:solidFill>
              <a:ln>
                <a:solidFill>
                  <a:sysClr val="windowText" lastClr="000000"/>
                </a:solidFill>
              </a:ln>
            </c:spPr>
            <c:extLst>
              <c:ext xmlns:c16="http://schemas.microsoft.com/office/drawing/2014/chart" uri="{C3380CC4-5D6E-409C-BE32-E72D297353CC}">
                <c16:uniqueId val="{0000000B-7AA2-46C4-80C6-2F1DD0124850}"/>
              </c:ext>
            </c:extLst>
          </c:dPt>
          <c:dLbls>
            <c:dLbl>
              <c:idx val="3"/>
              <c:layout>
                <c:manualLayout>
                  <c:x val="0.20960402395520988"/>
                  <c:y val="7.0979148439778358E-2"/>
                </c:manualLayout>
              </c:layout>
              <c:spPr/>
              <c:txPr>
                <a:bodyPr/>
                <a:lstStyle/>
                <a:p>
                  <a:pPr>
                    <a:defRPr/>
                  </a:pPr>
                  <a:endParaRPr lang="cs-CZ"/>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A2-46C4-80C6-2F1DD0124850}"/>
                </c:ext>
              </c:extLst>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Hoja2!$A$2:$A$7</c:f>
              <c:strCache>
                <c:ptCount val="6"/>
                <c:pt idx="0">
                  <c:v>DESALINIZADORAS</c:v>
                </c:pt>
                <c:pt idx="1">
                  <c:v>RETORNOS</c:v>
                </c:pt>
                <c:pt idx="2">
                  <c:v>DEPURADORAS</c:v>
                </c:pt>
                <c:pt idx="3">
                  <c:v>TRASVASES</c:v>
                </c:pt>
                <c:pt idx="4">
                  <c:v>SUBTERRÁNEA</c:v>
                </c:pt>
                <c:pt idx="5">
                  <c:v>SUPERFICIAL</c:v>
                </c:pt>
              </c:strCache>
            </c:strRef>
          </c:cat>
          <c:val>
            <c:numRef>
              <c:f>Hoja2!$C$2:$C$7</c:f>
              <c:numCache>
                <c:formatCode>0.00%</c:formatCode>
                <c:ptCount val="6"/>
                <c:pt idx="0">
                  <c:v>5.6510085606592464E-3</c:v>
                </c:pt>
                <c:pt idx="1">
                  <c:v>6.5444453885707765E-3</c:v>
                </c:pt>
                <c:pt idx="2">
                  <c:v>1.5713378645897367E-2</c:v>
                </c:pt>
                <c:pt idx="3">
                  <c:v>2.7084417818248736E-2</c:v>
                </c:pt>
                <c:pt idx="4">
                  <c:v>0.25910602969488145</c:v>
                </c:pt>
                <c:pt idx="5">
                  <c:v>0.68590071989174262</c:v>
                </c:pt>
              </c:numCache>
            </c:numRef>
          </c:val>
          <c:extLst>
            <c:ext xmlns:c16="http://schemas.microsoft.com/office/drawing/2014/chart" uri="{C3380CC4-5D6E-409C-BE32-E72D297353CC}">
              <c16:uniqueId val="{0000000C-7AA2-46C4-80C6-2F1DD0124850}"/>
            </c:ext>
          </c:extLst>
        </c:ser>
        <c:dLbls>
          <c:showLegendKey val="0"/>
          <c:showVal val="0"/>
          <c:showCatName val="0"/>
          <c:showSerName val="0"/>
          <c:showPercent val="0"/>
          <c:showBubbleSize val="0"/>
          <c:showLeaderLines val="1"/>
        </c:dLbls>
      </c:pie3DChart>
      <c:spPr>
        <a:noFill/>
        <a:ln w="25400">
          <a:noFill/>
        </a:ln>
      </c:spPr>
    </c:plotArea>
    <c:legend>
      <c:legendPos val="r"/>
      <c:layout>
        <c:manualLayout>
          <c:xMode val="edge"/>
          <c:yMode val="edge"/>
          <c:x val="0.73013935951504561"/>
          <c:y val="0.24884842519685069"/>
          <c:w val="0.24795534414304857"/>
          <c:h val="0.50230314960629829"/>
        </c:manualLayout>
      </c:layout>
      <c:overlay val="0"/>
      <c:spPr>
        <a:ln>
          <a:solidFill>
            <a:schemeClr val="tx1"/>
          </a:solidFill>
        </a:ln>
      </c:spPr>
    </c:legend>
    <c:plotVisOnly val="1"/>
    <c:dispBlanksAs val="zero"/>
    <c:showDLblsOverMax val="0"/>
  </c:chart>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20-02-29T16:47:27.726" idx="1">
    <p:pos x="5584" y="391"/>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0.89335</cdr:x>
      <cdr:y>0.08108</cdr:y>
    </cdr:from>
    <cdr:to>
      <cdr:x>0.91222</cdr:x>
      <cdr:y>0.15891</cdr:y>
    </cdr:to>
    <cdr:sp macro="" textlink="">
      <cdr:nvSpPr>
        <cdr:cNvPr id="3" name="Šipka dolů 2"/>
        <cdr:cNvSpPr/>
      </cdr:nvSpPr>
      <cdr:spPr>
        <a:xfrm xmlns:a="http://schemas.openxmlformats.org/drawingml/2006/main">
          <a:off x="6635080" y="216024"/>
          <a:ext cx="140151" cy="207362"/>
        </a:xfrm>
        <a:prstGeom xmlns:a="http://schemas.openxmlformats.org/drawingml/2006/main" prst="downArrow">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cs-CZ"/>
        </a:p>
      </cdr:txBody>
    </cdr:sp>
  </cdr:relSizeAnchor>
  <cdr:relSizeAnchor xmlns:cdr="http://schemas.openxmlformats.org/drawingml/2006/chartDrawing">
    <cdr:from>
      <cdr:x>0.91512</cdr:x>
      <cdr:y>0.21792</cdr:y>
    </cdr:from>
    <cdr:to>
      <cdr:x>1</cdr:x>
      <cdr:y>0.2278</cdr:y>
    </cdr:to>
    <cdr:sp macro="" textlink="">
      <cdr:nvSpPr>
        <cdr:cNvPr id="4" name="TextovéPole 3"/>
        <cdr:cNvSpPr txBox="1"/>
      </cdr:nvSpPr>
      <cdr:spPr>
        <a:xfrm xmlns:a="http://schemas.openxmlformats.org/drawingml/2006/main">
          <a:off x="6984776" y="1008112"/>
          <a:ext cx="647874"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100" dirty="0" smtClean="0"/>
            <a:t>ČR</a:t>
          </a:r>
          <a:endParaRPr lang="cs-CZ" sz="1100" dirty="0"/>
        </a:p>
      </cdr:txBody>
    </cdr:sp>
  </cdr:relSizeAnchor>
  <cdr:relSizeAnchor xmlns:cdr="http://schemas.openxmlformats.org/drawingml/2006/chartDrawing">
    <cdr:from>
      <cdr:x>0.89335</cdr:x>
      <cdr:y>0.05405</cdr:y>
    </cdr:from>
    <cdr:to>
      <cdr:x>0.97823</cdr:x>
      <cdr:y>0.17861</cdr:y>
    </cdr:to>
    <cdr:sp macro="" textlink="">
      <cdr:nvSpPr>
        <cdr:cNvPr id="8" name="TextovéPole 7"/>
        <cdr:cNvSpPr txBox="1"/>
      </cdr:nvSpPr>
      <cdr:spPr>
        <a:xfrm xmlns:a="http://schemas.openxmlformats.org/drawingml/2006/main">
          <a:off x="6635080" y="144016"/>
          <a:ext cx="630418" cy="3318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cs-CZ" sz="1100" b="1" dirty="0" smtClean="0"/>
        </a:p>
        <a:p xmlns:a="http://schemas.openxmlformats.org/drawingml/2006/main">
          <a:r>
            <a:rPr lang="cs-CZ" sz="1400" b="1" dirty="0" smtClean="0"/>
            <a:t>ČR</a:t>
          </a:r>
          <a:endParaRPr lang="cs-CZ" sz="1400" b="1" dirty="0"/>
        </a:p>
      </cdr:txBody>
    </cdr:sp>
  </cdr:relSizeAnchor>
  <cdr:relSizeAnchor xmlns:cdr="http://schemas.openxmlformats.org/drawingml/2006/chartDrawing">
    <cdr:from>
      <cdr:x>0.94342</cdr:x>
      <cdr:y>0.20449</cdr:y>
    </cdr:from>
    <cdr:to>
      <cdr:x>0.97172</cdr:x>
      <cdr:y>0.21437</cdr:y>
    </cdr:to>
    <cdr:sp macro="" textlink="">
      <cdr:nvSpPr>
        <cdr:cNvPr id="9" name="TextovéPole 8"/>
        <cdr:cNvSpPr txBox="1"/>
      </cdr:nvSpPr>
      <cdr:spPr>
        <a:xfrm xmlns:a="http://schemas.openxmlformats.org/drawingml/2006/main">
          <a:off x="7200800" y="945976"/>
          <a:ext cx="216024"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cs-CZ" sz="1100" dirty="0"/>
        </a:p>
      </cdr:txBody>
    </cdr:sp>
  </cdr:relSizeAnchor>
  <cdr:relSizeAnchor xmlns:cdr="http://schemas.openxmlformats.org/drawingml/2006/chartDrawing">
    <cdr:from>
      <cdr:x>0.0098</cdr:x>
      <cdr:y>0.92647</cdr:y>
    </cdr:from>
    <cdr:to>
      <cdr:x>0.43137</cdr:x>
      <cdr:y>0.98529</cdr:y>
    </cdr:to>
    <cdr:sp macro="" textlink="">
      <cdr:nvSpPr>
        <cdr:cNvPr id="5" name="TextovéPole 4"/>
        <cdr:cNvSpPr txBox="1"/>
      </cdr:nvSpPr>
      <cdr:spPr>
        <a:xfrm xmlns:a="http://schemas.openxmlformats.org/drawingml/2006/main">
          <a:off x="72008" y="4536504"/>
          <a:ext cx="309634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100" b="1" dirty="0" smtClean="0">
              <a:solidFill>
                <a:srgbClr val="C00000"/>
              </a:solidFill>
              <a:effectLst>
                <a:outerShdw blurRad="38100" dist="38100" dir="2700000" algn="tl">
                  <a:srgbClr val="000000">
                    <a:alpha val="43137"/>
                  </a:srgbClr>
                </a:outerShdw>
              </a:effectLst>
            </a:rPr>
            <a:t>Zdroj : FAO, 2015</a:t>
          </a:r>
          <a:endParaRPr lang="cs-CZ" sz="1100" b="1" dirty="0">
            <a:solidFill>
              <a:srgbClr val="C00000"/>
            </a:solidFill>
            <a:effectLst>
              <a:outerShdw blurRad="38100" dist="38100" dir="2700000" algn="tl">
                <a:srgbClr val="000000">
                  <a:alpha val="43137"/>
                </a:srgbClr>
              </a:outerShdw>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0.64</cdr:x>
      <cdr:y>0.06048</cdr:y>
    </cdr:from>
    <cdr:to>
      <cdr:x>0.82375</cdr:x>
      <cdr:y>0.13072</cdr:y>
    </cdr:to>
    <cdr:sp macro="" textlink="">
      <cdr:nvSpPr>
        <cdr:cNvPr id="2" name="TextovéPole 1"/>
        <cdr:cNvSpPr txBox="1"/>
      </cdr:nvSpPr>
      <cdr:spPr>
        <a:xfrm xmlns:a="http://schemas.openxmlformats.org/drawingml/2006/main">
          <a:off x="5266928" y="287362"/>
          <a:ext cx="1512168" cy="3337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1600" b="1" dirty="0" smtClean="0">
              <a:solidFill>
                <a:srgbClr val="C00000"/>
              </a:solidFill>
            </a:rPr>
            <a:t>recyklovaná</a:t>
          </a:r>
          <a:endParaRPr lang="cs-CZ" sz="1600" b="1" dirty="0">
            <a:solidFill>
              <a:srgbClr val="C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5659" cy="496332"/>
          </a:xfrm>
          <a:prstGeom prst="rect">
            <a:avLst/>
          </a:prstGeom>
        </p:spPr>
        <p:txBody>
          <a:bodyPr vert="horz" lIns="92127" tIns="46063" rIns="92127" bIns="46063"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332"/>
          </a:xfrm>
          <a:prstGeom prst="rect">
            <a:avLst/>
          </a:prstGeom>
        </p:spPr>
        <p:txBody>
          <a:bodyPr vert="horz" lIns="92127" tIns="46063" rIns="92127" bIns="46063" rtlCol="0"/>
          <a:lstStyle>
            <a:lvl1pPr algn="r">
              <a:defRPr sz="1200"/>
            </a:lvl1pPr>
          </a:lstStyle>
          <a:p>
            <a:fld id="{CF444B1F-8892-4A2E-9A75-2F6F8319E568}" type="datetimeFigureOut">
              <a:rPr lang="cs-CZ" smtClean="0"/>
              <a:pPr/>
              <a:t>08.03.2020</a:t>
            </a:fld>
            <a:endParaRPr lang="cs-CZ"/>
          </a:p>
        </p:txBody>
      </p:sp>
      <p:sp>
        <p:nvSpPr>
          <p:cNvPr id="4" name="Zástupný symbol pro zápatí 3"/>
          <p:cNvSpPr>
            <a:spLocks noGrp="1"/>
          </p:cNvSpPr>
          <p:nvPr>
            <p:ph type="ftr" sz="quarter" idx="2"/>
          </p:nvPr>
        </p:nvSpPr>
        <p:spPr>
          <a:xfrm>
            <a:off x="1" y="9428585"/>
            <a:ext cx="2945659" cy="496332"/>
          </a:xfrm>
          <a:prstGeom prst="rect">
            <a:avLst/>
          </a:prstGeom>
        </p:spPr>
        <p:txBody>
          <a:bodyPr vert="horz" lIns="92127" tIns="46063" rIns="92127" bIns="46063"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5"/>
            <a:ext cx="2945659" cy="496332"/>
          </a:xfrm>
          <a:prstGeom prst="rect">
            <a:avLst/>
          </a:prstGeom>
        </p:spPr>
        <p:txBody>
          <a:bodyPr vert="horz" lIns="92127" tIns="46063" rIns="92127" bIns="46063" rtlCol="0" anchor="b"/>
          <a:lstStyle>
            <a:lvl1pPr algn="r">
              <a:defRPr sz="1200"/>
            </a:lvl1pPr>
          </a:lstStyle>
          <a:p>
            <a:fld id="{71EA78C5-639B-450B-827F-D60E799D1281}" type="slidenum">
              <a:rPr lang="cs-CZ" smtClean="0"/>
              <a:pPr/>
              <a:t>‹#›</a:t>
            </a:fld>
            <a:endParaRPr lang="cs-CZ"/>
          </a:p>
        </p:txBody>
      </p:sp>
    </p:spTree>
    <p:extLst>
      <p:ext uri="{BB962C8B-B14F-4D97-AF65-F5344CB8AC3E}">
        <p14:creationId xmlns:p14="http://schemas.microsoft.com/office/powerpoint/2010/main" val="1465969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5659" cy="496332"/>
          </a:xfrm>
          <a:prstGeom prst="rect">
            <a:avLst/>
          </a:prstGeom>
        </p:spPr>
        <p:txBody>
          <a:bodyPr vert="horz" lIns="92127" tIns="46063" rIns="92127" bIns="46063" rtlCol="0"/>
          <a:lstStyle>
            <a:lvl1pPr algn="l">
              <a:defRPr sz="1200" smtClean="0"/>
            </a:lvl1pPr>
          </a:lstStyle>
          <a:p>
            <a:pPr>
              <a:defRPr/>
            </a:pPr>
            <a:endParaRPr lang="cs-CZ"/>
          </a:p>
        </p:txBody>
      </p:sp>
      <p:sp>
        <p:nvSpPr>
          <p:cNvPr id="3" name="Zástupný symbol pro datum 2"/>
          <p:cNvSpPr>
            <a:spLocks noGrp="1"/>
          </p:cNvSpPr>
          <p:nvPr>
            <p:ph type="dt" idx="1"/>
          </p:nvPr>
        </p:nvSpPr>
        <p:spPr>
          <a:xfrm>
            <a:off x="3850443" y="0"/>
            <a:ext cx="2945659" cy="496332"/>
          </a:xfrm>
          <a:prstGeom prst="rect">
            <a:avLst/>
          </a:prstGeom>
        </p:spPr>
        <p:txBody>
          <a:bodyPr vert="horz" lIns="92127" tIns="46063" rIns="92127" bIns="46063" rtlCol="0"/>
          <a:lstStyle>
            <a:lvl1pPr algn="r">
              <a:defRPr sz="1200" smtClean="0"/>
            </a:lvl1pPr>
          </a:lstStyle>
          <a:p>
            <a:pPr>
              <a:defRPr/>
            </a:pPr>
            <a:fld id="{043E9F97-2771-42CF-8232-724C5122567A}" type="datetimeFigureOut">
              <a:rPr lang="cs-CZ"/>
              <a:pPr>
                <a:defRPr/>
              </a:pPr>
              <a:t>08.03.2020</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27" tIns="46063" rIns="92127" bIns="46063" rtlCol="0" anchor="ctr"/>
          <a:lstStyle/>
          <a:p>
            <a:pPr lvl="0"/>
            <a:endParaRPr lang="cs-CZ" noProof="0" smtClean="0"/>
          </a:p>
        </p:txBody>
      </p:sp>
      <p:sp>
        <p:nvSpPr>
          <p:cNvPr id="5" name="Zástupný symbol pro poznámky 4"/>
          <p:cNvSpPr>
            <a:spLocks noGrp="1"/>
          </p:cNvSpPr>
          <p:nvPr>
            <p:ph type="body" sz="quarter" idx="3"/>
          </p:nvPr>
        </p:nvSpPr>
        <p:spPr>
          <a:xfrm>
            <a:off x="679768" y="4715154"/>
            <a:ext cx="5438140" cy="4466987"/>
          </a:xfrm>
          <a:prstGeom prst="rect">
            <a:avLst/>
          </a:prstGeom>
        </p:spPr>
        <p:txBody>
          <a:bodyPr vert="horz" lIns="92127" tIns="46063" rIns="92127" bIns="46063"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1" y="9428585"/>
            <a:ext cx="2945659" cy="496332"/>
          </a:xfrm>
          <a:prstGeom prst="rect">
            <a:avLst/>
          </a:prstGeom>
        </p:spPr>
        <p:txBody>
          <a:bodyPr vert="horz" lIns="92127" tIns="46063" rIns="92127" bIns="46063" rtlCol="0" anchor="b"/>
          <a:lstStyle>
            <a:lvl1pPr algn="l">
              <a:defRPr sz="1200" smtClean="0"/>
            </a:lvl1pPr>
          </a:lstStyle>
          <a:p>
            <a:pPr>
              <a:defRPr/>
            </a:pPr>
            <a:endParaRPr lang="cs-CZ"/>
          </a:p>
        </p:txBody>
      </p:sp>
      <p:sp>
        <p:nvSpPr>
          <p:cNvPr id="7" name="Zástupný symbol pro číslo snímku 6"/>
          <p:cNvSpPr>
            <a:spLocks noGrp="1"/>
          </p:cNvSpPr>
          <p:nvPr>
            <p:ph type="sldNum" sz="quarter" idx="5"/>
          </p:nvPr>
        </p:nvSpPr>
        <p:spPr>
          <a:xfrm>
            <a:off x="3850443" y="9428585"/>
            <a:ext cx="2945659" cy="496332"/>
          </a:xfrm>
          <a:prstGeom prst="rect">
            <a:avLst/>
          </a:prstGeom>
        </p:spPr>
        <p:txBody>
          <a:bodyPr vert="horz" lIns="92127" tIns="46063" rIns="92127" bIns="46063" rtlCol="0" anchor="b"/>
          <a:lstStyle>
            <a:lvl1pPr algn="r">
              <a:defRPr sz="1200" smtClean="0"/>
            </a:lvl1pPr>
          </a:lstStyle>
          <a:p>
            <a:pPr>
              <a:defRPr/>
            </a:pPr>
            <a:fld id="{1BDE4E91-C763-4110-8768-1AE7F7F7B6FF}" type="slidenum">
              <a:rPr lang="cs-CZ"/>
              <a:pPr>
                <a:defRPr/>
              </a:pPr>
              <a:t>‹#›</a:t>
            </a:fld>
            <a:endParaRPr lang="cs-CZ"/>
          </a:p>
        </p:txBody>
      </p:sp>
    </p:spTree>
    <p:extLst>
      <p:ext uri="{BB962C8B-B14F-4D97-AF65-F5344CB8AC3E}">
        <p14:creationId xmlns:p14="http://schemas.microsoft.com/office/powerpoint/2010/main" val="8888687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BDE4E91-C763-4110-8768-1AE7F7F7B6FF}" type="slidenum">
              <a:rPr lang="cs-CZ" smtClean="0"/>
              <a:pPr>
                <a:defRPr/>
              </a:pPr>
              <a:t>5</a:t>
            </a:fld>
            <a:endParaRPr lang="cs-CZ"/>
          </a:p>
        </p:txBody>
      </p:sp>
    </p:spTree>
    <p:extLst>
      <p:ext uri="{BB962C8B-B14F-4D97-AF65-F5344CB8AC3E}">
        <p14:creationId xmlns:p14="http://schemas.microsoft.com/office/powerpoint/2010/main" val="349363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BDE4E91-C763-4110-8768-1AE7F7F7B6FF}" type="slidenum">
              <a:rPr lang="cs-CZ" smtClean="0"/>
              <a:pPr>
                <a:defRPr/>
              </a:pPr>
              <a:t>37</a:t>
            </a:fld>
            <a:endParaRPr lang="cs-CZ"/>
          </a:p>
        </p:txBody>
      </p:sp>
    </p:spTree>
    <p:extLst>
      <p:ext uri="{BB962C8B-B14F-4D97-AF65-F5344CB8AC3E}">
        <p14:creationId xmlns:p14="http://schemas.microsoft.com/office/powerpoint/2010/main" val="62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1BDE4E91-C763-4110-8768-1AE7F7F7B6FF}" type="slidenum">
              <a:rPr lang="cs-CZ" smtClean="0"/>
              <a:pPr>
                <a:defRPr/>
              </a:pPr>
              <a:t>54</a:t>
            </a:fld>
            <a:endParaRPr lang="cs-CZ"/>
          </a:p>
        </p:txBody>
      </p:sp>
    </p:spTree>
    <p:extLst>
      <p:ext uri="{BB962C8B-B14F-4D97-AF65-F5344CB8AC3E}">
        <p14:creationId xmlns:p14="http://schemas.microsoft.com/office/powerpoint/2010/main" val="274388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normAutofit/>
          </a:bodyPr>
          <a:lstStyle>
            <a:lvl1pPr algn="ctr">
              <a:defRPr sz="4000"/>
            </a:lvl1pPr>
          </a:lstStyle>
          <a:p>
            <a:r>
              <a:rPr lang="cs-CZ" smtClean="0"/>
              <a:t>Kliknutím lze upravit styl.</a:t>
            </a:r>
            <a:endParaRPr lang="cs-CZ" dirty="0"/>
          </a:p>
        </p:txBody>
      </p:sp>
      <p:sp>
        <p:nvSpPr>
          <p:cNvPr id="3" name="Podnadpis 2"/>
          <p:cNvSpPr>
            <a:spLocks noGrp="1"/>
          </p:cNvSpPr>
          <p:nvPr>
            <p:ph type="subTitle" idx="1"/>
          </p:nvPr>
        </p:nvSpPr>
        <p:spPr>
          <a:xfrm>
            <a:off x="1371600" y="3886200"/>
            <a:ext cx="6400800" cy="1752600"/>
          </a:xfrm>
        </p:spPr>
        <p:txBody>
          <a:bodyPr>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fld id="{E9AA37A5-F800-41AC-80A5-B8E2EE1D4175}" type="datetimeFigureOut">
              <a:rPr lang="cs-CZ"/>
              <a:pPr>
                <a:defRPr/>
              </a:pPr>
              <a:t>08.03.2020</a:t>
            </a:fld>
            <a:endParaRPr lang="cs-CZ" dirty="0"/>
          </a:p>
        </p:txBody>
      </p:sp>
      <p:sp>
        <p:nvSpPr>
          <p:cNvPr id="5" name="Zástupný symbol pro číslo snímku 5"/>
          <p:cNvSpPr>
            <a:spLocks noGrp="1"/>
          </p:cNvSpPr>
          <p:nvPr>
            <p:ph type="sldNum" sz="quarter" idx="11"/>
          </p:nvPr>
        </p:nvSpPr>
        <p:spPr/>
        <p:txBody>
          <a:bodyPr/>
          <a:lstStyle>
            <a:lvl1pPr>
              <a:defRPr/>
            </a:lvl1pPr>
          </a:lstStyle>
          <a:p>
            <a:pPr>
              <a:defRPr/>
            </a:pPr>
            <a:fld id="{98404631-8DE5-41C8-A3EB-1F51E2627D46}"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_podtitul">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7" name="Zástupný symbol pro text 6"/>
          <p:cNvSpPr>
            <a:spLocks noGrp="1"/>
          </p:cNvSpPr>
          <p:nvPr>
            <p:ph type="body" sz="quarter" idx="13"/>
          </p:nvPr>
        </p:nvSpPr>
        <p:spPr>
          <a:xfrm>
            <a:off x="468313" y="1556792"/>
            <a:ext cx="8207375" cy="432048"/>
          </a:xfrm>
        </p:spPr>
        <p:txBody>
          <a:bodyPr>
            <a:normAutofit/>
          </a:bodyPr>
          <a:lstStyle>
            <a:lvl1pPr>
              <a:buNone/>
              <a:defRPr sz="2400">
                <a:solidFill>
                  <a:schemeClr val="tx1">
                    <a:lumMod val="50000"/>
                    <a:lumOff val="50000"/>
                  </a:schemeClr>
                </a:solidFill>
              </a:defRPr>
            </a:lvl1pPr>
          </a:lstStyle>
          <a:p>
            <a:pPr lvl="0"/>
            <a:r>
              <a:rPr lang="cs-CZ" smtClean="0"/>
              <a:t>Kliknutím lze upravit styly předlohy textu.</a:t>
            </a:r>
          </a:p>
        </p:txBody>
      </p:sp>
      <p:sp>
        <p:nvSpPr>
          <p:cNvPr id="9" name="Zástupný symbol pro text 8"/>
          <p:cNvSpPr>
            <a:spLocks noGrp="1"/>
          </p:cNvSpPr>
          <p:nvPr>
            <p:ph type="body" sz="quarter" idx="14"/>
          </p:nvPr>
        </p:nvSpPr>
        <p:spPr>
          <a:xfrm>
            <a:off x="467544" y="5013177"/>
            <a:ext cx="8207375" cy="1080120"/>
          </a:xfrm>
        </p:spPr>
        <p:txBody>
          <a:bodyPr/>
          <a:lstStyle>
            <a:lvl1pPr>
              <a:buClr>
                <a:srgbClr val="B2BC00"/>
              </a:buClr>
              <a:buSzPct val="150000"/>
              <a:defRPr sz="2200"/>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5pPr>
          </a:lstStyle>
          <a:p>
            <a:pPr lvl="0"/>
            <a:r>
              <a:rPr lang="cs-CZ" smtClean="0"/>
              <a:t>Kliknutím lze upravit styly předlohy textu.</a:t>
            </a:r>
          </a:p>
          <a:p>
            <a:pPr lvl="1"/>
            <a:r>
              <a:rPr lang="cs-CZ" smtClean="0"/>
              <a:t>Druhá úroveň</a:t>
            </a:r>
          </a:p>
          <a:p>
            <a:pPr lvl="2"/>
            <a:r>
              <a:rPr lang="cs-CZ" smtClean="0"/>
              <a:t>Třetí úroveň</a:t>
            </a:r>
          </a:p>
        </p:txBody>
      </p:sp>
      <p:sp>
        <p:nvSpPr>
          <p:cNvPr id="12" name="Zástupný symbol pro graf 11"/>
          <p:cNvSpPr>
            <a:spLocks noGrp="1"/>
          </p:cNvSpPr>
          <p:nvPr>
            <p:ph type="chart" sz="quarter" idx="15"/>
          </p:nvPr>
        </p:nvSpPr>
        <p:spPr>
          <a:xfrm>
            <a:off x="468313" y="2132856"/>
            <a:ext cx="8207375" cy="2736304"/>
          </a:xfrm>
        </p:spPr>
        <p:txBody>
          <a:bodyPr rtlCol="0">
            <a:normAutofit/>
          </a:bodyPr>
          <a:lstStyle/>
          <a:p>
            <a:pPr lvl="0"/>
            <a:r>
              <a:rPr lang="cs-CZ" noProof="0" smtClean="0"/>
              <a:t>Kliknutím na ikonu přidáte graf.</a:t>
            </a:r>
            <a:endParaRPr lang="cs-CZ" noProof="0"/>
          </a:p>
        </p:txBody>
      </p:sp>
      <p:sp>
        <p:nvSpPr>
          <p:cNvPr id="6" name="Zástupný symbol pro datum 3"/>
          <p:cNvSpPr>
            <a:spLocks noGrp="1"/>
          </p:cNvSpPr>
          <p:nvPr>
            <p:ph type="dt" sz="half" idx="16"/>
          </p:nvPr>
        </p:nvSpPr>
        <p:spPr/>
        <p:txBody>
          <a:bodyPr/>
          <a:lstStyle>
            <a:lvl1pPr>
              <a:defRPr/>
            </a:lvl1pPr>
          </a:lstStyle>
          <a:p>
            <a:pPr>
              <a:defRPr/>
            </a:pPr>
            <a:fld id="{36AEE2FD-C2A5-4324-827E-B59A5C898A0F}" type="datetimeFigureOut">
              <a:rPr lang="cs-CZ"/>
              <a:pPr>
                <a:defRPr/>
              </a:pPr>
              <a:t>08.03.2020</a:t>
            </a:fld>
            <a:endParaRPr lang="cs-CZ" dirty="0"/>
          </a:p>
        </p:txBody>
      </p:sp>
      <p:sp>
        <p:nvSpPr>
          <p:cNvPr id="8" name="Zástupný symbol pro číslo snímku 5"/>
          <p:cNvSpPr>
            <a:spLocks noGrp="1"/>
          </p:cNvSpPr>
          <p:nvPr>
            <p:ph type="sldNum" sz="quarter" idx="17"/>
          </p:nvPr>
        </p:nvSpPr>
        <p:spPr/>
        <p:txBody>
          <a:bodyPr/>
          <a:lstStyle>
            <a:lvl1pPr>
              <a:defRPr/>
            </a:lvl1pPr>
          </a:lstStyle>
          <a:p>
            <a:pPr>
              <a:defRPr/>
            </a:pPr>
            <a:fld id="{C328E111-080A-4350-9A54-954DE15A69DD}"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_bez">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9" name="Zástupný symbol pro text 8"/>
          <p:cNvSpPr>
            <a:spLocks noGrp="1"/>
          </p:cNvSpPr>
          <p:nvPr>
            <p:ph type="body" sz="quarter" idx="14"/>
          </p:nvPr>
        </p:nvSpPr>
        <p:spPr>
          <a:xfrm>
            <a:off x="467544" y="4797152"/>
            <a:ext cx="8207375" cy="1296145"/>
          </a:xfrm>
        </p:spPr>
        <p:txBody>
          <a:bodyPr/>
          <a:lstStyle>
            <a:lvl1pPr>
              <a:buClr>
                <a:srgbClr val="B2BC00"/>
              </a:buClr>
              <a:buSzPct val="150000"/>
              <a:defRPr sz="2200"/>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5pPr>
          </a:lstStyle>
          <a:p>
            <a:pPr lvl="0"/>
            <a:r>
              <a:rPr lang="cs-CZ" smtClean="0"/>
              <a:t>Kliknutím lze upravit styly předlohy textu.</a:t>
            </a:r>
          </a:p>
          <a:p>
            <a:pPr lvl="1"/>
            <a:r>
              <a:rPr lang="cs-CZ" smtClean="0"/>
              <a:t>Druhá úroveň</a:t>
            </a:r>
          </a:p>
          <a:p>
            <a:pPr lvl="2"/>
            <a:r>
              <a:rPr lang="cs-CZ" smtClean="0"/>
              <a:t>Třetí úroveň</a:t>
            </a:r>
          </a:p>
        </p:txBody>
      </p:sp>
      <p:sp>
        <p:nvSpPr>
          <p:cNvPr id="12" name="Zástupný symbol pro graf 11"/>
          <p:cNvSpPr>
            <a:spLocks noGrp="1"/>
          </p:cNvSpPr>
          <p:nvPr>
            <p:ph type="chart" sz="quarter" idx="15"/>
          </p:nvPr>
        </p:nvSpPr>
        <p:spPr>
          <a:xfrm>
            <a:off x="468313" y="1556792"/>
            <a:ext cx="8207375" cy="3096344"/>
          </a:xfrm>
        </p:spPr>
        <p:txBody>
          <a:bodyPr rtlCol="0">
            <a:normAutofit/>
          </a:bodyPr>
          <a:lstStyle/>
          <a:p>
            <a:pPr lvl="0"/>
            <a:r>
              <a:rPr lang="cs-CZ" noProof="0" smtClean="0"/>
              <a:t>Kliknutím na ikonu přidáte graf.</a:t>
            </a:r>
            <a:endParaRPr lang="cs-CZ" noProof="0" dirty="0"/>
          </a:p>
        </p:txBody>
      </p:sp>
      <p:sp>
        <p:nvSpPr>
          <p:cNvPr id="5" name="Zástupný symbol pro datum 3"/>
          <p:cNvSpPr>
            <a:spLocks noGrp="1"/>
          </p:cNvSpPr>
          <p:nvPr>
            <p:ph type="dt" sz="half" idx="16"/>
          </p:nvPr>
        </p:nvSpPr>
        <p:spPr/>
        <p:txBody>
          <a:bodyPr/>
          <a:lstStyle>
            <a:lvl1pPr>
              <a:defRPr/>
            </a:lvl1pPr>
          </a:lstStyle>
          <a:p>
            <a:pPr>
              <a:defRPr/>
            </a:pPr>
            <a:fld id="{CAF2D5E4-DC7C-4E1F-8344-7373EC9E8974}" type="datetimeFigureOut">
              <a:rPr lang="cs-CZ"/>
              <a:pPr>
                <a:defRPr/>
              </a:pPr>
              <a:t>08.03.2020</a:t>
            </a:fld>
            <a:endParaRPr lang="cs-CZ" dirty="0"/>
          </a:p>
        </p:txBody>
      </p:sp>
      <p:sp>
        <p:nvSpPr>
          <p:cNvPr id="6" name="Zástupný symbol pro číslo snímku 5"/>
          <p:cNvSpPr>
            <a:spLocks noGrp="1"/>
          </p:cNvSpPr>
          <p:nvPr>
            <p:ph type="sldNum" sz="quarter" idx="17"/>
          </p:nvPr>
        </p:nvSpPr>
        <p:spPr/>
        <p:txBody>
          <a:bodyPr/>
          <a:lstStyle>
            <a:lvl1pPr>
              <a:defRPr/>
            </a:lvl1pPr>
          </a:lstStyle>
          <a:p>
            <a:pPr>
              <a:defRPr/>
            </a:pPr>
            <a:fld id="{FD57673B-E342-452D-A3F6-22CF2995B800}"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ulka_podtitul">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7" name="Zástupný symbol pro text 6"/>
          <p:cNvSpPr>
            <a:spLocks noGrp="1"/>
          </p:cNvSpPr>
          <p:nvPr>
            <p:ph type="body" sz="quarter" idx="13"/>
          </p:nvPr>
        </p:nvSpPr>
        <p:spPr>
          <a:xfrm>
            <a:off x="467544" y="1556792"/>
            <a:ext cx="8207375" cy="432519"/>
          </a:xfrm>
        </p:spPr>
        <p:txBody>
          <a:bodyPr>
            <a:normAutofit/>
          </a:bodyPr>
          <a:lstStyle>
            <a:lvl1pPr>
              <a:buNone/>
              <a:defRPr sz="2400">
                <a:solidFill>
                  <a:schemeClr val="tx1">
                    <a:lumMod val="50000"/>
                    <a:lumOff val="50000"/>
                  </a:schemeClr>
                </a:solidFill>
              </a:defRPr>
            </a:lvl1pPr>
          </a:lstStyle>
          <a:p>
            <a:pPr lvl="0"/>
            <a:r>
              <a:rPr lang="cs-CZ" smtClean="0"/>
              <a:t>Kliknutím lze upravit styly předlohy textu.</a:t>
            </a:r>
          </a:p>
        </p:txBody>
      </p:sp>
      <p:sp>
        <p:nvSpPr>
          <p:cNvPr id="9" name="Zástupný symbol pro text 8"/>
          <p:cNvSpPr>
            <a:spLocks noGrp="1"/>
          </p:cNvSpPr>
          <p:nvPr>
            <p:ph type="body" sz="quarter" idx="14"/>
          </p:nvPr>
        </p:nvSpPr>
        <p:spPr>
          <a:xfrm>
            <a:off x="467544" y="5013177"/>
            <a:ext cx="8207375" cy="1080120"/>
          </a:xfrm>
        </p:spPr>
        <p:txBody>
          <a:bodyPr/>
          <a:lstStyle>
            <a:lvl1pPr>
              <a:buClr>
                <a:srgbClr val="B2BC00"/>
              </a:buClr>
              <a:buSzPct val="150000"/>
              <a:defRPr/>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5pPr>
          </a:lstStyle>
          <a:p>
            <a:pPr lvl="0"/>
            <a:r>
              <a:rPr lang="cs-CZ" smtClean="0"/>
              <a:t>Kliknutím lze upravit styly předlohy textu.</a:t>
            </a:r>
          </a:p>
          <a:p>
            <a:pPr lvl="1"/>
            <a:r>
              <a:rPr lang="cs-CZ" smtClean="0"/>
              <a:t>Druhá úroveň</a:t>
            </a:r>
          </a:p>
          <a:p>
            <a:pPr lvl="2"/>
            <a:r>
              <a:rPr lang="cs-CZ" smtClean="0"/>
              <a:t>Třetí úroveň</a:t>
            </a:r>
          </a:p>
        </p:txBody>
      </p:sp>
      <p:sp>
        <p:nvSpPr>
          <p:cNvPr id="11" name="Zástupný symbol pro tabulku 10"/>
          <p:cNvSpPr>
            <a:spLocks noGrp="1"/>
          </p:cNvSpPr>
          <p:nvPr>
            <p:ph type="tbl" sz="quarter" idx="15"/>
          </p:nvPr>
        </p:nvSpPr>
        <p:spPr>
          <a:xfrm>
            <a:off x="468313" y="2132856"/>
            <a:ext cx="8207375" cy="2736304"/>
          </a:xfrm>
        </p:spPr>
        <p:txBody>
          <a:bodyPr rtlCol="0">
            <a:normAutofit/>
          </a:bodyPr>
          <a:lstStyle/>
          <a:p>
            <a:pPr lvl="0"/>
            <a:r>
              <a:rPr lang="cs-CZ" noProof="0" smtClean="0"/>
              <a:t>Kliknutím na ikonu přidáte tabulku.</a:t>
            </a:r>
            <a:endParaRPr lang="cs-CZ" noProof="0" dirty="0"/>
          </a:p>
        </p:txBody>
      </p:sp>
      <p:sp>
        <p:nvSpPr>
          <p:cNvPr id="6" name="Zástupný symbol pro datum 3"/>
          <p:cNvSpPr>
            <a:spLocks noGrp="1"/>
          </p:cNvSpPr>
          <p:nvPr>
            <p:ph type="dt" sz="half" idx="16"/>
          </p:nvPr>
        </p:nvSpPr>
        <p:spPr/>
        <p:txBody>
          <a:bodyPr/>
          <a:lstStyle>
            <a:lvl1pPr>
              <a:defRPr/>
            </a:lvl1pPr>
          </a:lstStyle>
          <a:p>
            <a:pPr>
              <a:defRPr/>
            </a:pPr>
            <a:fld id="{EDB329E9-89BA-4FBB-AE56-2B1679E18144}" type="datetimeFigureOut">
              <a:rPr lang="cs-CZ"/>
              <a:pPr>
                <a:defRPr/>
              </a:pPr>
              <a:t>08.03.2020</a:t>
            </a:fld>
            <a:endParaRPr lang="cs-CZ" dirty="0"/>
          </a:p>
        </p:txBody>
      </p:sp>
      <p:sp>
        <p:nvSpPr>
          <p:cNvPr id="8" name="Zástupný symbol pro číslo snímku 5"/>
          <p:cNvSpPr>
            <a:spLocks noGrp="1"/>
          </p:cNvSpPr>
          <p:nvPr>
            <p:ph type="sldNum" sz="quarter" idx="17"/>
          </p:nvPr>
        </p:nvSpPr>
        <p:spPr/>
        <p:txBody>
          <a:bodyPr/>
          <a:lstStyle>
            <a:lvl1pPr>
              <a:defRPr/>
            </a:lvl1pPr>
          </a:lstStyle>
          <a:p>
            <a:pPr>
              <a:defRPr/>
            </a:pPr>
            <a:fld id="{09010377-B4EA-4938-83B9-486E0129165D}"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ulka_bez">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9" name="Zástupný symbol pro text 8"/>
          <p:cNvSpPr>
            <a:spLocks noGrp="1"/>
          </p:cNvSpPr>
          <p:nvPr>
            <p:ph type="body" sz="quarter" idx="14"/>
          </p:nvPr>
        </p:nvSpPr>
        <p:spPr>
          <a:xfrm>
            <a:off x="467544" y="5013177"/>
            <a:ext cx="8207375" cy="1080120"/>
          </a:xfrm>
        </p:spPr>
        <p:txBody>
          <a:bodyPr/>
          <a:lstStyle>
            <a:lvl1pPr>
              <a:buClr>
                <a:srgbClr val="B2BC00"/>
              </a:buClr>
              <a:buSzPct val="150000"/>
              <a:defRPr/>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5pPr>
          </a:lstStyle>
          <a:p>
            <a:pPr lvl="0"/>
            <a:r>
              <a:rPr lang="cs-CZ" smtClean="0"/>
              <a:t>Kliknutím lze upravit styly předlohy textu.</a:t>
            </a:r>
          </a:p>
          <a:p>
            <a:pPr lvl="1"/>
            <a:r>
              <a:rPr lang="cs-CZ" smtClean="0"/>
              <a:t>Druhá úroveň</a:t>
            </a:r>
          </a:p>
          <a:p>
            <a:pPr lvl="2"/>
            <a:r>
              <a:rPr lang="cs-CZ" smtClean="0"/>
              <a:t>Třetí úroveň</a:t>
            </a:r>
          </a:p>
        </p:txBody>
      </p:sp>
      <p:sp>
        <p:nvSpPr>
          <p:cNvPr id="11" name="Zástupný symbol pro tabulku 10"/>
          <p:cNvSpPr>
            <a:spLocks noGrp="1"/>
          </p:cNvSpPr>
          <p:nvPr>
            <p:ph type="tbl" sz="quarter" idx="15"/>
          </p:nvPr>
        </p:nvSpPr>
        <p:spPr>
          <a:xfrm>
            <a:off x="468313" y="1556792"/>
            <a:ext cx="8207375" cy="3312368"/>
          </a:xfrm>
        </p:spPr>
        <p:txBody>
          <a:bodyPr rtlCol="0">
            <a:normAutofit/>
          </a:bodyPr>
          <a:lstStyle/>
          <a:p>
            <a:pPr lvl="0"/>
            <a:r>
              <a:rPr lang="cs-CZ" noProof="0" smtClean="0"/>
              <a:t>Kliknutím na ikonu přidáte tabulku.</a:t>
            </a:r>
            <a:endParaRPr lang="cs-CZ" noProof="0" dirty="0"/>
          </a:p>
        </p:txBody>
      </p:sp>
      <p:sp>
        <p:nvSpPr>
          <p:cNvPr id="5" name="Zástupný symbol pro datum 3"/>
          <p:cNvSpPr>
            <a:spLocks noGrp="1"/>
          </p:cNvSpPr>
          <p:nvPr>
            <p:ph type="dt" sz="half" idx="16"/>
          </p:nvPr>
        </p:nvSpPr>
        <p:spPr/>
        <p:txBody>
          <a:bodyPr/>
          <a:lstStyle>
            <a:lvl1pPr>
              <a:defRPr/>
            </a:lvl1pPr>
          </a:lstStyle>
          <a:p>
            <a:pPr>
              <a:defRPr/>
            </a:pPr>
            <a:fld id="{FBDE8B6D-B14F-429D-A4A5-693742A386D2}" type="datetimeFigureOut">
              <a:rPr lang="cs-CZ"/>
              <a:pPr>
                <a:defRPr/>
              </a:pPr>
              <a:t>08.03.2020</a:t>
            </a:fld>
            <a:endParaRPr lang="cs-CZ" dirty="0"/>
          </a:p>
        </p:txBody>
      </p:sp>
      <p:sp>
        <p:nvSpPr>
          <p:cNvPr id="6" name="Zástupný symbol pro číslo snímku 5"/>
          <p:cNvSpPr>
            <a:spLocks noGrp="1"/>
          </p:cNvSpPr>
          <p:nvPr>
            <p:ph type="sldNum" sz="quarter" idx="17"/>
          </p:nvPr>
        </p:nvSpPr>
        <p:spPr/>
        <p:txBody>
          <a:bodyPr/>
          <a:lstStyle>
            <a:lvl1pPr>
              <a:defRPr/>
            </a:lvl1pPr>
          </a:lstStyle>
          <a:p>
            <a:pPr>
              <a:defRPr/>
            </a:pPr>
            <a:fld id="{2014014D-4CDD-481A-8B25-D2298353C37C}" type="slidenum">
              <a:rPr lang="cs-CZ"/>
              <a:pPr>
                <a:defRPr/>
              </a:pPr>
              <a:t>‹#›</a:t>
            </a:fld>
            <a:endParaRPr lang="cs-CZ"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46B43357-2FD0-4F2C-B265-113100112384}" type="datetimeFigureOut">
              <a:rPr lang="cs-CZ"/>
              <a:pPr>
                <a:defRPr/>
              </a:pPr>
              <a:t>08.03.2020</a:t>
            </a:fld>
            <a:endParaRPr lang="cs-CZ" dirty="0"/>
          </a:p>
        </p:txBody>
      </p:sp>
      <p:sp>
        <p:nvSpPr>
          <p:cNvPr id="3" name="Zástupný symbol pro číslo snímku 5"/>
          <p:cNvSpPr>
            <a:spLocks noGrp="1"/>
          </p:cNvSpPr>
          <p:nvPr>
            <p:ph type="sldNum" sz="quarter" idx="11"/>
          </p:nvPr>
        </p:nvSpPr>
        <p:spPr/>
        <p:txBody>
          <a:bodyPr/>
          <a:lstStyle>
            <a:lvl1pPr>
              <a:defRPr/>
            </a:lvl1pPr>
          </a:lstStyle>
          <a:p>
            <a:pPr>
              <a:defRPr/>
            </a:pPr>
            <a:fld id="{78C3D17D-BDAD-4179-A2F8-989A614E6AF5}" type="slidenum">
              <a:rPr lang="cs-CZ"/>
              <a:pPr>
                <a:defRPr/>
              </a:pPr>
              <a:t>‹#›</a:t>
            </a:fld>
            <a:endParaRPr lang="cs-CZ"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5D5C7D3-D6B9-4470-A144-DF246B065004}" type="datetimeFigureOut">
              <a:rPr lang="cs-CZ"/>
              <a:pPr>
                <a:defRPr/>
              </a:pPr>
              <a:t>08.03.2020</a:t>
            </a:fld>
            <a:endParaRPr lang="cs-CZ"/>
          </a:p>
        </p:txBody>
      </p:sp>
      <p:sp>
        <p:nvSpPr>
          <p:cNvPr id="5" name="Zástupný symbol pro zápatí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cs-CZ"/>
          </a:p>
        </p:txBody>
      </p:sp>
      <p:sp>
        <p:nvSpPr>
          <p:cNvPr id="6" name="Zástupný symbol pro číslo snímku 5"/>
          <p:cNvSpPr>
            <a:spLocks noGrp="1"/>
          </p:cNvSpPr>
          <p:nvPr>
            <p:ph type="sldNum" sz="quarter" idx="12"/>
          </p:nvPr>
        </p:nvSpPr>
        <p:spPr/>
        <p:txBody>
          <a:bodyPr/>
          <a:lstStyle>
            <a:lvl1pPr algn="r">
              <a:defRPr/>
            </a:lvl1pPr>
          </a:lstStyle>
          <a:p>
            <a:pPr>
              <a:defRPr/>
            </a:pPr>
            <a:fld id="{BE90D4F2-C435-482C-90E7-8D66476B9F45}"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EE9F4D05-EE87-478B-BD9E-AD76BE4CD95D}" type="datetimeFigureOut">
              <a:rPr lang="cs-CZ"/>
              <a:pPr>
                <a:defRPr/>
              </a:pPr>
              <a:t>08.03.2020</a:t>
            </a:fld>
            <a:endParaRPr lang="cs-CZ"/>
          </a:p>
        </p:txBody>
      </p:sp>
      <p:sp>
        <p:nvSpPr>
          <p:cNvPr id="5" name="Zástupný symbol pro zápatí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cs-CZ"/>
          </a:p>
        </p:txBody>
      </p:sp>
      <p:sp>
        <p:nvSpPr>
          <p:cNvPr id="6" name="Zástupný symbol pro číslo snímku 5"/>
          <p:cNvSpPr>
            <a:spLocks noGrp="1"/>
          </p:cNvSpPr>
          <p:nvPr>
            <p:ph type="sldNum" sz="quarter" idx="12"/>
          </p:nvPr>
        </p:nvSpPr>
        <p:spPr/>
        <p:txBody>
          <a:bodyPr/>
          <a:lstStyle>
            <a:lvl1pPr algn="r">
              <a:defRPr/>
            </a:lvl1pPr>
          </a:lstStyle>
          <a:p>
            <a:pPr>
              <a:defRPr/>
            </a:pPr>
            <a:fld id="{132B0395-2F99-402F-9FDC-75BCCC1E96B2}"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851878535"/>
      </p:ext>
    </p:extLst>
  </p:cSld>
  <p:clrMapOvr>
    <a:masterClrMapping/>
  </p:clrMapOvr>
  <p:transition>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extLst>
      <p:ext uri="{BB962C8B-B14F-4D97-AF65-F5344CB8AC3E}">
        <p14:creationId xmlns:p14="http://schemas.microsoft.com/office/powerpoint/2010/main" val="2010196893"/>
      </p:ext>
    </p:extLst>
  </p:cSld>
  <p:clrMapOvr>
    <a:masterClrMapping/>
  </p:clrMapOvr>
  <p:transition>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09ECED98-F029-4719-964B-BE7B0C30B766}"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9738911-7A8F-4B01-8202-3063BDACC8F7}"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pod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mtClean="0"/>
              <a:t>Kliknutím lze upravit styl.</a:t>
            </a:r>
            <a:endParaRPr lang="cs-CZ" dirty="0"/>
          </a:p>
        </p:txBody>
      </p:sp>
      <p:sp>
        <p:nvSpPr>
          <p:cNvPr id="3" name="Zástupný symbol pro obsah 2"/>
          <p:cNvSpPr>
            <a:spLocks noGrp="1"/>
          </p:cNvSpPr>
          <p:nvPr>
            <p:ph idx="1"/>
          </p:nvPr>
        </p:nvSpPr>
        <p:spPr>
          <a:xfrm>
            <a:off x="457200" y="1916833"/>
            <a:ext cx="8229600" cy="4176464"/>
          </a:xfrm>
        </p:spPr>
        <p:txBody>
          <a:bodyPr/>
          <a:lstStyle>
            <a:lvl1pPr>
              <a:buClr>
                <a:srgbClr val="B2BC00"/>
              </a:buClr>
              <a:buSzPct val="120000"/>
              <a:defRPr lang="cs-CZ" sz="2400" kern="1200" dirty="0" smtClean="0">
                <a:solidFill>
                  <a:schemeClr val="tx1"/>
                </a:solidFill>
                <a:latin typeface="Arial" pitchFamily="34" charset="0"/>
                <a:ea typeface="+mn-ea"/>
                <a:cs typeface="Arial" pitchFamily="34" charset="0"/>
              </a:defRPr>
            </a:lvl1pPr>
            <a:lvl2pPr>
              <a:buClr>
                <a:srgbClr val="B2BC00"/>
              </a:buClr>
              <a:defRPr lang="cs-CZ" sz="2000" kern="1200" dirty="0" smtClean="0">
                <a:solidFill>
                  <a:schemeClr val="tx1"/>
                </a:solidFill>
                <a:latin typeface="Arial" pitchFamily="34" charset="0"/>
                <a:ea typeface="+mn-ea"/>
                <a:cs typeface="Arial" pitchFamily="34" charset="0"/>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8" name="Zástupný symbol pro text 7"/>
          <p:cNvSpPr>
            <a:spLocks noGrp="1"/>
          </p:cNvSpPr>
          <p:nvPr>
            <p:ph type="body" sz="quarter" idx="13"/>
          </p:nvPr>
        </p:nvSpPr>
        <p:spPr>
          <a:xfrm>
            <a:off x="467544" y="1340768"/>
            <a:ext cx="8208144" cy="432048"/>
          </a:xfrm>
        </p:spPr>
        <p:txBody>
          <a:bodyPr>
            <a:noAutofit/>
          </a:bodyPr>
          <a:lstStyle>
            <a:lvl1pPr>
              <a:buNone/>
              <a:defRPr sz="2400" baseline="0">
                <a:solidFill>
                  <a:schemeClr val="tx1">
                    <a:lumMod val="50000"/>
                    <a:lumOff val="50000"/>
                  </a:schemeClr>
                </a:solidFill>
              </a:defRPr>
            </a:lvl1pPr>
          </a:lstStyle>
          <a:p>
            <a:pPr lvl="0"/>
            <a:r>
              <a:rPr lang="cs-CZ" smtClean="0"/>
              <a:t>Kliknutím lze upravit styly předlohy textu.</a:t>
            </a:r>
          </a:p>
        </p:txBody>
      </p:sp>
      <p:sp>
        <p:nvSpPr>
          <p:cNvPr id="5" name="Zástupný symbol pro datum 3"/>
          <p:cNvSpPr>
            <a:spLocks noGrp="1"/>
          </p:cNvSpPr>
          <p:nvPr>
            <p:ph type="dt" sz="half" idx="14"/>
          </p:nvPr>
        </p:nvSpPr>
        <p:spPr/>
        <p:txBody>
          <a:bodyPr/>
          <a:lstStyle>
            <a:lvl1pPr>
              <a:defRPr/>
            </a:lvl1pPr>
          </a:lstStyle>
          <a:p>
            <a:pPr>
              <a:defRPr/>
            </a:pPr>
            <a:fld id="{FAD7F515-B5A9-4932-9CA1-945E7A680CD1}" type="datetimeFigureOut">
              <a:rPr lang="cs-CZ"/>
              <a:pPr>
                <a:defRPr/>
              </a:pPr>
              <a:t>08.03.2020</a:t>
            </a:fld>
            <a:endParaRPr lang="cs-CZ" dirty="0"/>
          </a:p>
        </p:txBody>
      </p:sp>
      <p:sp>
        <p:nvSpPr>
          <p:cNvPr id="6" name="Zástupný symbol pro číslo snímku 5"/>
          <p:cNvSpPr>
            <a:spLocks noGrp="1"/>
          </p:cNvSpPr>
          <p:nvPr>
            <p:ph type="sldNum" sz="quarter" idx="15"/>
          </p:nvPr>
        </p:nvSpPr>
        <p:spPr/>
        <p:txBody>
          <a:bodyPr/>
          <a:lstStyle>
            <a:lvl1pPr>
              <a:defRPr/>
            </a:lvl1pPr>
          </a:lstStyle>
          <a:p>
            <a:pPr>
              <a:defRPr/>
            </a:pPr>
            <a:fld id="{FDD22B6E-4FE9-4A19-9B3B-9FEC7C7CB8C6}" type="slidenum">
              <a:rPr lang="cs-CZ"/>
              <a:pPr>
                <a:defRPr/>
              </a:pPr>
              <a:t>‹#›</a:t>
            </a:fld>
            <a:endParaRPr lang="cs-CZ"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38D7950C-33F7-4B38-83AE-1A54B3BCA9CB}"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7FCACB8-5317-4C57-8991-B49F5E3FB3A4}" type="slidenum">
              <a:rPr lang="cs-CZ"/>
              <a:pPr>
                <a:defRPr/>
              </a:pPr>
              <a:t>‹#›</a:t>
            </a:fld>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A140EB1A-6B5C-4F7E-A28B-F988C8161A0E}"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95E71AE-543F-45AC-A704-A50247BD908F}" type="slidenum">
              <a:rPr lang="cs-CZ"/>
              <a:pPr>
                <a:defRPr/>
              </a:pPr>
              <a:t>‹#›</a:t>
            </a:fld>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E76E9D86-5E21-482E-A186-67D82A0B2358}"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DA96AF0-F64E-4072-B238-F62450B18919}" type="slidenum">
              <a:rPr lang="cs-CZ"/>
              <a:pPr>
                <a:defRPr/>
              </a:pPr>
              <a:t>‹#›</a:t>
            </a:fld>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60930997-3578-4B79-8843-BA8673438D5C}" type="datetimeFigureOut">
              <a:rPr lang="cs-CZ"/>
              <a:pPr>
                <a:defRPr/>
              </a:pPr>
              <a:t>08.03.2020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4AF5DC8F-8255-4876-9068-397ED006B4FF}" type="slidenum">
              <a:rPr lang="cs-CZ"/>
              <a:pPr>
                <a:defRPr/>
              </a:pPr>
              <a:t>‹#›</a:t>
            </a:fld>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8A5692FD-845D-4E97-94A8-4A5990FF3BCE}" type="datetimeFigureOut">
              <a:rPr lang="cs-CZ"/>
              <a:pPr>
                <a:defRPr/>
              </a:pPr>
              <a:t>08.03.2020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EA4A873E-50E8-40D8-8300-2C184CC6DE96}" type="slidenum">
              <a:rPr lang="cs-CZ"/>
              <a:pPr>
                <a:defRPr/>
              </a:pPr>
              <a:t>‹#›</a:t>
            </a:fld>
            <a:endParaRPr 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A2CAC11E-C701-4921-8928-45B65FF4F1A0}" type="datetimeFigureOut">
              <a:rPr lang="cs-CZ"/>
              <a:pPr>
                <a:defRPr/>
              </a:pPr>
              <a:t>08.03.2020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D77DCF71-1EB0-4277-A0BB-AA658A6F46F5}" type="slidenum">
              <a:rPr lang="cs-CZ"/>
              <a:pPr>
                <a:defRPr/>
              </a:pPr>
              <a:t>‹#›</a:t>
            </a:fld>
            <a:endParaRPr lang="cs-CZ"/>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3DE0902C-CB09-4DB5-8007-7D6E2E0D1745}"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41DB3AAC-565B-4DD4-ACBE-294AE0202ADE}" type="slidenum">
              <a:rPr lang="cs-CZ"/>
              <a:pPr>
                <a:defRPr/>
              </a:pPr>
              <a:t>‹#›</a:t>
            </a:fld>
            <a:endParaRPr 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711F5A6D-ED87-4C6F-8FD0-D8F8BCAAD378}"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ACAA9227-276D-41DE-8CD0-D9F80B7A6833}" type="slidenum">
              <a:rPr lang="cs-CZ"/>
              <a:pPr>
                <a:defRPr/>
              </a:pPr>
              <a:t>‹#›</a:t>
            </a:fld>
            <a:endParaRPr 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836A5FB5-507D-42B8-B765-E8F54135A72C}"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5E93176-0AA4-4C85-8F8C-D4139066CFFC}" type="slidenum">
              <a:rPr lang="cs-CZ"/>
              <a:pPr>
                <a:defRPr/>
              </a:pPr>
              <a:t>‹#›</a:t>
            </a:fld>
            <a:endParaRPr 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C0E94B5-A286-4ADD-95A3-2A98A58312B3}"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EDCA13F-EC12-46B2-B14B-6D20E3409A8B}"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_bez">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mtClean="0"/>
              <a:t>Kliknutím lze upravit styl.</a:t>
            </a:r>
            <a:endParaRPr lang="cs-CZ" dirty="0"/>
          </a:p>
        </p:txBody>
      </p:sp>
      <p:sp>
        <p:nvSpPr>
          <p:cNvPr id="3" name="Zástupný symbol pro obsah 2"/>
          <p:cNvSpPr>
            <a:spLocks noGrp="1"/>
          </p:cNvSpPr>
          <p:nvPr>
            <p:ph idx="1"/>
          </p:nvPr>
        </p:nvSpPr>
        <p:spPr>
          <a:xfrm>
            <a:off x="457200" y="1340768"/>
            <a:ext cx="8229600" cy="4752527"/>
          </a:xfrm>
        </p:spPr>
        <p:txBody>
          <a:bodyPr/>
          <a:lstStyle>
            <a:lvl1pPr>
              <a:buClr>
                <a:srgbClr val="B2BC00"/>
              </a:buClr>
              <a:buSzPct val="120000"/>
              <a:defRPr lang="cs-CZ" sz="2200" kern="1200" dirty="0" smtClean="0">
                <a:solidFill>
                  <a:schemeClr val="tx1"/>
                </a:solidFill>
                <a:latin typeface="Arial" pitchFamily="34" charset="0"/>
                <a:ea typeface="+mn-ea"/>
                <a:cs typeface="Arial" pitchFamily="34" charset="0"/>
              </a:defRPr>
            </a:lvl1pPr>
            <a:lvl2pPr>
              <a:buClr>
                <a:srgbClr val="B2BC00"/>
              </a:buClr>
              <a:defRPr lang="cs-CZ" sz="2000" kern="1200" dirty="0" smtClean="0">
                <a:solidFill>
                  <a:schemeClr val="tx1"/>
                </a:solidFill>
                <a:latin typeface="Arial" pitchFamily="34" charset="0"/>
                <a:ea typeface="+mn-ea"/>
                <a:cs typeface="Arial" pitchFamily="34" charset="0"/>
              </a:defRPr>
            </a:lvl2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fld id="{E9E7C8BF-833A-4F54-8C61-F1AFE57614E5}" type="datetimeFigureOut">
              <a:rPr lang="cs-CZ"/>
              <a:pPr>
                <a:defRPr/>
              </a:pPr>
              <a:t>08.03.2020</a:t>
            </a:fld>
            <a:endParaRPr lang="cs-CZ" dirty="0"/>
          </a:p>
        </p:txBody>
      </p:sp>
      <p:sp>
        <p:nvSpPr>
          <p:cNvPr id="5" name="Zástupný symbol pro číslo snímku 5"/>
          <p:cNvSpPr>
            <a:spLocks noGrp="1"/>
          </p:cNvSpPr>
          <p:nvPr>
            <p:ph type="sldNum" sz="quarter" idx="11"/>
          </p:nvPr>
        </p:nvSpPr>
        <p:spPr/>
        <p:txBody>
          <a:bodyPr/>
          <a:lstStyle>
            <a:lvl1pPr>
              <a:defRPr/>
            </a:lvl1pPr>
          </a:lstStyle>
          <a:p>
            <a:pPr>
              <a:defRPr/>
            </a:pPr>
            <a:fld id="{453DCBB4-6816-4981-A092-ADAEF83F3867}" type="slidenum">
              <a:rPr lang="cs-CZ"/>
              <a:pPr>
                <a:defRPr/>
              </a:pPr>
              <a:t>‹#›</a:t>
            </a:fld>
            <a:endParaRPr lang="cs-CZ"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fld id="{83ED28FC-D991-4391-85C9-4296D72C2C6E}"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D041252C-83D4-4CDF-8EFA-F2363F978BBA}" type="slidenum">
              <a:rPr lang="cs-CZ"/>
              <a:pPr>
                <a:defRPr/>
              </a:pPr>
              <a:t>‹#›</a:t>
            </a:fld>
            <a:endParaRPr lang="cs-CZ"/>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02EB3E5F-E1C6-4952-BE48-3FBB7B8FDC1D}"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2E47EEB-B4CC-437F-B098-6A9F4D60A3B3}" type="slidenum">
              <a:rPr lang="cs-CZ"/>
              <a:pPr>
                <a:defRPr/>
              </a:pPr>
              <a:t>‹#›</a:t>
            </a:fld>
            <a:endParaRPr lang="cs-CZ"/>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40539568-36EE-4278-A26C-4026AC04347D}"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EEA9578D-E79B-4CEE-9D41-EC4143AD1107}" type="slidenum">
              <a:rPr lang="cs-CZ"/>
              <a:pPr>
                <a:defRPr/>
              </a:pPr>
              <a:t>‹#›</a:t>
            </a:fld>
            <a:endParaRPr 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2F1EB9E6-B3FF-4BFF-BC19-184AC2215634}"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DEDB9AB4-75BA-4102-BEAD-F4E7C7CC8FC5}" type="slidenum">
              <a:rPr lang="cs-CZ"/>
              <a:pPr>
                <a:defRPr/>
              </a:pPr>
              <a:t>‹#›</a:t>
            </a:fld>
            <a:endParaRPr 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6123755F-635A-4C10-BC89-11BC72460616}" type="datetimeFigureOut">
              <a:rPr lang="cs-CZ"/>
              <a:pPr>
                <a:defRPr/>
              </a:pPr>
              <a:t>08.03.2020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76C92D4F-5830-4DEE-81C7-ED494B6B2817}" type="slidenum">
              <a:rPr lang="cs-CZ"/>
              <a:pPr>
                <a:defRPr/>
              </a:pPr>
              <a:t>‹#›</a:t>
            </a:fld>
            <a:endParaRPr 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CF4D35AF-CF3C-4E88-BA2E-3EDAB9F1FD3D}" type="datetimeFigureOut">
              <a:rPr lang="cs-CZ"/>
              <a:pPr>
                <a:defRPr/>
              </a:pPr>
              <a:t>08.03.2020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F8B0D6E1-0F36-4456-AD28-15E9A2F74BD4}" type="slidenum">
              <a:rPr lang="cs-CZ"/>
              <a:pPr>
                <a:defRPr/>
              </a:pPr>
              <a:t>‹#›</a:t>
            </a:fld>
            <a:endParaRPr 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D2A0C658-299C-446F-B02A-7CB2E958477C}" type="datetimeFigureOut">
              <a:rPr lang="cs-CZ"/>
              <a:pPr>
                <a:defRPr/>
              </a:pPr>
              <a:t>08.03.2020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D533AD1D-FB11-476B-A26D-95C48A862038}" type="slidenum">
              <a:rPr lang="cs-CZ"/>
              <a:pPr>
                <a:defRPr/>
              </a:pPr>
              <a:t>‹#›</a:t>
            </a:fld>
            <a:endParaRPr 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F5812C6F-0651-46B0-A1EB-42B230036C9F}"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B9C2040B-3310-42AF-9C1B-F05E03C63147}" type="slidenum">
              <a:rPr lang="cs-CZ"/>
              <a:pPr>
                <a:defRPr/>
              </a:pPr>
              <a:t>‹#›</a:t>
            </a:fld>
            <a:endParaRPr 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AE635A9-2753-4F4C-BA2D-52F49364042B}"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9741BE0-5935-471D-A7A5-8FC8489D6F11}" type="slidenum">
              <a:rPr lang="cs-CZ"/>
              <a:pPr>
                <a:defRPr/>
              </a:pPr>
              <a:t>‹#›</a:t>
            </a:fld>
            <a:endParaRPr 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AEE3C1BC-92B6-42AB-ACCF-4984AC72B166}"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270C27F-9BDD-4F33-9EEB-21B523E0B4AB}"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_podtitul">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mtClean="0"/>
              <a:t>Kliknutím lze upravit styl.</a:t>
            </a:r>
            <a:endParaRPr lang="cs-CZ" dirty="0"/>
          </a:p>
        </p:txBody>
      </p:sp>
      <p:sp>
        <p:nvSpPr>
          <p:cNvPr id="3" name="Zástupný symbol pro obsah 2"/>
          <p:cNvSpPr>
            <a:spLocks noGrp="1"/>
          </p:cNvSpPr>
          <p:nvPr>
            <p:ph sz="half" idx="1"/>
          </p:nvPr>
        </p:nvSpPr>
        <p:spPr>
          <a:xfrm>
            <a:off x="457200" y="1916831"/>
            <a:ext cx="4038600" cy="4176465"/>
          </a:xfrm>
        </p:spPr>
        <p:txBody>
          <a:bodyPr/>
          <a:lstStyle>
            <a:lvl1pPr>
              <a:buClr>
                <a:srgbClr val="B2BC00"/>
              </a:buClr>
              <a:buSzPct val="120000"/>
              <a:defRPr sz="2200"/>
            </a:lvl1pPr>
            <a:lvl2pPr>
              <a:buClr>
                <a:srgbClr val="B2BC00"/>
              </a:buClr>
              <a:defRPr sz="2000"/>
            </a:lvl2pPr>
            <a:lvl3pPr>
              <a:buClr>
                <a:srgbClr val="B2BC00"/>
              </a:buClr>
              <a:defRPr sz="2000"/>
            </a:lvl3pPr>
            <a:lvl4pPr>
              <a:buClr>
                <a:srgbClr val="B2BC00"/>
              </a:buClr>
              <a:defRPr sz="2000"/>
            </a:lvl4pPr>
            <a:lvl5pPr>
              <a:buClr>
                <a:srgbClr val="B2BC00"/>
              </a:buClr>
              <a:defRPr sz="20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4648200" y="1916831"/>
            <a:ext cx="4038600" cy="4176465"/>
          </a:xfrm>
        </p:spPr>
        <p:txBody>
          <a:bodyPr/>
          <a:lstStyle>
            <a:lvl1pPr>
              <a:defRPr lang="cs-CZ" sz="2200" kern="1200" dirty="0" smtClean="0">
                <a:solidFill>
                  <a:schemeClr val="tx1"/>
                </a:solidFill>
                <a:latin typeface="Arial" pitchFamily="34" charset="0"/>
                <a:ea typeface="+mn-ea"/>
                <a:cs typeface="Arial" pitchFamily="34" charset="0"/>
              </a:defRPr>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indent="-228600" algn="l" defTabSz="914400" rtl="0" eaLnBrk="1" latinLnBrk="0" hangingPunct="1">
              <a:spcBef>
                <a:spcPct val="20000"/>
              </a:spcBef>
              <a:buClr>
                <a:srgbClr val="B2BC00"/>
              </a:buClr>
              <a:buFont typeface="Arial" pitchFamily="34" charset="0"/>
              <a:buChar char="•"/>
              <a:defRPr lang="cs-CZ" sz="2000" kern="1200" smtClean="0">
                <a:solidFill>
                  <a:schemeClr val="tx1"/>
                </a:solidFill>
                <a:latin typeface="Arial" pitchFamily="34" charset="0"/>
                <a:ea typeface="+mn-ea"/>
                <a:cs typeface="Arial" pitchFamily="34" charset="0"/>
              </a:defRPr>
            </a:lvl3pPr>
            <a:lvl4pPr indent="-228600" algn="l" defTabSz="914400" rtl="0" eaLnBrk="1" latinLnBrk="0" hangingPunct="1">
              <a:spcBef>
                <a:spcPct val="20000"/>
              </a:spcBef>
              <a:buClr>
                <a:srgbClr val="B2BC00"/>
              </a:buClr>
              <a:buFont typeface="Arial" pitchFamily="34" charset="0"/>
              <a:buChar char="•"/>
              <a:defRPr lang="cs-CZ" sz="2000" kern="1200" smtClean="0">
                <a:solidFill>
                  <a:schemeClr val="tx1"/>
                </a:solidFill>
                <a:latin typeface="Arial" pitchFamily="34" charset="0"/>
                <a:ea typeface="+mn-ea"/>
                <a:cs typeface="Arial" pitchFamily="34" charset="0"/>
              </a:defRPr>
            </a:lvl4pPr>
            <a:lvl5pPr indent="-228600" algn="l" defTabSz="914400" rtl="0" eaLnBrk="1" latinLnBrk="0" hangingPunct="1">
              <a:spcBef>
                <a:spcPct val="20000"/>
              </a:spcBef>
              <a:buClr>
                <a:srgbClr val="B2BC00"/>
              </a:buClr>
              <a:buFont typeface="Arial" pitchFamily="34" charset="0"/>
              <a:buChar char="•"/>
              <a:defRPr lang="cs-CZ" sz="2000" kern="1200" dirty="0" smtClean="0">
                <a:solidFill>
                  <a:schemeClr val="tx1"/>
                </a:solidFill>
                <a:latin typeface="Arial" pitchFamily="34" charset="0"/>
                <a:ea typeface="+mn-ea"/>
                <a:cs typeface="Arial" pitchFamily="34" charset="0"/>
              </a:defRPr>
            </a:lvl5pPr>
            <a:lvl6pPr>
              <a:defRPr sz="1800"/>
            </a:lvl6pPr>
            <a:lvl7pPr indent="-228600" algn="l" defTabSz="914400" rtl="0" eaLnBrk="1" latinLnBrk="0" hangingPunct="1">
              <a:spcBef>
                <a:spcPct val="20000"/>
              </a:spcBef>
              <a:buClr>
                <a:srgbClr val="B2BC00"/>
              </a:buClr>
              <a:buFont typeface="Arial" pitchFamily="34" charset="0"/>
              <a:buChar char="•"/>
              <a:defRPr lang="cs-CZ" sz="2000" kern="1200" dirty="0" smtClean="0">
                <a:solidFill>
                  <a:schemeClr val="tx1"/>
                </a:solidFill>
                <a:latin typeface="Arial" pitchFamily="34" charset="0"/>
                <a:ea typeface="+mn-ea"/>
                <a:cs typeface="Arial" pitchFamily="34" charset="0"/>
              </a:defRPr>
            </a:lvl7pPr>
            <a:lvl8pPr>
              <a:defRPr sz="1800"/>
            </a:lvl8pPr>
            <a:lvl9pPr indent="-228600" algn="l" defTabSz="914400" rtl="0" eaLnBrk="1" latinLnBrk="0" hangingPunct="1">
              <a:spcBef>
                <a:spcPct val="20000"/>
              </a:spcBef>
              <a:buClr>
                <a:srgbClr val="B2BC00"/>
              </a:buClr>
              <a:buFont typeface="Arial" pitchFamily="34" charset="0"/>
              <a:buChar char="•"/>
              <a:defRPr lang="cs-CZ" sz="2000" kern="1200" dirty="0">
                <a:solidFill>
                  <a:schemeClr val="tx1"/>
                </a:solidFill>
                <a:latin typeface="Arial" pitchFamily="34" charset="0"/>
                <a:ea typeface="+mn-ea"/>
                <a:cs typeface="Arial" pitchFamily="34" charset="0"/>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9" name="Zástupný symbol pro text 8"/>
          <p:cNvSpPr>
            <a:spLocks noGrp="1"/>
          </p:cNvSpPr>
          <p:nvPr>
            <p:ph type="body" sz="quarter" idx="13"/>
          </p:nvPr>
        </p:nvSpPr>
        <p:spPr>
          <a:xfrm>
            <a:off x="468313" y="1340767"/>
            <a:ext cx="8208143" cy="432049"/>
          </a:xfrm>
        </p:spPr>
        <p:txBody>
          <a:bodyPr>
            <a:normAutofit/>
          </a:bodyPr>
          <a:lstStyle>
            <a:lvl1pPr>
              <a:buNone/>
              <a:defRPr sz="2400">
                <a:solidFill>
                  <a:schemeClr val="tx1">
                    <a:lumMod val="50000"/>
                    <a:lumOff val="50000"/>
                  </a:schemeClr>
                </a:solidFill>
              </a:defRPr>
            </a:lvl1pPr>
          </a:lstStyle>
          <a:p>
            <a:pPr lvl="0"/>
            <a:r>
              <a:rPr lang="cs-CZ" smtClean="0"/>
              <a:t>Kliknutím lze upravit styly předlohy textu.</a:t>
            </a:r>
          </a:p>
        </p:txBody>
      </p:sp>
      <p:sp>
        <p:nvSpPr>
          <p:cNvPr id="6" name="Zástupný symbol pro datum 3"/>
          <p:cNvSpPr>
            <a:spLocks noGrp="1"/>
          </p:cNvSpPr>
          <p:nvPr>
            <p:ph type="dt" sz="half" idx="14"/>
          </p:nvPr>
        </p:nvSpPr>
        <p:spPr/>
        <p:txBody>
          <a:bodyPr/>
          <a:lstStyle>
            <a:lvl1pPr>
              <a:defRPr/>
            </a:lvl1pPr>
          </a:lstStyle>
          <a:p>
            <a:pPr>
              <a:defRPr/>
            </a:pPr>
            <a:fld id="{A22CA5EA-F4E5-4EF5-B338-EF843265E9B2}" type="datetimeFigureOut">
              <a:rPr lang="cs-CZ"/>
              <a:pPr>
                <a:defRPr/>
              </a:pPr>
              <a:t>08.03.2020</a:t>
            </a:fld>
            <a:endParaRPr lang="cs-CZ" dirty="0"/>
          </a:p>
        </p:txBody>
      </p:sp>
      <p:sp>
        <p:nvSpPr>
          <p:cNvPr id="7" name="Zástupný symbol pro číslo snímku 5"/>
          <p:cNvSpPr>
            <a:spLocks noGrp="1"/>
          </p:cNvSpPr>
          <p:nvPr>
            <p:ph type="sldNum" sz="quarter" idx="15"/>
          </p:nvPr>
        </p:nvSpPr>
        <p:spPr/>
        <p:txBody>
          <a:bodyPr/>
          <a:lstStyle>
            <a:lvl1pPr>
              <a:defRPr/>
            </a:lvl1pPr>
          </a:lstStyle>
          <a:p>
            <a:pPr>
              <a:defRPr/>
            </a:pPr>
            <a:fld id="{7EBACD1B-00CF-4FB0-88C2-C0079E6425E7}" type="slidenum">
              <a:rPr lang="cs-CZ"/>
              <a:pPr>
                <a:defRPr/>
              </a:pPr>
              <a:t>‹#›</a:t>
            </a:fld>
            <a:endParaRPr lang="cs-CZ"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E309AAE2-BE08-433A-91B0-4E3DEDF56F6D}"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C20441A-C1EA-4EA1-AB38-FE82DE0053E4}" type="slidenum">
              <a:rPr lang="cs-CZ"/>
              <a:pPr>
                <a:defRPr/>
              </a:pPr>
              <a:t>‹#›</a:t>
            </a:fld>
            <a:endParaRPr lang="cs-C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noAutofit/>
          </a:bodyPr>
          <a:lstStyle>
            <a:lvl1pPr algn="r">
              <a:defRPr sz="5000" b="1">
                <a:solidFill>
                  <a:srgbClr val="B2BC00"/>
                </a:solidFill>
                <a:latin typeface="Arial" pitchFamily="34" charset="0"/>
                <a:cs typeface="Arial" pitchFamily="34" charset="0"/>
              </a:defRPr>
            </a:lvl1pPr>
          </a:lstStyle>
          <a:p>
            <a:r>
              <a:rPr lang="cs-CZ" dirty="0" smtClean="0"/>
              <a:t>Klepnutím lze upravit styl předlohy nadpisů.</a:t>
            </a:r>
            <a:endParaRPr lang="cs-CZ" dirty="0"/>
          </a:p>
        </p:txBody>
      </p:sp>
      <p:sp>
        <p:nvSpPr>
          <p:cNvPr id="3" name="Podnadpis 2"/>
          <p:cNvSpPr>
            <a:spLocks noGrp="1"/>
          </p:cNvSpPr>
          <p:nvPr>
            <p:ph type="subTitle" idx="1"/>
          </p:nvPr>
        </p:nvSpPr>
        <p:spPr>
          <a:xfrm>
            <a:off x="1371600" y="3886200"/>
            <a:ext cx="6400800" cy="1752600"/>
          </a:xfrm>
        </p:spPr>
        <p:txBody>
          <a:bodyPr/>
          <a:lstStyle>
            <a:lvl1pPr marL="0" indent="0" algn="l">
              <a:buNone/>
              <a:defRPr sz="2400">
                <a:solidFill>
                  <a:schemeClr val="tx1">
                    <a:lumMod val="50000"/>
                    <a:lumOff val="50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Klepnutím lze upravit styl předlohy podnadpisů.</a:t>
            </a:r>
            <a:endParaRPr lang="cs-CZ" dirty="0"/>
          </a:p>
        </p:txBody>
      </p:sp>
      <p:sp>
        <p:nvSpPr>
          <p:cNvPr id="4" name="Zástupný symbol pro datum 3"/>
          <p:cNvSpPr>
            <a:spLocks noGrp="1"/>
          </p:cNvSpPr>
          <p:nvPr>
            <p:ph type="dt" sz="half" idx="10"/>
          </p:nvPr>
        </p:nvSpPr>
        <p:spPr/>
        <p:txBody>
          <a:bodyPr/>
          <a:lstStyle>
            <a:lvl1pPr>
              <a:defRPr/>
            </a:lvl1pPr>
          </a:lstStyle>
          <a:p>
            <a:pPr>
              <a:defRPr/>
            </a:pPr>
            <a:fld id="{5B81B4F9-6D25-4A7A-8EA0-77E336F9F9EA}"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1352A555-7215-4A90-9FF3-5218FBEEEAE8}" type="slidenum">
              <a:rPr lang="cs-CZ"/>
              <a:pPr>
                <a:defRPr/>
              </a:pPr>
              <a:t>‹#›</a:t>
            </a:fld>
            <a:endParaRPr lang="cs-C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normAutofit/>
          </a:bodyPr>
          <a:lstStyle>
            <a:lvl1pPr algn="l">
              <a:defRPr sz="3200" b="1">
                <a:solidFill>
                  <a:srgbClr val="B2BC00"/>
                </a:solidFill>
                <a:latin typeface="Arial" pitchFamily="34" charset="0"/>
                <a:cs typeface="Arial" pitchFamily="34" charset="0"/>
              </a:defRPr>
            </a:lvl1pPr>
          </a:lstStyle>
          <a:p>
            <a:r>
              <a:rPr lang="cs-CZ" dirty="0" smtClean="0"/>
              <a:t>Klepnutím lze upravit styl předlohy nadpisů.</a:t>
            </a:r>
            <a:endParaRPr lang="cs-CZ" dirty="0"/>
          </a:p>
        </p:txBody>
      </p:sp>
      <p:sp>
        <p:nvSpPr>
          <p:cNvPr id="3" name="Zástupný symbol pro obsah 2"/>
          <p:cNvSpPr>
            <a:spLocks noGrp="1"/>
          </p:cNvSpPr>
          <p:nvPr>
            <p:ph idx="1"/>
          </p:nvPr>
        </p:nvSpPr>
        <p:spPr>
          <a:xfrm>
            <a:off x="457200" y="1988840"/>
            <a:ext cx="8229600" cy="4137323"/>
          </a:xfrm>
        </p:spPr>
        <p:txBody>
          <a:bodyPr/>
          <a:lstStyle>
            <a:lvl1pPr>
              <a:buClr>
                <a:srgbClr val="B2BC00"/>
              </a:buClr>
              <a:buSzPct val="120000"/>
              <a:defRPr sz="2400">
                <a:latin typeface="Arial" pitchFamily="34" charset="0"/>
                <a:cs typeface="Arial" pitchFamily="34" charset="0"/>
              </a:defRPr>
            </a:lvl1pPr>
            <a:lvl2pPr>
              <a:buClr>
                <a:srgbClr val="B2BC00"/>
              </a:buClr>
              <a:defRPr sz="2000">
                <a:latin typeface="Arial" pitchFamily="34" charset="0"/>
                <a:cs typeface="Arial" pitchFamily="34" charset="0"/>
              </a:defRPr>
            </a:lvl2pPr>
            <a:lvl3pPr>
              <a:buClr>
                <a:srgbClr val="B2BC00"/>
              </a:buClr>
              <a:defRPr sz="2000">
                <a:latin typeface="Arial" pitchFamily="34" charset="0"/>
                <a:cs typeface="Arial" pitchFamily="34" charset="0"/>
              </a:defRPr>
            </a:lvl3pPr>
            <a:lvl4pPr>
              <a:buClr>
                <a:srgbClr val="B2BC00"/>
              </a:buClr>
              <a:buFont typeface="Arial" pitchFamily="34" charset="0"/>
              <a:buChar char="•"/>
              <a:defRPr sz="2000">
                <a:latin typeface="Arial" pitchFamily="34" charset="0"/>
                <a:cs typeface="Arial" pitchFamily="34" charset="0"/>
              </a:defRPr>
            </a:lvl4pPr>
            <a:lvl5pPr>
              <a:buClr>
                <a:srgbClr val="B2BC00"/>
              </a:buClr>
              <a:buFont typeface="Arial" pitchFamily="34" charset="0"/>
              <a:buChar char="•"/>
              <a:defRPr sz="2000">
                <a:latin typeface="Arial" pitchFamily="34" charset="0"/>
                <a:cs typeface="Arial" pitchFamily="34" charset="0"/>
              </a:defRPr>
            </a:lvl5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Zástupný symbol pro text 7"/>
          <p:cNvSpPr>
            <a:spLocks noGrp="1"/>
          </p:cNvSpPr>
          <p:nvPr>
            <p:ph type="body" sz="quarter" idx="13"/>
          </p:nvPr>
        </p:nvSpPr>
        <p:spPr>
          <a:xfrm>
            <a:off x="468313" y="1341438"/>
            <a:ext cx="8207375" cy="575394"/>
          </a:xfrm>
        </p:spPr>
        <p:txBody>
          <a:bodyPr>
            <a:normAutofit/>
          </a:bodyPr>
          <a:lstStyle>
            <a:lvl1pPr>
              <a:buNone/>
              <a:defRPr sz="2800">
                <a:solidFill>
                  <a:schemeClr val="tx1">
                    <a:lumMod val="50000"/>
                    <a:lumOff val="50000"/>
                  </a:schemeClr>
                </a:solidFill>
              </a:defRPr>
            </a:lvl1pPr>
          </a:lstStyle>
          <a:p>
            <a:pPr lvl="0"/>
            <a:r>
              <a:rPr lang="cs-CZ" dirty="0" smtClean="0"/>
              <a:t>Klepnutím lze upravit styly předlohy textu.</a:t>
            </a:r>
          </a:p>
        </p:txBody>
      </p:sp>
      <p:sp>
        <p:nvSpPr>
          <p:cNvPr id="5" name="Zástupný symbol pro datum 3"/>
          <p:cNvSpPr>
            <a:spLocks noGrp="1"/>
          </p:cNvSpPr>
          <p:nvPr>
            <p:ph type="dt" sz="half" idx="14"/>
          </p:nvPr>
        </p:nvSpPr>
        <p:spPr/>
        <p:txBody>
          <a:bodyPr/>
          <a:lstStyle>
            <a:lvl1pPr>
              <a:defRPr/>
            </a:lvl1pPr>
          </a:lstStyle>
          <a:p>
            <a:pPr>
              <a:defRPr/>
            </a:pPr>
            <a:fld id="{ABB36FDF-ED1C-425C-866C-5BD6A88AB89C}" type="datetimeFigureOut">
              <a:rPr lang="cs-CZ"/>
              <a:pPr>
                <a:defRPr/>
              </a:pPr>
              <a:t>08.03.2020</a:t>
            </a:fld>
            <a:endParaRPr lang="cs-CZ"/>
          </a:p>
        </p:txBody>
      </p:sp>
      <p:sp>
        <p:nvSpPr>
          <p:cNvPr id="6" name="Zástupný symbol pro zápatí 4"/>
          <p:cNvSpPr>
            <a:spLocks noGrp="1"/>
          </p:cNvSpPr>
          <p:nvPr>
            <p:ph type="ftr" sz="quarter" idx="15"/>
          </p:nvPr>
        </p:nvSpPr>
        <p:spPr/>
        <p:txBody>
          <a:bodyPr/>
          <a:lstStyle>
            <a:lvl1pPr>
              <a:defRPr/>
            </a:lvl1pPr>
          </a:lstStyle>
          <a:p>
            <a:pPr>
              <a:defRPr/>
            </a:pPr>
            <a:endParaRPr lang="cs-CZ"/>
          </a:p>
        </p:txBody>
      </p:sp>
      <p:sp>
        <p:nvSpPr>
          <p:cNvPr id="7" name="Zástupný symbol pro číslo snímku 5"/>
          <p:cNvSpPr>
            <a:spLocks noGrp="1"/>
          </p:cNvSpPr>
          <p:nvPr>
            <p:ph type="sldNum" sz="quarter" idx="16"/>
          </p:nvPr>
        </p:nvSpPr>
        <p:spPr/>
        <p:txBody>
          <a:bodyPr/>
          <a:lstStyle>
            <a:lvl1pPr>
              <a:defRPr/>
            </a:lvl1pPr>
          </a:lstStyle>
          <a:p>
            <a:pPr>
              <a:defRPr/>
            </a:pPr>
            <a:fld id="{E119A83B-9547-4001-AAE0-EA94043EAE7C}" type="slidenum">
              <a:rPr lang="cs-CZ"/>
              <a:pPr>
                <a:defRPr/>
              </a:pPr>
              <a:t>‹#›</a:t>
            </a:fld>
            <a:endParaRPr lang="cs-C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959AF4CB-31AC-44FA-89CD-D169029650FF}"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55AFEA0-0A29-4554-BCDD-DB9476EF8980}" type="slidenum">
              <a:rPr lang="cs-CZ"/>
              <a:pPr>
                <a:defRPr/>
              </a:pPr>
              <a:t>‹#›</a:t>
            </a:fld>
            <a:endParaRPr 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fld id="{2070FEB7-EBF1-4105-AF3F-3E5AFB63D640}"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FA559D41-D784-4779-AE36-D35F9EEC0F57}" type="slidenum">
              <a:rPr lang="cs-CZ"/>
              <a:pPr>
                <a:defRPr/>
              </a:pPr>
              <a:t>‹#›</a:t>
            </a:fld>
            <a:endParaRPr lang="cs-CZ"/>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fld id="{2D06DD08-9F4D-401D-A43C-EF0E79905167}" type="datetimeFigureOut">
              <a:rPr lang="cs-CZ"/>
              <a:pPr>
                <a:defRPr/>
              </a:pPr>
              <a:t>08.03.2020</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E0B5789E-AECB-40EF-B361-88EFA7B08C34}" type="slidenum">
              <a:rPr lang="cs-CZ"/>
              <a:pPr>
                <a:defRPr/>
              </a:pPr>
              <a:t>‹#›</a:t>
            </a:fld>
            <a:endParaRPr lang="cs-CZ"/>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fld id="{E02373B0-5CB6-4F13-A2B1-CF810BE35CAB}" type="datetimeFigureOut">
              <a:rPr lang="cs-CZ"/>
              <a:pPr>
                <a:defRPr/>
              </a:pPr>
              <a:t>08.03.2020</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189253D-5845-4604-93E5-EEF6B57D0222}" type="slidenum">
              <a:rPr lang="cs-CZ"/>
              <a:pPr>
                <a:defRPr/>
              </a:pPr>
              <a:t>‹#›</a:t>
            </a:fld>
            <a:endParaRPr lang="cs-CZ"/>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F6896EFC-929A-4C2D-8F88-4E4A23FAC95F}" type="datetimeFigureOut">
              <a:rPr lang="cs-CZ"/>
              <a:pPr>
                <a:defRPr/>
              </a:pPr>
              <a:t>08.03.2020</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16CE5471-DD19-41C9-BD2D-5016B14A4AD3}" type="slidenum">
              <a:rPr lang="cs-CZ"/>
              <a:pPr>
                <a:defRPr/>
              </a:pPr>
              <a:t>‹#›</a:t>
            </a:fld>
            <a:endParaRPr lang="cs-CZ"/>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FB212132-BA2F-40D0-9B9E-5295F0AD2BBB}"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A97DF5F-B06C-4D9A-9CAF-188443EAB241}" type="slidenum">
              <a:rPr lang="cs-CZ"/>
              <a:pPr>
                <a:defRPr/>
              </a:pPr>
              <a:t>‹#›</a:t>
            </a:fld>
            <a:endParaRPr lang="cs-CZ"/>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EFE28474-BC13-4268-B077-0DDAF9E3A050}" type="datetimeFigureOut">
              <a:rPr lang="cs-CZ"/>
              <a:pPr>
                <a:defRPr/>
              </a:pPr>
              <a:t>08.03.2020</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F23B170D-1F0D-4C09-986A-F15AC92B6189}"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obsahy_bez">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mtClean="0"/>
              <a:t>Kliknutím lze upravit styl.</a:t>
            </a:r>
            <a:endParaRPr lang="cs-CZ" dirty="0"/>
          </a:p>
        </p:txBody>
      </p:sp>
      <p:sp>
        <p:nvSpPr>
          <p:cNvPr id="3" name="Zástupný symbol pro obsah 2"/>
          <p:cNvSpPr>
            <a:spLocks noGrp="1"/>
          </p:cNvSpPr>
          <p:nvPr>
            <p:ph sz="half" idx="1"/>
          </p:nvPr>
        </p:nvSpPr>
        <p:spPr>
          <a:xfrm>
            <a:off x="457200" y="1340769"/>
            <a:ext cx="4038600" cy="4752528"/>
          </a:xfrm>
        </p:spPr>
        <p:txBody>
          <a:bodyPr/>
          <a:lstStyle>
            <a:lvl1pPr>
              <a:buClr>
                <a:srgbClr val="B2BC00"/>
              </a:buClr>
              <a:buSzPct val="120000"/>
              <a:defRPr sz="2200"/>
            </a:lvl1pPr>
            <a:lvl2pPr>
              <a:buClr>
                <a:srgbClr val="B2BC00"/>
              </a:buClr>
              <a:defRPr sz="2000"/>
            </a:lvl2pPr>
            <a:lvl3pPr>
              <a:buClr>
                <a:srgbClr val="B2BC00"/>
              </a:buClr>
              <a:defRPr sz="2000"/>
            </a:lvl3pPr>
            <a:lvl4pPr>
              <a:buClr>
                <a:srgbClr val="B2BC00"/>
              </a:buClr>
              <a:defRPr sz="2000"/>
            </a:lvl4pPr>
            <a:lvl5pPr>
              <a:buClr>
                <a:srgbClr val="B2BC00"/>
              </a:buClr>
              <a:defRPr sz="20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4648200" y="1340768"/>
            <a:ext cx="4038600" cy="4752529"/>
          </a:xfrm>
        </p:spPr>
        <p:txBody>
          <a:bodyPr/>
          <a:lstStyle>
            <a:lvl1pPr>
              <a:defRPr lang="cs-CZ" sz="2200" kern="1200" dirty="0" smtClean="0">
                <a:solidFill>
                  <a:schemeClr val="tx1"/>
                </a:solidFill>
                <a:latin typeface="Arial" pitchFamily="34" charset="0"/>
                <a:ea typeface="+mn-ea"/>
                <a:cs typeface="Arial" pitchFamily="34" charset="0"/>
              </a:defRPr>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indent="-228600" algn="l" defTabSz="914400" rtl="0" eaLnBrk="1" latinLnBrk="0" hangingPunct="1">
              <a:spcBef>
                <a:spcPct val="20000"/>
              </a:spcBef>
              <a:buClr>
                <a:srgbClr val="B2BC00"/>
              </a:buClr>
              <a:buFont typeface="Arial" pitchFamily="34" charset="0"/>
              <a:buChar char="•"/>
              <a:defRPr lang="cs-CZ" sz="2000" kern="1200" smtClean="0">
                <a:solidFill>
                  <a:schemeClr val="tx1"/>
                </a:solidFill>
                <a:latin typeface="Arial" pitchFamily="34" charset="0"/>
                <a:ea typeface="+mn-ea"/>
                <a:cs typeface="Arial" pitchFamily="34" charset="0"/>
              </a:defRPr>
            </a:lvl3pPr>
            <a:lvl4pPr indent="-228600" algn="l" defTabSz="914400" rtl="0" eaLnBrk="1" latinLnBrk="0" hangingPunct="1">
              <a:spcBef>
                <a:spcPct val="20000"/>
              </a:spcBef>
              <a:buClr>
                <a:srgbClr val="B2BC00"/>
              </a:buClr>
              <a:buFont typeface="Arial" pitchFamily="34" charset="0"/>
              <a:buChar char="•"/>
              <a:defRPr lang="cs-CZ" sz="2000" kern="1200" smtClean="0">
                <a:solidFill>
                  <a:schemeClr val="tx1"/>
                </a:solidFill>
                <a:latin typeface="Arial" pitchFamily="34" charset="0"/>
                <a:ea typeface="+mn-ea"/>
                <a:cs typeface="Arial" pitchFamily="34" charset="0"/>
              </a:defRPr>
            </a:lvl4pPr>
            <a:lvl5pPr indent="-228600" algn="l" defTabSz="914400" rtl="0" eaLnBrk="1" latinLnBrk="0" hangingPunct="1">
              <a:spcBef>
                <a:spcPct val="20000"/>
              </a:spcBef>
              <a:buClr>
                <a:srgbClr val="B2BC00"/>
              </a:buClr>
              <a:buFont typeface="Arial" pitchFamily="34" charset="0"/>
              <a:buChar char="•"/>
              <a:defRPr lang="cs-CZ" sz="2000" kern="1200" dirty="0" smtClean="0">
                <a:solidFill>
                  <a:schemeClr val="tx1"/>
                </a:solidFill>
                <a:latin typeface="Arial" pitchFamily="34" charset="0"/>
                <a:ea typeface="+mn-ea"/>
                <a:cs typeface="Arial" pitchFamily="34" charset="0"/>
              </a:defRPr>
            </a:lvl5pPr>
            <a:lvl6pPr>
              <a:defRPr sz="1800"/>
            </a:lvl6pPr>
            <a:lvl7pPr indent="-228600" algn="l" defTabSz="914400" rtl="0" eaLnBrk="1" latinLnBrk="0" hangingPunct="1">
              <a:spcBef>
                <a:spcPct val="20000"/>
              </a:spcBef>
              <a:buClr>
                <a:srgbClr val="B2BC00"/>
              </a:buClr>
              <a:buFont typeface="Arial" pitchFamily="34" charset="0"/>
              <a:buChar char="•"/>
              <a:defRPr lang="cs-CZ" sz="2000" kern="1200" dirty="0" smtClean="0">
                <a:solidFill>
                  <a:schemeClr val="tx1"/>
                </a:solidFill>
                <a:latin typeface="Arial" pitchFamily="34" charset="0"/>
                <a:ea typeface="+mn-ea"/>
                <a:cs typeface="Arial" pitchFamily="34" charset="0"/>
              </a:defRPr>
            </a:lvl7pPr>
            <a:lvl8pPr>
              <a:defRPr sz="1800"/>
            </a:lvl8pPr>
            <a:lvl9pPr indent="-228600" algn="l" defTabSz="914400" rtl="0" eaLnBrk="1" latinLnBrk="0" hangingPunct="1">
              <a:spcBef>
                <a:spcPct val="20000"/>
              </a:spcBef>
              <a:buClr>
                <a:srgbClr val="B2BC00"/>
              </a:buClr>
              <a:buFont typeface="Arial" pitchFamily="34" charset="0"/>
              <a:buChar char="•"/>
              <a:defRPr lang="cs-CZ" sz="2000" kern="1200" dirty="0">
                <a:solidFill>
                  <a:schemeClr val="tx1"/>
                </a:solidFill>
                <a:latin typeface="Arial" pitchFamily="34" charset="0"/>
                <a:ea typeface="+mn-ea"/>
                <a:cs typeface="Arial" pitchFamily="34" charset="0"/>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fld id="{2972B748-0950-4EC8-BD24-1A6A027BD6D8}" type="datetimeFigureOut">
              <a:rPr lang="cs-CZ"/>
              <a:pPr>
                <a:defRPr/>
              </a:pPr>
              <a:t>08.03.2020</a:t>
            </a:fld>
            <a:endParaRPr lang="cs-CZ" dirty="0"/>
          </a:p>
        </p:txBody>
      </p:sp>
      <p:sp>
        <p:nvSpPr>
          <p:cNvPr id="6" name="Zástupný symbol pro číslo snímku 5"/>
          <p:cNvSpPr>
            <a:spLocks noGrp="1"/>
          </p:cNvSpPr>
          <p:nvPr>
            <p:ph type="sldNum" sz="quarter" idx="11"/>
          </p:nvPr>
        </p:nvSpPr>
        <p:spPr/>
        <p:txBody>
          <a:bodyPr/>
          <a:lstStyle>
            <a:lvl1pPr>
              <a:defRPr/>
            </a:lvl1pPr>
          </a:lstStyle>
          <a:p>
            <a:pPr>
              <a:defRPr/>
            </a:pPr>
            <a:fld id="{F1382BB8-F187-406C-B196-BE3C32353690}" type="slidenum">
              <a:rPr lang="cs-CZ"/>
              <a:pPr>
                <a:defRPr/>
              </a:pPr>
              <a:t>‹#›</a:t>
            </a:fld>
            <a:endParaRPr lang="cs-CZ"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4538ACB2-0392-4F96-A552-FBF87164EB31}"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32A1C5AC-BC3A-4823-85F7-CFBFD736B338}" type="slidenum">
              <a:rPr lang="cs-CZ"/>
              <a:pPr>
                <a:defRPr/>
              </a:pPr>
              <a:t>‹#›</a:t>
            </a:fld>
            <a:endParaRPr lang="cs-CZ"/>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fld id="{1A2A92DB-075A-4D8E-A1E2-B38E106C72E1}" type="datetimeFigureOut">
              <a:rPr lang="cs-CZ"/>
              <a:pPr>
                <a:defRPr/>
              </a:pPr>
              <a:t>08.03.2020</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3A5A59B-3AC8-4A7E-8F15-F934A0ECBFE5}"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_podtitul">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7" name="Zástupný symbol pro text 6"/>
          <p:cNvSpPr>
            <a:spLocks noGrp="1"/>
          </p:cNvSpPr>
          <p:nvPr>
            <p:ph type="body" sz="quarter" idx="13"/>
          </p:nvPr>
        </p:nvSpPr>
        <p:spPr>
          <a:xfrm>
            <a:off x="467544" y="1556792"/>
            <a:ext cx="8207375" cy="432519"/>
          </a:xfrm>
        </p:spPr>
        <p:txBody>
          <a:bodyPr>
            <a:normAutofit/>
          </a:bodyPr>
          <a:lstStyle>
            <a:lvl1pPr>
              <a:buNone/>
              <a:defRPr sz="2400">
                <a:solidFill>
                  <a:schemeClr val="tx1">
                    <a:lumMod val="50000"/>
                    <a:lumOff val="50000"/>
                  </a:schemeClr>
                </a:solidFill>
              </a:defRPr>
            </a:lvl1pPr>
          </a:lstStyle>
          <a:p>
            <a:pPr lvl="0"/>
            <a:r>
              <a:rPr lang="cs-CZ" smtClean="0"/>
              <a:t>Kliknutím lze upravit styly předlohy textu.</a:t>
            </a:r>
          </a:p>
        </p:txBody>
      </p:sp>
      <p:sp>
        <p:nvSpPr>
          <p:cNvPr id="4" name="Zástupný symbol pro datum 3"/>
          <p:cNvSpPr>
            <a:spLocks noGrp="1"/>
          </p:cNvSpPr>
          <p:nvPr>
            <p:ph type="dt" sz="half" idx="14"/>
          </p:nvPr>
        </p:nvSpPr>
        <p:spPr/>
        <p:txBody>
          <a:bodyPr/>
          <a:lstStyle>
            <a:lvl1pPr>
              <a:defRPr/>
            </a:lvl1pPr>
          </a:lstStyle>
          <a:p>
            <a:pPr>
              <a:defRPr/>
            </a:pPr>
            <a:fld id="{FCF3B152-B271-48B7-9A46-4D67852E8F9E}" type="datetimeFigureOut">
              <a:rPr lang="cs-CZ"/>
              <a:pPr>
                <a:defRPr/>
              </a:pPr>
              <a:t>08.03.2020</a:t>
            </a:fld>
            <a:endParaRPr lang="cs-CZ" dirty="0"/>
          </a:p>
        </p:txBody>
      </p:sp>
      <p:sp>
        <p:nvSpPr>
          <p:cNvPr id="5" name="Zástupný symbol pro číslo snímku 5"/>
          <p:cNvSpPr>
            <a:spLocks noGrp="1"/>
          </p:cNvSpPr>
          <p:nvPr>
            <p:ph type="sldNum" sz="quarter" idx="15"/>
          </p:nvPr>
        </p:nvSpPr>
        <p:spPr/>
        <p:txBody>
          <a:bodyPr/>
          <a:lstStyle>
            <a:lvl1pPr>
              <a:defRPr/>
            </a:lvl1pPr>
          </a:lstStyle>
          <a:p>
            <a:pPr>
              <a:defRPr/>
            </a:pPr>
            <a:fld id="{E09E6216-397E-419F-AAC2-59EC6B7E4271}"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uze nadpis_bez">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fld id="{A8BE8CBF-83F9-4E8D-ADBD-444BC7D92E80}" type="datetimeFigureOut">
              <a:rPr lang="cs-CZ"/>
              <a:pPr>
                <a:defRPr/>
              </a:pPr>
              <a:t>08.03.2020</a:t>
            </a:fld>
            <a:endParaRPr lang="cs-CZ" dirty="0"/>
          </a:p>
        </p:txBody>
      </p:sp>
      <p:sp>
        <p:nvSpPr>
          <p:cNvPr id="4" name="Zástupný symbol pro číslo snímku 5"/>
          <p:cNvSpPr>
            <a:spLocks noGrp="1"/>
          </p:cNvSpPr>
          <p:nvPr>
            <p:ph type="sldNum" sz="quarter" idx="11"/>
          </p:nvPr>
        </p:nvSpPr>
        <p:spPr/>
        <p:txBody>
          <a:bodyPr/>
          <a:lstStyle>
            <a:lvl1pPr>
              <a:defRPr/>
            </a:lvl1pPr>
          </a:lstStyle>
          <a:p>
            <a:pPr>
              <a:defRPr/>
            </a:pPr>
            <a:fld id="{BA603051-2702-423D-AD28-FAA7D9D1ECE3}"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razek_podtitul">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7" name="Zástupný symbol pro text 6"/>
          <p:cNvSpPr>
            <a:spLocks noGrp="1"/>
          </p:cNvSpPr>
          <p:nvPr>
            <p:ph type="body" sz="quarter" idx="13"/>
          </p:nvPr>
        </p:nvSpPr>
        <p:spPr>
          <a:xfrm>
            <a:off x="467544" y="1556792"/>
            <a:ext cx="8207375" cy="432519"/>
          </a:xfrm>
        </p:spPr>
        <p:txBody>
          <a:bodyPr>
            <a:normAutofit/>
          </a:bodyPr>
          <a:lstStyle>
            <a:lvl1pPr>
              <a:buNone/>
              <a:defRPr sz="2400">
                <a:solidFill>
                  <a:schemeClr val="tx1">
                    <a:lumMod val="50000"/>
                    <a:lumOff val="50000"/>
                  </a:schemeClr>
                </a:solidFill>
              </a:defRPr>
            </a:lvl1pPr>
          </a:lstStyle>
          <a:p>
            <a:pPr lvl="0"/>
            <a:r>
              <a:rPr lang="cs-CZ" smtClean="0"/>
              <a:t>Kliknutím lze upravit styly předlohy textu.</a:t>
            </a:r>
          </a:p>
        </p:txBody>
      </p:sp>
      <p:sp>
        <p:nvSpPr>
          <p:cNvPr id="9" name="Zástupný symbol pro text 8"/>
          <p:cNvSpPr>
            <a:spLocks noGrp="1"/>
          </p:cNvSpPr>
          <p:nvPr>
            <p:ph type="body" sz="quarter" idx="14"/>
          </p:nvPr>
        </p:nvSpPr>
        <p:spPr>
          <a:xfrm>
            <a:off x="467544" y="2132857"/>
            <a:ext cx="8207375" cy="1224135"/>
          </a:xfrm>
        </p:spPr>
        <p:txBody>
          <a:bodyPr/>
          <a:lstStyle>
            <a:lvl1pPr>
              <a:buClr>
                <a:srgbClr val="B2BC00"/>
              </a:buClr>
              <a:buSzPct val="150000"/>
              <a:defRPr sz="2200"/>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5pPr>
          </a:lstStyle>
          <a:p>
            <a:pPr lvl="0"/>
            <a:r>
              <a:rPr lang="cs-CZ" smtClean="0"/>
              <a:t>Kliknutím lze upravit styly předlohy textu.</a:t>
            </a:r>
          </a:p>
          <a:p>
            <a:pPr lvl="1"/>
            <a:r>
              <a:rPr lang="cs-CZ" smtClean="0"/>
              <a:t>Druhá úroveň</a:t>
            </a:r>
          </a:p>
          <a:p>
            <a:pPr lvl="2"/>
            <a:r>
              <a:rPr lang="cs-CZ" smtClean="0"/>
              <a:t>Třetí úroveň</a:t>
            </a:r>
          </a:p>
        </p:txBody>
      </p:sp>
      <p:sp>
        <p:nvSpPr>
          <p:cNvPr id="11" name="Zástupný symbol pro obrázek 10"/>
          <p:cNvSpPr>
            <a:spLocks noGrp="1"/>
          </p:cNvSpPr>
          <p:nvPr>
            <p:ph type="pic" sz="quarter" idx="15"/>
          </p:nvPr>
        </p:nvSpPr>
        <p:spPr>
          <a:xfrm>
            <a:off x="468312" y="3501008"/>
            <a:ext cx="8208143" cy="2592288"/>
          </a:xfrm>
        </p:spPr>
        <p:txBody>
          <a:bodyPr rtlCol="0">
            <a:normAutofit/>
          </a:bodyPr>
          <a:lstStyle/>
          <a:p>
            <a:pPr lvl="0"/>
            <a:r>
              <a:rPr lang="cs-CZ" noProof="0" smtClean="0"/>
              <a:t>Kliknutím na ikonu přidáte obrázek.</a:t>
            </a:r>
            <a:endParaRPr lang="cs-CZ" noProof="0" dirty="0"/>
          </a:p>
        </p:txBody>
      </p:sp>
      <p:sp>
        <p:nvSpPr>
          <p:cNvPr id="6" name="Zástupný symbol pro datum 3"/>
          <p:cNvSpPr>
            <a:spLocks noGrp="1"/>
          </p:cNvSpPr>
          <p:nvPr>
            <p:ph type="dt" sz="half" idx="16"/>
          </p:nvPr>
        </p:nvSpPr>
        <p:spPr/>
        <p:txBody>
          <a:bodyPr/>
          <a:lstStyle>
            <a:lvl1pPr>
              <a:defRPr/>
            </a:lvl1pPr>
          </a:lstStyle>
          <a:p>
            <a:pPr>
              <a:defRPr/>
            </a:pPr>
            <a:fld id="{605A92B7-CFA0-4D51-88D6-1F45ED04F173}" type="datetimeFigureOut">
              <a:rPr lang="cs-CZ"/>
              <a:pPr>
                <a:defRPr/>
              </a:pPr>
              <a:t>08.03.2020</a:t>
            </a:fld>
            <a:endParaRPr lang="cs-CZ" dirty="0"/>
          </a:p>
        </p:txBody>
      </p:sp>
      <p:sp>
        <p:nvSpPr>
          <p:cNvPr id="8" name="Zástupný symbol pro číslo snímku 5"/>
          <p:cNvSpPr>
            <a:spLocks noGrp="1"/>
          </p:cNvSpPr>
          <p:nvPr>
            <p:ph type="sldNum" sz="quarter" idx="17"/>
          </p:nvPr>
        </p:nvSpPr>
        <p:spPr/>
        <p:txBody>
          <a:bodyPr/>
          <a:lstStyle>
            <a:lvl1pPr>
              <a:defRPr/>
            </a:lvl1pPr>
          </a:lstStyle>
          <a:p>
            <a:pPr>
              <a:defRPr/>
            </a:pPr>
            <a:fld id="{B4DAF708-057E-46D1-AF37-1500E2B2EC16}"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azek_bez">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9" name="Zástupný symbol pro text 8"/>
          <p:cNvSpPr>
            <a:spLocks noGrp="1"/>
          </p:cNvSpPr>
          <p:nvPr>
            <p:ph type="body" sz="quarter" idx="14"/>
          </p:nvPr>
        </p:nvSpPr>
        <p:spPr>
          <a:xfrm>
            <a:off x="467544" y="1556793"/>
            <a:ext cx="8207375" cy="1800200"/>
          </a:xfrm>
        </p:spPr>
        <p:txBody>
          <a:bodyPr/>
          <a:lstStyle>
            <a:lvl1pPr>
              <a:buClr>
                <a:srgbClr val="B2BC00"/>
              </a:buClr>
              <a:buSzPct val="150000"/>
              <a:defRPr sz="2200"/>
            </a:lvl1pPr>
            <a:lvl2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2pPr>
            <a:lvl3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3pPr>
            <a:lvl4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4pPr>
            <a:lvl5pPr algn="l" defTabSz="914400" rtl="0" eaLnBrk="1" latinLnBrk="0" hangingPunct="1">
              <a:spcBef>
                <a:spcPct val="20000"/>
              </a:spcBef>
              <a:buClr>
                <a:srgbClr val="B2BC00"/>
              </a:buClr>
              <a:buFont typeface="Arial" pitchFamily="34" charset="0"/>
              <a:defRPr lang="cs-CZ" sz="2000" kern="1200" dirty="0" smtClean="0">
                <a:solidFill>
                  <a:schemeClr val="tx1"/>
                </a:solidFill>
                <a:latin typeface="Arial" pitchFamily="34" charset="0"/>
                <a:ea typeface="+mn-ea"/>
                <a:cs typeface="Arial" pitchFamily="34" charset="0"/>
              </a:defRPr>
            </a:lvl5pPr>
          </a:lstStyle>
          <a:p>
            <a:pPr lvl="0"/>
            <a:r>
              <a:rPr lang="cs-CZ" smtClean="0"/>
              <a:t>Kliknutím lze upravit styly předlohy textu.</a:t>
            </a:r>
          </a:p>
          <a:p>
            <a:pPr lvl="1"/>
            <a:r>
              <a:rPr lang="cs-CZ" smtClean="0"/>
              <a:t>Druhá úroveň</a:t>
            </a:r>
          </a:p>
          <a:p>
            <a:pPr lvl="2"/>
            <a:r>
              <a:rPr lang="cs-CZ" smtClean="0"/>
              <a:t>Třetí úroveň</a:t>
            </a:r>
          </a:p>
        </p:txBody>
      </p:sp>
      <p:sp>
        <p:nvSpPr>
          <p:cNvPr id="11" name="Zástupný symbol pro obrázek 10"/>
          <p:cNvSpPr>
            <a:spLocks noGrp="1"/>
          </p:cNvSpPr>
          <p:nvPr>
            <p:ph type="pic" sz="quarter" idx="15"/>
          </p:nvPr>
        </p:nvSpPr>
        <p:spPr>
          <a:xfrm>
            <a:off x="468312" y="3501008"/>
            <a:ext cx="8208143" cy="2592288"/>
          </a:xfrm>
        </p:spPr>
        <p:txBody>
          <a:bodyPr rtlCol="0">
            <a:normAutofit/>
          </a:bodyPr>
          <a:lstStyle/>
          <a:p>
            <a:pPr lvl="0"/>
            <a:r>
              <a:rPr lang="cs-CZ" noProof="0" smtClean="0"/>
              <a:t>Kliknutím na ikonu přidáte obrázek.</a:t>
            </a:r>
            <a:endParaRPr lang="cs-CZ" noProof="0" dirty="0"/>
          </a:p>
        </p:txBody>
      </p:sp>
      <p:sp>
        <p:nvSpPr>
          <p:cNvPr id="5" name="Zástupný symbol pro datum 3"/>
          <p:cNvSpPr>
            <a:spLocks noGrp="1"/>
          </p:cNvSpPr>
          <p:nvPr>
            <p:ph type="dt" sz="half" idx="16"/>
          </p:nvPr>
        </p:nvSpPr>
        <p:spPr/>
        <p:txBody>
          <a:bodyPr/>
          <a:lstStyle>
            <a:lvl1pPr>
              <a:defRPr/>
            </a:lvl1pPr>
          </a:lstStyle>
          <a:p>
            <a:pPr>
              <a:defRPr/>
            </a:pPr>
            <a:fld id="{6ACC10D4-40F1-451E-9906-0BE6E2B52841}" type="datetimeFigureOut">
              <a:rPr lang="cs-CZ"/>
              <a:pPr>
                <a:defRPr/>
              </a:pPr>
              <a:t>08.03.2020</a:t>
            </a:fld>
            <a:endParaRPr lang="cs-CZ" dirty="0"/>
          </a:p>
        </p:txBody>
      </p:sp>
      <p:sp>
        <p:nvSpPr>
          <p:cNvPr id="6" name="Zástupný symbol pro číslo snímku 5"/>
          <p:cNvSpPr>
            <a:spLocks noGrp="1"/>
          </p:cNvSpPr>
          <p:nvPr>
            <p:ph type="sldNum" sz="quarter" idx="17"/>
          </p:nvPr>
        </p:nvSpPr>
        <p:spPr/>
        <p:txBody>
          <a:bodyPr/>
          <a:lstStyle>
            <a:lvl1pPr>
              <a:defRPr/>
            </a:lvl1pPr>
          </a:lstStyle>
          <a:p>
            <a:pPr>
              <a:defRPr/>
            </a:pPr>
            <a:fld id="{8E22543A-292A-4589-A418-33CC66D61530}"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2051" name="Zástupný symbol pro text 2"/>
          <p:cNvSpPr>
            <a:spLocks noGrp="1"/>
          </p:cNvSpPr>
          <p:nvPr>
            <p:ph type="body" idx="1"/>
          </p:nvPr>
        </p:nvSpPr>
        <p:spPr bwMode="auto">
          <a:xfrm>
            <a:off x="457200" y="1600200"/>
            <a:ext cx="8229600" cy="4492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3563938" y="63817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185B92FC-FC64-447B-836C-7931D71B0382}" type="datetimeFigureOut">
              <a:rPr lang="cs-CZ"/>
              <a:pPr>
                <a:defRPr/>
              </a:pPr>
              <a:t>08.03.2020</a:t>
            </a:fld>
            <a:endParaRPr lang="cs-CZ" dirty="0"/>
          </a:p>
        </p:txBody>
      </p:sp>
      <p:sp>
        <p:nvSpPr>
          <p:cNvPr id="6" name="Zástupný symbol pro číslo snímku 5"/>
          <p:cNvSpPr>
            <a:spLocks noGrp="1"/>
          </p:cNvSpPr>
          <p:nvPr>
            <p:ph type="sldNum" sz="quarter" idx="4"/>
          </p:nvPr>
        </p:nvSpPr>
        <p:spPr>
          <a:xfrm>
            <a:off x="468313" y="63817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55E6544F-3966-4891-90D0-61BA8B700F77}"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811" r:id="rId15"/>
    <p:sldLayoutId id="2147483812" r:id="rId16"/>
    <p:sldLayoutId id="2147483813" r:id="rId17"/>
    <p:sldLayoutId id="2147483815" r:id="rId18"/>
  </p:sldLayoutIdLst>
  <p:txStyles>
    <p:titleStyle>
      <a:lvl1pPr algn="l" rtl="0" eaLnBrk="0" fontAlgn="base" hangingPunct="0">
        <a:spcBef>
          <a:spcPct val="0"/>
        </a:spcBef>
        <a:spcAft>
          <a:spcPct val="0"/>
        </a:spcAft>
        <a:defRPr lang="cs-CZ" sz="3200" b="1" kern="1200" dirty="0">
          <a:solidFill>
            <a:srgbClr val="B2BC00"/>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B2BC00"/>
          </a:solidFill>
          <a:latin typeface="Arial" charset="0"/>
          <a:cs typeface="Arial" charset="0"/>
        </a:defRPr>
      </a:lvl2pPr>
      <a:lvl3pPr algn="l" rtl="0" eaLnBrk="0" fontAlgn="base" hangingPunct="0">
        <a:spcBef>
          <a:spcPct val="0"/>
        </a:spcBef>
        <a:spcAft>
          <a:spcPct val="0"/>
        </a:spcAft>
        <a:defRPr sz="3200" b="1">
          <a:solidFill>
            <a:srgbClr val="B2BC00"/>
          </a:solidFill>
          <a:latin typeface="Arial" charset="0"/>
          <a:cs typeface="Arial" charset="0"/>
        </a:defRPr>
      </a:lvl3pPr>
      <a:lvl4pPr algn="l" rtl="0" eaLnBrk="0" fontAlgn="base" hangingPunct="0">
        <a:spcBef>
          <a:spcPct val="0"/>
        </a:spcBef>
        <a:spcAft>
          <a:spcPct val="0"/>
        </a:spcAft>
        <a:defRPr sz="3200" b="1">
          <a:solidFill>
            <a:srgbClr val="B2BC00"/>
          </a:solidFill>
          <a:latin typeface="Arial" charset="0"/>
          <a:cs typeface="Arial" charset="0"/>
        </a:defRPr>
      </a:lvl4pPr>
      <a:lvl5pPr algn="l" rtl="0" eaLnBrk="0" fontAlgn="base" hangingPunct="0">
        <a:spcBef>
          <a:spcPct val="0"/>
        </a:spcBef>
        <a:spcAft>
          <a:spcPct val="0"/>
        </a:spcAft>
        <a:defRPr sz="3200" b="1">
          <a:solidFill>
            <a:srgbClr val="B2BC00"/>
          </a:solidFill>
          <a:latin typeface="Arial" charset="0"/>
          <a:cs typeface="Arial" charset="0"/>
        </a:defRPr>
      </a:lvl5pPr>
      <a:lvl6pPr marL="457200" algn="l" rtl="0" fontAlgn="base">
        <a:spcBef>
          <a:spcPct val="0"/>
        </a:spcBef>
        <a:spcAft>
          <a:spcPct val="0"/>
        </a:spcAft>
        <a:defRPr sz="3200" b="1">
          <a:solidFill>
            <a:srgbClr val="B2BC00"/>
          </a:solidFill>
          <a:latin typeface="Arial" charset="0"/>
          <a:cs typeface="Arial" charset="0"/>
        </a:defRPr>
      </a:lvl6pPr>
      <a:lvl7pPr marL="914400" algn="l" rtl="0" fontAlgn="base">
        <a:spcBef>
          <a:spcPct val="0"/>
        </a:spcBef>
        <a:spcAft>
          <a:spcPct val="0"/>
        </a:spcAft>
        <a:defRPr sz="3200" b="1">
          <a:solidFill>
            <a:srgbClr val="B2BC00"/>
          </a:solidFill>
          <a:latin typeface="Arial" charset="0"/>
          <a:cs typeface="Arial" charset="0"/>
        </a:defRPr>
      </a:lvl7pPr>
      <a:lvl8pPr marL="1371600" algn="l" rtl="0" fontAlgn="base">
        <a:spcBef>
          <a:spcPct val="0"/>
        </a:spcBef>
        <a:spcAft>
          <a:spcPct val="0"/>
        </a:spcAft>
        <a:defRPr sz="3200" b="1">
          <a:solidFill>
            <a:srgbClr val="B2BC00"/>
          </a:solidFill>
          <a:latin typeface="Arial" charset="0"/>
          <a:cs typeface="Arial" charset="0"/>
        </a:defRPr>
      </a:lvl8pPr>
      <a:lvl9pPr marL="1828800" algn="l" rtl="0" fontAlgn="base">
        <a:spcBef>
          <a:spcPct val="0"/>
        </a:spcBef>
        <a:spcAft>
          <a:spcPct val="0"/>
        </a:spcAft>
        <a:defRPr sz="3200" b="1">
          <a:solidFill>
            <a:srgbClr val="B2BC00"/>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lang="cs-CZ" sz="2200" kern="1200" dirty="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lang="cs-CZ" sz="2000" kern="1200" dirty="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3075"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37315EB-FB44-4042-8D20-943D044193E1}" type="datetimeFigureOut">
              <a:rPr lang="cs-CZ"/>
              <a:pPr>
                <a:defRPr/>
              </a:pPr>
              <a:t>08.03.2020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9A78525-E152-4CFB-87F4-63AC1C853216}"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4099"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72DB608-2011-4071-B296-37261E78F346}" type="datetimeFigureOut">
              <a:rPr lang="cs-CZ"/>
              <a:pPr>
                <a:defRPr/>
              </a:pPr>
              <a:t>08.03.2020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68C2CB9-4A07-411F-81B4-082D1E0D37D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5123"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808D48C-F677-443D-B12C-7D7863AB59B3}" type="datetimeFigureOut">
              <a:rPr lang="cs-CZ"/>
              <a:pPr>
                <a:defRPr/>
              </a:pPr>
              <a:t>08.03.2020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66A36AD-1A35-4815-8178-0F4324DC9D7D}"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eaLnBrk="0" fontAlgn="base" hangingPunct="0">
        <a:spcBef>
          <a:spcPct val="0"/>
        </a:spcBef>
        <a:spcAft>
          <a:spcPct val="0"/>
        </a:spcAft>
        <a:defRPr sz="3200" b="1" kern="1200">
          <a:solidFill>
            <a:srgbClr val="B2BC00"/>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B2BC00"/>
          </a:solidFill>
          <a:latin typeface="Arial" charset="0"/>
          <a:cs typeface="Arial" charset="0"/>
        </a:defRPr>
      </a:lvl2pPr>
      <a:lvl3pPr algn="l" rtl="0" eaLnBrk="0" fontAlgn="base" hangingPunct="0">
        <a:spcBef>
          <a:spcPct val="0"/>
        </a:spcBef>
        <a:spcAft>
          <a:spcPct val="0"/>
        </a:spcAft>
        <a:defRPr sz="3200" b="1">
          <a:solidFill>
            <a:srgbClr val="B2BC00"/>
          </a:solidFill>
          <a:latin typeface="Arial" charset="0"/>
          <a:cs typeface="Arial" charset="0"/>
        </a:defRPr>
      </a:lvl3pPr>
      <a:lvl4pPr algn="l" rtl="0" eaLnBrk="0" fontAlgn="base" hangingPunct="0">
        <a:spcBef>
          <a:spcPct val="0"/>
        </a:spcBef>
        <a:spcAft>
          <a:spcPct val="0"/>
        </a:spcAft>
        <a:defRPr sz="3200" b="1">
          <a:solidFill>
            <a:srgbClr val="B2BC00"/>
          </a:solidFill>
          <a:latin typeface="Arial" charset="0"/>
          <a:cs typeface="Arial" charset="0"/>
        </a:defRPr>
      </a:lvl4pPr>
      <a:lvl5pPr algn="l" rtl="0" eaLnBrk="0" fontAlgn="base" hangingPunct="0">
        <a:spcBef>
          <a:spcPct val="0"/>
        </a:spcBef>
        <a:spcAft>
          <a:spcPct val="0"/>
        </a:spcAft>
        <a:defRPr sz="3200" b="1">
          <a:solidFill>
            <a:srgbClr val="B2BC00"/>
          </a:solidFill>
          <a:latin typeface="Arial" charset="0"/>
          <a:cs typeface="Arial" charset="0"/>
        </a:defRPr>
      </a:lvl5pPr>
      <a:lvl6pPr marL="457200" algn="l" rtl="0" fontAlgn="base">
        <a:spcBef>
          <a:spcPct val="0"/>
        </a:spcBef>
        <a:spcAft>
          <a:spcPct val="0"/>
        </a:spcAft>
        <a:defRPr sz="3200" b="1">
          <a:solidFill>
            <a:srgbClr val="B2BC00"/>
          </a:solidFill>
          <a:latin typeface="Arial" charset="0"/>
          <a:cs typeface="Arial" charset="0"/>
        </a:defRPr>
      </a:lvl6pPr>
      <a:lvl7pPr marL="914400" algn="l" rtl="0" fontAlgn="base">
        <a:spcBef>
          <a:spcPct val="0"/>
        </a:spcBef>
        <a:spcAft>
          <a:spcPct val="0"/>
        </a:spcAft>
        <a:defRPr sz="3200" b="1">
          <a:solidFill>
            <a:srgbClr val="B2BC00"/>
          </a:solidFill>
          <a:latin typeface="Arial" charset="0"/>
          <a:cs typeface="Arial" charset="0"/>
        </a:defRPr>
      </a:lvl7pPr>
      <a:lvl8pPr marL="1371600" algn="l" rtl="0" fontAlgn="base">
        <a:spcBef>
          <a:spcPct val="0"/>
        </a:spcBef>
        <a:spcAft>
          <a:spcPct val="0"/>
        </a:spcAft>
        <a:defRPr sz="3200" b="1">
          <a:solidFill>
            <a:srgbClr val="B2BC00"/>
          </a:solidFill>
          <a:latin typeface="Arial" charset="0"/>
          <a:cs typeface="Arial" charset="0"/>
        </a:defRPr>
      </a:lvl8pPr>
      <a:lvl9pPr marL="1828800" algn="l" rtl="0" fontAlgn="base">
        <a:spcBef>
          <a:spcPct val="0"/>
        </a:spcBef>
        <a:spcAft>
          <a:spcPct val="0"/>
        </a:spcAft>
        <a:defRPr sz="3200" b="1">
          <a:solidFill>
            <a:srgbClr val="B2BC00"/>
          </a:solidFill>
          <a:latin typeface="Arial" charset="0"/>
          <a:cs typeface="Arial" charset="0"/>
        </a:defRPr>
      </a:lvl9pPr>
    </p:titleStyle>
    <p:bodyStyle>
      <a:lvl1pPr marL="342900" indent="-342900" algn="l" rtl="0" eaLnBrk="0" fontAlgn="base" hangingPunct="0">
        <a:spcBef>
          <a:spcPct val="20000"/>
        </a:spcBef>
        <a:spcAft>
          <a:spcPct val="0"/>
        </a:spcAft>
        <a:buClr>
          <a:srgbClr val="B2BC00"/>
        </a:buClr>
        <a:buFont typeface="Arial" charset="0"/>
        <a:buChar char="•"/>
        <a:defRPr lang="cs-CZ" sz="2400" kern="1200" dirty="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B2BC00"/>
        </a:buClr>
        <a:buFont typeface="Arial" charset="0"/>
        <a:buChar char="•"/>
        <a:defRPr lang="cs-CZ" sz="2000"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cid:image001.png@01D5D772.479D6A8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comments" Target="../comments/comment1.xml"/><Relationship Id="rId4" Type="http://schemas.openxmlformats.org/officeDocument/2006/relationships/image" Target="../media/image38.emf"/></Relationships>
</file>

<file path=ppt/slides/_rels/slide3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81000" y="548680"/>
            <a:ext cx="8512175" cy="369332"/>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cs-CZ" b="1" i="1" dirty="0" smtClean="0">
                <a:solidFill>
                  <a:srgbClr val="CC0000"/>
                </a:solidFill>
                <a:latin typeface="Times New Roman" charset="0"/>
                <a:cs typeface="+mn-cs"/>
              </a:rPr>
              <a:t>Masarykova univ. Brno – březen 2020</a:t>
            </a:r>
            <a:endParaRPr lang="cs-CZ" b="1" i="1" dirty="0">
              <a:solidFill>
                <a:srgbClr val="CC0000"/>
              </a:solidFill>
              <a:latin typeface="Times New Roman" charset="0"/>
              <a:cs typeface="+mn-cs"/>
            </a:endParaRPr>
          </a:p>
        </p:txBody>
      </p:sp>
      <p:sp>
        <p:nvSpPr>
          <p:cNvPr id="5" name="Text Box 4"/>
          <p:cNvSpPr txBox="1">
            <a:spLocks noChangeArrowheads="1"/>
          </p:cNvSpPr>
          <p:nvPr/>
        </p:nvSpPr>
        <p:spPr bwMode="auto">
          <a:xfrm>
            <a:off x="306800" y="3488482"/>
            <a:ext cx="8425631" cy="1846659"/>
          </a:xfrm>
          <a:prstGeom prst="rect">
            <a:avLst/>
          </a:prstGeom>
          <a:noFill/>
          <a:ln w="9525">
            <a:noFill/>
            <a:miter lim="800000"/>
            <a:headEnd/>
            <a:tailEnd/>
          </a:ln>
          <a:effectLst/>
        </p:spPr>
        <p:txBody>
          <a:bodyPr wrap="square">
            <a:spAutoFit/>
          </a:bodyPr>
          <a:lstStyle/>
          <a:p>
            <a:pPr algn="ctr" fontAlgn="auto">
              <a:spcBef>
                <a:spcPts val="600"/>
              </a:spcBef>
              <a:spcAft>
                <a:spcPts val="0"/>
              </a:spcAft>
              <a:defRPr/>
            </a:pPr>
            <a:endParaRPr lang="cs-CZ" sz="2000" b="1" i="1" cap="small" dirty="0" smtClean="0">
              <a:solidFill>
                <a:srgbClr val="0000FF"/>
              </a:solidFill>
              <a:effectLst>
                <a:outerShdw blurRad="38100" dist="38100" dir="2700000" algn="tl">
                  <a:srgbClr val="C0C0C0"/>
                </a:outerShdw>
              </a:effectLst>
              <a:latin typeface="+mn-lt"/>
              <a:cs typeface="+mn-cs"/>
            </a:endParaRPr>
          </a:p>
          <a:p>
            <a:pPr algn="ctr" fontAlgn="auto">
              <a:spcBef>
                <a:spcPts val="600"/>
              </a:spcBef>
              <a:spcAft>
                <a:spcPts val="0"/>
              </a:spcAft>
              <a:defRPr/>
            </a:pPr>
            <a:r>
              <a:rPr lang="cs-CZ" sz="2800" b="1" i="1" cap="small" dirty="0" smtClean="0">
                <a:effectLst>
                  <a:outerShdw blurRad="38100" dist="38100" dir="2700000" algn="tl">
                    <a:srgbClr val="000000">
                      <a:alpha val="43137"/>
                    </a:srgbClr>
                  </a:outerShdw>
                </a:effectLst>
                <a:latin typeface="+mn-lt"/>
                <a:cs typeface="+mn-cs"/>
              </a:rPr>
              <a:t>RNDr. Pavel Punčochář, CSc.,</a:t>
            </a:r>
          </a:p>
          <a:p>
            <a:pPr algn="ctr" fontAlgn="auto">
              <a:spcBef>
                <a:spcPts val="600"/>
              </a:spcBef>
              <a:spcAft>
                <a:spcPts val="0"/>
              </a:spcAft>
              <a:defRPr/>
            </a:pPr>
            <a:r>
              <a:rPr lang="cs-CZ" sz="2800" b="1" i="1" cap="small" dirty="0" smtClean="0">
                <a:effectLst>
                  <a:outerShdw blurRad="38100" dist="38100" dir="2700000" algn="tl">
                    <a:srgbClr val="000000">
                      <a:alpha val="43137"/>
                    </a:srgbClr>
                  </a:outerShdw>
                </a:effectLst>
                <a:latin typeface="+mn-lt"/>
                <a:cs typeface="+mn-cs"/>
              </a:rPr>
              <a:t>sekce vodního hospodářství </a:t>
            </a:r>
            <a:br>
              <a:rPr lang="cs-CZ" sz="2800" b="1" i="1" cap="small" dirty="0" smtClean="0">
                <a:effectLst>
                  <a:outerShdw blurRad="38100" dist="38100" dir="2700000" algn="tl">
                    <a:srgbClr val="000000">
                      <a:alpha val="43137"/>
                    </a:srgbClr>
                  </a:outerShdw>
                </a:effectLst>
                <a:latin typeface="+mn-lt"/>
                <a:cs typeface="+mn-cs"/>
              </a:rPr>
            </a:br>
            <a:r>
              <a:rPr lang="cs-CZ" sz="2800" b="1" i="1" cap="small" dirty="0" smtClean="0">
                <a:effectLst>
                  <a:outerShdw blurRad="38100" dist="38100" dir="2700000" algn="tl">
                    <a:srgbClr val="000000">
                      <a:alpha val="43137"/>
                    </a:srgbClr>
                  </a:outerShdw>
                </a:effectLst>
                <a:latin typeface="+mn-lt"/>
                <a:cs typeface="+mn-cs"/>
              </a:rPr>
              <a:t>Ministerstva zemědělství</a:t>
            </a:r>
            <a:endParaRPr lang="cs-CZ" sz="2800" b="1" i="1" cap="small" dirty="0">
              <a:effectLst>
                <a:outerShdw blurRad="38100" dist="38100" dir="2700000" algn="tl">
                  <a:srgbClr val="000000">
                    <a:alpha val="43137"/>
                  </a:srgbClr>
                </a:outerShdw>
              </a:effectLst>
              <a:latin typeface="+mn-lt"/>
              <a:cs typeface="+mn-cs"/>
            </a:endParaRPr>
          </a:p>
        </p:txBody>
      </p:sp>
      <p:sp>
        <p:nvSpPr>
          <p:cNvPr id="2" name="TextovéPole 1"/>
          <p:cNvSpPr txBox="1"/>
          <p:nvPr/>
        </p:nvSpPr>
        <p:spPr>
          <a:xfrm>
            <a:off x="306800" y="1518712"/>
            <a:ext cx="8568952" cy="1969770"/>
          </a:xfrm>
          <a:prstGeom prst="rect">
            <a:avLst/>
          </a:prstGeom>
          <a:noFill/>
        </p:spPr>
        <p:txBody>
          <a:bodyPr wrap="square" rtlCol="0">
            <a:spAutoFit/>
          </a:bodyPr>
          <a:lstStyle/>
          <a:p>
            <a:pPr algn="ctr"/>
            <a:endParaRPr lang="cs-CZ" sz="1400" b="1" dirty="0" smtClean="0">
              <a:solidFill>
                <a:srgbClr val="0000FF"/>
              </a:solidFill>
              <a:effectLst>
                <a:outerShdw blurRad="38100" dist="38100" dir="2700000" algn="tl">
                  <a:srgbClr val="000000">
                    <a:alpha val="43137"/>
                  </a:srgbClr>
                </a:outerShdw>
              </a:effectLst>
            </a:endParaRPr>
          </a:p>
          <a:p>
            <a:pPr algn="ctr"/>
            <a:r>
              <a:rPr lang="cs-CZ" sz="5400" b="1" dirty="0" smtClean="0">
                <a:solidFill>
                  <a:srgbClr val="0000FF"/>
                </a:solidFill>
                <a:effectLst>
                  <a:outerShdw blurRad="38100" dist="38100" dir="2700000" algn="tl">
                    <a:srgbClr val="000000">
                      <a:alpha val="43137"/>
                    </a:srgbClr>
                  </a:outerShdw>
                </a:effectLst>
              </a:rPr>
              <a:t>Končí „vodní blahobyt“ </a:t>
            </a:r>
            <a:br>
              <a:rPr lang="cs-CZ" sz="5400" b="1" dirty="0" smtClean="0">
                <a:solidFill>
                  <a:srgbClr val="0000FF"/>
                </a:solidFill>
                <a:effectLst>
                  <a:outerShdw blurRad="38100" dist="38100" dir="2700000" algn="tl">
                    <a:srgbClr val="000000">
                      <a:alpha val="43137"/>
                    </a:srgbClr>
                  </a:outerShdw>
                </a:effectLst>
              </a:rPr>
            </a:br>
            <a:r>
              <a:rPr lang="cs-CZ" sz="5400" b="1" dirty="0" smtClean="0">
                <a:solidFill>
                  <a:srgbClr val="0000FF"/>
                </a:solidFill>
                <a:effectLst>
                  <a:outerShdw blurRad="38100" dist="38100" dir="2700000" algn="tl">
                    <a:srgbClr val="000000">
                      <a:alpha val="43137"/>
                    </a:srgbClr>
                  </a:outerShdw>
                </a:effectLst>
              </a:rPr>
              <a:t>v České republice?</a:t>
            </a:r>
            <a:endParaRPr lang="cs-CZ" sz="5400" b="1"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1736" y="260648"/>
            <a:ext cx="8229600" cy="346050"/>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smtClean="0">
                <a:solidFill>
                  <a:srgbClr val="CC0000"/>
                </a:solidFill>
                <a:latin typeface="Times New Roman" charset="0"/>
              </a:rPr>
              <a:t>Masarykova </a:t>
            </a:r>
            <a:r>
              <a:rPr lang="cs-CZ" sz="1400" i="1" dirty="0">
                <a:solidFill>
                  <a:srgbClr val="CC0000"/>
                </a:solidFill>
                <a:latin typeface="Times New Roman" charset="0"/>
              </a:rPr>
              <a:t>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0" y="1196752"/>
            <a:ext cx="6120680" cy="4729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300192" y="1268760"/>
            <a:ext cx="2592288" cy="3293209"/>
          </a:xfrm>
          <a:prstGeom prst="rect">
            <a:avLst/>
          </a:prstGeom>
          <a:noFill/>
        </p:spPr>
        <p:txBody>
          <a:bodyPr wrap="square" rtlCol="0">
            <a:spAutoFit/>
          </a:bodyPr>
          <a:lstStyle/>
          <a:p>
            <a:r>
              <a:rPr lang="cs-CZ" sz="1600" b="1" dirty="0" smtClean="0">
                <a:solidFill>
                  <a:srgbClr val="0000FF"/>
                </a:solidFill>
              </a:rPr>
              <a:t>Charakter roku 2018:</a:t>
            </a:r>
          </a:p>
          <a:p>
            <a:r>
              <a:rPr lang="cs-CZ" sz="1600" b="1" dirty="0" smtClean="0">
                <a:solidFill>
                  <a:srgbClr val="0000FF"/>
                </a:solidFill>
              </a:rPr>
              <a:t>(„tropický“)</a:t>
            </a:r>
          </a:p>
          <a:p>
            <a:pPr marL="285750" indent="-285750">
              <a:buFont typeface="Wingdings" panose="05000000000000000000" pitchFamily="2" charset="2"/>
              <a:buChar char="v"/>
            </a:pPr>
            <a:r>
              <a:rPr lang="cs-CZ" sz="1600" b="1" dirty="0" smtClean="0">
                <a:solidFill>
                  <a:srgbClr val="0000FF"/>
                </a:solidFill>
              </a:rPr>
              <a:t>1267 dní teplota nad 25</a:t>
            </a:r>
          </a:p>
          <a:p>
            <a:pPr marL="285750" indent="-285750">
              <a:buFont typeface="Wingdings" panose="05000000000000000000" pitchFamily="2" charset="2"/>
              <a:buChar char="v"/>
            </a:pPr>
            <a:r>
              <a:rPr lang="cs-CZ" sz="1600" b="1" dirty="0" smtClean="0">
                <a:solidFill>
                  <a:srgbClr val="0000FF"/>
                </a:solidFill>
              </a:rPr>
              <a:t>47 dní teplota nad 30</a:t>
            </a:r>
          </a:p>
          <a:p>
            <a:pPr marL="285750" indent="-285750">
              <a:buFont typeface="Wingdings" panose="05000000000000000000" pitchFamily="2" charset="2"/>
              <a:buChar char="v"/>
            </a:pPr>
            <a:r>
              <a:rPr lang="cs-CZ" sz="1600" b="1" dirty="0" smtClean="0">
                <a:solidFill>
                  <a:srgbClr val="0000FF"/>
                </a:solidFill>
              </a:rPr>
              <a:t>9 tropických nocí (teplota nad 20)</a:t>
            </a:r>
          </a:p>
          <a:p>
            <a:pPr marL="285750" indent="-285750">
              <a:buFont typeface="Wingdings" panose="05000000000000000000" pitchFamily="2" charset="2"/>
              <a:buChar char="v"/>
            </a:pPr>
            <a:r>
              <a:rPr lang="cs-CZ" sz="1600" b="1" dirty="0" smtClean="0">
                <a:solidFill>
                  <a:srgbClr val="0000FF"/>
                </a:solidFill>
              </a:rPr>
              <a:t>36,1 nejvyšší teplota v historii</a:t>
            </a:r>
          </a:p>
          <a:p>
            <a:pPr marL="285750" indent="-285750">
              <a:buFont typeface="Wingdings" panose="05000000000000000000" pitchFamily="2" charset="2"/>
              <a:buChar char="v"/>
            </a:pPr>
            <a:r>
              <a:rPr lang="cs-CZ" sz="1600" b="1" dirty="0" smtClean="0">
                <a:solidFill>
                  <a:srgbClr val="0000FF"/>
                </a:solidFill>
              </a:rPr>
              <a:t>94% území postiženo suchem</a:t>
            </a:r>
          </a:p>
          <a:p>
            <a:pPr marL="285750" indent="-285750">
              <a:buFont typeface="Wingdings" panose="05000000000000000000" pitchFamily="2" charset="2"/>
              <a:buChar char="v"/>
            </a:pPr>
            <a:r>
              <a:rPr lang="cs-CZ" sz="1600" b="1" smtClean="0">
                <a:solidFill>
                  <a:srgbClr val="0000FF"/>
                </a:solidFill>
              </a:rPr>
              <a:t>Ivanovice </a:t>
            </a:r>
            <a:r>
              <a:rPr lang="cs-CZ" sz="1600" b="1" dirty="0" smtClean="0">
                <a:solidFill>
                  <a:srgbClr val="0000FF"/>
                </a:solidFill>
              </a:rPr>
              <a:t>na Hané – nejsušší místo ČR – </a:t>
            </a:r>
            <a:r>
              <a:rPr lang="cs-CZ" b="1" i="1" dirty="0" smtClean="0">
                <a:solidFill>
                  <a:srgbClr val="0000FF"/>
                </a:solidFill>
              </a:rPr>
              <a:t>(zdroj: </a:t>
            </a:r>
            <a:r>
              <a:rPr lang="cs-CZ" b="1" i="1" dirty="0" err="1" smtClean="0">
                <a:solidFill>
                  <a:srgbClr val="0000FF"/>
                </a:solidFill>
              </a:rPr>
              <a:t>Intersucho</a:t>
            </a:r>
            <a:r>
              <a:rPr lang="cs-CZ" b="1" i="1" dirty="0" smtClean="0">
                <a:solidFill>
                  <a:srgbClr val="0000FF"/>
                </a:solidFill>
              </a:rPr>
              <a:t>)</a:t>
            </a:r>
            <a:endParaRPr lang="cs-CZ" b="1" i="1" dirty="0">
              <a:solidFill>
                <a:srgbClr val="0000FF"/>
              </a:solidFill>
            </a:endParaRPr>
          </a:p>
        </p:txBody>
      </p:sp>
      <p:sp>
        <p:nvSpPr>
          <p:cNvPr id="5" name="TextovéPole 4"/>
          <p:cNvSpPr txBox="1"/>
          <p:nvPr/>
        </p:nvSpPr>
        <p:spPr>
          <a:xfrm>
            <a:off x="323528" y="5733256"/>
            <a:ext cx="5688632" cy="584775"/>
          </a:xfrm>
          <a:prstGeom prst="rect">
            <a:avLst/>
          </a:prstGeom>
          <a:noFill/>
        </p:spPr>
        <p:txBody>
          <a:bodyPr wrap="square" rtlCol="0">
            <a:spAutoFit/>
          </a:bodyPr>
          <a:lstStyle/>
          <a:p>
            <a:r>
              <a:rPr lang="cs-CZ" sz="1600" b="1" i="1" dirty="0" smtClean="0">
                <a:solidFill>
                  <a:srgbClr val="0000FF"/>
                </a:solidFill>
              </a:rPr>
              <a:t>Zdroj: Brázdil, R., M. Trnka a kolektiv (2015): Sucho v Českých zemích: Minulost, současnost, budoucnost (Brno, 2015)</a:t>
            </a:r>
            <a:endParaRPr lang="cs-CZ" sz="1600" b="1" i="1" dirty="0">
              <a:solidFill>
                <a:srgbClr val="0000FF"/>
              </a:solidFill>
            </a:endParaRPr>
          </a:p>
        </p:txBody>
      </p:sp>
    </p:spTree>
    <p:extLst>
      <p:ext uri="{BB962C8B-B14F-4D97-AF65-F5344CB8AC3E}">
        <p14:creationId xmlns:p14="http://schemas.microsoft.com/office/powerpoint/2010/main" val="1711697965"/>
      </p:ext>
    </p:extLst>
  </p:cSld>
  <p:clrMapOvr>
    <a:masterClrMapping/>
  </p:clrMapOvr>
  <p:transition>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400" y="226654"/>
            <a:ext cx="9144000" cy="836613"/>
          </a:xfrm>
        </p:spPr>
        <p:txBody>
          <a:bodyPr/>
          <a:lstStyle/>
          <a:p>
            <a:pPr>
              <a:defRPr/>
            </a:pPr>
            <a:r>
              <a:rPr lang="cs-CZ" sz="1800" b="1" dirty="0" smtClean="0">
                <a:solidFill>
                  <a:srgbClr val="C00000"/>
                </a:solidFill>
                <a:effectLst>
                  <a:outerShdw blurRad="38100" dist="38100" dir="2700000" algn="tl">
                    <a:srgbClr val="000000">
                      <a:alpha val="43137"/>
                    </a:srgbClr>
                  </a:outerShdw>
                </a:effectLst>
                <a:latin typeface="+mj-lt"/>
              </a:rPr>
              <a:t>          </a:t>
            </a:r>
            <a:r>
              <a:rPr lang="cs-CZ" sz="1800" b="1" dirty="0" smtClean="0">
                <a:solidFill>
                  <a:srgbClr val="0000FF"/>
                </a:solidFill>
                <a:effectLst>
                  <a:outerShdw blurRad="38100" dist="38100" dir="2700000" algn="tl">
                    <a:srgbClr val="000000">
                      <a:alpha val="43137"/>
                    </a:srgbClr>
                  </a:outerShdw>
                </a:effectLst>
                <a:latin typeface="+mj-lt"/>
              </a:rPr>
              <a:t>Výskyt m-denních průtoků v povodí Moravy v r. 2014 – 2018 (Q 365 +355)</a:t>
            </a:r>
            <a:endParaRPr lang="cs-CZ" sz="1800" b="1" dirty="0">
              <a:solidFill>
                <a:srgbClr val="0000FF"/>
              </a:solidFill>
              <a:effectLst>
                <a:outerShdw blurRad="38100" dist="38100" dir="2700000" algn="tl">
                  <a:srgbClr val="000000">
                    <a:alpha val="43137"/>
                  </a:srgbClr>
                </a:outerShdw>
              </a:effectLst>
              <a:latin typeface="+mj-lt"/>
            </a:endParaRPr>
          </a:p>
        </p:txBody>
      </p:sp>
      <p:pic>
        <p:nvPicPr>
          <p:cNvPr id="13315" name="Picture 2" descr="C:\Users\10000777\Documents\Documents\s.p. Povodí\sucho 2018 - část\Qm-denní 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273526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ovéPole 3"/>
          <p:cNvSpPr txBox="1">
            <a:spLocks noChangeArrowheads="1"/>
          </p:cNvSpPr>
          <p:nvPr/>
        </p:nvSpPr>
        <p:spPr bwMode="auto">
          <a:xfrm>
            <a:off x="323850" y="1196975"/>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a:latin typeface="Times New Roman" pitchFamily="18" charset="0"/>
              </a:rPr>
              <a:t>2014 </a:t>
            </a:r>
            <a:r>
              <a:rPr lang="cs-CZ" altLang="cs-CZ" sz="2400" b="1">
                <a:solidFill>
                  <a:srgbClr val="FF0000"/>
                </a:solidFill>
                <a:latin typeface="Times New Roman" pitchFamily="18" charset="0"/>
              </a:rPr>
              <a:t>(0)</a:t>
            </a:r>
          </a:p>
        </p:txBody>
      </p:sp>
      <p:pic>
        <p:nvPicPr>
          <p:cNvPr id="13317" name="Picture 3" descr="C:\Users\10000777\Documents\Documents\s.p. Povodí\sucho 2018 - část\Qm-denní 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196975"/>
            <a:ext cx="26892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ovéPole 4"/>
          <p:cNvSpPr txBox="1">
            <a:spLocks noChangeArrowheads="1"/>
          </p:cNvSpPr>
          <p:nvPr/>
        </p:nvSpPr>
        <p:spPr bwMode="auto">
          <a:xfrm>
            <a:off x="3059113" y="1196975"/>
            <a:ext cx="1403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a:latin typeface="Times New Roman" pitchFamily="18" charset="0"/>
              </a:rPr>
              <a:t>2015 </a:t>
            </a:r>
            <a:r>
              <a:rPr lang="cs-CZ" altLang="cs-CZ" sz="2400" b="1">
                <a:solidFill>
                  <a:srgbClr val="FF0000"/>
                </a:solidFill>
                <a:latin typeface="Times New Roman" pitchFamily="18" charset="0"/>
              </a:rPr>
              <a:t>(7)</a:t>
            </a:r>
          </a:p>
        </p:txBody>
      </p:sp>
      <p:pic>
        <p:nvPicPr>
          <p:cNvPr id="13319" name="Picture 4" descr="C:\Users\10000777\Documents\Documents\s.p. Povodí\sucho 2018 - část\Qm-denní 20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052513"/>
            <a:ext cx="2735262"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ovéPole 5"/>
          <p:cNvSpPr txBox="1">
            <a:spLocks noChangeArrowheads="1"/>
          </p:cNvSpPr>
          <p:nvPr/>
        </p:nvSpPr>
        <p:spPr bwMode="auto">
          <a:xfrm>
            <a:off x="5748338" y="119697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a:latin typeface="Times New Roman" pitchFamily="18" charset="0"/>
              </a:rPr>
              <a:t>2016 </a:t>
            </a:r>
            <a:r>
              <a:rPr lang="cs-CZ" altLang="cs-CZ" sz="2400" b="1">
                <a:solidFill>
                  <a:srgbClr val="FF0000"/>
                </a:solidFill>
                <a:latin typeface="Times New Roman" pitchFamily="18" charset="0"/>
              </a:rPr>
              <a:t>(4)</a:t>
            </a:r>
          </a:p>
        </p:txBody>
      </p:sp>
      <p:pic>
        <p:nvPicPr>
          <p:cNvPr id="13321" name="Picture 5" descr="C:\Users\10000777\Documents\Documents\s.p. Povodí\sucho 2018 - část\Qm-denní 20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3716338"/>
            <a:ext cx="367506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ovéPole 6"/>
          <p:cNvSpPr txBox="1">
            <a:spLocks noChangeArrowheads="1"/>
          </p:cNvSpPr>
          <p:nvPr/>
        </p:nvSpPr>
        <p:spPr bwMode="auto">
          <a:xfrm>
            <a:off x="654050" y="3716338"/>
            <a:ext cx="161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a:latin typeface="Times New Roman" pitchFamily="18" charset="0"/>
              </a:rPr>
              <a:t>2017 </a:t>
            </a:r>
            <a:r>
              <a:rPr lang="cs-CZ" altLang="cs-CZ" sz="2400" b="1">
                <a:solidFill>
                  <a:srgbClr val="FF0000"/>
                </a:solidFill>
                <a:latin typeface="Times New Roman" pitchFamily="18" charset="0"/>
              </a:rPr>
              <a:t>(16)</a:t>
            </a:r>
          </a:p>
        </p:txBody>
      </p:sp>
      <p:pic>
        <p:nvPicPr>
          <p:cNvPr id="133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716338"/>
            <a:ext cx="3862388" cy="290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24" name="TextovéPole 7"/>
          <p:cNvSpPr txBox="1">
            <a:spLocks noChangeArrowheads="1"/>
          </p:cNvSpPr>
          <p:nvPr/>
        </p:nvSpPr>
        <p:spPr bwMode="auto">
          <a:xfrm>
            <a:off x="5076825" y="3716338"/>
            <a:ext cx="1547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a:latin typeface="Times New Roman" pitchFamily="18" charset="0"/>
              </a:rPr>
              <a:t>2018 </a:t>
            </a:r>
            <a:r>
              <a:rPr lang="cs-CZ" altLang="cs-CZ" sz="2400" b="1">
                <a:solidFill>
                  <a:srgbClr val="FF0000"/>
                </a:solidFill>
                <a:latin typeface="Times New Roman" pitchFamily="18" charset="0"/>
              </a:rPr>
              <a:t>(30)</a:t>
            </a:r>
          </a:p>
        </p:txBody>
      </p:sp>
      <p:sp>
        <p:nvSpPr>
          <p:cNvPr id="13325" name="TextovéPole 8"/>
          <p:cNvSpPr txBox="1">
            <a:spLocks noChangeArrowheads="1"/>
          </p:cNvSpPr>
          <p:nvPr/>
        </p:nvSpPr>
        <p:spPr bwMode="auto">
          <a:xfrm>
            <a:off x="727075" y="6478588"/>
            <a:ext cx="7445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b="1" dirty="0">
                <a:solidFill>
                  <a:srgbClr val="002060"/>
                </a:solidFill>
                <a:latin typeface="Times New Roman" pitchFamily="18" charset="0"/>
              </a:rPr>
              <a:t>Zdroj – s. p. Povodí Moravy</a:t>
            </a:r>
          </a:p>
        </p:txBody>
      </p:sp>
      <p:sp>
        <p:nvSpPr>
          <p:cNvPr id="3" name="TextovéPole 2"/>
          <p:cNvSpPr txBox="1"/>
          <p:nvPr/>
        </p:nvSpPr>
        <p:spPr>
          <a:xfrm>
            <a:off x="2627784" y="116632"/>
            <a:ext cx="3672408" cy="738664"/>
          </a:xfrm>
          <a:prstGeom prst="rect">
            <a:avLst/>
          </a:prstGeom>
          <a:noFill/>
        </p:spPr>
        <p:txBody>
          <a:bodyPr wrap="square" rtlCol="0">
            <a:spAutoFit/>
          </a:bodyPr>
          <a:lstStyle/>
          <a:p>
            <a:pPr algn="ctr"/>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endParaRPr lang="cs-CZ" sz="1400" b="1" dirty="0">
              <a:solidFill>
                <a:srgbClr val="CC0000"/>
              </a:solidFill>
              <a:effectLst>
                <a:outerShdw blurRad="38100" dist="38100" dir="2700000" algn="tl">
                  <a:srgbClr val="C0C0C0"/>
                </a:outerShdw>
              </a:effectLst>
            </a:endParaRPr>
          </a:p>
          <a:p>
            <a:pPr algn="ctr"/>
            <a:endParaRPr lang="cs-CZ" sz="1400" b="1" dirty="0"/>
          </a:p>
        </p:txBody>
      </p:sp>
    </p:spTree>
    <p:extLst>
      <p:ext uri="{BB962C8B-B14F-4D97-AF65-F5344CB8AC3E}">
        <p14:creationId xmlns:p14="http://schemas.microsoft.com/office/powerpoint/2010/main" val="218000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685800" y="333375"/>
            <a:ext cx="7772400" cy="287338"/>
          </a:xfrm>
        </p:spPr>
        <p:txBody>
          <a:bodyPr/>
          <a:lstStyle/>
          <a:p>
            <a:pPr algn="ctr">
              <a:defRPr/>
            </a:pP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smtClean="0">
                <a:solidFill>
                  <a:srgbClr val="CC0000"/>
                </a:solidFill>
                <a:latin typeface="Times New Roman" charset="0"/>
              </a:rPr>
              <a:t>Masarykova </a:t>
            </a:r>
            <a:r>
              <a:rPr lang="cs-CZ" sz="1400" i="1" dirty="0">
                <a:solidFill>
                  <a:srgbClr val="CC0000"/>
                </a:solidFill>
                <a:latin typeface="Times New Roman" charset="0"/>
              </a:rPr>
              <a:t>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altLang="cs-CZ" sz="1400" dirty="0" smtClean="0"/>
          </a:p>
        </p:txBody>
      </p:sp>
      <p:sp>
        <p:nvSpPr>
          <p:cNvPr id="16387" name="TextovéPole 2"/>
          <p:cNvSpPr txBox="1">
            <a:spLocks noChangeArrowheads="1"/>
          </p:cNvSpPr>
          <p:nvPr/>
        </p:nvSpPr>
        <p:spPr bwMode="auto">
          <a:xfrm>
            <a:off x="359569" y="620688"/>
            <a:ext cx="84248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b="1" i="1" dirty="0">
                <a:solidFill>
                  <a:srgbClr val="C00000"/>
                </a:solidFill>
                <a:latin typeface="Times New Roman" pitchFamily="18" charset="0"/>
              </a:rPr>
              <a:t>Ale ani ostatní povodí nebyla bez následků – a dosvědčuje to pokles průtoků až na historická minima ve vodních tocích všech povodí a mnohé drobné vodní toky a říčky v řadě případů zcela vyschly…..</a:t>
            </a:r>
          </a:p>
        </p:txBody>
      </p:sp>
      <p:graphicFrame>
        <p:nvGraphicFramePr>
          <p:cNvPr id="4" name="Zástupný symbol pro obsah 3"/>
          <p:cNvGraphicFramePr>
            <a:graphicFrameLocks/>
          </p:cNvGraphicFramePr>
          <p:nvPr>
            <p:extLst/>
          </p:nvPr>
        </p:nvGraphicFramePr>
        <p:xfrm>
          <a:off x="683418" y="2708920"/>
          <a:ext cx="7777162" cy="3505200"/>
        </p:xfrm>
        <a:graphic>
          <a:graphicData uri="http://schemas.openxmlformats.org/drawingml/2006/table">
            <a:tbl>
              <a:tblPr firstRow="1" bandRow="1">
                <a:tableStyleId>{5C22544A-7EE6-4342-B048-85BDC9FD1C3A}</a:tableStyleId>
              </a:tblPr>
              <a:tblGrid>
                <a:gridCol w="2592387">
                  <a:extLst>
                    <a:ext uri="{9D8B030D-6E8A-4147-A177-3AD203B41FA5}">
                      <a16:colId xmlns:a16="http://schemas.microsoft.com/office/drawing/2014/main" val="20000"/>
                    </a:ext>
                  </a:extLst>
                </a:gridCol>
                <a:gridCol w="1584237">
                  <a:extLst>
                    <a:ext uri="{9D8B030D-6E8A-4147-A177-3AD203B41FA5}">
                      <a16:colId xmlns:a16="http://schemas.microsoft.com/office/drawing/2014/main" val="20001"/>
                    </a:ext>
                  </a:extLst>
                </a:gridCol>
                <a:gridCol w="1872280">
                  <a:extLst>
                    <a:ext uri="{9D8B030D-6E8A-4147-A177-3AD203B41FA5}">
                      <a16:colId xmlns:a16="http://schemas.microsoft.com/office/drawing/2014/main" val="20002"/>
                    </a:ext>
                  </a:extLst>
                </a:gridCol>
                <a:gridCol w="1728258">
                  <a:extLst>
                    <a:ext uri="{9D8B030D-6E8A-4147-A177-3AD203B41FA5}">
                      <a16:colId xmlns:a16="http://schemas.microsoft.com/office/drawing/2014/main" val="20003"/>
                    </a:ext>
                  </a:extLst>
                </a:gridCol>
              </a:tblGrid>
              <a:tr h="603531">
                <a:tc>
                  <a:txBody>
                    <a:bodyPr/>
                    <a:lstStyle/>
                    <a:p>
                      <a:pPr algn="ctr"/>
                      <a:endParaRPr lang="cs-CZ" sz="1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cs-CZ" sz="1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Správce povodí</a:t>
                      </a:r>
                      <a:endParaRPr lang="cs-CZ" sz="1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1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Celkem měřících stanic</a:t>
                      </a:r>
                      <a:endParaRPr lang="cs-CZ" sz="1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1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Počet stanic s průtokem pod Q-355</a:t>
                      </a:r>
                      <a:endParaRPr lang="cs-CZ" sz="1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1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podíl stanic pod Q-355</a:t>
                      </a:r>
                      <a:endParaRPr lang="cs-CZ" sz="1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extLst>
                  <a:ext uri="{0D108BD9-81ED-4DB2-BD59-A6C34878D82A}">
                    <a16:rowId xmlns:a16="http://schemas.microsoft.com/office/drawing/2014/main" val="10000"/>
                  </a:ext>
                </a:extLst>
              </a:tr>
              <a:tr h="0">
                <a:tc>
                  <a:txBody>
                    <a:bodyPr/>
                    <a:lstStyle/>
                    <a:p>
                      <a:endParaRPr lang="cs-CZ" sz="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cs-CZ"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Povodí Labe, s. p.</a:t>
                      </a:r>
                      <a:endParaRPr lang="cs-CZ"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119</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76</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64</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extLst>
                  <a:ext uri="{0D108BD9-81ED-4DB2-BD59-A6C34878D82A}">
                    <a16:rowId xmlns:a16="http://schemas.microsoft.com/office/drawing/2014/main" val="10001"/>
                  </a:ext>
                </a:extLst>
              </a:tr>
              <a:tr h="342001">
                <a:tc>
                  <a:txBody>
                    <a:bodyPr/>
                    <a:lstStyle/>
                    <a:p>
                      <a:endParaRPr lang="cs-CZ" sz="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cs-CZ"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Povodí Ohře, s. p.</a:t>
                      </a:r>
                      <a:endParaRPr lang="cs-CZ"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46</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24</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extLst>
                  <a:ext uri="{0D108BD9-81ED-4DB2-BD59-A6C34878D82A}">
                    <a16:rowId xmlns:a16="http://schemas.microsoft.com/office/drawing/2014/main" val="10002"/>
                  </a:ext>
                </a:extLst>
              </a:tr>
              <a:tr h="372410">
                <a:tc>
                  <a:txBody>
                    <a:bodyPr/>
                    <a:lstStyle/>
                    <a:p>
                      <a:endParaRPr lang="cs-CZ" sz="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cs-CZ"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Povodí Vltavy, s. p.</a:t>
                      </a:r>
                      <a:endParaRPr lang="cs-CZ"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296</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extLst>
                  <a:ext uri="{0D108BD9-81ED-4DB2-BD59-A6C34878D82A}">
                    <a16:rowId xmlns:a16="http://schemas.microsoft.com/office/drawing/2014/main" val="10003"/>
                  </a:ext>
                </a:extLst>
              </a:tr>
              <a:tr h="361342">
                <a:tc>
                  <a:txBody>
                    <a:bodyPr/>
                    <a:lstStyle/>
                    <a:p>
                      <a:endParaRPr lang="cs-CZ" sz="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cs-CZ"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Povodí Odry, s. p.</a:t>
                      </a:r>
                      <a:endParaRPr lang="cs-CZ"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69</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19</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extLst>
                  <a:ext uri="{0D108BD9-81ED-4DB2-BD59-A6C34878D82A}">
                    <a16:rowId xmlns:a16="http://schemas.microsoft.com/office/drawing/2014/main" val="10004"/>
                  </a:ext>
                </a:extLst>
              </a:tr>
              <a:tr h="350275">
                <a:tc>
                  <a:txBody>
                    <a:bodyPr/>
                    <a:lstStyle/>
                    <a:p>
                      <a:endParaRPr lang="cs-CZ" sz="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cs-CZ" sz="20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Povodí Moravy, s. p.</a:t>
                      </a:r>
                      <a:endParaRPr lang="cs-CZ" sz="20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solidFill>
                      <a:schemeClr val="accent1">
                        <a:lumMod val="60000"/>
                        <a:lumOff val="40000"/>
                      </a:schemeClr>
                    </a:solidFill>
                  </a:tcPr>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105</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tc>
                  <a:txBody>
                    <a:bodyPr/>
                    <a:lstStyle/>
                    <a:p>
                      <a:pPr algn="ctr"/>
                      <a:r>
                        <a:rPr lang="cs-CZ"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4" marR="91444"/>
                </a:tc>
                <a:extLst>
                  <a:ext uri="{0D108BD9-81ED-4DB2-BD59-A6C34878D82A}">
                    <a16:rowId xmlns:a16="http://schemas.microsoft.com/office/drawing/2014/main" val="10005"/>
                  </a:ext>
                </a:extLst>
              </a:tr>
            </a:tbl>
          </a:graphicData>
        </a:graphic>
      </p:graphicFrame>
      <p:sp>
        <p:nvSpPr>
          <p:cNvPr id="5" name="TextovéPole 4"/>
          <p:cNvSpPr txBox="1"/>
          <p:nvPr/>
        </p:nvSpPr>
        <p:spPr>
          <a:xfrm>
            <a:off x="179387" y="2205013"/>
            <a:ext cx="8785225" cy="738187"/>
          </a:xfrm>
          <a:prstGeom prst="rect">
            <a:avLst/>
          </a:prstGeom>
          <a:noFill/>
        </p:spPr>
        <p:txBody>
          <a:bodyPr>
            <a:spAutoFit/>
          </a:bodyPr>
          <a:lstStyle/>
          <a:p>
            <a:pPr>
              <a:defRPr/>
            </a:pPr>
            <a:r>
              <a:rPr lang="cs-CZ" sz="1800" b="1" dirty="0">
                <a:solidFill>
                  <a:srgbClr val="0000FF"/>
                </a:solidFill>
                <a:effectLst>
                  <a:outerShdw blurRad="38100" dist="38100" dir="2700000" algn="tl">
                    <a:srgbClr val="000000">
                      <a:alpha val="43137"/>
                    </a:srgbClr>
                  </a:outerShdw>
                </a:effectLst>
                <a:cs typeface="Times New Roman" panose="02020603050405020304" pitchFamily="18" charset="0"/>
              </a:rPr>
              <a:t>Údaje o počtu měřících stanic s průtoky Q-355 v jednotlivých povodích (24. 10. 2018)</a:t>
            </a:r>
          </a:p>
          <a:p>
            <a:pPr>
              <a:defRPr/>
            </a:pPr>
            <a:endParaRPr lang="cs-CZ" dirty="0">
              <a:latin typeface="Times New Roman" charset="0"/>
            </a:endParaRPr>
          </a:p>
        </p:txBody>
      </p:sp>
    </p:spTree>
    <p:extLst>
      <p:ext uri="{BB962C8B-B14F-4D97-AF65-F5344CB8AC3E}">
        <p14:creationId xmlns:p14="http://schemas.microsoft.com/office/powerpoint/2010/main" val="13935192"/>
      </p:ext>
    </p:extLst>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1260251" y="404664"/>
            <a:ext cx="6767513" cy="846386"/>
          </a:xfrm>
          <a:prstGeom prst="rect">
            <a:avLst/>
          </a:prstGeom>
        </p:spPr>
        <p:txBody>
          <a:bodyPr>
            <a:spAutoFit/>
          </a:bodyPr>
          <a:lstStyle/>
          <a:p>
            <a:pPr algn="ctr">
              <a:spcBef>
                <a:spcPct val="50000"/>
              </a:spcBef>
              <a:defRPr/>
            </a:pPr>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endParaRPr lang="cs-CZ" sz="1400" b="1" dirty="0">
              <a:solidFill>
                <a:srgbClr val="CC0000"/>
              </a:solidFill>
              <a:effectLst>
                <a:outerShdw blurRad="38100" dist="38100" dir="2700000" algn="tl">
                  <a:srgbClr val="C0C0C0"/>
                </a:outerShdw>
              </a:effectLst>
            </a:endParaRPr>
          </a:p>
          <a:p>
            <a:pPr algn="ctr">
              <a:spcBef>
                <a:spcPct val="50000"/>
              </a:spcBef>
              <a:defRPr/>
            </a:pPr>
            <a:endParaRPr lang="en-US" sz="1400" b="1" dirty="0">
              <a:solidFill>
                <a:srgbClr val="CC0000"/>
              </a:solidFill>
              <a:effectLst>
                <a:outerShdw blurRad="38100" dist="38100" dir="2700000" algn="tl">
                  <a:srgbClr val="C0C0C0"/>
                </a:outerShdw>
              </a:effectLst>
              <a:latin typeface="Times New Roman" charset="0"/>
            </a:endParaRPr>
          </a:p>
        </p:txBody>
      </p:sp>
      <p:pic>
        <p:nvPicPr>
          <p:cNvPr id="8" name="Zástupný symbol pro obsah 3" descr="E:\obr. závěry 2-5-17\daysAWR1_30AS_v2.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4680520" cy="2827407"/>
          </a:xfrm>
          <a:prstGeom prst="rect">
            <a:avLst/>
          </a:prstGeom>
          <a:noFill/>
          <a:ln>
            <a:noFill/>
          </a:ln>
        </p:spPr>
      </p:pic>
      <p:pic>
        <p:nvPicPr>
          <p:cNvPr id="9" name="Zástupný symbol pro obsah 3" descr="C:\Users\vizina.TGM_VUV\AppData\Local\Microsoft\Windows\INetCache\Content.Word\regionalizace_povodi (2).png"/>
          <p:cNvPicPr>
            <a:picLocks/>
          </p:cNvPicPr>
          <p:nvPr/>
        </p:nvPicPr>
        <p:blipFill>
          <a:blip r:embed="rId3" cstate="print">
            <a:extLst>
              <a:ext uri="{28A0092B-C50C-407E-A947-70E740481C1C}">
                <a14:useLocalDpi xmlns:a14="http://schemas.microsoft.com/office/drawing/2010/main" val="0"/>
              </a:ext>
            </a:extLst>
          </a:blip>
          <a:srcRect t="6201" b="6693"/>
          <a:stretch>
            <a:fillRect/>
          </a:stretch>
        </p:blipFill>
        <p:spPr bwMode="auto">
          <a:xfrm>
            <a:off x="4355976" y="4005064"/>
            <a:ext cx="4536505" cy="2664296"/>
          </a:xfrm>
          <a:prstGeom prst="rect">
            <a:avLst/>
          </a:prstGeom>
          <a:noFill/>
          <a:ln w="9525" cmpd="sng">
            <a:solidFill>
              <a:srgbClr val="000000"/>
            </a:solidFill>
            <a:miter lim="800000"/>
            <a:headEnd/>
            <a:tailEnd/>
          </a:ln>
          <a:effectLst/>
        </p:spPr>
      </p:pic>
      <p:sp>
        <p:nvSpPr>
          <p:cNvPr id="2" name="TextovéPole 1"/>
          <p:cNvSpPr txBox="1"/>
          <p:nvPr/>
        </p:nvSpPr>
        <p:spPr>
          <a:xfrm>
            <a:off x="4993501" y="1055603"/>
            <a:ext cx="4139952" cy="2677656"/>
          </a:xfrm>
          <a:prstGeom prst="rect">
            <a:avLst/>
          </a:prstGeom>
          <a:noFill/>
        </p:spPr>
        <p:txBody>
          <a:bodyPr wrap="square" rtlCol="0">
            <a:spAutoFit/>
          </a:bodyPr>
          <a:lstStyle/>
          <a:p>
            <a:r>
              <a:rPr lang="cs-CZ" b="1" dirty="0" smtClean="0">
                <a:solidFill>
                  <a:srgbClr val="000099"/>
                </a:solidFill>
              </a:rPr>
              <a:t>Sucho zemědělské – </a:t>
            </a:r>
          </a:p>
          <a:p>
            <a:r>
              <a:rPr lang="cs-CZ" b="1" dirty="0" smtClean="0">
                <a:solidFill>
                  <a:srgbClr val="000099"/>
                </a:solidFill>
              </a:rPr>
              <a:t>posílit vodu v půdním </a:t>
            </a:r>
            <a:br>
              <a:rPr lang="cs-CZ" b="1" dirty="0" smtClean="0">
                <a:solidFill>
                  <a:srgbClr val="000099"/>
                </a:solidFill>
              </a:rPr>
            </a:br>
            <a:r>
              <a:rPr lang="cs-CZ" b="1" dirty="0" smtClean="0">
                <a:solidFill>
                  <a:srgbClr val="000099"/>
                </a:solidFill>
              </a:rPr>
              <a:t>profilu a v krajině (zvýšení</a:t>
            </a:r>
          </a:p>
          <a:p>
            <a:r>
              <a:rPr lang="cs-CZ" b="1" dirty="0" smtClean="0">
                <a:solidFill>
                  <a:srgbClr val="000099"/>
                </a:solidFill>
              </a:rPr>
              <a:t>půdní vláhy, rybníky, mokřady),</a:t>
            </a:r>
          </a:p>
          <a:p>
            <a:r>
              <a:rPr lang="cs-CZ" b="1" dirty="0" smtClean="0">
                <a:solidFill>
                  <a:srgbClr val="000099"/>
                </a:solidFill>
              </a:rPr>
              <a:t>retardace odtoku, zachycení</a:t>
            </a:r>
          </a:p>
          <a:p>
            <a:r>
              <a:rPr lang="cs-CZ" b="1" dirty="0" smtClean="0">
                <a:solidFill>
                  <a:srgbClr val="000099"/>
                </a:solidFill>
              </a:rPr>
              <a:t>srážkových vod, závlahy……</a:t>
            </a:r>
            <a:endParaRPr lang="cs-CZ" b="1" dirty="0">
              <a:solidFill>
                <a:srgbClr val="000099"/>
              </a:solidFill>
            </a:endParaRPr>
          </a:p>
        </p:txBody>
      </p:sp>
      <p:sp>
        <p:nvSpPr>
          <p:cNvPr id="3" name="TextovéPole 2"/>
          <p:cNvSpPr txBox="1"/>
          <p:nvPr/>
        </p:nvSpPr>
        <p:spPr>
          <a:xfrm>
            <a:off x="467544" y="4437112"/>
            <a:ext cx="3888432" cy="1938992"/>
          </a:xfrm>
          <a:prstGeom prst="rect">
            <a:avLst/>
          </a:prstGeom>
          <a:noFill/>
        </p:spPr>
        <p:txBody>
          <a:bodyPr wrap="square" rtlCol="0">
            <a:spAutoFit/>
          </a:bodyPr>
          <a:lstStyle/>
          <a:p>
            <a:r>
              <a:rPr lang="cs-CZ" b="1" dirty="0" smtClean="0">
                <a:solidFill>
                  <a:srgbClr val="000099"/>
                </a:solidFill>
              </a:rPr>
              <a:t>Sucho hydrologické – nedostatek vodních zdrojů –</a:t>
            </a:r>
          </a:p>
          <a:p>
            <a:r>
              <a:rPr lang="cs-CZ" b="1" dirty="0" smtClean="0">
                <a:solidFill>
                  <a:srgbClr val="000099"/>
                </a:solidFill>
              </a:rPr>
              <a:t>Akumulace ve vodních (přehradních) nádržích, posílení infiltrace</a:t>
            </a:r>
            <a:endParaRPr lang="cs-CZ" b="1" dirty="0">
              <a:solidFill>
                <a:srgbClr val="000099"/>
              </a:solidFill>
            </a:endParaRPr>
          </a:p>
        </p:txBody>
      </p:sp>
    </p:spTree>
    <p:extLst>
      <p:ext uri="{BB962C8B-B14F-4D97-AF65-F5344CB8AC3E}">
        <p14:creationId xmlns:p14="http://schemas.microsoft.com/office/powerpoint/2010/main" val="3528886540"/>
      </p:ext>
    </p:extLst>
  </p:cSld>
  <p:clrMapOvr>
    <a:masterClrMapping/>
  </p:clrMapOvr>
  <p:transition>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213" y="0"/>
            <a:ext cx="7558087" cy="431800"/>
          </a:xfrm>
        </p:spPr>
        <p:txBody>
          <a:bodyPr/>
          <a:lstStyle/>
          <a:p>
            <a:pPr algn="ctr">
              <a:defRPr/>
            </a:pPr>
            <a:r>
              <a:rPr lang="cs-CZ" sz="2400" b="1" dirty="0" smtClean="0">
                <a:solidFill>
                  <a:schemeClr val="accent2"/>
                </a:solidFill>
                <a:effectLst>
                  <a:outerShdw blurRad="38100" dist="38100" dir="2700000" algn="tl">
                    <a:srgbClr val="000000">
                      <a:alpha val="43137"/>
                    </a:srgbClr>
                  </a:outerShdw>
                </a:effectLst>
              </a:rPr>
              <a:t/>
            </a:r>
            <a:br>
              <a:rPr lang="cs-CZ" sz="2400" b="1" dirty="0" smtClean="0">
                <a:solidFill>
                  <a:schemeClr val="accent2"/>
                </a:solidFill>
                <a:effectLst>
                  <a:outerShdw blurRad="38100" dist="38100" dir="2700000" algn="tl">
                    <a:srgbClr val="000000">
                      <a:alpha val="43137"/>
                    </a:srgbClr>
                  </a:outerShdw>
                </a:effectLst>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b="1" dirty="0">
              <a:solidFill>
                <a:schemeClr val="accent2"/>
              </a:solidFill>
              <a:effectLst>
                <a:outerShdw blurRad="38100" dist="38100" dir="2700000" algn="tl">
                  <a:srgbClr val="000000">
                    <a:alpha val="43137"/>
                  </a:srgbClr>
                </a:outerShdw>
              </a:effectLst>
            </a:endParaRPr>
          </a:p>
        </p:txBody>
      </p:sp>
      <p:sp>
        <p:nvSpPr>
          <p:cNvPr id="5" name="TextovéPole 4"/>
          <p:cNvSpPr txBox="1"/>
          <p:nvPr/>
        </p:nvSpPr>
        <p:spPr>
          <a:xfrm>
            <a:off x="287337" y="980728"/>
            <a:ext cx="8351838" cy="4909036"/>
          </a:xfrm>
          <a:prstGeom prst="rect">
            <a:avLst/>
          </a:prstGeom>
          <a:noFill/>
        </p:spPr>
        <p:txBody>
          <a:bodyPr>
            <a:spAutoFit/>
          </a:bodyPr>
          <a:lstStyle/>
          <a:p>
            <a:pPr algn="ctr">
              <a:defRPr/>
            </a:pPr>
            <a:r>
              <a:rPr lang="cs-CZ" sz="2400" b="1" dirty="0">
                <a:solidFill>
                  <a:srgbClr val="0000FF"/>
                </a:solidFill>
                <a:latin typeface="Times New Roman" charset="0"/>
              </a:rPr>
              <a:t>Hlavní zaměření – opatření na omezení následků sucha:</a:t>
            </a:r>
          </a:p>
          <a:p>
            <a:pPr>
              <a:defRPr/>
            </a:pPr>
            <a:endParaRPr lang="cs-CZ" sz="900" b="1" i="1" dirty="0">
              <a:solidFill>
                <a:srgbClr val="C00000"/>
              </a:solidFill>
              <a:latin typeface="Times New Roman" charset="0"/>
            </a:endParaRPr>
          </a:p>
          <a:p>
            <a:pPr algn="just">
              <a:defRPr/>
            </a:pPr>
            <a:r>
              <a:rPr lang="cs-CZ" sz="2800" b="1" i="1" dirty="0">
                <a:solidFill>
                  <a:srgbClr val="C00000"/>
                </a:solidFill>
                <a:latin typeface="Times New Roman" charset="0"/>
              </a:rPr>
              <a:t>Víceleté sucho (od r. 2014) ukázalo, že dosavadní vodní zdroje, schopné překlenout 1 nebo 2 letá sucha, jsou již na hranici možností zajistit pokrytí potřeby uživatelů </a:t>
            </a:r>
            <a:r>
              <a:rPr lang="cs-CZ" sz="2800" b="1" i="1" dirty="0" smtClean="0">
                <a:solidFill>
                  <a:srgbClr val="C00000"/>
                </a:solidFill>
                <a:latin typeface="Times New Roman" charset="0"/>
              </a:rPr>
              <a:t>– </a:t>
            </a:r>
            <a:br>
              <a:rPr lang="cs-CZ" sz="2800" b="1" i="1" dirty="0" smtClean="0">
                <a:solidFill>
                  <a:srgbClr val="C00000"/>
                </a:solidFill>
                <a:latin typeface="Times New Roman" charset="0"/>
              </a:rPr>
            </a:br>
            <a:r>
              <a:rPr lang="cs-CZ" sz="2800" b="1" i="1" dirty="0" smtClean="0">
                <a:solidFill>
                  <a:srgbClr val="C00000"/>
                </a:solidFill>
                <a:latin typeface="Times New Roman" charset="0"/>
              </a:rPr>
              <a:t>a </a:t>
            </a:r>
            <a:r>
              <a:rPr lang="cs-CZ" sz="2800" b="1" i="1" dirty="0">
                <a:solidFill>
                  <a:srgbClr val="C00000"/>
                </a:solidFill>
                <a:latin typeface="Times New Roman" charset="0"/>
              </a:rPr>
              <a:t>to za situace, kdy odběry vody klesly na polovinu za posledních 30 let….. Očekávané scénáře následků změny klimatu se, zřejmě, začínají naplňovat: Roční úhrn srážek na území ČR se výrazně nemění, avšak dramaticky se mění regionální a časové rozdělení – jak nejpřesvědčivěji dokumentuje situace v povodí </a:t>
            </a:r>
            <a:r>
              <a:rPr lang="cs-CZ" sz="2800" b="1" i="1" smtClean="0">
                <a:solidFill>
                  <a:srgbClr val="C00000"/>
                </a:solidFill>
                <a:latin typeface="Times New Roman" charset="0"/>
              </a:rPr>
              <a:t>Dyje </a:t>
            </a:r>
            <a:br>
              <a:rPr lang="cs-CZ" sz="2800" b="1" i="1" smtClean="0">
                <a:solidFill>
                  <a:srgbClr val="C00000"/>
                </a:solidFill>
                <a:latin typeface="Times New Roman" charset="0"/>
              </a:rPr>
            </a:br>
            <a:r>
              <a:rPr lang="cs-CZ" sz="2800" b="1" i="1" smtClean="0">
                <a:solidFill>
                  <a:srgbClr val="C00000"/>
                </a:solidFill>
                <a:latin typeface="Times New Roman" charset="0"/>
              </a:rPr>
              <a:t>a </a:t>
            </a:r>
            <a:r>
              <a:rPr lang="cs-CZ" sz="2800" b="1" i="1" dirty="0" smtClean="0">
                <a:solidFill>
                  <a:srgbClr val="C00000"/>
                </a:solidFill>
                <a:latin typeface="Times New Roman" charset="0"/>
              </a:rPr>
              <a:t>na území Jihomoravského kraje </a:t>
            </a:r>
            <a:endParaRPr lang="cs-CZ" sz="2800" b="1" i="1" dirty="0">
              <a:solidFill>
                <a:srgbClr val="C00000"/>
              </a:solidFill>
              <a:latin typeface="Times New Roman" charset="0"/>
            </a:endParaRPr>
          </a:p>
        </p:txBody>
      </p:sp>
    </p:spTree>
    <p:extLst>
      <p:ext uri="{BB962C8B-B14F-4D97-AF65-F5344CB8AC3E}">
        <p14:creationId xmlns:p14="http://schemas.microsoft.com/office/powerpoint/2010/main" val="4229692708"/>
      </p:ext>
    </p:extLst>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3049" y="389528"/>
            <a:ext cx="8229600" cy="274042"/>
          </a:xfrm>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graphicFrame>
        <p:nvGraphicFramePr>
          <p:cNvPr id="4" name="Tabulka 3"/>
          <p:cNvGraphicFramePr>
            <a:graphicFrameLocks noGrp="1"/>
          </p:cNvGraphicFramePr>
          <p:nvPr>
            <p:extLst/>
          </p:nvPr>
        </p:nvGraphicFramePr>
        <p:xfrm>
          <a:off x="388884" y="4204138"/>
          <a:ext cx="8359580" cy="2054232"/>
        </p:xfrm>
        <a:graphic>
          <a:graphicData uri="http://schemas.openxmlformats.org/drawingml/2006/table">
            <a:tbl>
              <a:tblPr firstRow="1" bandRow="1">
                <a:tableStyleId>{5C22544A-7EE6-4342-B048-85BDC9FD1C3A}</a:tableStyleId>
              </a:tblPr>
              <a:tblGrid>
                <a:gridCol w="1080983">
                  <a:extLst>
                    <a:ext uri="{9D8B030D-6E8A-4147-A177-3AD203B41FA5}">
                      <a16:colId xmlns:a16="http://schemas.microsoft.com/office/drawing/2014/main" val="3075441338"/>
                    </a:ext>
                  </a:extLst>
                </a:gridCol>
                <a:gridCol w="884790">
                  <a:extLst>
                    <a:ext uri="{9D8B030D-6E8A-4147-A177-3AD203B41FA5}">
                      <a16:colId xmlns:a16="http://schemas.microsoft.com/office/drawing/2014/main" val="184179805"/>
                    </a:ext>
                  </a:extLst>
                </a:gridCol>
                <a:gridCol w="884790">
                  <a:extLst>
                    <a:ext uri="{9D8B030D-6E8A-4147-A177-3AD203B41FA5}">
                      <a16:colId xmlns:a16="http://schemas.microsoft.com/office/drawing/2014/main" val="361732444"/>
                    </a:ext>
                  </a:extLst>
                </a:gridCol>
                <a:gridCol w="833763">
                  <a:extLst>
                    <a:ext uri="{9D8B030D-6E8A-4147-A177-3AD203B41FA5}">
                      <a16:colId xmlns:a16="http://schemas.microsoft.com/office/drawing/2014/main" val="2009084279"/>
                    </a:ext>
                  </a:extLst>
                </a:gridCol>
                <a:gridCol w="935817">
                  <a:extLst>
                    <a:ext uri="{9D8B030D-6E8A-4147-A177-3AD203B41FA5}">
                      <a16:colId xmlns:a16="http://schemas.microsoft.com/office/drawing/2014/main" val="2561325920"/>
                    </a:ext>
                  </a:extLst>
                </a:gridCol>
                <a:gridCol w="884790">
                  <a:extLst>
                    <a:ext uri="{9D8B030D-6E8A-4147-A177-3AD203B41FA5}">
                      <a16:colId xmlns:a16="http://schemas.microsoft.com/office/drawing/2014/main" val="3961833673"/>
                    </a:ext>
                  </a:extLst>
                </a:gridCol>
                <a:gridCol w="884790">
                  <a:extLst>
                    <a:ext uri="{9D8B030D-6E8A-4147-A177-3AD203B41FA5}">
                      <a16:colId xmlns:a16="http://schemas.microsoft.com/office/drawing/2014/main" val="2697821311"/>
                    </a:ext>
                  </a:extLst>
                </a:gridCol>
                <a:gridCol w="884790">
                  <a:extLst>
                    <a:ext uri="{9D8B030D-6E8A-4147-A177-3AD203B41FA5}">
                      <a16:colId xmlns:a16="http://schemas.microsoft.com/office/drawing/2014/main" val="1377393486"/>
                    </a:ext>
                  </a:extLst>
                </a:gridCol>
                <a:gridCol w="1085067">
                  <a:extLst>
                    <a:ext uri="{9D8B030D-6E8A-4147-A177-3AD203B41FA5}">
                      <a16:colId xmlns:a16="http://schemas.microsoft.com/office/drawing/2014/main" val="2062997180"/>
                    </a:ext>
                  </a:extLst>
                </a:gridCol>
              </a:tblGrid>
              <a:tr h="490098">
                <a:tc>
                  <a:txBody>
                    <a:bodyPr/>
                    <a:lstStyle/>
                    <a:p>
                      <a:pPr algn="ctr"/>
                      <a:r>
                        <a:rPr lang="cs-CZ" dirty="0" smtClean="0"/>
                        <a:t>rok</a:t>
                      </a:r>
                      <a:endParaRPr lang="cs-CZ" dirty="0"/>
                    </a:p>
                  </a:txBody>
                  <a:tcPr/>
                </a:tc>
                <a:tc>
                  <a:txBody>
                    <a:bodyPr/>
                    <a:lstStyle/>
                    <a:p>
                      <a:pPr algn="ctr"/>
                      <a:r>
                        <a:rPr lang="cs-CZ" dirty="0" smtClean="0"/>
                        <a:t>2013</a:t>
                      </a:r>
                      <a:endParaRPr lang="cs-CZ" dirty="0"/>
                    </a:p>
                  </a:txBody>
                  <a:tcPr/>
                </a:tc>
                <a:tc>
                  <a:txBody>
                    <a:bodyPr/>
                    <a:lstStyle/>
                    <a:p>
                      <a:pPr algn="ctr"/>
                      <a:r>
                        <a:rPr lang="cs-CZ" dirty="0" smtClean="0"/>
                        <a:t>2014</a:t>
                      </a:r>
                      <a:endParaRPr lang="cs-CZ" dirty="0"/>
                    </a:p>
                  </a:txBody>
                  <a:tcPr/>
                </a:tc>
                <a:tc>
                  <a:txBody>
                    <a:bodyPr/>
                    <a:lstStyle/>
                    <a:p>
                      <a:pPr algn="ctr"/>
                      <a:r>
                        <a:rPr lang="cs-CZ" dirty="0" smtClean="0"/>
                        <a:t>2015</a:t>
                      </a:r>
                      <a:endParaRPr lang="cs-CZ" dirty="0"/>
                    </a:p>
                  </a:txBody>
                  <a:tcPr/>
                </a:tc>
                <a:tc>
                  <a:txBody>
                    <a:bodyPr/>
                    <a:lstStyle/>
                    <a:p>
                      <a:pPr algn="ctr"/>
                      <a:r>
                        <a:rPr lang="cs-CZ" dirty="0" smtClean="0"/>
                        <a:t>2016</a:t>
                      </a:r>
                      <a:endParaRPr lang="cs-CZ" dirty="0"/>
                    </a:p>
                  </a:txBody>
                  <a:tcPr/>
                </a:tc>
                <a:tc>
                  <a:txBody>
                    <a:bodyPr/>
                    <a:lstStyle/>
                    <a:p>
                      <a:pPr algn="ctr"/>
                      <a:r>
                        <a:rPr lang="cs-CZ" dirty="0" smtClean="0"/>
                        <a:t>2017</a:t>
                      </a:r>
                      <a:endParaRPr lang="cs-CZ" dirty="0"/>
                    </a:p>
                  </a:txBody>
                  <a:tcPr/>
                </a:tc>
                <a:tc>
                  <a:txBody>
                    <a:bodyPr/>
                    <a:lstStyle/>
                    <a:p>
                      <a:pPr algn="ctr"/>
                      <a:r>
                        <a:rPr lang="cs-CZ" dirty="0" smtClean="0"/>
                        <a:t>1018</a:t>
                      </a:r>
                      <a:endParaRPr lang="cs-CZ" dirty="0"/>
                    </a:p>
                  </a:txBody>
                  <a:tcPr/>
                </a:tc>
                <a:tc>
                  <a:txBody>
                    <a:bodyPr/>
                    <a:lstStyle/>
                    <a:p>
                      <a:pPr algn="ctr"/>
                      <a:r>
                        <a:rPr lang="cs-CZ" dirty="0" smtClean="0"/>
                        <a:t>2019</a:t>
                      </a:r>
                      <a:endParaRPr lang="cs-CZ" dirty="0"/>
                    </a:p>
                  </a:txBody>
                  <a:tcPr/>
                </a:tc>
                <a:tc>
                  <a:txBody>
                    <a:bodyPr/>
                    <a:lstStyle/>
                    <a:p>
                      <a:pPr algn="ctr"/>
                      <a:r>
                        <a:rPr lang="cs-CZ" sz="1000" dirty="0" smtClean="0"/>
                        <a:t>Dlouhodobý průměr</a:t>
                      </a:r>
                      <a:endParaRPr lang="cs-CZ" sz="1000" dirty="0"/>
                    </a:p>
                  </a:txBody>
                  <a:tcPr/>
                </a:tc>
                <a:extLst>
                  <a:ext uri="{0D108BD9-81ED-4DB2-BD59-A6C34878D82A}">
                    <a16:rowId xmlns:a16="http://schemas.microsoft.com/office/drawing/2014/main" val="1702373974"/>
                  </a:ext>
                </a:extLst>
              </a:tr>
              <a:tr h="490098">
                <a:tc>
                  <a:txBody>
                    <a:bodyPr/>
                    <a:lstStyle/>
                    <a:p>
                      <a:pPr algn="ctr"/>
                      <a:r>
                        <a:rPr lang="cs-CZ" b="1" dirty="0" smtClean="0"/>
                        <a:t>ČR</a:t>
                      </a:r>
                      <a:endParaRPr lang="cs-CZ" b="1" dirty="0"/>
                    </a:p>
                  </a:txBody>
                  <a:tcPr/>
                </a:tc>
                <a:tc>
                  <a:txBody>
                    <a:bodyPr/>
                    <a:lstStyle/>
                    <a:p>
                      <a:pPr algn="ctr"/>
                      <a:r>
                        <a:rPr lang="cs-CZ" b="1" dirty="0" smtClean="0">
                          <a:solidFill>
                            <a:schemeClr val="tx1"/>
                          </a:solidFill>
                        </a:rPr>
                        <a:t>727</a:t>
                      </a:r>
                      <a:endParaRPr lang="cs-CZ" b="1" dirty="0">
                        <a:solidFill>
                          <a:schemeClr val="tx1"/>
                        </a:solidFill>
                      </a:endParaRPr>
                    </a:p>
                  </a:txBody>
                  <a:tcPr/>
                </a:tc>
                <a:tc>
                  <a:txBody>
                    <a:bodyPr/>
                    <a:lstStyle/>
                    <a:p>
                      <a:pPr algn="ctr"/>
                      <a:r>
                        <a:rPr lang="cs-CZ" b="1" dirty="0" smtClean="0">
                          <a:solidFill>
                            <a:schemeClr val="tx1"/>
                          </a:solidFill>
                        </a:rPr>
                        <a:t>657</a:t>
                      </a:r>
                      <a:endParaRPr lang="cs-CZ" b="1" dirty="0">
                        <a:solidFill>
                          <a:schemeClr val="tx1"/>
                        </a:solidFill>
                      </a:endParaRPr>
                    </a:p>
                  </a:txBody>
                  <a:tcPr/>
                </a:tc>
                <a:tc>
                  <a:txBody>
                    <a:bodyPr/>
                    <a:lstStyle/>
                    <a:p>
                      <a:pPr algn="ctr"/>
                      <a:r>
                        <a:rPr lang="cs-CZ" b="1" dirty="0" smtClean="0">
                          <a:solidFill>
                            <a:schemeClr val="tx1"/>
                          </a:solidFill>
                        </a:rPr>
                        <a:t>535</a:t>
                      </a:r>
                      <a:endParaRPr lang="cs-CZ" b="1" dirty="0">
                        <a:solidFill>
                          <a:schemeClr val="tx1"/>
                        </a:solidFill>
                      </a:endParaRPr>
                    </a:p>
                  </a:txBody>
                  <a:tcPr/>
                </a:tc>
                <a:tc>
                  <a:txBody>
                    <a:bodyPr/>
                    <a:lstStyle/>
                    <a:p>
                      <a:pPr algn="ctr"/>
                      <a:r>
                        <a:rPr lang="cs-CZ" b="1" dirty="0" smtClean="0">
                          <a:solidFill>
                            <a:schemeClr val="tx1"/>
                          </a:solidFill>
                        </a:rPr>
                        <a:t>637</a:t>
                      </a:r>
                      <a:endParaRPr lang="cs-CZ" b="1" dirty="0">
                        <a:solidFill>
                          <a:schemeClr val="tx1"/>
                        </a:solidFill>
                      </a:endParaRPr>
                    </a:p>
                  </a:txBody>
                  <a:tcPr/>
                </a:tc>
                <a:tc>
                  <a:txBody>
                    <a:bodyPr/>
                    <a:lstStyle/>
                    <a:p>
                      <a:pPr algn="ctr"/>
                      <a:r>
                        <a:rPr lang="cs-CZ" b="1" dirty="0" smtClean="0">
                          <a:solidFill>
                            <a:schemeClr val="tx1"/>
                          </a:solidFill>
                        </a:rPr>
                        <a:t>683</a:t>
                      </a:r>
                      <a:endParaRPr lang="cs-CZ" b="1" dirty="0">
                        <a:solidFill>
                          <a:schemeClr val="tx1"/>
                        </a:solidFill>
                      </a:endParaRPr>
                    </a:p>
                  </a:txBody>
                  <a:tcPr/>
                </a:tc>
                <a:tc>
                  <a:txBody>
                    <a:bodyPr/>
                    <a:lstStyle/>
                    <a:p>
                      <a:pPr algn="ctr"/>
                      <a:r>
                        <a:rPr lang="cs-CZ" b="1" dirty="0" smtClean="0">
                          <a:solidFill>
                            <a:schemeClr val="tx1"/>
                          </a:solidFill>
                        </a:rPr>
                        <a:t>522</a:t>
                      </a:r>
                      <a:endParaRPr lang="cs-CZ" b="1" dirty="0">
                        <a:solidFill>
                          <a:schemeClr val="tx1"/>
                        </a:solidFill>
                      </a:endParaRPr>
                    </a:p>
                  </a:txBody>
                  <a:tcPr/>
                </a:tc>
                <a:tc>
                  <a:txBody>
                    <a:bodyPr/>
                    <a:lstStyle/>
                    <a:p>
                      <a:pPr algn="ctr"/>
                      <a:r>
                        <a:rPr lang="cs-CZ" b="1" dirty="0" smtClean="0">
                          <a:solidFill>
                            <a:schemeClr val="tx1"/>
                          </a:solidFill>
                        </a:rPr>
                        <a:t>634</a:t>
                      </a:r>
                      <a:endParaRPr lang="cs-CZ" b="1" dirty="0">
                        <a:solidFill>
                          <a:schemeClr val="tx1"/>
                        </a:solidFill>
                      </a:endParaRPr>
                    </a:p>
                  </a:txBody>
                  <a:tcPr/>
                </a:tc>
                <a:tc>
                  <a:txBody>
                    <a:bodyPr/>
                    <a:lstStyle/>
                    <a:p>
                      <a:pPr algn="ctr"/>
                      <a:r>
                        <a:rPr lang="cs-CZ" b="1" dirty="0" smtClean="0">
                          <a:solidFill>
                            <a:schemeClr val="tx1"/>
                          </a:solidFill>
                        </a:rPr>
                        <a:t>686</a:t>
                      </a:r>
                      <a:endParaRPr lang="cs-CZ" b="1" dirty="0">
                        <a:solidFill>
                          <a:schemeClr val="tx1"/>
                        </a:solidFill>
                      </a:endParaRPr>
                    </a:p>
                  </a:txBody>
                  <a:tcPr/>
                </a:tc>
                <a:extLst>
                  <a:ext uri="{0D108BD9-81ED-4DB2-BD59-A6C34878D82A}">
                    <a16:rowId xmlns:a16="http://schemas.microsoft.com/office/drawing/2014/main" val="1061673970"/>
                  </a:ext>
                </a:extLst>
              </a:tr>
              <a:tr h="490098">
                <a:tc>
                  <a:txBody>
                    <a:bodyPr/>
                    <a:lstStyle/>
                    <a:p>
                      <a:pPr algn="ctr"/>
                      <a:r>
                        <a:rPr lang="cs-CZ" b="1" dirty="0" err="1" smtClean="0">
                          <a:solidFill>
                            <a:srgbClr val="0000FF"/>
                          </a:solidFill>
                        </a:rPr>
                        <a:t>Jm</a:t>
                      </a:r>
                      <a:r>
                        <a:rPr lang="cs-CZ" b="1" dirty="0" smtClean="0">
                          <a:solidFill>
                            <a:srgbClr val="0000FF"/>
                          </a:solidFill>
                        </a:rPr>
                        <a:t>. kraj</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601</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622</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430</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533</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473</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451</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587</a:t>
                      </a:r>
                      <a:endParaRPr lang="cs-CZ" b="1" dirty="0">
                        <a:solidFill>
                          <a:srgbClr val="0000FF"/>
                        </a:solidFill>
                      </a:endParaRPr>
                    </a:p>
                  </a:txBody>
                  <a:tcPr>
                    <a:solidFill>
                      <a:srgbClr val="FFFF00"/>
                    </a:solidFill>
                  </a:tcPr>
                </a:tc>
                <a:tc>
                  <a:txBody>
                    <a:bodyPr/>
                    <a:lstStyle/>
                    <a:p>
                      <a:pPr algn="ctr"/>
                      <a:r>
                        <a:rPr lang="cs-CZ" b="1" dirty="0" smtClean="0">
                          <a:solidFill>
                            <a:srgbClr val="0000FF"/>
                          </a:solidFill>
                        </a:rPr>
                        <a:t>559</a:t>
                      </a:r>
                      <a:endParaRPr lang="cs-CZ" b="1" dirty="0">
                        <a:solidFill>
                          <a:srgbClr val="0000FF"/>
                        </a:solidFill>
                      </a:endParaRPr>
                    </a:p>
                  </a:txBody>
                  <a:tcPr>
                    <a:solidFill>
                      <a:srgbClr val="FFFF00"/>
                    </a:solidFill>
                  </a:tcPr>
                </a:tc>
                <a:extLst>
                  <a:ext uri="{0D108BD9-81ED-4DB2-BD59-A6C34878D82A}">
                    <a16:rowId xmlns:a16="http://schemas.microsoft.com/office/drawing/2014/main" val="1037521316"/>
                  </a:ext>
                </a:extLst>
              </a:tr>
              <a:tr h="583938">
                <a:tc>
                  <a:txBody>
                    <a:bodyPr/>
                    <a:lstStyle/>
                    <a:p>
                      <a:pPr algn="ctr"/>
                      <a:r>
                        <a:rPr lang="cs-CZ" b="1" dirty="0" smtClean="0">
                          <a:solidFill>
                            <a:srgbClr val="A50021"/>
                          </a:solidFill>
                        </a:rPr>
                        <a:t>% </a:t>
                      </a:r>
                      <a:r>
                        <a:rPr lang="cs-CZ" sz="1400" b="1" dirty="0" smtClean="0">
                          <a:solidFill>
                            <a:srgbClr val="A50021"/>
                          </a:solidFill>
                        </a:rPr>
                        <a:t>průměru</a:t>
                      </a:r>
                      <a:endParaRPr lang="cs-CZ" sz="1400" b="1" dirty="0">
                        <a:solidFill>
                          <a:srgbClr val="A50021"/>
                        </a:solidFill>
                      </a:endParaRPr>
                    </a:p>
                  </a:txBody>
                  <a:tcPr>
                    <a:solidFill>
                      <a:srgbClr val="EBE2CD"/>
                    </a:solidFill>
                  </a:tcPr>
                </a:tc>
                <a:tc>
                  <a:txBody>
                    <a:bodyPr/>
                    <a:lstStyle/>
                    <a:p>
                      <a:pPr algn="ctr"/>
                      <a:r>
                        <a:rPr lang="cs-CZ" b="1" dirty="0" smtClean="0">
                          <a:solidFill>
                            <a:srgbClr val="A50021"/>
                          </a:solidFill>
                        </a:rPr>
                        <a:t>108</a:t>
                      </a:r>
                      <a:endParaRPr lang="cs-CZ" b="1" dirty="0">
                        <a:solidFill>
                          <a:srgbClr val="A50021"/>
                        </a:solidFill>
                      </a:endParaRPr>
                    </a:p>
                  </a:txBody>
                  <a:tcPr anchor="ctr">
                    <a:solidFill>
                      <a:srgbClr val="EBE2CD"/>
                    </a:solidFill>
                  </a:tcPr>
                </a:tc>
                <a:tc>
                  <a:txBody>
                    <a:bodyPr/>
                    <a:lstStyle/>
                    <a:p>
                      <a:pPr algn="ctr"/>
                      <a:r>
                        <a:rPr lang="cs-CZ" b="1" dirty="0" smtClean="0">
                          <a:solidFill>
                            <a:srgbClr val="A50021"/>
                          </a:solidFill>
                        </a:rPr>
                        <a:t>111</a:t>
                      </a:r>
                      <a:endParaRPr lang="cs-CZ" b="1" dirty="0">
                        <a:solidFill>
                          <a:srgbClr val="A50021"/>
                        </a:solidFill>
                      </a:endParaRPr>
                    </a:p>
                  </a:txBody>
                  <a:tcPr anchor="ctr">
                    <a:solidFill>
                      <a:srgbClr val="EBE2CD"/>
                    </a:solidFill>
                  </a:tcPr>
                </a:tc>
                <a:tc>
                  <a:txBody>
                    <a:bodyPr/>
                    <a:lstStyle/>
                    <a:p>
                      <a:pPr algn="ctr"/>
                      <a:r>
                        <a:rPr lang="cs-CZ" b="1" dirty="0" smtClean="0">
                          <a:solidFill>
                            <a:srgbClr val="A50021"/>
                          </a:solidFill>
                        </a:rPr>
                        <a:t>77</a:t>
                      </a:r>
                      <a:endParaRPr lang="cs-CZ" b="1" dirty="0">
                        <a:solidFill>
                          <a:srgbClr val="A50021"/>
                        </a:solidFill>
                      </a:endParaRPr>
                    </a:p>
                  </a:txBody>
                  <a:tcPr anchor="ctr">
                    <a:solidFill>
                      <a:srgbClr val="EBE2CD"/>
                    </a:solidFill>
                  </a:tcPr>
                </a:tc>
                <a:tc>
                  <a:txBody>
                    <a:bodyPr/>
                    <a:lstStyle/>
                    <a:p>
                      <a:pPr algn="ctr"/>
                      <a:r>
                        <a:rPr lang="cs-CZ" b="1" dirty="0" smtClean="0">
                          <a:solidFill>
                            <a:srgbClr val="A50021"/>
                          </a:solidFill>
                        </a:rPr>
                        <a:t>95</a:t>
                      </a:r>
                      <a:endParaRPr lang="cs-CZ" b="1" dirty="0">
                        <a:solidFill>
                          <a:srgbClr val="A50021"/>
                        </a:solidFill>
                      </a:endParaRPr>
                    </a:p>
                  </a:txBody>
                  <a:tcPr anchor="ctr">
                    <a:solidFill>
                      <a:srgbClr val="EBE2CD"/>
                    </a:solidFill>
                  </a:tcPr>
                </a:tc>
                <a:tc>
                  <a:txBody>
                    <a:bodyPr/>
                    <a:lstStyle/>
                    <a:p>
                      <a:pPr algn="ctr"/>
                      <a:r>
                        <a:rPr lang="cs-CZ" b="1" dirty="0" smtClean="0">
                          <a:solidFill>
                            <a:srgbClr val="A50021"/>
                          </a:solidFill>
                        </a:rPr>
                        <a:t>85</a:t>
                      </a:r>
                      <a:endParaRPr lang="cs-CZ" b="1" dirty="0">
                        <a:solidFill>
                          <a:srgbClr val="A50021"/>
                        </a:solidFill>
                      </a:endParaRPr>
                    </a:p>
                  </a:txBody>
                  <a:tcPr anchor="ctr">
                    <a:solidFill>
                      <a:srgbClr val="EBE2CD"/>
                    </a:solidFill>
                  </a:tcPr>
                </a:tc>
                <a:tc>
                  <a:txBody>
                    <a:bodyPr/>
                    <a:lstStyle/>
                    <a:p>
                      <a:pPr algn="ctr"/>
                      <a:r>
                        <a:rPr lang="cs-CZ" b="1" dirty="0" smtClean="0">
                          <a:solidFill>
                            <a:srgbClr val="A50021"/>
                          </a:solidFill>
                        </a:rPr>
                        <a:t>81</a:t>
                      </a:r>
                      <a:endParaRPr lang="cs-CZ" b="1" dirty="0">
                        <a:solidFill>
                          <a:srgbClr val="A50021"/>
                        </a:solidFill>
                      </a:endParaRPr>
                    </a:p>
                  </a:txBody>
                  <a:tcPr anchor="ctr">
                    <a:solidFill>
                      <a:srgbClr val="EBE2CD"/>
                    </a:solidFill>
                  </a:tcPr>
                </a:tc>
                <a:tc>
                  <a:txBody>
                    <a:bodyPr/>
                    <a:lstStyle/>
                    <a:p>
                      <a:pPr algn="ctr"/>
                      <a:r>
                        <a:rPr lang="cs-CZ" b="1" dirty="0" smtClean="0">
                          <a:solidFill>
                            <a:srgbClr val="A50021"/>
                          </a:solidFill>
                        </a:rPr>
                        <a:t>105</a:t>
                      </a:r>
                      <a:endParaRPr lang="cs-CZ" b="1" dirty="0">
                        <a:solidFill>
                          <a:srgbClr val="A50021"/>
                        </a:solidFill>
                      </a:endParaRPr>
                    </a:p>
                  </a:txBody>
                  <a:tcPr anchor="ctr">
                    <a:solidFill>
                      <a:srgbClr val="EBE2CD"/>
                    </a:solidFill>
                  </a:tcPr>
                </a:tc>
                <a:tc>
                  <a:txBody>
                    <a:bodyPr/>
                    <a:lstStyle/>
                    <a:p>
                      <a:pPr algn="ctr"/>
                      <a:r>
                        <a:rPr lang="cs-CZ" dirty="0" smtClean="0"/>
                        <a:t> ---</a:t>
                      </a:r>
                      <a:endParaRPr lang="cs-CZ" dirty="0"/>
                    </a:p>
                  </a:txBody>
                  <a:tcPr anchor="ctr">
                    <a:solidFill>
                      <a:srgbClr val="EBE2CD"/>
                    </a:solidFill>
                  </a:tcPr>
                </a:tc>
                <a:extLst>
                  <a:ext uri="{0D108BD9-81ED-4DB2-BD59-A6C34878D82A}">
                    <a16:rowId xmlns:a16="http://schemas.microsoft.com/office/drawing/2014/main" val="4227240199"/>
                  </a:ext>
                </a:extLst>
              </a:tr>
            </a:tbl>
          </a:graphicData>
        </a:graphic>
      </p:graphicFrame>
      <p:sp>
        <p:nvSpPr>
          <p:cNvPr id="5" name="TextovéPole 4"/>
          <p:cNvSpPr txBox="1"/>
          <p:nvPr/>
        </p:nvSpPr>
        <p:spPr>
          <a:xfrm>
            <a:off x="395535" y="3602680"/>
            <a:ext cx="7704857" cy="646331"/>
          </a:xfrm>
          <a:prstGeom prst="rect">
            <a:avLst/>
          </a:prstGeom>
          <a:noFill/>
        </p:spPr>
        <p:txBody>
          <a:bodyPr wrap="square" rtlCol="0">
            <a:spAutoFit/>
          </a:bodyPr>
          <a:lstStyle/>
          <a:p>
            <a:pPr algn="ctr"/>
            <a:r>
              <a:rPr lang="cs-CZ" b="1" dirty="0" smtClean="0">
                <a:solidFill>
                  <a:srgbClr val="0000FF"/>
                </a:solidFill>
              </a:rPr>
              <a:t>Roční srážkové úhrny (mm) v posledním období („suchých let“) </a:t>
            </a:r>
            <a:br>
              <a:rPr lang="cs-CZ" b="1" dirty="0" smtClean="0">
                <a:solidFill>
                  <a:srgbClr val="0000FF"/>
                </a:solidFill>
              </a:rPr>
            </a:br>
            <a:r>
              <a:rPr lang="cs-CZ" b="1" dirty="0" smtClean="0">
                <a:solidFill>
                  <a:srgbClr val="0000FF"/>
                </a:solidFill>
              </a:rPr>
              <a:t>v České republice a v Jihomoravském kraji </a:t>
            </a:r>
            <a:r>
              <a:rPr lang="cs-CZ" sz="1400" b="1" i="1" dirty="0" smtClean="0">
                <a:solidFill>
                  <a:srgbClr val="0000FF"/>
                </a:solidFill>
              </a:rPr>
              <a:t>(Zdroj: ČHMÚ)</a:t>
            </a:r>
            <a:endParaRPr lang="cs-CZ" sz="1400" b="1" i="1" dirty="0">
              <a:solidFill>
                <a:srgbClr val="0000FF"/>
              </a:solidFill>
            </a:endParaRPr>
          </a:p>
        </p:txBody>
      </p:sp>
      <p:sp>
        <p:nvSpPr>
          <p:cNvPr id="6" name="TextovéPole 5"/>
          <p:cNvSpPr txBox="1"/>
          <p:nvPr/>
        </p:nvSpPr>
        <p:spPr>
          <a:xfrm>
            <a:off x="395535" y="6258370"/>
            <a:ext cx="5832649" cy="338554"/>
          </a:xfrm>
          <a:prstGeom prst="rect">
            <a:avLst/>
          </a:prstGeom>
          <a:noFill/>
        </p:spPr>
        <p:txBody>
          <a:bodyPr wrap="square" rtlCol="0">
            <a:spAutoFit/>
          </a:bodyPr>
          <a:lstStyle/>
          <a:p>
            <a:r>
              <a:rPr lang="cs-CZ" sz="1600" b="1" i="1" dirty="0" smtClean="0">
                <a:solidFill>
                  <a:srgbClr val="A50021"/>
                </a:solidFill>
              </a:rPr>
              <a:t>% z dlouhodobého průměru srážek Jihomoravského kraje</a:t>
            </a:r>
            <a:endParaRPr lang="cs-CZ" sz="1600" b="1" i="1" dirty="0">
              <a:solidFill>
                <a:srgbClr val="A50021"/>
              </a:solidFill>
            </a:endParaRPr>
          </a:p>
        </p:txBody>
      </p:sp>
      <p:sp>
        <p:nvSpPr>
          <p:cNvPr id="7" name="TextovéPole 6"/>
          <p:cNvSpPr txBox="1"/>
          <p:nvPr/>
        </p:nvSpPr>
        <p:spPr>
          <a:xfrm>
            <a:off x="678628" y="526549"/>
            <a:ext cx="7780091" cy="369332"/>
          </a:xfrm>
          <a:prstGeom prst="rect">
            <a:avLst/>
          </a:prstGeom>
          <a:noFill/>
        </p:spPr>
        <p:txBody>
          <a:bodyPr wrap="square" rtlCol="0">
            <a:spAutoFit/>
          </a:bodyPr>
          <a:lstStyle/>
          <a:p>
            <a:pPr algn="ctr"/>
            <a:r>
              <a:rPr lang="cs-CZ" b="1" dirty="0" smtClean="0">
                <a:solidFill>
                  <a:srgbClr val="0000FF"/>
                </a:solidFill>
              </a:rPr>
              <a:t>Průběh ročních úhrnů srážek na území České republiky a v povodí Dyje</a:t>
            </a:r>
            <a:endParaRPr lang="cs-CZ" b="1" dirty="0">
              <a:solidFill>
                <a:srgbClr val="0000FF"/>
              </a:solidFill>
            </a:endParaRPr>
          </a:p>
        </p:txBody>
      </p:sp>
      <p:graphicFrame>
        <p:nvGraphicFramePr>
          <p:cNvPr id="8" name="Zástupný symbol pro obsah 3"/>
          <p:cNvGraphicFramePr>
            <a:graphicFrameLocks/>
          </p:cNvGraphicFramePr>
          <p:nvPr>
            <p:extLst>
              <p:ext uri="{D42A27DB-BD31-4B8C-83A1-F6EECF244321}">
                <p14:modId xmlns:p14="http://schemas.microsoft.com/office/powerpoint/2010/main" val="1569760991"/>
              </p:ext>
            </p:extLst>
          </p:nvPr>
        </p:nvGraphicFramePr>
        <p:xfrm>
          <a:off x="248293" y="1010956"/>
          <a:ext cx="8640762" cy="2498780"/>
        </p:xfrm>
        <a:graphic>
          <a:graphicData uri="http://schemas.openxmlformats.org/drawingml/2006/table">
            <a:tbl>
              <a:tblPr firstRow="1" bandRow="1">
                <a:tableStyleId>{5C22544A-7EE6-4342-B048-85BDC9FD1C3A}</a:tableStyleId>
              </a:tblPr>
              <a:tblGrid>
                <a:gridCol w="4032572">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939069">
                  <a:extLst>
                    <a:ext uri="{9D8B030D-6E8A-4147-A177-3AD203B41FA5}">
                      <a16:colId xmlns:a16="http://schemas.microsoft.com/office/drawing/2014/main" val="20002"/>
                    </a:ext>
                  </a:extLst>
                </a:gridCol>
                <a:gridCol w="841426">
                  <a:extLst>
                    <a:ext uri="{9D8B030D-6E8A-4147-A177-3AD203B41FA5}">
                      <a16:colId xmlns:a16="http://schemas.microsoft.com/office/drawing/2014/main" val="20003"/>
                    </a:ext>
                  </a:extLst>
                </a:gridCol>
                <a:gridCol w="841426">
                  <a:extLst>
                    <a:ext uri="{9D8B030D-6E8A-4147-A177-3AD203B41FA5}">
                      <a16:colId xmlns:a16="http://schemas.microsoft.com/office/drawing/2014/main" val="20004"/>
                    </a:ext>
                  </a:extLst>
                </a:gridCol>
                <a:gridCol w="906149">
                  <a:extLst>
                    <a:ext uri="{9D8B030D-6E8A-4147-A177-3AD203B41FA5}">
                      <a16:colId xmlns:a16="http://schemas.microsoft.com/office/drawing/2014/main" val="20005"/>
                    </a:ext>
                  </a:extLst>
                </a:gridCol>
              </a:tblGrid>
              <a:tr h="426595">
                <a:tc>
                  <a:txBody>
                    <a:bodyPr/>
                    <a:lstStyle/>
                    <a:p>
                      <a:pPr algn="ctr"/>
                      <a:r>
                        <a:rPr lang="cs-CZ" sz="20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rok</a:t>
                      </a:r>
                      <a:endParaRPr lang="cs-CZ" sz="20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1100" dirty="0" smtClean="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dlouhodobý</a:t>
                      </a:r>
                    </a:p>
                    <a:p>
                      <a:pPr algn="ctr"/>
                      <a:r>
                        <a:rPr lang="cs-CZ" sz="1100" dirty="0" smtClean="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průměr</a:t>
                      </a:r>
                      <a:endParaRPr lang="cs-CZ" sz="1100" dirty="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1800" dirty="0" smtClean="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2014</a:t>
                      </a:r>
                      <a:endParaRPr lang="cs-CZ" sz="1800" dirty="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1800" dirty="0" smtClean="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2015</a:t>
                      </a:r>
                      <a:endParaRPr lang="cs-CZ" sz="1800" dirty="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1800" dirty="0" smtClean="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2016</a:t>
                      </a:r>
                      <a:endParaRPr lang="cs-CZ" sz="1800" dirty="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1800" dirty="0" smtClean="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2017</a:t>
                      </a:r>
                      <a:endParaRPr lang="cs-CZ" sz="1800" dirty="0">
                        <a:solidFill>
                          <a:srgbClr val="99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57074">
                <a:tc>
                  <a:txBody>
                    <a:bodyPr/>
                    <a:lstStyle/>
                    <a:p>
                      <a:r>
                        <a:rPr lang="cs-CZ"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Roční srážky v ČR – mm/rok</a:t>
                      </a:r>
                      <a:endPar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686</a:t>
                      </a:r>
                      <a:endParaRPr lang="cs-CZ"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657</a:t>
                      </a:r>
                      <a:endParaRPr lang="cs-CZ"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535</a:t>
                      </a:r>
                      <a:endParaRPr lang="cs-CZ"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637</a:t>
                      </a:r>
                      <a:endParaRPr lang="cs-CZ"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684</a:t>
                      </a:r>
                      <a:endParaRPr lang="cs-CZ"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457074">
                <a:tc>
                  <a:txBody>
                    <a:bodyPr/>
                    <a:lstStyle/>
                    <a:p>
                      <a:r>
                        <a:rPr lang="cs-CZ"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Srážky povodí Dyje – mm/rok</a:t>
                      </a:r>
                      <a:endParaRPr lang="cs-CZ"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643</a:t>
                      </a:r>
                      <a:endParaRPr lang="cs-CZ"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614</a:t>
                      </a:r>
                      <a:endParaRPr lang="cs-CZ"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443</a:t>
                      </a:r>
                      <a:endParaRPr lang="cs-CZ"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520</a:t>
                      </a:r>
                      <a:endParaRPr lang="cs-CZ"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506</a:t>
                      </a:r>
                      <a:endParaRPr lang="cs-CZ"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457074">
                <a:tc>
                  <a:txBody>
                    <a:bodyPr/>
                    <a:lstStyle/>
                    <a:p>
                      <a:r>
                        <a:rPr lang="cs-CZ" sz="2000" b="1" dirty="0" smtClean="0">
                          <a:solidFill>
                            <a:schemeClr val="tx1"/>
                          </a:solidFill>
                          <a:latin typeface="Times New Roman" panose="02020603050405020304" pitchFamily="18" charset="0"/>
                          <a:cs typeface="Times New Roman" panose="02020603050405020304" pitchFamily="18" charset="0"/>
                        </a:rPr>
                        <a:t>% dlouhodobého průměru ČR</a:t>
                      </a:r>
                      <a:endParaRPr lang="cs-CZ" sz="2000" b="1" dirty="0">
                        <a:solidFill>
                          <a:schemeClr val="tx1"/>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2400" b="1" dirty="0" smtClean="0">
                          <a:solidFill>
                            <a:schemeClr val="tx1"/>
                          </a:solidFill>
                          <a:latin typeface="Times New Roman" panose="02020603050405020304" pitchFamily="18" charset="0"/>
                          <a:cs typeface="Times New Roman" panose="02020603050405020304" pitchFamily="18" charset="0"/>
                        </a:rPr>
                        <a:t>94</a:t>
                      </a:r>
                      <a:endParaRPr lang="cs-CZ" sz="2400" b="1" dirty="0">
                        <a:solidFill>
                          <a:schemeClr val="tx1"/>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2400" b="1" dirty="0" smtClean="0">
                          <a:solidFill>
                            <a:schemeClr val="tx1"/>
                          </a:solidFill>
                          <a:latin typeface="Times New Roman" panose="02020603050405020304" pitchFamily="18" charset="0"/>
                          <a:cs typeface="Times New Roman" panose="02020603050405020304" pitchFamily="18" charset="0"/>
                        </a:rPr>
                        <a:t>89</a:t>
                      </a:r>
                      <a:endParaRPr lang="cs-CZ" sz="2400" b="1" dirty="0">
                        <a:solidFill>
                          <a:schemeClr val="tx1"/>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2400" b="1" dirty="0" smtClean="0">
                          <a:solidFill>
                            <a:schemeClr val="tx1"/>
                          </a:solidFill>
                          <a:latin typeface="Times New Roman" panose="02020603050405020304" pitchFamily="18" charset="0"/>
                          <a:cs typeface="Times New Roman" panose="02020603050405020304" pitchFamily="18" charset="0"/>
                        </a:rPr>
                        <a:t>65</a:t>
                      </a:r>
                      <a:endParaRPr lang="cs-CZ" sz="2400" b="1" dirty="0">
                        <a:solidFill>
                          <a:schemeClr val="tx1"/>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2400" b="1" dirty="0" smtClean="0">
                          <a:solidFill>
                            <a:schemeClr val="tx1"/>
                          </a:solidFill>
                          <a:latin typeface="Times New Roman" panose="02020603050405020304" pitchFamily="18" charset="0"/>
                          <a:cs typeface="Times New Roman" panose="02020603050405020304" pitchFamily="18" charset="0"/>
                        </a:rPr>
                        <a:t>76</a:t>
                      </a:r>
                      <a:endParaRPr lang="cs-CZ" sz="2400" b="1" dirty="0">
                        <a:solidFill>
                          <a:schemeClr val="tx1"/>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cs-CZ" sz="2400" b="1" dirty="0" smtClean="0">
                          <a:solidFill>
                            <a:schemeClr val="tx1"/>
                          </a:solidFill>
                          <a:latin typeface="Times New Roman" panose="02020603050405020304" pitchFamily="18" charset="0"/>
                          <a:cs typeface="Times New Roman" panose="02020603050405020304" pitchFamily="18" charset="0"/>
                        </a:rPr>
                        <a:t>74</a:t>
                      </a:r>
                      <a:endParaRPr lang="cs-CZ" sz="2400" b="1" dirty="0">
                        <a:solidFill>
                          <a:schemeClr val="tx1"/>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700908">
                <a:tc>
                  <a:txBody>
                    <a:bodyPr/>
                    <a:lstStyle/>
                    <a:p>
                      <a:r>
                        <a:rPr lang="cs-CZ"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Disponibilní objem vodních zdrojů v povodí (mil. m3/rok)</a:t>
                      </a:r>
                      <a:endParaRPr lang="cs-CZ"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000" b="1" dirty="0" smtClean="0">
                          <a:solidFill>
                            <a:srgbClr val="C00000"/>
                          </a:solidFill>
                          <a:latin typeface="Times New Roman" panose="02020603050405020304" pitchFamily="18" charset="0"/>
                          <a:cs typeface="Times New Roman" panose="02020603050405020304" pitchFamily="18" charset="0"/>
                        </a:rPr>
                        <a:t>---</a:t>
                      </a:r>
                      <a:endParaRPr lang="cs-CZ" sz="2000" b="1" dirty="0">
                        <a:solidFill>
                          <a:srgbClr val="C00000"/>
                        </a:solidFill>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597</a:t>
                      </a:r>
                      <a:endParaRPr lang="cs-CZ"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575</a:t>
                      </a:r>
                      <a:endParaRPr lang="cs-CZ"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427</a:t>
                      </a:r>
                      <a:endParaRPr lang="cs-CZ"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cs-CZ" sz="20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144</a:t>
                      </a:r>
                      <a:endParaRPr lang="cs-CZ"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91445" marR="91445" marT="45662" marB="45662">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886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116632"/>
            <a:ext cx="7772400" cy="576064"/>
          </a:xfrm>
        </p:spPr>
        <p:txBody>
          <a:bodyPr/>
          <a:lstStyle/>
          <a:p>
            <a:r>
              <a:rPr lang="cs-CZ" sz="1800" b="1" i="1" dirty="0" smtClean="0">
                <a:solidFill>
                  <a:srgbClr val="CC0000"/>
                </a:solidFill>
                <a:effectLst>
                  <a:outerShdw blurRad="38100" dist="38100" dir="2700000" algn="tl">
                    <a:srgbClr val="C0C0C0"/>
                  </a:outerShdw>
                </a:effectLst>
                <a:latin typeface="Times New Roman" charset="0"/>
              </a:rPr>
              <a:t/>
            </a:r>
            <a:br>
              <a:rPr lang="cs-CZ" sz="1800" b="1" i="1" dirty="0" smtClean="0">
                <a:solidFill>
                  <a:srgbClr val="CC0000"/>
                </a:solidFill>
                <a:effectLst>
                  <a:outerShdw blurRad="38100" dist="38100" dir="2700000" algn="tl">
                    <a:srgbClr val="C0C0C0"/>
                  </a:outerShdw>
                </a:effectLst>
                <a:latin typeface="Times New Roman" charset="0"/>
              </a:rPr>
            </a:br>
            <a:r>
              <a:rPr lang="cs-CZ" sz="1800" b="1" i="1" dirty="0">
                <a:solidFill>
                  <a:srgbClr val="CC0000"/>
                </a:solidFill>
                <a:effectLst>
                  <a:outerShdw blurRad="38100" dist="38100" dir="2700000" algn="tl">
                    <a:srgbClr val="C0C0C0"/>
                  </a:outerShdw>
                </a:effectLst>
                <a:latin typeface="Times New Roman" charset="0"/>
              </a:rPr>
              <a:t/>
            </a:r>
            <a:br>
              <a:rPr lang="cs-CZ" sz="1800" b="1" i="1" dirty="0">
                <a:solidFill>
                  <a:srgbClr val="CC0000"/>
                </a:solidFill>
                <a:effectLst>
                  <a:outerShdw blurRad="38100" dist="38100" dir="2700000" algn="tl">
                    <a:srgbClr val="C0C0C0"/>
                  </a:outerShdw>
                </a:effectLst>
                <a:latin typeface="Times New Roman" charset="0"/>
              </a:rPr>
            </a:br>
            <a:endParaRPr lang="cs-CZ" dirty="0"/>
          </a:p>
        </p:txBody>
      </p:sp>
      <p:graphicFrame>
        <p:nvGraphicFramePr>
          <p:cNvPr id="3" name="Tabulka 2"/>
          <p:cNvGraphicFramePr>
            <a:graphicFrameLocks noGrp="1"/>
          </p:cNvGraphicFramePr>
          <p:nvPr>
            <p:extLst/>
          </p:nvPr>
        </p:nvGraphicFramePr>
        <p:xfrm>
          <a:off x="755576" y="1916832"/>
          <a:ext cx="7560840" cy="4670304"/>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296144">
                  <a:extLst>
                    <a:ext uri="{9D8B030D-6E8A-4147-A177-3AD203B41FA5}">
                      <a16:colId xmlns:a16="http://schemas.microsoft.com/office/drawing/2014/main" val="20004"/>
                    </a:ext>
                  </a:extLst>
                </a:gridCol>
              </a:tblGrid>
              <a:tr h="771161">
                <a:tc>
                  <a:txBody>
                    <a:bodyPr/>
                    <a:lstStyle/>
                    <a:p>
                      <a:endParaRPr lang="cs-CZ" dirty="0"/>
                    </a:p>
                  </a:txBody>
                  <a:tcPr/>
                </a:tc>
                <a:tc>
                  <a:txBody>
                    <a:bodyPr/>
                    <a:lstStyle/>
                    <a:p>
                      <a:pPr algn="ctr"/>
                      <a:r>
                        <a:rPr lang="cs-CZ" dirty="0" smtClean="0">
                          <a:solidFill>
                            <a:schemeClr val="tx1"/>
                          </a:solidFill>
                        </a:rPr>
                        <a:t>Září</a:t>
                      </a:r>
                    </a:p>
                    <a:p>
                      <a:pPr algn="ctr"/>
                      <a:r>
                        <a:rPr lang="cs-CZ" dirty="0" smtClean="0">
                          <a:solidFill>
                            <a:schemeClr val="tx1"/>
                          </a:solidFill>
                        </a:rPr>
                        <a:t>2018</a:t>
                      </a:r>
                      <a:endParaRPr lang="cs-CZ" dirty="0">
                        <a:solidFill>
                          <a:schemeClr val="tx1"/>
                        </a:solidFill>
                      </a:endParaRPr>
                    </a:p>
                  </a:txBody>
                  <a:tcPr>
                    <a:solidFill>
                      <a:schemeClr val="accent1">
                        <a:lumMod val="60000"/>
                        <a:lumOff val="40000"/>
                      </a:schemeClr>
                    </a:solidFill>
                  </a:tcPr>
                </a:tc>
                <a:tc>
                  <a:txBody>
                    <a:bodyPr/>
                    <a:lstStyle/>
                    <a:p>
                      <a:pPr algn="ctr"/>
                      <a:r>
                        <a:rPr lang="cs-CZ" dirty="0" smtClean="0">
                          <a:solidFill>
                            <a:schemeClr val="tx1"/>
                          </a:solidFill>
                        </a:rPr>
                        <a:t>Listopad</a:t>
                      </a:r>
                    </a:p>
                    <a:p>
                      <a:pPr algn="ctr"/>
                      <a:r>
                        <a:rPr lang="cs-CZ" dirty="0" smtClean="0">
                          <a:solidFill>
                            <a:schemeClr val="tx1"/>
                          </a:solidFill>
                        </a:rPr>
                        <a:t>2018</a:t>
                      </a:r>
                      <a:endParaRPr lang="cs-CZ" dirty="0">
                        <a:solidFill>
                          <a:schemeClr val="tx1"/>
                        </a:solidFill>
                      </a:endParaRPr>
                    </a:p>
                  </a:txBody>
                  <a:tcPr>
                    <a:solidFill>
                      <a:schemeClr val="accent1">
                        <a:lumMod val="60000"/>
                        <a:lumOff val="40000"/>
                      </a:schemeClr>
                    </a:solidFill>
                  </a:tcPr>
                </a:tc>
                <a:tc>
                  <a:txBody>
                    <a:bodyPr/>
                    <a:lstStyle/>
                    <a:p>
                      <a:pPr algn="ctr"/>
                      <a:r>
                        <a:rPr lang="cs-CZ" dirty="0" smtClean="0">
                          <a:solidFill>
                            <a:schemeClr val="tx1"/>
                          </a:solidFill>
                        </a:rPr>
                        <a:t>Leden</a:t>
                      </a:r>
                    </a:p>
                    <a:p>
                      <a:pPr algn="ctr"/>
                      <a:r>
                        <a:rPr lang="cs-CZ" dirty="0" smtClean="0">
                          <a:solidFill>
                            <a:schemeClr val="tx1"/>
                          </a:solidFill>
                        </a:rPr>
                        <a:t>2019</a:t>
                      </a:r>
                      <a:endParaRPr lang="cs-CZ" dirty="0">
                        <a:solidFill>
                          <a:schemeClr val="tx1"/>
                        </a:solidFill>
                      </a:endParaRPr>
                    </a:p>
                  </a:txBody>
                  <a:tcPr>
                    <a:solidFill>
                      <a:schemeClr val="accent1">
                        <a:lumMod val="60000"/>
                        <a:lumOff val="40000"/>
                      </a:schemeClr>
                    </a:solidFill>
                  </a:tcPr>
                </a:tc>
                <a:tc>
                  <a:txBody>
                    <a:bodyPr/>
                    <a:lstStyle/>
                    <a:p>
                      <a:pPr algn="ctr"/>
                      <a:r>
                        <a:rPr lang="cs-CZ" dirty="0" smtClean="0">
                          <a:solidFill>
                            <a:schemeClr val="tx1"/>
                          </a:solidFill>
                        </a:rPr>
                        <a:t>Únor</a:t>
                      </a:r>
                    </a:p>
                    <a:p>
                      <a:pPr algn="ctr"/>
                      <a:r>
                        <a:rPr lang="cs-CZ" dirty="0" smtClean="0">
                          <a:solidFill>
                            <a:schemeClr val="tx1"/>
                          </a:solidFill>
                        </a:rPr>
                        <a:t>2019</a:t>
                      </a:r>
                      <a:endParaRPr lang="cs-CZ"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781872">
                <a:tc>
                  <a:txBody>
                    <a:bodyPr/>
                    <a:lstStyle/>
                    <a:p>
                      <a:endParaRPr lang="cs-CZ" b="1" dirty="0" smtClean="0"/>
                    </a:p>
                    <a:p>
                      <a:r>
                        <a:rPr lang="cs-CZ" b="1" dirty="0" smtClean="0"/>
                        <a:t>Povodí Labe, s. p.</a:t>
                      </a:r>
                      <a:endParaRPr lang="cs-CZ" b="1" dirty="0"/>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13</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12</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11</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12</a:t>
                      </a:r>
                      <a:endParaRPr lang="cs-CZ" sz="2000" b="1" dirty="0">
                        <a:solidFill>
                          <a:srgbClr val="C00000"/>
                        </a:solidFill>
                      </a:endParaRPr>
                    </a:p>
                  </a:txBody>
                  <a:tcPr>
                    <a:solidFill>
                      <a:srgbClr val="FFFF00"/>
                    </a:solidFill>
                  </a:tcPr>
                </a:tc>
                <a:extLst>
                  <a:ext uri="{0D108BD9-81ED-4DB2-BD59-A6C34878D82A}">
                    <a16:rowId xmlns:a16="http://schemas.microsoft.com/office/drawing/2014/main" val="10001"/>
                  </a:ext>
                </a:extLst>
              </a:tr>
              <a:tr h="781872">
                <a:tc>
                  <a:txBody>
                    <a:bodyPr/>
                    <a:lstStyle/>
                    <a:p>
                      <a:endParaRPr lang="cs-CZ" b="1" dirty="0" smtClean="0"/>
                    </a:p>
                    <a:p>
                      <a:r>
                        <a:rPr lang="cs-CZ" b="1" dirty="0" smtClean="0"/>
                        <a:t>Povodí Ohře, s. p.</a:t>
                      </a:r>
                      <a:endParaRPr lang="cs-CZ" b="1" dirty="0"/>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22</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16</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16</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16</a:t>
                      </a:r>
                      <a:endParaRPr lang="cs-CZ" sz="2000" b="1" dirty="0">
                        <a:solidFill>
                          <a:srgbClr val="C00000"/>
                        </a:solidFill>
                      </a:endParaRPr>
                    </a:p>
                  </a:txBody>
                  <a:tcPr>
                    <a:solidFill>
                      <a:srgbClr val="FFFF00"/>
                    </a:solidFill>
                  </a:tcPr>
                </a:tc>
                <a:extLst>
                  <a:ext uri="{0D108BD9-81ED-4DB2-BD59-A6C34878D82A}">
                    <a16:rowId xmlns:a16="http://schemas.microsoft.com/office/drawing/2014/main" val="10002"/>
                  </a:ext>
                </a:extLst>
              </a:tr>
              <a:tr h="781872">
                <a:tc>
                  <a:txBody>
                    <a:bodyPr/>
                    <a:lstStyle/>
                    <a:p>
                      <a:endParaRPr lang="cs-CZ" b="1" dirty="0" smtClean="0"/>
                    </a:p>
                    <a:p>
                      <a:r>
                        <a:rPr lang="cs-CZ" b="1" dirty="0" smtClean="0"/>
                        <a:t>Povodí Vltavy, s. p.</a:t>
                      </a:r>
                      <a:endParaRPr lang="cs-CZ" b="1" dirty="0"/>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12</a:t>
                      </a:r>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7</a:t>
                      </a:r>
                      <a:endParaRPr lang="cs-CZ" sz="2000" b="1" dirty="0">
                        <a:solidFill>
                          <a:srgbClr val="C00000"/>
                        </a:solidFill>
                      </a:endParaRPr>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7</a:t>
                      </a:r>
                      <a:endParaRPr lang="cs-CZ" sz="2000" b="1" dirty="0">
                        <a:solidFill>
                          <a:srgbClr val="C00000"/>
                        </a:solidFill>
                      </a:endParaRPr>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7</a:t>
                      </a:r>
                      <a:endParaRPr lang="cs-CZ" sz="2000" b="1" dirty="0">
                        <a:solidFill>
                          <a:srgbClr val="C00000"/>
                        </a:solidFill>
                      </a:endParaRPr>
                    </a:p>
                  </a:txBody>
                  <a:tcPr/>
                </a:tc>
                <a:extLst>
                  <a:ext uri="{0D108BD9-81ED-4DB2-BD59-A6C34878D82A}">
                    <a16:rowId xmlns:a16="http://schemas.microsoft.com/office/drawing/2014/main" val="10003"/>
                  </a:ext>
                </a:extLst>
              </a:tr>
              <a:tr h="771655">
                <a:tc>
                  <a:txBody>
                    <a:bodyPr/>
                    <a:lstStyle/>
                    <a:p>
                      <a:endParaRPr lang="cs-CZ" b="1" dirty="0" smtClean="0"/>
                    </a:p>
                    <a:p>
                      <a:r>
                        <a:rPr lang="cs-CZ" b="1" dirty="0" smtClean="0"/>
                        <a:t>Povodí Odry, s. p. </a:t>
                      </a:r>
                      <a:endParaRPr lang="cs-CZ" b="1" dirty="0"/>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2</a:t>
                      </a:r>
                      <a:endParaRPr lang="cs-CZ" sz="2000" b="1" dirty="0">
                        <a:solidFill>
                          <a:srgbClr val="C00000"/>
                        </a:solidFill>
                      </a:endParaRPr>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0</a:t>
                      </a:r>
                      <a:endParaRPr lang="cs-CZ" sz="2000" b="1" dirty="0">
                        <a:solidFill>
                          <a:srgbClr val="C00000"/>
                        </a:solidFill>
                      </a:endParaRPr>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0</a:t>
                      </a:r>
                      <a:endParaRPr lang="cs-CZ" sz="2000" b="1" dirty="0">
                        <a:solidFill>
                          <a:srgbClr val="C00000"/>
                        </a:solidFill>
                      </a:endParaRPr>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0</a:t>
                      </a:r>
                      <a:endParaRPr lang="cs-CZ" sz="2000" b="1" dirty="0">
                        <a:solidFill>
                          <a:srgbClr val="C00000"/>
                        </a:solidFill>
                      </a:endParaRPr>
                    </a:p>
                  </a:txBody>
                  <a:tcPr/>
                </a:tc>
                <a:extLst>
                  <a:ext uri="{0D108BD9-81ED-4DB2-BD59-A6C34878D82A}">
                    <a16:rowId xmlns:a16="http://schemas.microsoft.com/office/drawing/2014/main" val="10004"/>
                  </a:ext>
                </a:extLst>
              </a:tr>
              <a:tr h="781872">
                <a:tc>
                  <a:txBody>
                    <a:bodyPr/>
                    <a:lstStyle/>
                    <a:p>
                      <a:endParaRPr lang="cs-CZ" b="1" dirty="0" smtClean="0"/>
                    </a:p>
                    <a:p>
                      <a:r>
                        <a:rPr lang="cs-CZ" b="1" dirty="0" smtClean="0"/>
                        <a:t>Povodí Moravy, s. p.</a:t>
                      </a:r>
                      <a:endParaRPr lang="cs-CZ" b="1" dirty="0"/>
                    </a:p>
                  </a:txBody>
                  <a:tcPr/>
                </a:tc>
                <a:tc>
                  <a:txBody>
                    <a:bodyPr/>
                    <a:lstStyle/>
                    <a:p>
                      <a:pPr algn="ctr"/>
                      <a:endParaRPr lang="cs-CZ" sz="2000" b="1" dirty="0" smtClean="0">
                        <a:solidFill>
                          <a:srgbClr val="C00000"/>
                        </a:solidFill>
                      </a:endParaRPr>
                    </a:p>
                    <a:p>
                      <a:pPr algn="ctr"/>
                      <a:r>
                        <a:rPr lang="cs-CZ" sz="2000" b="1" dirty="0" smtClean="0">
                          <a:solidFill>
                            <a:srgbClr val="C00000"/>
                          </a:solidFill>
                        </a:rPr>
                        <a:t>48</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23</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21</a:t>
                      </a:r>
                      <a:endParaRPr lang="cs-CZ" sz="2000" b="1" dirty="0">
                        <a:solidFill>
                          <a:srgbClr val="C00000"/>
                        </a:solidFill>
                      </a:endParaRPr>
                    </a:p>
                  </a:txBody>
                  <a:tcPr>
                    <a:solidFill>
                      <a:srgbClr val="FFFF00"/>
                    </a:solidFill>
                  </a:tcPr>
                </a:tc>
                <a:tc>
                  <a:txBody>
                    <a:bodyPr/>
                    <a:lstStyle/>
                    <a:p>
                      <a:pPr algn="ctr"/>
                      <a:endParaRPr lang="cs-CZ" sz="2000" b="1" dirty="0" smtClean="0">
                        <a:solidFill>
                          <a:srgbClr val="C00000"/>
                        </a:solidFill>
                      </a:endParaRPr>
                    </a:p>
                    <a:p>
                      <a:pPr algn="ctr"/>
                      <a:r>
                        <a:rPr lang="cs-CZ" sz="2000" b="1" dirty="0" smtClean="0">
                          <a:solidFill>
                            <a:srgbClr val="C00000"/>
                          </a:solidFill>
                        </a:rPr>
                        <a:t>20</a:t>
                      </a:r>
                      <a:endParaRPr lang="cs-CZ" sz="2000" b="1" dirty="0">
                        <a:solidFill>
                          <a:srgbClr val="C00000"/>
                        </a:solidFill>
                      </a:endParaRPr>
                    </a:p>
                  </a:txBody>
                  <a:tcPr>
                    <a:solidFill>
                      <a:srgbClr val="FFFF00"/>
                    </a:solidFill>
                  </a:tcPr>
                </a:tc>
                <a:extLst>
                  <a:ext uri="{0D108BD9-81ED-4DB2-BD59-A6C34878D82A}">
                    <a16:rowId xmlns:a16="http://schemas.microsoft.com/office/drawing/2014/main" val="10005"/>
                  </a:ext>
                </a:extLst>
              </a:tr>
            </a:tbl>
          </a:graphicData>
        </a:graphic>
      </p:graphicFrame>
      <p:sp>
        <p:nvSpPr>
          <p:cNvPr id="4" name="TextovéPole 3"/>
          <p:cNvSpPr txBox="1"/>
          <p:nvPr/>
        </p:nvSpPr>
        <p:spPr>
          <a:xfrm>
            <a:off x="467544" y="980728"/>
            <a:ext cx="7776864" cy="830997"/>
          </a:xfrm>
          <a:prstGeom prst="rect">
            <a:avLst/>
          </a:prstGeom>
          <a:noFill/>
        </p:spPr>
        <p:txBody>
          <a:bodyPr wrap="square" rtlCol="0">
            <a:spAutoFit/>
          </a:bodyPr>
          <a:lstStyle/>
          <a:p>
            <a:pPr algn="ctr"/>
            <a:r>
              <a:rPr lang="cs-CZ" b="1" dirty="0" smtClean="0">
                <a:solidFill>
                  <a:srgbClr val="C00000"/>
                </a:solidFill>
              </a:rPr>
              <a:t>Počet obcí, které vyhlásily omezení odběrů vody a zákaz </a:t>
            </a:r>
            <a:r>
              <a:rPr lang="cs-CZ" b="1" smtClean="0">
                <a:solidFill>
                  <a:srgbClr val="C00000"/>
                </a:solidFill>
              </a:rPr>
              <a:t>využívání vody </a:t>
            </a:r>
            <a:r>
              <a:rPr lang="cs-CZ" b="1" dirty="0" smtClean="0">
                <a:solidFill>
                  <a:srgbClr val="C00000"/>
                </a:solidFill>
              </a:rPr>
              <a:t>k nepodstatným účelům</a:t>
            </a:r>
            <a:endParaRPr lang="cs-CZ" b="1" dirty="0">
              <a:solidFill>
                <a:srgbClr val="C00000"/>
              </a:solidFill>
            </a:endParaRPr>
          </a:p>
        </p:txBody>
      </p:sp>
      <p:sp>
        <p:nvSpPr>
          <p:cNvPr id="5" name="TextovéPole 4"/>
          <p:cNvSpPr txBox="1"/>
          <p:nvPr/>
        </p:nvSpPr>
        <p:spPr>
          <a:xfrm>
            <a:off x="1871700" y="321191"/>
            <a:ext cx="4968552" cy="830997"/>
          </a:xfrm>
          <a:prstGeom prst="rect">
            <a:avLst/>
          </a:prstGeom>
          <a:noFill/>
        </p:spPr>
        <p:txBody>
          <a:bodyPr wrap="square" rtlCol="0">
            <a:spAutoFit/>
          </a:bodyPr>
          <a:lstStyle/>
          <a:p>
            <a:pPr algn="ctr"/>
            <a:r>
              <a:rPr lang="cs-CZ" sz="1600" b="1" i="1" dirty="0">
                <a:solidFill>
                  <a:srgbClr val="CC0000"/>
                </a:solidFill>
                <a:latin typeface="Times New Roman" charset="0"/>
              </a:rPr>
              <a:t>Masarykova univ. Brno – březen 2020</a:t>
            </a:r>
            <a:br>
              <a:rPr lang="cs-CZ" sz="1600" b="1" i="1" dirty="0">
                <a:solidFill>
                  <a:srgbClr val="CC0000"/>
                </a:solidFill>
                <a:latin typeface="Times New Roman" charset="0"/>
              </a:rPr>
            </a:br>
            <a:endParaRPr lang="cs-CZ" sz="1600" b="1" dirty="0">
              <a:solidFill>
                <a:srgbClr val="CC0000"/>
              </a:solidFill>
              <a:effectLst>
                <a:outerShdw blurRad="38100" dist="38100" dir="2700000" algn="tl">
                  <a:srgbClr val="C0C0C0"/>
                </a:outerShdw>
              </a:effectLst>
            </a:endParaRPr>
          </a:p>
          <a:p>
            <a:pPr algn="ctr"/>
            <a:endParaRPr lang="cs-CZ" sz="1600" dirty="0"/>
          </a:p>
        </p:txBody>
      </p:sp>
    </p:spTree>
    <p:extLst>
      <p:ext uri="{BB962C8B-B14F-4D97-AF65-F5344CB8AC3E}">
        <p14:creationId xmlns:p14="http://schemas.microsoft.com/office/powerpoint/2010/main" val="1871535540"/>
      </p:ext>
    </p:extLst>
  </p:cSld>
  <p:clrMapOvr>
    <a:masterClrMapping/>
  </p:clrMapOvr>
  <p:transition>
    <p:cover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872348" y="188640"/>
            <a:ext cx="7620000" cy="1000274"/>
          </a:xfrm>
          <a:prstGeom prst="rect">
            <a:avLst/>
          </a:prstGeom>
          <a:noFill/>
          <a:ln w="9525">
            <a:noFill/>
            <a:miter lim="800000"/>
            <a:headEnd/>
            <a:tailEnd/>
          </a:ln>
          <a:effectLst/>
        </p:spPr>
        <p:txBody>
          <a:bodyPr>
            <a:spAutoFit/>
          </a:bodyPr>
          <a:lstStyle/>
          <a:p>
            <a:pPr algn="ctr">
              <a:spcBef>
                <a:spcPct val="50000"/>
              </a:spcBef>
              <a:defRPr/>
            </a:pPr>
            <a:r>
              <a:rPr lang="cs-CZ" sz="1600" b="1" i="1" dirty="0">
                <a:solidFill>
                  <a:srgbClr val="CC0000"/>
                </a:solidFill>
                <a:latin typeface="Times New Roman" charset="0"/>
              </a:rPr>
              <a:t>Masarykova univ. Brno – březen 2020</a:t>
            </a:r>
            <a:br>
              <a:rPr lang="cs-CZ" sz="1600" b="1" i="1" dirty="0">
                <a:solidFill>
                  <a:srgbClr val="CC0000"/>
                </a:solidFill>
                <a:latin typeface="Times New Roman" charset="0"/>
              </a:rPr>
            </a:br>
            <a:endParaRPr lang="cs-CZ" sz="1600" b="1" dirty="0">
              <a:solidFill>
                <a:srgbClr val="CC0000"/>
              </a:solidFill>
              <a:effectLst>
                <a:outerShdw blurRad="38100" dist="38100" dir="2700000" algn="tl">
                  <a:srgbClr val="C0C0C0"/>
                </a:outerShdw>
              </a:effectLst>
            </a:endParaRPr>
          </a:p>
          <a:p>
            <a:pPr algn="ctr">
              <a:spcBef>
                <a:spcPct val="50000"/>
              </a:spcBef>
              <a:defRPr/>
            </a:pPr>
            <a:endParaRPr lang="cs-CZ" b="1" dirty="0">
              <a:solidFill>
                <a:srgbClr val="CC0000"/>
              </a:solidFill>
              <a:effectLst>
                <a:outerShdw blurRad="38100" dist="38100" dir="2700000" algn="tl">
                  <a:srgbClr val="C0C0C0"/>
                </a:outerShdw>
              </a:effectLst>
            </a:endParaRPr>
          </a:p>
        </p:txBody>
      </p:sp>
      <p:sp>
        <p:nvSpPr>
          <p:cNvPr id="126981" name="Rectangle 5"/>
          <p:cNvSpPr>
            <a:spLocks noChangeArrowheads="1"/>
          </p:cNvSpPr>
          <p:nvPr/>
        </p:nvSpPr>
        <p:spPr bwMode="auto">
          <a:xfrm>
            <a:off x="323528" y="905062"/>
            <a:ext cx="8496175" cy="1255728"/>
          </a:xfrm>
          <a:prstGeom prst="rect">
            <a:avLst/>
          </a:prstGeom>
          <a:noFill/>
          <a:ln w="9525">
            <a:noFill/>
            <a:miter lim="800000"/>
            <a:headEnd/>
            <a:tailEnd/>
          </a:ln>
          <a:effectLst/>
        </p:spPr>
        <p:txBody>
          <a:bodyPr wrap="square">
            <a:spAutoFit/>
          </a:bodyPr>
          <a:lstStyle/>
          <a:p>
            <a:pPr algn="ctr">
              <a:lnSpc>
                <a:spcPct val="90000"/>
              </a:lnSpc>
              <a:defRPr/>
            </a:pPr>
            <a:r>
              <a:rPr lang="cs-CZ" sz="2800" b="1" dirty="0">
                <a:solidFill>
                  <a:srgbClr val="0000FF"/>
                </a:solidFill>
                <a:effectLst>
                  <a:outerShdw blurRad="38100" dist="38100" dir="2700000" algn="tl">
                    <a:srgbClr val="C0C0C0"/>
                  </a:outerShdw>
                </a:effectLst>
              </a:rPr>
              <a:t>Bilanční </a:t>
            </a:r>
            <a:r>
              <a:rPr lang="cs-CZ" sz="2800" b="1" dirty="0" smtClean="0">
                <a:solidFill>
                  <a:srgbClr val="0000FF"/>
                </a:solidFill>
                <a:effectLst>
                  <a:outerShdw blurRad="38100" dist="38100" dir="2700000" algn="tl">
                    <a:srgbClr val="C0C0C0"/>
                  </a:outerShdw>
                </a:effectLst>
              </a:rPr>
              <a:t>(ne)zajištění </a:t>
            </a:r>
            <a:r>
              <a:rPr lang="cs-CZ" sz="2800" b="1" dirty="0">
                <a:solidFill>
                  <a:srgbClr val="0000FF"/>
                </a:solidFill>
                <a:effectLst>
                  <a:outerShdw blurRad="38100" dist="38100" dir="2700000" algn="tl">
                    <a:srgbClr val="C0C0C0"/>
                  </a:outerShdw>
                </a:effectLst>
              </a:rPr>
              <a:t>stávajících </a:t>
            </a:r>
            <a:r>
              <a:rPr lang="cs-CZ" sz="2800" b="1" dirty="0" smtClean="0">
                <a:solidFill>
                  <a:srgbClr val="0000FF"/>
                </a:solidFill>
                <a:effectLst>
                  <a:outerShdw blurRad="38100" dist="38100" dir="2700000" algn="tl">
                    <a:srgbClr val="C0C0C0"/>
                  </a:outerShdw>
                </a:effectLst>
              </a:rPr>
              <a:t> povolených odběrů </a:t>
            </a:r>
            <a:r>
              <a:rPr lang="cs-CZ" sz="2800" b="1" dirty="0">
                <a:solidFill>
                  <a:srgbClr val="0000FF"/>
                </a:solidFill>
                <a:effectLst>
                  <a:outerShdw blurRad="38100" dist="38100" dir="2700000" algn="tl">
                    <a:srgbClr val="C0C0C0"/>
                  </a:outerShdw>
                </a:effectLst>
              </a:rPr>
              <a:t>vody při dopadu scénářů změny klimatu </a:t>
            </a:r>
            <a:r>
              <a:rPr lang="cs-CZ" sz="2800" b="1" dirty="0" smtClean="0">
                <a:solidFill>
                  <a:srgbClr val="0000FF"/>
                </a:solidFill>
                <a:effectLst>
                  <a:outerShdw blurRad="38100" dist="38100" dir="2700000" algn="tl">
                    <a:srgbClr val="C0C0C0"/>
                  </a:outerShdw>
                </a:effectLst>
              </a:rPr>
              <a:t/>
            </a:r>
            <a:br>
              <a:rPr lang="cs-CZ" sz="2800" b="1" dirty="0" smtClean="0">
                <a:solidFill>
                  <a:srgbClr val="0000FF"/>
                </a:solidFill>
                <a:effectLst>
                  <a:outerShdw blurRad="38100" dist="38100" dir="2700000" algn="tl">
                    <a:srgbClr val="C0C0C0"/>
                  </a:outerShdw>
                </a:effectLst>
              </a:rPr>
            </a:br>
            <a:r>
              <a:rPr lang="cs-CZ" sz="2800" b="1" dirty="0" smtClean="0">
                <a:solidFill>
                  <a:srgbClr val="0000FF"/>
                </a:solidFill>
                <a:effectLst>
                  <a:outerShdw blurRad="38100" dist="38100" dir="2700000" algn="tl">
                    <a:srgbClr val="C0C0C0"/>
                  </a:outerShdw>
                </a:effectLst>
              </a:rPr>
              <a:t>(</a:t>
            </a:r>
            <a:r>
              <a:rPr lang="cs-CZ" sz="2800" b="1" dirty="0">
                <a:solidFill>
                  <a:srgbClr val="0000FF"/>
                </a:solidFill>
                <a:effectLst>
                  <a:outerShdw blurRad="38100" dist="38100" dir="2700000" algn="tl">
                    <a:srgbClr val="C0C0C0"/>
                  </a:outerShdw>
                </a:effectLst>
              </a:rPr>
              <a:t>v jednotlivých s</a:t>
            </a:r>
            <a:r>
              <a:rPr lang="cs-CZ" sz="2800" b="1" dirty="0" smtClean="0">
                <a:solidFill>
                  <a:srgbClr val="0000FF"/>
                </a:solidFill>
                <a:effectLst>
                  <a:outerShdw blurRad="38100" dist="38100" dir="2700000" algn="tl">
                    <a:srgbClr val="C0C0C0"/>
                  </a:outerShdw>
                </a:effectLst>
              </a:rPr>
              <a:t>. p</a:t>
            </a:r>
            <a:r>
              <a:rPr lang="cs-CZ" sz="2800" b="1" dirty="0">
                <a:solidFill>
                  <a:srgbClr val="0000FF"/>
                </a:solidFill>
                <a:effectLst>
                  <a:outerShdw blurRad="38100" dist="38100" dir="2700000" algn="tl">
                    <a:srgbClr val="C0C0C0"/>
                  </a:outerShdw>
                </a:effectLst>
              </a:rPr>
              <a:t>. Povodí</a:t>
            </a:r>
            <a:r>
              <a:rPr lang="cs-CZ" sz="2800" b="1" dirty="0" smtClean="0">
                <a:solidFill>
                  <a:srgbClr val="0000FF"/>
                </a:solidFill>
                <a:effectLst>
                  <a:outerShdw blurRad="38100" dist="38100" dir="2700000" algn="tl">
                    <a:srgbClr val="C0C0C0"/>
                  </a:outerShdw>
                </a:effectLst>
              </a:rPr>
              <a:t>) varuje </a:t>
            </a:r>
            <a:endParaRPr lang="cs-CZ" sz="2800" b="1" dirty="0">
              <a:solidFill>
                <a:srgbClr val="0000FF"/>
              </a:solidFill>
              <a:effectLst>
                <a:outerShdw blurRad="38100" dist="38100" dir="2700000" algn="tl">
                  <a:srgbClr val="C0C0C0"/>
                </a:outerShdw>
              </a:effectLst>
              <a:cs typeface="Times New Roman" pitchFamily="18" charset="0"/>
            </a:endParaRPr>
          </a:p>
        </p:txBody>
      </p:sp>
      <p:sp>
        <p:nvSpPr>
          <p:cNvPr id="27691" name="Text Box 104"/>
          <p:cNvSpPr txBox="1">
            <a:spLocks noChangeArrowheads="1"/>
          </p:cNvSpPr>
          <p:nvPr/>
        </p:nvSpPr>
        <p:spPr bwMode="auto">
          <a:xfrm>
            <a:off x="2856586" y="4530606"/>
            <a:ext cx="6169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smtClean="0">
                <a:latin typeface="Times New Roman" pitchFamily="18" charset="0"/>
              </a:rPr>
              <a:t>X)</a:t>
            </a:r>
            <a:r>
              <a:rPr lang="cs-CZ" altLang="cs-CZ" sz="1600" dirty="0" smtClean="0">
                <a:latin typeface="Times New Roman" pitchFamily="18" charset="0"/>
              </a:rPr>
              <a:t> </a:t>
            </a:r>
            <a:r>
              <a:rPr lang="cs-CZ" altLang="cs-CZ" sz="1600" b="1" dirty="0">
                <a:latin typeface="Times New Roman" pitchFamily="18" charset="0"/>
              </a:rPr>
              <a:t>hodnoty z celé soustavy </a:t>
            </a:r>
            <a:r>
              <a:rPr lang="cs-CZ" altLang="cs-CZ" sz="1600" b="1" dirty="0" smtClean="0">
                <a:latin typeface="Times New Roman" pitchFamily="18" charset="0"/>
              </a:rPr>
              <a:t>nádrží,</a:t>
            </a:r>
            <a:r>
              <a:rPr lang="cs-CZ" altLang="cs-CZ" sz="1600" b="1" dirty="0">
                <a:latin typeface="Times New Roman" pitchFamily="18" charset="0"/>
              </a:rPr>
              <a:t> </a:t>
            </a:r>
            <a:r>
              <a:rPr lang="cs-CZ" altLang="cs-CZ" sz="1600" b="1" dirty="0" smtClean="0">
                <a:latin typeface="Times New Roman" pitchFamily="18" charset="0"/>
              </a:rPr>
              <a:t>které jsou vzájemně propojeny</a:t>
            </a:r>
            <a:endParaRPr lang="cs-CZ" altLang="cs-CZ" sz="1600" b="1" dirty="0">
              <a:latin typeface="Times New Roman"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829396477"/>
              </p:ext>
            </p:extLst>
          </p:nvPr>
        </p:nvGraphicFramePr>
        <p:xfrm>
          <a:off x="270755" y="2518681"/>
          <a:ext cx="8496944" cy="1967096"/>
        </p:xfrm>
        <a:graphic>
          <a:graphicData uri="http://schemas.openxmlformats.org/drawingml/2006/table">
            <a:tbl>
              <a:tblPr firstRow="1" firstCol="1" bandRow="1">
                <a:tableStyleId>{5C22544A-7EE6-4342-B048-85BDC9FD1C3A}</a:tableStyleId>
              </a:tblPr>
              <a:tblGrid>
                <a:gridCol w="2532607">
                  <a:extLst>
                    <a:ext uri="{9D8B030D-6E8A-4147-A177-3AD203B41FA5}">
                      <a16:colId xmlns:a16="http://schemas.microsoft.com/office/drawing/2014/main" val="20000"/>
                    </a:ext>
                  </a:extLst>
                </a:gridCol>
                <a:gridCol w="1643857">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tblGrid>
              <a:tr h="504056">
                <a:tc>
                  <a:txBody>
                    <a:bodyPr/>
                    <a:lstStyle/>
                    <a:p>
                      <a:pPr algn="ctr">
                        <a:spcAft>
                          <a:spcPts val="0"/>
                        </a:spcAft>
                      </a:pPr>
                      <a:r>
                        <a:rPr lang="cs-CZ" sz="2400" dirty="0">
                          <a:solidFill>
                            <a:schemeClr val="tx1"/>
                          </a:solidFill>
                          <a:effectLst/>
                        </a:rPr>
                        <a:t>s. p. Povodí</a:t>
                      </a:r>
                      <a:endParaRPr lang="cs-CZ" sz="2400" dirty="0">
                        <a:solidFill>
                          <a:schemeClr val="tx1"/>
                        </a:solidFill>
                        <a:effectLst/>
                        <a:latin typeface="Arial"/>
                        <a:ea typeface="Calibri"/>
                        <a:cs typeface="Times New Roman"/>
                      </a:endParaRPr>
                    </a:p>
                  </a:txBody>
                  <a:tcPr marL="68580" marR="68580" marT="0" marB="0">
                    <a:solidFill>
                      <a:srgbClr val="FFFF00"/>
                    </a:solidFill>
                  </a:tcPr>
                </a:tc>
                <a:tc>
                  <a:txBody>
                    <a:bodyPr/>
                    <a:lstStyle/>
                    <a:p>
                      <a:pPr algn="ctr">
                        <a:spcAft>
                          <a:spcPts val="0"/>
                        </a:spcAft>
                      </a:pPr>
                      <a:r>
                        <a:rPr lang="cs-CZ" sz="2400" dirty="0">
                          <a:solidFill>
                            <a:schemeClr val="tx1"/>
                          </a:solidFill>
                          <a:effectLst/>
                        </a:rPr>
                        <a:t>Vltavy</a:t>
                      </a:r>
                      <a:endParaRPr lang="cs-CZ" sz="2400" dirty="0">
                        <a:solidFill>
                          <a:schemeClr val="tx1"/>
                        </a:solidFill>
                        <a:effectLst/>
                        <a:latin typeface="Arial"/>
                        <a:ea typeface="Calibri"/>
                        <a:cs typeface="Times New Roman"/>
                      </a:endParaRPr>
                    </a:p>
                  </a:txBody>
                  <a:tcPr marL="68580" marR="68580" marT="0" marB="0">
                    <a:solidFill>
                      <a:srgbClr val="FFFF00"/>
                    </a:solidFill>
                  </a:tcPr>
                </a:tc>
                <a:tc>
                  <a:txBody>
                    <a:bodyPr/>
                    <a:lstStyle/>
                    <a:p>
                      <a:pPr algn="ctr">
                        <a:spcAft>
                          <a:spcPts val="0"/>
                        </a:spcAft>
                      </a:pPr>
                      <a:r>
                        <a:rPr lang="cs-CZ" sz="2400" dirty="0">
                          <a:solidFill>
                            <a:schemeClr val="tx1"/>
                          </a:solidFill>
                          <a:effectLst/>
                        </a:rPr>
                        <a:t>Labe</a:t>
                      </a:r>
                      <a:endParaRPr lang="cs-CZ" sz="2400" dirty="0">
                        <a:solidFill>
                          <a:schemeClr val="tx1"/>
                        </a:solidFill>
                        <a:effectLst/>
                        <a:latin typeface="Arial"/>
                        <a:ea typeface="Calibri"/>
                        <a:cs typeface="Times New Roman"/>
                      </a:endParaRPr>
                    </a:p>
                  </a:txBody>
                  <a:tcPr marL="68580" marR="68580" marT="0" marB="0">
                    <a:solidFill>
                      <a:srgbClr val="FFFF00"/>
                    </a:solidFill>
                  </a:tcPr>
                </a:tc>
                <a:tc>
                  <a:txBody>
                    <a:bodyPr/>
                    <a:lstStyle/>
                    <a:p>
                      <a:pPr algn="ctr">
                        <a:spcAft>
                          <a:spcPts val="0"/>
                        </a:spcAft>
                      </a:pPr>
                      <a:r>
                        <a:rPr lang="cs-CZ" sz="2400" dirty="0">
                          <a:solidFill>
                            <a:schemeClr val="tx1"/>
                          </a:solidFill>
                          <a:effectLst/>
                        </a:rPr>
                        <a:t>Ohře</a:t>
                      </a:r>
                      <a:endParaRPr lang="cs-CZ" sz="2400" dirty="0">
                        <a:solidFill>
                          <a:schemeClr val="tx1"/>
                        </a:solidFill>
                        <a:effectLst/>
                        <a:latin typeface="Arial"/>
                        <a:ea typeface="Calibri"/>
                        <a:cs typeface="Times New Roman"/>
                      </a:endParaRPr>
                    </a:p>
                  </a:txBody>
                  <a:tcPr marL="68580" marR="68580" marT="0" marB="0">
                    <a:solidFill>
                      <a:srgbClr val="FFFF00"/>
                    </a:solidFill>
                  </a:tcPr>
                </a:tc>
                <a:tc>
                  <a:txBody>
                    <a:bodyPr/>
                    <a:lstStyle/>
                    <a:p>
                      <a:pPr algn="ctr">
                        <a:spcAft>
                          <a:spcPts val="0"/>
                        </a:spcAft>
                      </a:pPr>
                      <a:r>
                        <a:rPr lang="cs-CZ" sz="2400" dirty="0">
                          <a:solidFill>
                            <a:schemeClr val="tx1"/>
                          </a:solidFill>
                          <a:effectLst/>
                        </a:rPr>
                        <a:t>Moravy</a:t>
                      </a:r>
                      <a:endParaRPr lang="cs-CZ" sz="2400" dirty="0">
                        <a:solidFill>
                          <a:schemeClr val="tx1"/>
                        </a:solidFill>
                        <a:effectLst/>
                        <a:latin typeface="Arial"/>
                        <a:ea typeface="Calibri"/>
                        <a:cs typeface="Times New Roman"/>
                      </a:endParaRPr>
                    </a:p>
                  </a:txBody>
                  <a:tcPr marL="68580" marR="68580" marT="0" marB="0">
                    <a:solidFill>
                      <a:srgbClr val="FFFF00"/>
                    </a:solidFill>
                  </a:tcPr>
                </a:tc>
                <a:tc>
                  <a:txBody>
                    <a:bodyPr/>
                    <a:lstStyle/>
                    <a:p>
                      <a:pPr algn="ctr">
                        <a:spcAft>
                          <a:spcPts val="0"/>
                        </a:spcAft>
                      </a:pPr>
                      <a:r>
                        <a:rPr lang="cs-CZ" sz="2400" dirty="0">
                          <a:solidFill>
                            <a:schemeClr val="tx1"/>
                          </a:solidFill>
                          <a:effectLst/>
                        </a:rPr>
                        <a:t>Odry</a:t>
                      </a:r>
                      <a:endParaRPr lang="cs-CZ" sz="2400" dirty="0">
                        <a:solidFill>
                          <a:schemeClr val="tx1"/>
                        </a:solidFill>
                        <a:effectLst/>
                        <a:latin typeface="Arial"/>
                        <a:ea typeface="Calibri"/>
                        <a:cs typeface="Times New Roman"/>
                      </a:endParaRPr>
                    </a:p>
                  </a:txBody>
                  <a:tcPr marL="68580" marR="68580" marT="0" marB="0">
                    <a:solidFill>
                      <a:srgbClr val="FFFF00"/>
                    </a:solidFill>
                  </a:tcPr>
                </a:tc>
                <a:extLst>
                  <a:ext uri="{0D108BD9-81ED-4DB2-BD59-A6C34878D82A}">
                    <a16:rowId xmlns:a16="http://schemas.microsoft.com/office/drawing/2014/main" val="10000"/>
                  </a:ext>
                </a:extLst>
              </a:tr>
              <a:tr h="920120">
                <a:tc>
                  <a:txBody>
                    <a:bodyPr/>
                    <a:lstStyle/>
                    <a:p>
                      <a:pPr algn="ctr">
                        <a:spcAft>
                          <a:spcPts val="0"/>
                        </a:spcAft>
                      </a:pPr>
                      <a:r>
                        <a:rPr lang="cs-CZ" sz="3200" dirty="0">
                          <a:solidFill>
                            <a:srgbClr val="C00000"/>
                          </a:solidFill>
                          <a:effectLst/>
                        </a:rPr>
                        <a:t>% nezajištěných </a:t>
                      </a:r>
                      <a:r>
                        <a:rPr lang="cs-CZ" sz="3200" dirty="0" smtClean="0">
                          <a:solidFill>
                            <a:srgbClr val="C00000"/>
                          </a:solidFill>
                          <a:effectLst/>
                        </a:rPr>
                        <a:t>odběrů</a:t>
                      </a:r>
                      <a:endParaRPr lang="cs-CZ" sz="3200" dirty="0">
                        <a:solidFill>
                          <a:srgbClr val="C00000"/>
                        </a:solidFill>
                        <a:effectLst/>
                        <a:latin typeface="Arial"/>
                        <a:ea typeface="Calibri"/>
                        <a:cs typeface="Times New Roman"/>
                      </a:endParaRPr>
                    </a:p>
                  </a:txBody>
                  <a:tcPr marL="68580" marR="68580" marT="0" marB="0">
                    <a:solidFill>
                      <a:srgbClr val="FFFF00"/>
                    </a:solidFill>
                  </a:tcPr>
                </a:tc>
                <a:tc>
                  <a:txBody>
                    <a:bodyPr/>
                    <a:lstStyle/>
                    <a:p>
                      <a:pPr algn="ctr">
                        <a:spcAft>
                          <a:spcPts val="0"/>
                        </a:spcAft>
                      </a:pPr>
                      <a:r>
                        <a:rPr lang="cs-CZ" sz="3600" b="1" dirty="0" smtClean="0">
                          <a:solidFill>
                            <a:srgbClr val="C00000"/>
                          </a:solidFill>
                          <a:effectLst/>
                          <a:latin typeface="+mn-lt"/>
                          <a:ea typeface="Calibri"/>
                          <a:cs typeface="Times New Roman"/>
                        </a:rPr>
                        <a:t>53 - 63</a:t>
                      </a:r>
                      <a:endParaRPr lang="cs-CZ" sz="3600" b="1" dirty="0">
                        <a:solidFill>
                          <a:srgbClr val="C00000"/>
                        </a:solidFill>
                        <a:effectLst/>
                        <a:latin typeface="+mn-lt"/>
                        <a:ea typeface="Calibri"/>
                        <a:cs typeface="Times New Roman"/>
                      </a:endParaRPr>
                    </a:p>
                  </a:txBody>
                  <a:tcPr marL="68580" marR="68580" marT="0" marB="0" anchor="ctr"/>
                </a:tc>
                <a:tc>
                  <a:txBody>
                    <a:bodyPr/>
                    <a:lstStyle/>
                    <a:p>
                      <a:pPr algn="ctr">
                        <a:spcAft>
                          <a:spcPts val="0"/>
                        </a:spcAft>
                      </a:pPr>
                      <a:r>
                        <a:rPr lang="cs-CZ" sz="3600" b="1" dirty="0" smtClean="0">
                          <a:solidFill>
                            <a:srgbClr val="C00000"/>
                          </a:solidFill>
                          <a:effectLst/>
                        </a:rPr>
                        <a:t>30</a:t>
                      </a:r>
                      <a:endParaRPr lang="cs-CZ" sz="3600" b="1" dirty="0">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3600" b="1" dirty="0" smtClean="0">
                          <a:solidFill>
                            <a:srgbClr val="C00000"/>
                          </a:solidFill>
                          <a:effectLst/>
                        </a:rPr>
                        <a:t>45</a:t>
                      </a:r>
                      <a:endParaRPr lang="cs-CZ" sz="3600" b="1" dirty="0">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3600" b="1" dirty="0" smtClean="0">
                          <a:solidFill>
                            <a:srgbClr val="C00000"/>
                          </a:solidFill>
                          <a:effectLst/>
                        </a:rPr>
                        <a:t>72</a:t>
                      </a:r>
                      <a:endParaRPr lang="cs-CZ" sz="3600" b="1" dirty="0">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3600" b="1" dirty="0" smtClean="0">
                          <a:solidFill>
                            <a:srgbClr val="C00000"/>
                          </a:solidFill>
                          <a:effectLst/>
                        </a:rPr>
                        <a:t>0</a:t>
                      </a:r>
                      <a:r>
                        <a:rPr lang="cs-CZ" sz="3600" b="1" baseline="30000" dirty="0" smtClean="0">
                          <a:solidFill>
                            <a:srgbClr val="C00000"/>
                          </a:solidFill>
                          <a:effectLst/>
                        </a:rPr>
                        <a:t>X</a:t>
                      </a:r>
                      <a:r>
                        <a:rPr lang="cs-CZ" sz="3600" b="1" baseline="30000" dirty="0">
                          <a:solidFill>
                            <a:srgbClr val="C00000"/>
                          </a:solidFill>
                          <a:effectLst/>
                        </a:rPr>
                        <a:t>)</a:t>
                      </a:r>
                      <a:endParaRPr lang="cs-CZ" sz="3600" b="1" dirty="0">
                        <a:solidFill>
                          <a:srgbClr val="C00000"/>
                        </a:solidFill>
                        <a:effectLst/>
                        <a:latin typeface="Arial"/>
                        <a:ea typeface="Calibri"/>
                        <a:cs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3" name="TextovéPole 2"/>
          <p:cNvSpPr txBox="1"/>
          <p:nvPr/>
        </p:nvSpPr>
        <p:spPr>
          <a:xfrm>
            <a:off x="12779" y="4869160"/>
            <a:ext cx="9012896" cy="1200329"/>
          </a:xfrm>
          <a:prstGeom prst="rect">
            <a:avLst/>
          </a:prstGeom>
          <a:noFill/>
        </p:spPr>
        <p:txBody>
          <a:bodyPr wrap="square" rtlCol="0">
            <a:spAutoFit/>
          </a:bodyPr>
          <a:lstStyle/>
          <a:p>
            <a:pPr algn="ctr"/>
            <a:r>
              <a:rPr lang="cs-CZ" sz="2400" b="1" dirty="0" smtClean="0">
                <a:solidFill>
                  <a:srgbClr val="0000FF"/>
                </a:solidFill>
              </a:rPr>
              <a:t>Propojení vodárenských soustav může pomoci, ale nezbytné je vyhodnocení bilance používaných vodních zdrojů – tam kde jsou zapojeny podzemní vody je třeba zvážit budoucí dostupnost</a:t>
            </a:r>
            <a:endParaRPr lang="cs-CZ" sz="2400" b="1" dirty="0">
              <a:solidFill>
                <a:srgbClr val="0000FF"/>
              </a:solidFill>
            </a:endParaRPr>
          </a:p>
        </p:txBody>
      </p:sp>
    </p:spTree>
    <p:extLst>
      <p:ext uri="{BB962C8B-B14F-4D97-AF65-F5344CB8AC3E}">
        <p14:creationId xmlns:p14="http://schemas.microsoft.com/office/powerpoint/2010/main" val="339155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702"/>
            <a:ext cx="4896544" cy="241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386496" y="2585624"/>
            <a:ext cx="3621400" cy="2246769"/>
          </a:xfrm>
          <a:prstGeom prst="rect">
            <a:avLst/>
          </a:prstGeom>
          <a:noFill/>
        </p:spPr>
        <p:txBody>
          <a:bodyPr wrap="square" rtlCol="0">
            <a:spAutoFit/>
          </a:bodyPr>
          <a:lstStyle/>
          <a:p>
            <a:pPr algn="ctr"/>
            <a:r>
              <a:rPr lang="cs-CZ" sz="2000" b="1" dirty="0" smtClean="0">
                <a:solidFill>
                  <a:srgbClr val="C00000"/>
                </a:solidFill>
              </a:rPr>
              <a:t>Zatímco hladiny podzemních vod se nestačí doplňovat při déletrvajícím suchém období, přehradní nádrže se během zimy stačí naplnit do jara </a:t>
            </a:r>
            <a:br>
              <a:rPr lang="cs-CZ" sz="2000" b="1" dirty="0" smtClean="0">
                <a:solidFill>
                  <a:srgbClr val="C00000"/>
                </a:solidFill>
              </a:rPr>
            </a:br>
            <a:r>
              <a:rPr lang="cs-CZ" sz="2000" b="1" dirty="0" smtClean="0">
                <a:solidFill>
                  <a:srgbClr val="C00000"/>
                </a:solidFill>
              </a:rPr>
              <a:t>a umožní další odběry při pokračujícím nedostatku vody.</a:t>
            </a:r>
            <a:endParaRPr lang="cs-CZ" sz="2000" b="1" dirty="0">
              <a:solidFill>
                <a:srgbClr val="C00000"/>
              </a:solidFill>
            </a:endParaRPr>
          </a:p>
        </p:txBody>
      </p:sp>
      <p:pic>
        <p:nvPicPr>
          <p:cNvPr id="5" name="Graf 1" descr="cid:image001.png@01D5D772.479D6A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2754918"/>
            <a:ext cx="5163928" cy="240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5076055" y="678190"/>
            <a:ext cx="3477695" cy="1631216"/>
          </a:xfrm>
          <a:prstGeom prst="rect">
            <a:avLst/>
          </a:prstGeom>
          <a:noFill/>
        </p:spPr>
        <p:txBody>
          <a:bodyPr wrap="square" rtlCol="0">
            <a:spAutoFit/>
          </a:bodyPr>
          <a:lstStyle/>
          <a:p>
            <a:pPr algn="ctr"/>
            <a:r>
              <a:rPr lang="cs-CZ" sz="2000" b="1" dirty="0" smtClean="0">
                <a:solidFill>
                  <a:srgbClr val="0000FF"/>
                </a:solidFill>
              </a:rPr>
              <a:t>Současná situace hladin podzemních  podzemní vody je velmi neuspokojivá, výhled posílení infiltrací ze sněhu je (zatím) velmi neradostný….</a:t>
            </a:r>
            <a:endParaRPr lang="cs-CZ" sz="2000" b="1" dirty="0">
              <a:solidFill>
                <a:srgbClr val="0000FF"/>
              </a:solidFill>
            </a:endParaRPr>
          </a:p>
        </p:txBody>
      </p:sp>
      <p:sp>
        <p:nvSpPr>
          <p:cNvPr id="6" name="TextovéPole 5"/>
          <p:cNvSpPr txBox="1"/>
          <p:nvPr/>
        </p:nvSpPr>
        <p:spPr>
          <a:xfrm>
            <a:off x="5076055" y="116632"/>
            <a:ext cx="3816425" cy="800219"/>
          </a:xfrm>
          <a:prstGeom prst="rect">
            <a:avLst/>
          </a:prstGeom>
          <a:noFill/>
        </p:spPr>
        <p:txBody>
          <a:bodyPr wrap="square" rtlCol="0">
            <a:spAutoFit/>
          </a:bodyPr>
          <a:lstStyle/>
          <a:p>
            <a:pPr algn="ctr"/>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endParaRPr lang="cs-CZ" sz="1400" b="1" dirty="0">
              <a:solidFill>
                <a:srgbClr val="CC0000"/>
              </a:solidFill>
              <a:effectLst>
                <a:outerShdw blurRad="38100" dist="38100" dir="2700000" algn="tl">
                  <a:srgbClr val="C0C0C0"/>
                </a:outerShdw>
              </a:effectLst>
            </a:endParaRPr>
          </a:p>
          <a:p>
            <a:pPr algn="ctr"/>
            <a:endParaRPr lang="cs-CZ" dirty="0"/>
          </a:p>
        </p:txBody>
      </p:sp>
      <p:graphicFrame>
        <p:nvGraphicFramePr>
          <p:cNvPr id="8" name="Tabulka 7"/>
          <p:cNvGraphicFramePr>
            <a:graphicFrameLocks noGrp="1"/>
          </p:cNvGraphicFramePr>
          <p:nvPr>
            <p:extLst/>
          </p:nvPr>
        </p:nvGraphicFramePr>
        <p:xfrm>
          <a:off x="179513" y="5384614"/>
          <a:ext cx="8828383" cy="1178861"/>
        </p:xfrm>
        <a:graphic>
          <a:graphicData uri="http://schemas.openxmlformats.org/drawingml/2006/table">
            <a:tbl>
              <a:tblPr firstRow="1" firstCol="1" bandRow="1">
                <a:tableStyleId>{5C22544A-7EE6-4342-B048-85BDC9FD1C3A}</a:tableStyleId>
              </a:tblPr>
              <a:tblGrid>
                <a:gridCol w="1668950">
                  <a:extLst>
                    <a:ext uri="{9D8B030D-6E8A-4147-A177-3AD203B41FA5}">
                      <a16:colId xmlns:a16="http://schemas.microsoft.com/office/drawing/2014/main" val="20000"/>
                    </a:ext>
                  </a:extLst>
                </a:gridCol>
                <a:gridCol w="1298010">
                  <a:extLst>
                    <a:ext uri="{9D8B030D-6E8A-4147-A177-3AD203B41FA5}">
                      <a16:colId xmlns:a16="http://schemas.microsoft.com/office/drawing/2014/main" val="20001"/>
                    </a:ext>
                  </a:extLst>
                </a:gridCol>
                <a:gridCol w="1298010">
                  <a:extLst>
                    <a:ext uri="{9D8B030D-6E8A-4147-A177-3AD203B41FA5}">
                      <a16:colId xmlns:a16="http://schemas.microsoft.com/office/drawing/2014/main" val="20002"/>
                    </a:ext>
                  </a:extLst>
                </a:gridCol>
                <a:gridCol w="1298010">
                  <a:extLst>
                    <a:ext uri="{9D8B030D-6E8A-4147-A177-3AD203B41FA5}">
                      <a16:colId xmlns:a16="http://schemas.microsoft.com/office/drawing/2014/main" val="20003"/>
                    </a:ext>
                  </a:extLst>
                </a:gridCol>
                <a:gridCol w="1298854">
                  <a:extLst>
                    <a:ext uri="{9D8B030D-6E8A-4147-A177-3AD203B41FA5}">
                      <a16:colId xmlns:a16="http://schemas.microsoft.com/office/drawing/2014/main" val="20004"/>
                    </a:ext>
                  </a:extLst>
                </a:gridCol>
                <a:gridCol w="1966549">
                  <a:extLst>
                    <a:ext uri="{9D8B030D-6E8A-4147-A177-3AD203B41FA5}">
                      <a16:colId xmlns:a16="http://schemas.microsoft.com/office/drawing/2014/main" val="20005"/>
                    </a:ext>
                  </a:extLst>
                </a:gridCol>
              </a:tblGrid>
              <a:tr h="395577">
                <a:tc>
                  <a:txBody>
                    <a:bodyPr/>
                    <a:lstStyle/>
                    <a:p>
                      <a:pPr algn="ctr">
                        <a:lnSpc>
                          <a:spcPct val="115000"/>
                        </a:lnSpc>
                        <a:spcAft>
                          <a:spcPts val="1000"/>
                        </a:spcAft>
                      </a:pPr>
                      <a:r>
                        <a:rPr lang="cs-CZ" sz="2000" baseline="30000" dirty="0">
                          <a:solidFill>
                            <a:schemeClr val="tx1"/>
                          </a:solidFill>
                          <a:effectLst/>
                        </a:rPr>
                        <a:t>s. p. Povodí</a:t>
                      </a:r>
                      <a:endParaRPr lang="cs-CZ" sz="2000" dirty="0">
                        <a:solidFill>
                          <a:schemeClr val="tx1"/>
                        </a:solidFill>
                        <a:effectLst/>
                        <a:latin typeface="Calibri"/>
                        <a:ea typeface="Calibri"/>
                        <a:cs typeface="Times New Roman"/>
                      </a:endParaRPr>
                    </a:p>
                  </a:txBody>
                  <a:tcPr marL="68580" marR="68580" marT="0" marB="0" anchor="ctr">
                    <a:solidFill>
                      <a:srgbClr val="FFFF00"/>
                    </a:solidFill>
                  </a:tcPr>
                </a:tc>
                <a:tc>
                  <a:txBody>
                    <a:bodyPr/>
                    <a:lstStyle/>
                    <a:p>
                      <a:pPr algn="ctr">
                        <a:lnSpc>
                          <a:spcPct val="115000"/>
                        </a:lnSpc>
                        <a:spcAft>
                          <a:spcPts val="1000"/>
                        </a:spcAft>
                      </a:pPr>
                      <a:r>
                        <a:rPr lang="cs-CZ" sz="2000" baseline="30000" dirty="0">
                          <a:solidFill>
                            <a:schemeClr val="tx1"/>
                          </a:solidFill>
                          <a:effectLst/>
                        </a:rPr>
                        <a:t>Vltavy</a:t>
                      </a:r>
                      <a:endParaRPr lang="cs-CZ" sz="2000" dirty="0">
                        <a:solidFill>
                          <a:schemeClr val="tx1"/>
                        </a:solidFill>
                        <a:effectLst/>
                        <a:latin typeface="Calibri"/>
                        <a:ea typeface="Calibri"/>
                        <a:cs typeface="Times New Roman"/>
                      </a:endParaRPr>
                    </a:p>
                  </a:txBody>
                  <a:tcPr marL="68580" marR="68580" marT="0" marB="0" anchor="ctr">
                    <a:solidFill>
                      <a:srgbClr val="FFFF00"/>
                    </a:solidFill>
                  </a:tcPr>
                </a:tc>
                <a:tc>
                  <a:txBody>
                    <a:bodyPr/>
                    <a:lstStyle/>
                    <a:p>
                      <a:pPr algn="ctr">
                        <a:lnSpc>
                          <a:spcPct val="115000"/>
                        </a:lnSpc>
                        <a:spcAft>
                          <a:spcPts val="1000"/>
                        </a:spcAft>
                      </a:pPr>
                      <a:r>
                        <a:rPr lang="cs-CZ" sz="2000" baseline="30000" dirty="0">
                          <a:solidFill>
                            <a:schemeClr val="tx1"/>
                          </a:solidFill>
                          <a:effectLst/>
                        </a:rPr>
                        <a:t>Labe</a:t>
                      </a:r>
                      <a:endParaRPr lang="cs-CZ" sz="2000" dirty="0">
                        <a:solidFill>
                          <a:schemeClr val="tx1"/>
                        </a:solidFill>
                        <a:effectLst/>
                        <a:latin typeface="Calibri"/>
                        <a:ea typeface="Calibri"/>
                        <a:cs typeface="Times New Roman"/>
                      </a:endParaRPr>
                    </a:p>
                  </a:txBody>
                  <a:tcPr marL="68580" marR="68580" marT="0" marB="0" anchor="ctr">
                    <a:solidFill>
                      <a:srgbClr val="FFFF00"/>
                    </a:solidFill>
                  </a:tcPr>
                </a:tc>
                <a:tc>
                  <a:txBody>
                    <a:bodyPr/>
                    <a:lstStyle/>
                    <a:p>
                      <a:pPr algn="ctr">
                        <a:lnSpc>
                          <a:spcPct val="115000"/>
                        </a:lnSpc>
                        <a:spcAft>
                          <a:spcPts val="1000"/>
                        </a:spcAft>
                      </a:pPr>
                      <a:r>
                        <a:rPr lang="cs-CZ" sz="2000" baseline="30000" dirty="0">
                          <a:solidFill>
                            <a:schemeClr val="tx1"/>
                          </a:solidFill>
                          <a:effectLst/>
                        </a:rPr>
                        <a:t>Ohře</a:t>
                      </a:r>
                      <a:endParaRPr lang="cs-CZ" sz="2000" dirty="0">
                        <a:solidFill>
                          <a:schemeClr val="tx1"/>
                        </a:solidFill>
                        <a:effectLst/>
                        <a:latin typeface="Calibri"/>
                        <a:ea typeface="Calibri"/>
                        <a:cs typeface="Times New Roman"/>
                      </a:endParaRPr>
                    </a:p>
                  </a:txBody>
                  <a:tcPr marL="68580" marR="68580" marT="0" marB="0" anchor="ctr">
                    <a:solidFill>
                      <a:srgbClr val="FFFF00"/>
                    </a:solidFill>
                  </a:tcPr>
                </a:tc>
                <a:tc>
                  <a:txBody>
                    <a:bodyPr/>
                    <a:lstStyle/>
                    <a:p>
                      <a:pPr algn="ctr">
                        <a:lnSpc>
                          <a:spcPct val="115000"/>
                        </a:lnSpc>
                        <a:spcAft>
                          <a:spcPts val="1000"/>
                        </a:spcAft>
                      </a:pPr>
                      <a:r>
                        <a:rPr lang="cs-CZ" sz="2000" baseline="30000" dirty="0">
                          <a:solidFill>
                            <a:schemeClr val="tx1"/>
                          </a:solidFill>
                          <a:effectLst/>
                        </a:rPr>
                        <a:t>Moravy</a:t>
                      </a:r>
                      <a:endParaRPr lang="cs-CZ" sz="2000" dirty="0">
                        <a:solidFill>
                          <a:schemeClr val="tx1"/>
                        </a:solidFill>
                        <a:effectLst/>
                        <a:latin typeface="Calibri"/>
                        <a:ea typeface="Calibri"/>
                        <a:cs typeface="Times New Roman"/>
                      </a:endParaRPr>
                    </a:p>
                  </a:txBody>
                  <a:tcPr marL="68580" marR="68580" marT="0" marB="0" anchor="ctr">
                    <a:solidFill>
                      <a:srgbClr val="FFFF00"/>
                    </a:solidFill>
                  </a:tcPr>
                </a:tc>
                <a:tc>
                  <a:txBody>
                    <a:bodyPr/>
                    <a:lstStyle/>
                    <a:p>
                      <a:pPr algn="ctr">
                        <a:lnSpc>
                          <a:spcPct val="115000"/>
                        </a:lnSpc>
                        <a:spcAft>
                          <a:spcPts val="1000"/>
                        </a:spcAft>
                      </a:pPr>
                      <a:r>
                        <a:rPr lang="cs-CZ" sz="2000" baseline="30000" dirty="0">
                          <a:solidFill>
                            <a:schemeClr val="tx1"/>
                          </a:solidFill>
                          <a:effectLst/>
                        </a:rPr>
                        <a:t>Odry</a:t>
                      </a:r>
                      <a:endParaRPr lang="cs-CZ" sz="2000" dirty="0">
                        <a:solidFill>
                          <a:schemeClr val="tx1"/>
                        </a:solidFill>
                        <a:effectLst/>
                        <a:latin typeface="Calibri"/>
                        <a:ea typeface="Calibri"/>
                        <a:cs typeface="Times New Roman"/>
                      </a:endParaRPr>
                    </a:p>
                  </a:txBody>
                  <a:tcPr marL="68580" marR="68580" marT="0" marB="0" anchor="ctr">
                    <a:solidFill>
                      <a:srgbClr val="FFFF00"/>
                    </a:solidFill>
                  </a:tcPr>
                </a:tc>
                <a:extLst>
                  <a:ext uri="{0D108BD9-81ED-4DB2-BD59-A6C34878D82A}">
                    <a16:rowId xmlns:a16="http://schemas.microsoft.com/office/drawing/2014/main" val="10000"/>
                  </a:ext>
                </a:extLst>
              </a:tr>
              <a:tr h="432764">
                <a:tc>
                  <a:txBody>
                    <a:bodyPr/>
                    <a:lstStyle/>
                    <a:p>
                      <a:pPr algn="ctr">
                        <a:lnSpc>
                          <a:spcPct val="115000"/>
                        </a:lnSpc>
                        <a:spcAft>
                          <a:spcPts val="1000"/>
                        </a:spcAft>
                      </a:pPr>
                      <a:r>
                        <a:rPr lang="cs-CZ" sz="2000" baseline="30000" dirty="0">
                          <a:solidFill>
                            <a:schemeClr val="tx1"/>
                          </a:solidFill>
                          <a:effectLst/>
                        </a:rPr>
                        <a:t>2019</a:t>
                      </a:r>
                      <a:endParaRPr lang="cs-CZ" sz="2000" dirty="0">
                        <a:solidFill>
                          <a:schemeClr val="tx1"/>
                        </a:solidFill>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ct val="115000"/>
                        </a:lnSpc>
                        <a:spcAft>
                          <a:spcPts val="1000"/>
                        </a:spcAft>
                      </a:pPr>
                      <a:r>
                        <a:rPr lang="cs-CZ" sz="2000" b="1" baseline="30000" dirty="0">
                          <a:effectLst/>
                        </a:rPr>
                        <a:t>1328</a:t>
                      </a:r>
                      <a:endParaRPr lang="cs-CZ" sz="2000" b="1" dirty="0">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ct val="115000"/>
                        </a:lnSpc>
                        <a:spcAft>
                          <a:spcPts val="1000"/>
                        </a:spcAft>
                      </a:pPr>
                      <a:r>
                        <a:rPr lang="cs-CZ" sz="2000" b="1" baseline="30000" dirty="0">
                          <a:effectLst/>
                        </a:rPr>
                        <a:t>1717</a:t>
                      </a:r>
                      <a:endParaRPr lang="cs-CZ" sz="2000" b="1" dirty="0">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ct val="115000"/>
                        </a:lnSpc>
                        <a:spcAft>
                          <a:spcPts val="1000"/>
                        </a:spcAft>
                      </a:pPr>
                      <a:r>
                        <a:rPr lang="cs-CZ" sz="2000" b="1" baseline="30000" dirty="0">
                          <a:effectLst/>
                        </a:rPr>
                        <a:t>260</a:t>
                      </a:r>
                      <a:endParaRPr lang="cs-CZ" sz="2000" b="1" dirty="0">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ct val="115000"/>
                        </a:lnSpc>
                        <a:spcAft>
                          <a:spcPts val="1000"/>
                        </a:spcAft>
                      </a:pPr>
                      <a:r>
                        <a:rPr lang="cs-CZ" sz="2000" b="1" baseline="30000" dirty="0">
                          <a:effectLst/>
                        </a:rPr>
                        <a:t>480</a:t>
                      </a:r>
                      <a:endParaRPr lang="cs-CZ" sz="2000" b="1" dirty="0">
                        <a:effectLst/>
                        <a:latin typeface="Calibri"/>
                        <a:ea typeface="Calibri"/>
                        <a:cs typeface="Times New Roman"/>
                      </a:endParaRPr>
                    </a:p>
                  </a:txBody>
                  <a:tcPr marL="68580" marR="68580" marT="0" marB="0" anchor="ctr">
                    <a:solidFill>
                      <a:schemeClr val="accent4">
                        <a:lumMod val="40000"/>
                        <a:lumOff val="60000"/>
                      </a:schemeClr>
                    </a:solidFill>
                  </a:tcPr>
                </a:tc>
                <a:tc>
                  <a:txBody>
                    <a:bodyPr/>
                    <a:lstStyle/>
                    <a:p>
                      <a:pPr algn="ctr">
                        <a:lnSpc>
                          <a:spcPct val="115000"/>
                        </a:lnSpc>
                        <a:spcAft>
                          <a:spcPts val="1000"/>
                        </a:spcAft>
                      </a:pPr>
                      <a:r>
                        <a:rPr lang="cs-CZ" sz="2000" b="1" baseline="30000" dirty="0">
                          <a:effectLst/>
                        </a:rPr>
                        <a:t>400</a:t>
                      </a:r>
                      <a:endParaRPr lang="cs-CZ" sz="2000" b="1" dirty="0">
                        <a:effectLst/>
                        <a:latin typeface="Calibri"/>
                        <a:ea typeface="Calibri"/>
                        <a:cs typeface="Times New Roman"/>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10001"/>
                  </a:ext>
                </a:extLst>
              </a:tr>
              <a:tr h="342904">
                <a:tc>
                  <a:txBody>
                    <a:bodyPr/>
                    <a:lstStyle/>
                    <a:p>
                      <a:pPr algn="ctr">
                        <a:lnSpc>
                          <a:spcPct val="115000"/>
                        </a:lnSpc>
                        <a:spcAft>
                          <a:spcPts val="1000"/>
                        </a:spcAft>
                      </a:pPr>
                      <a:r>
                        <a:rPr lang="cs-CZ" sz="2000" baseline="30000" dirty="0">
                          <a:solidFill>
                            <a:schemeClr val="tx1"/>
                          </a:solidFill>
                          <a:effectLst/>
                        </a:rPr>
                        <a:t>2020</a:t>
                      </a:r>
                      <a:endParaRPr lang="cs-CZ" sz="2000" dirty="0">
                        <a:solidFill>
                          <a:schemeClr val="tx1"/>
                        </a:solidFill>
                        <a:effectLst/>
                        <a:latin typeface="Calibri"/>
                        <a:ea typeface="Calibri"/>
                        <a:cs typeface="Times New Roman"/>
                      </a:endParaRPr>
                    </a:p>
                  </a:txBody>
                  <a:tcPr marL="68580" marR="68580" marT="0" marB="0" anchor="ctr">
                    <a:solidFill>
                      <a:schemeClr val="accent6">
                        <a:lumMod val="40000"/>
                        <a:lumOff val="60000"/>
                      </a:schemeClr>
                    </a:solidFill>
                  </a:tcPr>
                </a:tc>
                <a:tc>
                  <a:txBody>
                    <a:bodyPr/>
                    <a:lstStyle/>
                    <a:p>
                      <a:pPr algn="ctr">
                        <a:lnSpc>
                          <a:spcPct val="115000"/>
                        </a:lnSpc>
                        <a:spcAft>
                          <a:spcPts val="1000"/>
                        </a:spcAft>
                      </a:pPr>
                      <a:r>
                        <a:rPr lang="cs-CZ" sz="2000" b="1" baseline="30000" dirty="0">
                          <a:effectLst/>
                        </a:rPr>
                        <a:t>43</a:t>
                      </a:r>
                      <a:endParaRPr lang="cs-CZ" sz="2000" b="1" dirty="0">
                        <a:effectLst/>
                        <a:latin typeface="Calibri"/>
                        <a:ea typeface="Calibri"/>
                        <a:cs typeface="Times New Roman"/>
                      </a:endParaRPr>
                    </a:p>
                  </a:txBody>
                  <a:tcPr marL="68580" marR="68580" marT="0" marB="0" anchor="ctr">
                    <a:solidFill>
                      <a:schemeClr val="accent6">
                        <a:lumMod val="40000"/>
                        <a:lumOff val="60000"/>
                      </a:schemeClr>
                    </a:solidFill>
                  </a:tcPr>
                </a:tc>
                <a:tc>
                  <a:txBody>
                    <a:bodyPr/>
                    <a:lstStyle/>
                    <a:p>
                      <a:pPr algn="ctr">
                        <a:lnSpc>
                          <a:spcPct val="115000"/>
                        </a:lnSpc>
                        <a:spcAft>
                          <a:spcPts val="1000"/>
                        </a:spcAft>
                      </a:pPr>
                      <a:r>
                        <a:rPr lang="cs-CZ" sz="2000" b="1" baseline="30000" dirty="0">
                          <a:effectLst/>
                        </a:rPr>
                        <a:t>127</a:t>
                      </a:r>
                      <a:endParaRPr lang="cs-CZ" sz="2000" b="1" dirty="0">
                        <a:effectLst/>
                        <a:latin typeface="Calibri"/>
                        <a:ea typeface="Calibri"/>
                        <a:cs typeface="Times New Roman"/>
                      </a:endParaRPr>
                    </a:p>
                  </a:txBody>
                  <a:tcPr marL="68580" marR="68580" marT="0" marB="0" anchor="ctr">
                    <a:solidFill>
                      <a:schemeClr val="accent6">
                        <a:lumMod val="40000"/>
                        <a:lumOff val="60000"/>
                      </a:schemeClr>
                    </a:solidFill>
                  </a:tcPr>
                </a:tc>
                <a:tc>
                  <a:txBody>
                    <a:bodyPr/>
                    <a:lstStyle/>
                    <a:p>
                      <a:pPr algn="ctr">
                        <a:lnSpc>
                          <a:spcPct val="115000"/>
                        </a:lnSpc>
                        <a:spcAft>
                          <a:spcPts val="1000"/>
                        </a:spcAft>
                      </a:pPr>
                      <a:r>
                        <a:rPr lang="cs-CZ" sz="2000" b="1" baseline="30000" dirty="0">
                          <a:effectLst/>
                        </a:rPr>
                        <a:t>15</a:t>
                      </a:r>
                      <a:endParaRPr lang="cs-CZ" sz="2000" b="1" dirty="0">
                        <a:effectLst/>
                        <a:latin typeface="Calibri"/>
                        <a:ea typeface="Calibri"/>
                        <a:cs typeface="Times New Roman"/>
                      </a:endParaRPr>
                    </a:p>
                  </a:txBody>
                  <a:tcPr marL="68580" marR="68580" marT="0" marB="0" anchor="ctr">
                    <a:solidFill>
                      <a:schemeClr val="accent6">
                        <a:lumMod val="40000"/>
                        <a:lumOff val="60000"/>
                      </a:schemeClr>
                    </a:solidFill>
                  </a:tcPr>
                </a:tc>
                <a:tc>
                  <a:txBody>
                    <a:bodyPr/>
                    <a:lstStyle/>
                    <a:p>
                      <a:pPr algn="ctr">
                        <a:lnSpc>
                          <a:spcPct val="115000"/>
                        </a:lnSpc>
                        <a:spcAft>
                          <a:spcPts val="1000"/>
                        </a:spcAft>
                      </a:pPr>
                      <a:r>
                        <a:rPr lang="cs-CZ" sz="2000" b="1" baseline="30000" dirty="0">
                          <a:effectLst/>
                        </a:rPr>
                        <a:t>57</a:t>
                      </a:r>
                      <a:endParaRPr lang="cs-CZ" sz="2000" b="1" dirty="0">
                        <a:effectLst/>
                        <a:latin typeface="Calibri"/>
                        <a:ea typeface="Calibri"/>
                        <a:cs typeface="Times New Roman"/>
                      </a:endParaRPr>
                    </a:p>
                  </a:txBody>
                  <a:tcPr marL="68580" marR="68580" marT="0" marB="0" anchor="ctr">
                    <a:solidFill>
                      <a:schemeClr val="accent6">
                        <a:lumMod val="40000"/>
                        <a:lumOff val="60000"/>
                      </a:schemeClr>
                    </a:solidFill>
                  </a:tcPr>
                </a:tc>
                <a:tc>
                  <a:txBody>
                    <a:bodyPr/>
                    <a:lstStyle/>
                    <a:p>
                      <a:pPr algn="ctr">
                        <a:lnSpc>
                          <a:spcPct val="115000"/>
                        </a:lnSpc>
                        <a:spcAft>
                          <a:spcPts val="1000"/>
                        </a:spcAft>
                      </a:pPr>
                      <a:r>
                        <a:rPr lang="cs-CZ" sz="2000" b="1" baseline="30000" dirty="0">
                          <a:effectLst/>
                        </a:rPr>
                        <a:t>62</a:t>
                      </a:r>
                      <a:endParaRPr lang="cs-CZ" sz="2000" b="1" dirty="0">
                        <a:effectLst/>
                        <a:latin typeface="Calibri"/>
                        <a:ea typeface="Calibri"/>
                        <a:cs typeface="Times New Roman"/>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7" name="TextovéPole 6"/>
          <p:cNvSpPr txBox="1"/>
          <p:nvPr/>
        </p:nvSpPr>
        <p:spPr>
          <a:xfrm>
            <a:off x="5228768" y="4852342"/>
            <a:ext cx="3936856" cy="369332"/>
          </a:xfrm>
          <a:prstGeom prst="rect">
            <a:avLst/>
          </a:prstGeom>
          <a:noFill/>
        </p:spPr>
        <p:txBody>
          <a:bodyPr wrap="square" rtlCol="0">
            <a:spAutoFit/>
          </a:bodyPr>
          <a:lstStyle/>
          <a:p>
            <a:r>
              <a:rPr lang="cs-CZ" b="1" dirty="0" smtClean="0"/>
              <a:t>Sněhová voda – mil. m</a:t>
            </a:r>
            <a:r>
              <a:rPr lang="cs-CZ" b="1" baseline="30000" dirty="0" smtClean="0"/>
              <a:t>3</a:t>
            </a:r>
            <a:r>
              <a:rPr lang="cs-CZ" b="1" dirty="0"/>
              <a:t> </a:t>
            </a:r>
            <a:r>
              <a:rPr lang="cs-CZ" b="1" dirty="0" smtClean="0"/>
              <a:t>v povodích</a:t>
            </a:r>
            <a:endParaRPr lang="cs-CZ" b="1" dirty="0"/>
          </a:p>
        </p:txBody>
      </p:sp>
    </p:spTree>
    <p:extLst>
      <p:ext uri="{BB962C8B-B14F-4D97-AF65-F5344CB8AC3E}">
        <p14:creationId xmlns:p14="http://schemas.microsoft.com/office/powerpoint/2010/main" val="1795342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332675"/>
            <a:ext cx="8229600" cy="504056"/>
          </a:xfrm>
        </p:spPr>
        <p:txBody>
          <a:bodyPr/>
          <a:lstStyle/>
          <a:p>
            <a:pPr algn="ctr"/>
            <a:r>
              <a:rPr lang="cs-CZ" sz="2000" dirty="0" smtClean="0">
                <a:solidFill>
                  <a:srgbClr val="0000FF"/>
                </a:solidFill>
                <a:latin typeface="+mn-lt"/>
              </a:rPr>
              <a:t>Výhled změny vodní bilance v krajině a průměrných teplot vzduchu</a:t>
            </a:r>
            <a:br>
              <a:rPr lang="cs-CZ" sz="2000" dirty="0" smtClean="0">
                <a:solidFill>
                  <a:srgbClr val="0000FF"/>
                </a:solidFill>
                <a:latin typeface="+mn-lt"/>
              </a:rPr>
            </a:br>
            <a:r>
              <a:rPr lang="cs-CZ" sz="2000" dirty="0" smtClean="0">
                <a:solidFill>
                  <a:srgbClr val="0000FF"/>
                </a:solidFill>
                <a:latin typeface="+mn-lt"/>
              </a:rPr>
              <a:t>(pro pravděpodobné scénáře s variantami  růstu hodnot záření)</a:t>
            </a:r>
            <a:endParaRPr lang="cs-CZ" sz="2000" dirty="0">
              <a:solidFill>
                <a:srgbClr val="0000FF"/>
              </a:solidFill>
              <a:latin typeface="+mn-lt"/>
            </a:endParaRPr>
          </a:p>
        </p:txBody>
      </p:sp>
      <p:sp>
        <p:nvSpPr>
          <p:cNvPr id="3" name="TextovéPole 2"/>
          <p:cNvSpPr txBox="1"/>
          <p:nvPr/>
        </p:nvSpPr>
        <p:spPr>
          <a:xfrm>
            <a:off x="2267744" y="53788"/>
            <a:ext cx="4248472" cy="738664"/>
          </a:xfrm>
          <a:prstGeom prst="rect">
            <a:avLst/>
          </a:prstGeom>
          <a:noFill/>
        </p:spPr>
        <p:txBody>
          <a:bodyPr wrap="square" rtlCol="0">
            <a:spAutoFit/>
          </a:bodyPr>
          <a:lstStyle/>
          <a:p>
            <a:pPr algn="ctr"/>
            <a:r>
              <a:rPr lang="cs-CZ" sz="1200" b="1" i="1" dirty="0">
                <a:solidFill>
                  <a:srgbClr val="CC0000"/>
                </a:solidFill>
                <a:latin typeface="Times New Roman" charset="0"/>
              </a:rPr>
              <a:t>Masarykova univ. Brno – březen 2020</a:t>
            </a:r>
            <a:br>
              <a:rPr lang="cs-CZ" sz="1200" b="1" i="1" dirty="0">
                <a:solidFill>
                  <a:srgbClr val="CC0000"/>
                </a:solidFill>
                <a:latin typeface="Times New Roman" charset="0"/>
              </a:rPr>
            </a:br>
            <a:endParaRPr lang="cs-CZ" sz="1200" b="1" dirty="0">
              <a:solidFill>
                <a:srgbClr val="CC0000"/>
              </a:solidFill>
              <a:effectLst>
                <a:outerShdw blurRad="38100" dist="38100" dir="2700000" algn="tl">
                  <a:srgbClr val="C0C0C0"/>
                </a:outerShdw>
              </a:effectLst>
            </a:endParaRPr>
          </a:p>
          <a:p>
            <a:pPr algn="ctr"/>
            <a:endParaRPr lang="cs-CZ"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286" r="22283" b="17706"/>
          <a:stretch/>
        </p:blipFill>
        <p:spPr bwMode="auto">
          <a:xfrm rot="10800000">
            <a:off x="968159" y="1700808"/>
            <a:ext cx="2490650" cy="4328038"/>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27" name="Obrázek 1"/>
          <p:cNvPicPr>
            <a:picLocks noChangeAspect="1" noChangeArrowheads="1"/>
          </p:cNvPicPr>
          <p:nvPr/>
        </p:nvPicPr>
        <p:blipFill>
          <a:blip r:embed="rId3" cstate="print">
            <a:extLst>
              <a:ext uri="{28A0092B-C50C-407E-A947-70E740481C1C}">
                <a14:useLocalDpi xmlns:a14="http://schemas.microsoft.com/office/drawing/2010/main" val="0"/>
              </a:ext>
            </a:extLst>
          </a:blip>
          <a:srcRect l="15732" t="2257" r="13924" b="83337"/>
          <a:stretch>
            <a:fillRect/>
          </a:stretch>
        </p:blipFill>
        <p:spPr bwMode="auto">
          <a:xfrm>
            <a:off x="50802" y="1052736"/>
            <a:ext cx="3843675" cy="558228"/>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79512" y="2060848"/>
            <a:ext cx="7200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rgbClr val="FFFF00"/>
                </a:solidFill>
              </a:rPr>
              <a:t>2021 2040</a:t>
            </a:r>
            <a:endParaRPr lang="cs-CZ" sz="1000" b="1" dirty="0">
              <a:solidFill>
                <a:srgbClr val="FFFF00"/>
              </a:solidFill>
            </a:endParaRPr>
          </a:p>
        </p:txBody>
      </p:sp>
      <p:sp>
        <p:nvSpPr>
          <p:cNvPr id="7" name="Obdélník 6"/>
          <p:cNvSpPr/>
          <p:nvPr/>
        </p:nvSpPr>
        <p:spPr>
          <a:xfrm>
            <a:off x="4211960" y="3462949"/>
            <a:ext cx="72008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rgbClr val="FFFF00"/>
                </a:solidFill>
              </a:rPr>
              <a:t>2041</a:t>
            </a:r>
          </a:p>
          <a:p>
            <a:pPr algn="ctr"/>
            <a:r>
              <a:rPr lang="cs-CZ" sz="1000" b="1" dirty="0" smtClean="0">
                <a:solidFill>
                  <a:srgbClr val="FFFF00"/>
                </a:solidFill>
              </a:rPr>
              <a:t>2060</a:t>
            </a:r>
            <a:endParaRPr lang="cs-CZ" sz="1000" b="1" dirty="0">
              <a:solidFill>
                <a:srgbClr val="FFFF00"/>
              </a:solidFill>
            </a:endParaRPr>
          </a:p>
        </p:txBody>
      </p:sp>
      <p:sp>
        <p:nvSpPr>
          <p:cNvPr id="8" name="Obdélník 7"/>
          <p:cNvSpPr/>
          <p:nvPr/>
        </p:nvSpPr>
        <p:spPr>
          <a:xfrm>
            <a:off x="107504" y="5013176"/>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rgbClr val="FFFF00"/>
                </a:solidFill>
              </a:rPr>
              <a:t>2081</a:t>
            </a:r>
          </a:p>
          <a:p>
            <a:pPr algn="ctr"/>
            <a:r>
              <a:rPr lang="cs-CZ" sz="1000" b="1" dirty="0" smtClean="0">
                <a:solidFill>
                  <a:srgbClr val="FFFF00"/>
                </a:solidFill>
              </a:rPr>
              <a:t>2100</a:t>
            </a:r>
            <a:endParaRPr lang="cs-CZ" sz="1000" b="1" dirty="0">
              <a:solidFill>
                <a:srgbClr val="FFFF00"/>
              </a:solidFill>
            </a:endParaRPr>
          </a:p>
        </p:txBody>
      </p:sp>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48" r="20623" b="17461"/>
          <a:stretch/>
        </p:blipFill>
        <p:spPr bwMode="auto">
          <a:xfrm rot="10800000">
            <a:off x="5085595" y="1610964"/>
            <a:ext cx="2520282" cy="460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30" name="Obrázek 1"/>
          <p:cNvPicPr>
            <a:picLocks noChangeAspect="1" noChangeArrowheads="1"/>
          </p:cNvPicPr>
          <p:nvPr/>
        </p:nvPicPr>
        <p:blipFill>
          <a:blip r:embed="rId5" cstate="print">
            <a:extLst>
              <a:ext uri="{28A0092B-C50C-407E-A947-70E740481C1C}">
                <a14:useLocalDpi xmlns:a14="http://schemas.microsoft.com/office/drawing/2010/main" val="0"/>
              </a:ext>
            </a:extLst>
          </a:blip>
          <a:srcRect l="7689" t="1222" r="10684" b="78854"/>
          <a:stretch>
            <a:fillRect/>
          </a:stretch>
        </p:blipFill>
        <p:spPr bwMode="auto">
          <a:xfrm>
            <a:off x="4674758" y="908720"/>
            <a:ext cx="3312367" cy="6045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6" name="Obdélník 15"/>
          <p:cNvSpPr/>
          <p:nvPr/>
        </p:nvSpPr>
        <p:spPr>
          <a:xfrm>
            <a:off x="4211960" y="2074983"/>
            <a:ext cx="7200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rgbClr val="FFFF00"/>
                </a:solidFill>
              </a:rPr>
              <a:t>2021 2040</a:t>
            </a:r>
            <a:endParaRPr lang="cs-CZ" sz="1000" b="1" dirty="0">
              <a:solidFill>
                <a:srgbClr val="FFFF00"/>
              </a:solidFill>
            </a:endParaRPr>
          </a:p>
        </p:txBody>
      </p:sp>
      <p:sp>
        <p:nvSpPr>
          <p:cNvPr id="17" name="Obdélník 16"/>
          <p:cNvSpPr/>
          <p:nvPr/>
        </p:nvSpPr>
        <p:spPr>
          <a:xfrm>
            <a:off x="143508" y="3612799"/>
            <a:ext cx="72008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rgbClr val="FFFF00"/>
                </a:solidFill>
              </a:rPr>
              <a:t>2041</a:t>
            </a:r>
          </a:p>
          <a:p>
            <a:pPr algn="ctr"/>
            <a:r>
              <a:rPr lang="cs-CZ" sz="1000" b="1" dirty="0" smtClean="0">
                <a:solidFill>
                  <a:srgbClr val="FFFF00"/>
                </a:solidFill>
              </a:rPr>
              <a:t>2060</a:t>
            </a:r>
            <a:endParaRPr lang="cs-CZ" sz="1000" b="1" dirty="0">
              <a:solidFill>
                <a:srgbClr val="FFFF00"/>
              </a:solidFill>
            </a:endParaRPr>
          </a:p>
        </p:txBody>
      </p:sp>
      <p:sp>
        <p:nvSpPr>
          <p:cNvPr id="18" name="Obdélník 17"/>
          <p:cNvSpPr/>
          <p:nvPr/>
        </p:nvSpPr>
        <p:spPr>
          <a:xfrm>
            <a:off x="4139952" y="5013176"/>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b="1" dirty="0" smtClean="0">
                <a:solidFill>
                  <a:srgbClr val="FFFF00"/>
                </a:solidFill>
              </a:rPr>
              <a:t>2081</a:t>
            </a:r>
          </a:p>
          <a:p>
            <a:pPr algn="ctr"/>
            <a:r>
              <a:rPr lang="cs-CZ" sz="1000" b="1" dirty="0" smtClean="0">
                <a:solidFill>
                  <a:srgbClr val="FFFF00"/>
                </a:solidFill>
              </a:rPr>
              <a:t>2100</a:t>
            </a:r>
            <a:endParaRPr lang="cs-CZ" sz="1000" b="1" dirty="0">
              <a:solidFill>
                <a:srgbClr val="FFFF00"/>
              </a:solidFill>
            </a:endParaRPr>
          </a:p>
        </p:txBody>
      </p:sp>
    </p:spTree>
    <p:extLst>
      <p:ext uri="{BB962C8B-B14F-4D97-AF65-F5344CB8AC3E}">
        <p14:creationId xmlns:p14="http://schemas.microsoft.com/office/powerpoint/2010/main" val="3447043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2716" y="219066"/>
            <a:ext cx="8229600" cy="417512"/>
          </a:xfrm>
        </p:spPr>
        <p:txBody>
          <a:bodyPr/>
          <a:lstStyle/>
          <a:p>
            <a:pPr algn="ctr">
              <a:defRPr/>
            </a:pP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i="1" dirty="0">
                <a:solidFill>
                  <a:srgbClr val="CC0000"/>
                </a:solidFill>
                <a:latin typeface="Times New Roman" charset="0"/>
              </a:rPr>
              <a:t/>
            </a:r>
            <a:br>
              <a:rPr lang="cs-CZ" sz="1400" i="1" dirty="0">
                <a:solidFill>
                  <a:srgbClr val="CC0000"/>
                </a:solidFill>
                <a:latin typeface="Times New Roman" charset="0"/>
              </a:rPr>
            </a:br>
            <a:endParaRPr lang="cs-CZ" sz="1400" dirty="0">
              <a:latin typeface="+mn-lt"/>
            </a:endParaRPr>
          </a:p>
        </p:txBody>
      </p:sp>
      <p:sp>
        <p:nvSpPr>
          <p:cNvPr id="3" name="Zástupný symbol pro text 2"/>
          <p:cNvSpPr>
            <a:spLocks noGrp="1"/>
          </p:cNvSpPr>
          <p:nvPr>
            <p:ph type="body" sz="quarter" idx="13"/>
          </p:nvPr>
        </p:nvSpPr>
        <p:spPr>
          <a:xfrm>
            <a:off x="468312" y="142901"/>
            <a:ext cx="8207375" cy="504056"/>
          </a:xfrm>
        </p:spPr>
        <p:txBody>
          <a:bodyPr>
            <a:noAutofit/>
          </a:bodyPr>
          <a:lstStyle/>
          <a:p>
            <a:pPr>
              <a:defRPr/>
            </a:pPr>
            <a:endParaRPr lang="cs-CZ" sz="1800" dirty="0" smtClean="0">
              <a:solidFill>
                <a:srgbClr val="0000FF"/>
              </a:solidFill>
              <a:effectLst>
                <a:outerShdw blurRad="38100" dist="38100" dir="2700000" algn="tl">
                  <a:srgbClr val="000000">
                    <a:alpha val="43137"/>
                  </a:srgbClr>
                </a:outerShdw>
              </a:effectLst>
            </a:endParaRPr>
          </a:p>
          <a:p>
            <a:pPr algn="ctr">
              <a:defRPr/>
            </a:pPr>
            <a:r>
              <a:rPr lang="cs-CZ" sz="20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Disponibilní zdroje vody  v ČR vztažené na 1 obyvatele/rok</a:t>
            </a:r>
            <a:endParaRPr lang="cs-CZ"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4" name="Graf 3"/>
          <p:cNvGraphicFramePr>
            <a:graphicFrameLocks/>
          </p:cNvGraphicFramePr>
          <p:nvPr>
            <p:extLst>
              <p:ext uri="{D42A27DB-BD31-4B8C-83A1-F6EECF244321}">
                <p14:modId xmlns:p14="http://schemas.microsoft.com/office/powerpoint/2010/main" val="719439935"/>
              </p:ext>
            </p:extLst>
          </p:nvPr>
        </p:nvGraphicFramePr>
        <p:xfrm>
          <a:off x="611560" y="953346"/>
          <a:ext cx="7920880" cy="254766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ovéPole 8"/>
          <p:cNvSpPr txBox="1"/>
          <p:nvPr/>
        </p:nvSpPr>
        <p:spPr>
          <a:xfrm>
            <a:off x="589856" y="3717032"/>
            <a:ext cx="8463142" cy="2492990"/>
          </a:xfrm>
          <a:prstGeom prst="rect">
            <a:avLst/>
          </a:prstGeom>
          <a:noFill/>
        </p:spPr>
        <p:txBody>
          <a:bodyPr wrap="square" rtlCol="0">
            <a:spAutoFit/>
          </a:bodyPr>
          <a:lstStyle/>
          <a:p>
            <a:pPr algn="ctr"/>
            <a:r>
              <a:rPr lang="cs-CZ" sz="2800" b="1" dirty="0" smtClean="0">
                <a:solidFill>
                  <a:srgbClr val="0000FF"/>
                </a:solidFill>
              </a:rPr>
              <a:t>Známé úsloví: </a:t>
            </a:r>
            <a:br>
              <a:rPr lang="cs-CZ" sz="2800" b="1" dirty="0" smtClean="0">
                <a:solidFill>
                  <a:srgbClr val="0000FF"/>
                </a:solidFill>
              </a:rPr>
            </a:br>
            <a:r>
              <a:rPr lang="cs-CZ" sz="2800" b="1" dirty="0" smtClean="0">
                <a:solidFill>
                  <a:srgbClr val="0000FF"/>
                </a:solidFill>
              </a:rPr>
              <a:t>„Česká republika – střecha Evropy“</a:t>
            </a:r>
          </a:p>
          <a:p>
            <a:r>
              <a:rPr lang="cs-CZ" sz="2800" b="1" dirty="0" smtClean="0">
                <a:solidFill>
                  <a:srgbClr val="0000FF"/>
                </a:solidFill>
              </a:rPr>
              <a:t>… </a:t>
            </a:r>
            <a:r>
              <a:rPr lang="cs-CZ" sz="2400" b="1" i="1" dirty="0" smtClean="0">
                <a:solidFill>
                  <a:srgbClr val="0000FF"/>
                </a:solidFill>
              </a:rPr>
              <a:t>což vedlo již 1 rok po založení Československa  ( v r. 1919) k založení Státního hydrologického ústavu a v těsné návaznosti na založení Státního hydrotechnického ústavu, které byly v r. 1930 sloučeny.</a:t>
            </a:r>
            <a:endParaRPr lang="cs-CZ" sz="2400" b="1" i="1" dirty="0">
              <a:solidFill>
                <a:srgbClr val="0000FF"/>
              </a:solidFill>
            </a:endParaRPr>
          </a:p>
        </p:txBody>
      </p:sp>
    </p:spTree>
    <p:extLst>
      <p:ext uri="{BB962C8B-B14F-4D97-AF65-F5344CB8AC3E}">
        <p14:creationId xmlns:p14="http://schemas.microsoft.com/office/powerpoint/2010/main" val="3304547922"/>
      </p:ext>
    </p:extLst>
  </p:cSld>
  <p:clrMapOvr>
    <a:masterClrMapping/>
  </p:clrMapOvr>
  <p:transition>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685800" y="247352"/>
            <a:ext cx="7772400" cy="431800"/>
          </a:xfrm>
        </p:spPr>
        <p:txBody>
          <a:bodyPr/>
          <a:lstStyle/>
          <a:p>
            <a:pPr algn="ctr">
              <a:defRPr/>
            </a:pP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altLang="cs-CZ" sz="1400" dirty="0" smtClean="0"/>
          </a:p>
        </p:txBody>
      </p:sp>
      <p:sp>
        <p:nvSpPr>
          <p:cNvPr id="3" name="TextovéPole 2"/>
          <p:cNvSpPr txBox="1"/>
          <p:nvPr/>
        </p:nvSpPr>
        <p:spPr>
          <a:xfrm>
            <a:off x="395288" y="1166813"/>
            <a:ext cx="8353425" cy="6310312"/>
          </a:xfrm>
          <a:prstGeom prst="rect">
            <a:avLst/>
          </a:prstGeom>
          <a:noFill/>
        </p:spPr>
        <p:txBody>
          <a:bodyPr>
            <a:spAutoFit/>
          </a:bodyPr>
          <a:lstStyle/>
          <a:p>
            <a:pPr>
              <a:defRPr/>
            </a:pPr>
            <a:r>
              <a:rPr lang="cs-CZ" b="1" dirty="0">
                <a:solidFill>
                  <a:schemeClr val="accent6"/>
                </a:solidFill>
                <a:latin typeface="Times New Roman" charset="0"/>
              </a:rPr>
              <a:t>	</a:t>
            </a:r>
            <a:r>
              <a:rPr lang="cs-CZ" sz="2000" b="1" dirty="0">
                <a:solidFill>
                  <a:schemeClr val="accent1"/>
                </a:solidFill>
                <a:latin typeface="Times New Roman" charset="0"/>
              </a:rPr>
              <a:t>Zatím se dařilo zajistit plynulé zásobování obyvatel pitnou vodou všude, kde vodní zdroje byly zatím stále ještě dostatečně kapacitní. Ovšem v řadě obcí se projevila nedostatečná kapacita stávajícího vodárenského především z „mělké“ podzemní vody </a:t>
            </a:r>
            <a:br>
              <a:rPr lang="cs-CZ" sz="2000" b="1" dirty="0">
                <a:solidFill>
                  <a:schemeClr val="accent1"/>
                </a:solidFill>
                <a:latin typeface="Times New Roman" charset="0"/>
              </a:rPr>
            </a:br>
            <a:r>
              <a:rPr lang="cs-CZ" sz="2000" b="1" dirty="0">
                <a:solidFill>
                  <a:schemeClr val="accent1"/>
                </a:solidFill>
                <a:latin typeface="Times New Roman" charset="0"/>
              </a:rPr>
              <a:t>a v desítkách obcí bylo nutné vodu dovážet – do vodojemů, čímž „komfort veřejného vodovodu zdánlivě nebyl dotčen“.</a:t>
            </a:r>
          </a:p>
          <a:p>
            <a:pPr>
              <a:defRPr/>
            </a:pPr>
            <a:r>
              <a:rPr lang="cs-CZ" sz="2000" b="1" dirty="0">
                <a:solidFill>
                  <a:schemeClr val="accent1"/>
                </a:solidFill>
                <a:latin typeface="Times New Roman" charset="0"/>
              </a:rPr>
              <a:t>Tato situace je ovšem z hlediska očekávaného vývoje změny klimatu neudržitelná…. A proto, i s ohledem na letošní heslo Světového dne vody, se </a:t>
            </a:r>
            <a:r>
              <a:rPr lang="cs-CZ" sz="2000" b="1" dirty="0" err="1">
                <a:solidFill>
                  <a:schemeClr val="accent1"/>
                </a:solidFill>
                <a:latin typeface="Times New Roman" charset="0"/>
              </a:rPr>
              <a:t>MZe</a:t>
            </a:r>
            <a:r>
              <a:rPr lang="cs-CZ" sz="2000" b="1" dirty="0">
                <a:solidFill>
                  <a:schemeClr val="accent1"/>
                </a:solidFill>
                <a:latin typeface="Times New Roman" charset="0"/>
              </a:rPr>
              <a:t> orientuje na posílení odolnosti veřejných vodovodů zabezpečením napojování na robustní vodárenské soustavy a zdroje. </a:t>
            </a:r>
          </a:p>
          <a:p>
            <a:pPr>
              <a:defRPr/>
            </a:pPr>
            <a:endParaRPr lang="cs-CZ" sz="800" b="1" i="1" dirty="0">
              <a:solidFill>
                <a:schemeClr val="accent1"/>
              </a:solidFill>
              <a:latin typeface="Times New Roman" charset="0"/>
            </a:endParaRPr>
          </a:p>
          <a:p>
            <a:pPr>
              <a:defRPr/>
            </a:pPr>
            <a:r>
              <a:rPr lang="cs-CZ" sz="2000" b="1" i="1" dirty="0">
                <a:solidFill>
                  <a:srgbClr val="C00000"/>
                </a:solidFill>
                <a:latin typeface="Times New Roman" charset="0"/>
              </a:rPr>
              <a:t>Cca 5% obyvatel (cca 350 000) má zdroj pitné vody ohrožený nedostatkem vody a rovněž obyvatelé v obcích s nedostatečně kapacitním lokálním zdrojem vody, kam se voda dovážela cisternami potvrzuje, že </a:t>
            </a:r>
            <a:r>
              <a:rPr lang="cs-CZ" sz="2200" b="1" i="1" dirty="0">
                <a:solidFill>
                  <a:srgbClr val="C00000"/>
                </a:solidFill>
                <a:latin typeface="Times New Roman" charset="0"/>
              </a:rPr>
              <a:t>ohroženost dostupnosti pitné vody není v době opakovaného sucha zanedbatelná ani u nás!!</a:t>
            </a:r>
            <a:endParaRPr lang="cs-CZ" sz="800" b="1" i="1" dirty="0">
              <a:solidFill>
                <a:srgbClr val="C00000"/>
              </a:solidFill>
              <a:latin typeface="Times New Roman" charset="0"/>
            </a:endParaRPr>
          </a:p>
          <a:p>
            <a:pPr algn="ctr">
              <a:defRPr/>
            </a:pPr>
            <a:r>
              <a:rPr lang="cs-CZ" sz="2000" b="1" i="1" dirty="0">
                <a:solidFill>
                  <a:schemeClr val="accent1"/>
                </a:solidFill>
                <a:latin typeface="Times New Roman" charset="0"/>
              </a:rPr>
              <a:t/>
            </a:r>
            <a:br>
              <a:rPr lang="cs-CZ" sz="2000" b="1" i="1" dirty="0">
                <a:solidFill>
                  <a:schemeClr val="accent1"/>
                </a:solidFill>
                <a:latin typeface="Times New Roman" charset="0"/>
              </a:rPr>
            </a:br>
            <a:r>
              <a:rPr lang="cs-CZ" sz="2200" b="1" dirty="0">
                <a:solidFill>
                  <a:srgbClr val="C00000"/>
                </a:solidFill>
                <a:latin typeface="Times New Roman" charset="0"/>
              </a:rPr>
              <a:t>K omezení této skutečnosti směřuje aktualizace PRVKÚ ČR.</a:t>
            </a:r>
          </a:p>
          <a:p>
            <a:pPr>
              <a:defRPr/>
            </a:pPr>
            <a:endParaRPr lang="cs-CZ" sz="2200" b="1" dirty="0">
              <a:solidFill>
                <a:schemeClr val="accent6"/>
              </a:solidFill>
              <a:latin typeface="Times New Roman" charset="0"/>
            </a:endParaRPr>
          </a:p>
          <a:p>
            <a:pPr>
              <a:defRPr/>
            </a:pPr>
            <a:r>
              <a:rPr lang="cs-CZ" sz="2200" b="1" dirty="0">
                <a:solidFill>
                  <a:schemeClr val="accent6"/>
                </a:solidFill>
                <a:latin typeface="Times New Roman" charset="0"/>
              </a:rPr>
              <a:t/>
            </a:r>
            <a:br>
              <a:rPr lang="cs-CZ" sz="2200" b="1" dirty="0">
                <a:solidFill>
                  <a:schemeClr val="accent6"/>
                </a:solidFill>
                <a:latin typeface="Times New Roman" charset="0"/>
              </a:rPr>
            </a:br>
            <a:r>
              <a:rPr lang="cs-CZ" sz="2200" b="1" dirty="0">
                <a:solidFill>
                  <a:schemeClr val="accent6"/>
                </a:solidFill>
                <a:latin typeface="Times New Roman" charset="0"/>
              </a:rPr>
              <a:t>	</a:t>
            </a:r>
            <a:endParaRPr lang="cs-CZ" sz="2200" b="1" dirty="0">
              <a:solidFill>
                <a:srgbClr val="C00000"/>
              </a:solidFill>
              <a:latin typeface="Times New Roman" charset="0"/>
            </a:endParaRPr>
          </a:p>
        </p:txBody>
      </p:sp>
      <p:sp>
        <p:nvSpPr>
          <p:cNvPr id="4" name="TextovéPole 3"/>
          <p:cNvSpPr txBox="1"/>
          <p:nvPr/>
        </p:nvSpPr>
        <p:spPr>
          <a:xfrm>
            <a:off x="476250" y="692150"/>
            <a:ext cx="8272463" cy="461665"/>
          </a:xfrm>
          <a:prstGeom prst="rect">
            <a:avLst/>
          </a:prstGeom>
          <a:noFill/>
        </p:spPr>
        <p:txBody>
          <a:bodyPr wrap="square">
            <a:spAutoFit/>
          </a:bodyPr>
          <a:lstStyle/>
          <a:p>
            <a:pPr algn="ctr">
              <a:defRPr/>
            </a:pPr>
            <a:r>
              <a:rPr lang="cs-CZ" sz="2400" b="1" i="1" dirty="0">
                <a:solidFill>
                  <a:srgbClr val="C00000"/>
                </a:solidFill>
                <a:latin typeface="Times New Roman" charset="0"/>
              </a:rPr>
              <a:t>Zásobování pitnou vodou</a:t>
            </a:r>
          </a:p>
        </p:txBody>
      </p:sp>
    </p:spTree>
    <p:extLst>
      <p:ext uri="{BB962C8B-B14F-4D97-AF65-F5344CB8AC3E}">
        <p14:creationId xmlns:p14="http://schemas.microsoft.com/office/powerpoint/2010/main" val="1127830102"/>
      </p:ext>
    </p:extLst>
  </p:cSld>
  <p:clrMapOvr>
    <a:masterClrMapping/>
  </p:clrMapOvr>
  <p:transition>
    <p:cover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490066"/>
          </a:xfrm>
        </p:spPr>
        <p:txBody>
          <a:bodyPr/>
          <a:lstStyle/>
          <a:p>
            <a:pPr algn="ctr"/>
            <a:r>
              <a:rPr lang="cs-CZ" sz="2400" dirty="0" smtClean="0">
                <a:solidFill>
                  <a:srgbClr val="C00000"/>
                </a:solidFill>
                <a:latin typeface="+mn-lt"/>
              </a:rPr>
              <a:t>Pokles spotřeby pitné vody v posledních 30 letech….</a:t>
            </a:r>
            <a:endParaRPr lang="cs-CZ" sz="2400" dirty="0">
              <a:solidFill>
                <a:srgbClr val="C00000"/>
              </a:solidFill>
              <a:latin typeface="+mn-lt"/>
            </a:endParaRPr>
          </a:p>
        </p:txBody>
      </p:sp>
      <p:graphicFrame>
        <p:nvGraphicFramePr>
          <p:cNvPr id="3" name="Tabulka 2"/>
          <p:cNvGraphicFramePr>
            <a:graphicFrameLocks noGrp="1"/>
          </p:cNvGraphicFramePr>
          <p:nvPr>
            <p:extLst/>
          </p:nvPr>
        </p:nvGraphicFramePr>
        <p:xfrm>
          <a:off x="539552" y="836712"/>
          <a:ext cx="4896545" cy="2243668"/>
        </p:xfrm>
        <a:graphic>
          <a:graphicData uri="http://schemas.openxmlformats.org/drawingml/2006/table">
            <a:tbl>
              <a:tblPr firstRow="1" firstCol="1" bandRow="1">
                <a:tableStyleId>{5C22544A-7EE6-4342-B048-85BDC9FD1C3A}</a:tableStyleId>
              </a:tblPr>
              <a:tblGrid>
                <a:gridCol w="1512168">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512169">
                  <a:extLst>
                    <a:ext uri="{9D8B030D-6E8A-4147-A177-3AD203B41FA5}">
                      <a16:colId xmlns:a16="http://schemas.microsoft.com/office/drawing/2014/main" val="20003"/>
                    </a:ext>
                  </a:extLst>
                </a:gridCol>
              </a:tblGrid>
              <a:tr h="512234">
                <a:tc>
                  <a:txBody>
                    <a:bodyPr/>
                    <a:lstStyle/>
                    <a:p>
                      <a:pPr algn="ctr">
                        <a:spcAft>
                          <a:spcPts val="0"/>
                        </a:spcAft>
                      </a:pPr>
                      <a:r>
                        <a:rPr lang="cs-CZ" sz="2000" b="1" dirty="0">
                          <a:solidFill>
                            <a:srgbClr val="C00000"/>
                          </a:solidFill>
                          <a:effectLst/>
                        </a:rPr>
                        <a:t> </a:t>
                      </a:r>
                      <a:endParaRPr lang="cs-CZ" sz="2000" b="1" dirty="0">
                        <a:solidFill>
                          <a:srgbClr val="C00000"/>
                        </a:solidFill>
                        <a:effectLst/>
                        <a:latin typeface="Arial"/>
                        <a:ea typeface="Calibri"/>
                        <a:cs typeface="Times New Roman"/>
                      </a:endParaRPr>
                    </a:p>
                  </a:txBody>
                  <a:tcPr marL="68580" marR="68580" marT="0" marB="0">
                    <a:solidFill>
                      <a:schemeClr val="accent5">
                        <a:lumMod val="40000"/>
                        <a:lumOff val="60000"/>
                      </a:schemeClr>
                    </a:solidFill>
                  </a:tcPr>
                </a:tc>
                <a:tc gridSpan="2">
                  <a:txBody>
                    <a:bodyPr/>
                    <a:lstStyle/>
                    <a:p>
                      <a:pPr algn="ctr">
                        <a:spcAft>
                          <a:spcPts val="0"/>
                        </a:spcAft>
                      </a:pPr>
                      <a:r>
                        <a:rPr lang="cs-CZ" sz="2000" b="1" dirty="0" smtClean="0">
                          <a:solidFill>
                            <a:srgbClr val="C00000"/>
                          </a:solidFill>
                          <a:effectLst/>
                        </a:rPr>
                        <a:t>l/osobu/den</a:t>
                      </a:r>
                      <a:endParaRPr lang="cs-CZ" sz="2000" b="1" dirty="0">
                        <a:solidFill>
                          <a:srgbClr val="C00000"/>
                        </a:solidFill>
                        <a:effectLst/>
                        <a:latin typeface="Arial"/>
                        <a:ea typeface="Calibri"/>
                        <a:cs typeface="Times New Roman"/>
                      </a:endParaRPr>
                    </a:p>
                  </a:txBody>
                  <a:tcPr marL="68580" marR="68580" marT="0" marB="0">
                    <a:solidFill>
                      <a:schemeClr val="accent5">
                        <a:lumMod val="40000"/>
                        <a:lumOff val="60000"/>
                      </a:schemeClr>
                    </a:solidFill>
                  </a:tcPr>
                </a:tc>
                <a:tc hMerge="1">
                  <a:txBody>
                    <a:bodyPr/>
                    <a:lstStyle/>
                    <a:p>
                      <a:endParaRPr lang="cs-CZ"/>
                    </a:p>
                  </a:txBody>
                  <a:tcPr/>
                </a:tc>
                <a:tc rowSpan="2">
                  <a:txBody>
                    <a:bodyPr/>
                    <a:lstStyle/>
                    <a:p>
                      <a:pPr algn="ctr">
                        <a:spcAft>
                          <a:spcPts val="0"/>
                        </a:spcAft>
                      </a:pPr>
                      <a:r>
                        <a:rPr lang="cs-CZ" sz="2000" b="1" dirty="0">
                          <a:solidFill>
                            <a:srgbClr val="C00000"/>
                          </a:solidFill>
                          <a:effectLst/>
                        </a:rPr>
                        <a:t> </a:t>
                      </a:r>
                    </a:p>
                    <a:p>
                      <a:pPr algn="ctr">
                        <a:spcAft>
                          <a:spcPts val="0"/>
                        </a:spcAft>
                      </a:pPr>
                      <a:r>
                        <a:rPr lang="cs-CZ" sz="2000" b="1" dirty="0">
                          <a:solidFill>
                            <a:srgbClr val="C00000"/>
                          </a:solidFill>
                          <a:effectLst/>
                        </a:rPr>
                        <a:t>Rozdíl v %</a:t>
                      </a:r>
                      <a:endParaRPr lang="cs-CZ" sz="2000" b="1" dirty="0">
                        <a:solidFill>
                          <a:srgbClr val="C00000"/>
                        </a:solidFill>
                        <a:effectLst/>
                        <a:latin typeface="Arial"/>
                        <a:ea typeface="Calibri"/>
                        <a:cs typeface="Times New Roman"/>
                      </a:endParaRPr>
                    </a:p>
                  </a:txBody>
                  <a:tcPr marL="68580" marR="68580" marT="0" marB="0">
                    <a:solidFill>
                      <a:schemeClr val="accent5">
                        <a:lumMod val="40000"/>
                        <a:lumOff val="60000"/>
                      </a:schemeClr>
                    </a:solidFill>
                  </a:tcPr>
                </a:tc>
                <a:extLst>
                  <a:ext uri="{0D108BD9-81ED-4DB2-BD59-A6C34878D82A}">
                    <a16:rowId xmlns:a16="http://schemas.microsoft.com/office/drawing/2014/main" val="10000"/>
                  </a:ext>
                </a:extLst>
              </a:tr>
              <a:tr h="512234">
                <a:tc>
                  <a:txBody>
                    <a:bodyPr/>
                    <a:lstStyle/>
                    <a:p>
                      <a:pPr algn="ctr">
                        <a:spcAft>
                          <a:spcPts val="0"/>
                        </a:spcAft>
                      </a:pPr>
                      <a:r>
                        <a:rPr lang="cs-CZ" sz="2000" b="1" dirty="0">
                          <a:solidFill>
                            <a:srgbClr val="C00000"/>
                          </a:solidFill>
                          <a:effectLst/>
                        </a:rPr>
                        <a:t>rok</a:t>
                      </a:r>
                      <a:endParaRPr lang="cs-CZ" sz="2000" b="1" dirty="0">
                        <a:solidFill>
                          <a:srgbClr val="C00000"/>
                        </a:solidFill>
                        <a:effectLst/>
                        <a:latin typeface="Arial"/>
                        <a:ea typeface="Calibri"/>
                        <a:cs typeface="Times New Roman"/>
                      </a:endParaRPr>
                    </a:p>
                  </a:txBody>
                  <a:tcPr marL="68580" marR="68580" marT="0" marB="0">
                    <a:solidFill>
                      <a:schemeClr val="accent5">
                        <a:lumMod val="40000"/>
                        <a:lumOff val="60000"/>
                      </a:schemeClr>
                    </a:solidFill>
                  </a:tcPr>
                </a:tc>
                <a:tc>
                  <a:txBody>
                    <a:bodyPr/>
                    <a:lstStyle/>
                    <a:p>
                      <a:pPr algn="ctr">
                        <a:spcAft>
                          <a:spcPts val="0"/>
                        </a:spcAft>
                      </a:pPr>
                      <a:r>
                        <a:rPr lang="cs-CZ" sz="2400" b="1" dirty="0">
                          <a:solidFill>
                            <a:schemeClr val="tx1"/>
                          </a:solidFill>
                          <a:effectLst/>
                        </a:rPr>
                        <a:t>1989</a:t>
                      </a:r>
                      <a:endParaRPr lang="cs-CZ" sz="2400" b="1" dirty="0">
                        <a:solidFill>
                          <a:schemeClr val="tx1"/>
                        </a:solidFill>
                        <a:effectLst/>
                        <a:latin typeface="Arial"/>
                        <a:ea typeface="Calibri"/>
                        <a:cs typeface="Times New Roman"/>
                      </a:endParaRPr>
                    </a:p>
                  </a:txBody>
                  <a:tcPr marL="68580" marR="68580" marT="0" marB="0" anchor="ctr">
                    <a:solidFill>
                      <a:schemeClr val="accent5">
                        <a:lumMod val="40000"/>
                        <a:lumOff val="60000"/>
                      </a:schemeClr>
                    </a:solidFill>
                  </a:tcPr>
                </a:tc>
                <a:tc>
                  <a:txBody>
                    <a:bodyPr/>
                    <a:lstStyle/>
                    <a:p>
                      <a:pPr algn="ctr">
                        <a:spcAft>
                          <a:spcPts val="0"/>
                        </a:spcAft>
                      </a:pPr>
                      <a:r>
                        <a:rPr lang="cs-CZ" sz="2400" b="1" dirty="0" smtClean="0">
                          <a:solidFill>
                            <a:schemeClr val="tx1"/>
                          </a:solidFill>
                          <a:effectLst/>
                        </a:rPr>
                        <a:t>2018</a:t>
                      </a:r>
                      <a:endParaRPr lang="cs-CZ" sz="2400" b="1" dirty="0">
                        <a:solidFill>
                          <a:schemeClr val="tx1"/>
                        </a:solidFill>
                        <a:effectLst/>
                        <a:latin typeface="Arial"/>
                        <a:ea typeface="Calibri"/>
                        <a:cs typeface="Times New Roman"/>
                      </a:endParaRPr>
                    </a:p>
                  </a:txBody>
                  <a:tcPr marL="68580" marR="68580" marT="0" marB="0" anchor="ctr">
                    <a:solidFill>
                      <a:schemeClr val="accent5">
                        <a:lumMod val="40000"/>
                        <a:lumOff val="60000"/>
                      </a:schemeClr>
                    </a:solidFill>
                  </a:tcPr>
                </a:tc>
                <a:tc vMerge="1">
                  <a:txBody>
                    <a:bodyPr/>
                    <a:lstStyle/>
                    <a:p>
                      <a:endParaRPr lang="cs-CZ"/>
                    </a:p>
                  </a:txBody>
                  <a:tcPr/>
                </a:tc>
                <a:extLst>
                  <a:ext uri="{0D108BD9-81ED-4DB2-BD59-A6C34878D82A}">
                    <a16:rowId xmlns:a16="http://schemas.microsoft.com/office/drawing/2014/main" val="10001"/>
                  </a:ext>
                </a:extLst>
              </a:tr>
              <a:tr h="512234">
                <a:tc>
                  <a:txBody>
                    <a:bodyPr/>
                    <a:lstStyle/>
                    <a:p>
                      <a:pPr algn="ctr">
                        <a:spcAft>
                          <a:spcPts val="0"/>
                        </a:spcAft>
                      </a:pPr>
                      <a:r>
                        <a:rPr lang="cs-CZ" sz="2000" b="1" dirty="0">
                          <a:solidFill>
                            <a:srgbClr val="C00000"/>
                          </a:solidFill>
                          <a:effectLst/>
                        </a:rPr>
                        <a:t>Celková spotřeba</a:t>
                      </a:r>
                      <a:endParaRPr lang="cs-CZ" sz="2000" b="1" dirty="0">
                        <a:solidFill>
                          <a:srgbClr val="C00000"/>
                        </a:solidFill>
                        <a:effectLst/>
                        <a:latin typeface="Arial"/>
                        <a:ea typeface="Calibri"/>
                        <a:cs typeface="Times New Roman"/>
                      </a:endParaRPr>
                    </a:p>
                  </a:txBody>
                  <a:tcPr marL="68580" marR="68580" marT="0" marB="0">
                    <a:solidFill>
                      <a:schemeClr val="accent5">
                        <a:lumMod val="60000"/>
                        <a:lumOff val="40000"/>
                      </a:schemeClr>
                    </a:solidFill>
                  </a:tcPr>
                </a:tc>
                <a:tc>
                  <a:txBody>
                    <a:bodyPr/>
                    <a:lstStyle/>
                    <a:p>
                      <a:pPr algn="ctr">
                        <a:spcAft>
                          <a:spcPts val="0"/>
                        </a:spcAft>
                      </a:pPr>
                      <a:r>
                        <a:rPr lang="cs-CZ" sz="2400" b="1">
                          <a:solidFill>
                            <a:schemeClr val="tx1"/>
                          </a:solidFill>
                          <a:effectLst/>
                        </a:rPr>
                        <a:t>401</a:t>
                      </a:r>
                      <a:endParaRPr lang="cs-CZ" sz="2400" b="1">
                        <a:solidFill>
                          <a:schemeClr val="tx1"/>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smtClean="0">
                          <a:solidFill>
                            <a:schemeClr val="tx1"/>
                          </a:solidFill>
                          <a:effectLst/>
                          <a:latin typeface="+mj-lt"/>
                          <a:ea typeface="Calibri"/>
                          <a:cs typeface="Times New Roman"/>
                        </a:rPr>
                        <a:t>133,5</a:t>
                      </a:r>
                      <a:endParaRPr lang="cs-CZ" sz="2400" b="1" dirty="0">
                        <a:solidFill>
                          <a:schemeClr val="tx1"/>
                        </a:solidFill>
                        <a:effectLst/>
                        <a:latin typeface="+mj-lt"/>
                        <a:ea typeface="Calibri"/>
                        <a:cs typeface="Times New Roman"/>
                      </a:endParaRPr>
                    </a:p>
                  </a:txBody>
                  <a:tcPr marL="68580" marR="68580" marT="0" marB="0" anchor="ctr"/>
                </a:tc>
                <a:tc>
                  <a:txBody>
                    <a:bodyPr/>
                    <a:lstStyle/>
                    <a:p>
                      <a:pPr marL="457200">
                        <a:spcAft>
                          <a:spcPts val="0"/>
                        </a:spcAft>
                      </a:pPr>
                      <a:r>
                        <a:rPr lang="cs-CZ" sz="2800" b="1" dirty="0">
                          <a:solidFill>
                            <a:srgbClr val="C00000"/>
                          </a:solidFill>
                          <a:effectLst/>
                        </a:rPr>
                        <a:t>- 67</a:t>
                      </a:r>
                      <a:endParaRPr lang="cs-CZ" sz="2800" b="1" dirty="0">
                        <a:solidFill>
                          <a:srgbClr val="C00000"/>
                        </a:solidFill>
                        <a:effectLst/>
                        <a:latin typeface="Arial"/>
                        <a:ea typeface="Calibri"/>
                        <a:cs typeface="Times New Roman"/>
                      </a:endParaRPr>
                    </a:p>
                  </a:txBody>
                  <a:tcPr marL="68580" marR="68580" marT="0" marB="0"/>
                </a:tc>
                <a:extLst>
                  <a:ext uri="{0D108BD9-81ED-4DB2-BD59-A6C34878D82A}">
                    <a16:rowId xmlns:a16="http://schemas.microsoft.com/office/drawing/2014/main" val="10002"/>
                  </a:ext>
                </a:extLst>
              </a:tr>
              <a:tr h="512234">
                <a:tc>
                  <a:txBody>
                    <a:bodyPr/>
                    <a:lstStyle/>
                    <a:p>
                      <a:pPr algn="ctr">
                        <a:spcAft>
                          <a:spcPts val="0"/>
                        </a:spcAft>
                      </a:pPr>
                      <a:r>
                        <a:rPr lang="cs-CZ" sz="2000" b="1" dirty="0">
                          <a:solidFill>
                            <a:srgbClr val="C00000"/>
                          </a:solidFill>
                          <a:effectLst/>
                        </a:rPr>
                        <a:t>Spotřeba v domácnosti</a:t>
                      </a:r>
                      <a:endParaRPr lang="cs-CZ" sz="2000" b="1" dirty="0">
                        <a:solidFill>
                          <a:srgbClr val="C00000"/>
                        </a:solidFill>
                        <a:effectLst/>
                        <a:latin typeface="Arial"/>
                        <a:ea typeface="Calibri"/>
                        <a:cs typeface="Times New Roman"/>
                      </a:endParaRPr>
                    </a:p>
                  </a:txBody>
                  <a:tcPr marL="68580" marR="68580" marT="0" marB="0">
                    <a:solidFill>
                      <a:schemeClr val="accent5">
                        <a:lumMod val="60000"/>
                        <a:lumOff val="40000"/>
                      </a:schemeClr>
                    </a:solidFill>
                  </a:tcPr>
                </a:tc>
                <a:tc>
                  <a:txBody>
                    <a:bodyPr/>
                    <a:lstStyle/>
                    <a:p>
                      <a:pPr algn="ctr">
                        <a:spcAft>
                          <a:spcPts val="0"/>
                        </a:spcAft>
                      </a:pPr>
                      <a:r>
                        <a:rPr lang="cs-CZ" sz="2400" b="1">
                          <a:solidFill>
                            <a:schemeClr val="tx1"/>
                          </a:solidFill>
                          <a:effectLst/>
                        </a:rPr>
                        <a:t>171</a:t>
                      </a:r>
                      <a:endParaRPr lang="cs-CZ" sz="2400" b="1">
                        <a:solidFill>
                          <a:schemeClr val="tx1"/>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smtClean="0">
                          <a:solidFill>
                            <a:schemeClr val="tx1"/>
                          </a:solidFill>
                          <a:effectLst/>
                          <a:latin typeface="+mn-lt"/>
                          <a:ea typeface="Calibri"/>
                          <a:cs typeface="Times New Roman"/>
                        </a:rPr>
                        <a:t>89,5</a:t>
                      </a:r>
                      <a:endParaRPr lang="cs-CZ" sz="2400" b="1" dirty="0">
                        <a:solidFill>
                          <a:schemeClr val="tx1"/>
                        </a:solidFill>
                        <a:effectLst/>
                        <a:latin typeface="+mn-lt"/>
                        <a:ea typeface="Calibri"/>
                        <a:cs typeface="Times New Roman"/>
                      </a:endParaRPr>
                    </a:p>
                  </a:txBody>
                  <a:tcPr marL="68580" marR="68580" marT="0" marB="0" anchor="ctr"/>
                </a:tc>
                <a:tc>
                  <a:txBody>
                    <a:bodyPr/>
                    <a:lstStyle/>
                    <a:p>
                      <a:pPr marL="457200">
                        <a:spcAft>
                          <a:spcPts val="0"/>
                        </a:spcAft>
                      </a:pPr>
                      <a:r>
                        <a:rPr lang="cs-CZ" sz="2800" b="1" dirty="0">
                          <a:solidFill>
                            <a:srgbClr val="C00000"/>
                          </a:solidFill>
                          <a:effectLst/>
                        </a:rPr>
                        <a:t>- </a:t>
                      </a:r>
                      <a:r>
                        <a:rPr lang="cs-CZ" sz="2800" b="1" dirty="0" smtClean="0">
                          <a:solidFill>
                            <a:srgbClr val="C00000"/>
                          </a:solidFill>
                          <a:effectLst/>
                        </a:rPr>
                        <a:t>48</a:t>
                      </a:r>
                      <a:endParaRPr lang="cs-CZ" sz="2800" b="1" dirty="0">
                        <a:solidFill>
                          <a:srgbClr val="C00000"/>
                        </a:solidFill>
                        <a:effectLst/>
                        <a:latin typeface="Arial"/>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4" name="Tabulka 3"/>
          <p:cNvGraphicFramePr>
            <a:graphicFrameLocks noGrp="1"/>
          </p:cNvGraphicFramePr>
          <p:nvPr>
            <p:extLst/>
          </p:nvPr>
        </p:nvGraphicFramePr>
        <p:xfrm>
          <a:off x="5940152" y="1124744"/>
          <a:ext cx="3024336" cy="4624457"/>
        </p:xfrm>
        <a:graphic>
          <a:graphicData uri="http://schemas.openxmlformats.org/drawingml/2006/table">
            <a:tbl>
              <a:tblPr/>
              <a:tblGrid>
                <a:gridCol w="940107">
                  <a:extLst>
                    <a:ext uri="{9D8B030D-6E8A-4147-A177-3AD203B41FA5}">
                      <a16:colId xmlns:a16="http://schemas.microsoft.com/office/drawing/2014/main" val="20000"/>
                    </a:ext>
                  </a:extLst>
                </a:gridCol>
                <a:gridCol w="1076117">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tblGrid>
              <a:tr h="357257">
                <a:tc>
                  <a:txBody>
                    <a:bodyPr/>
                    <a:lstStyle/>
                    <a:p>
                      <a:pPr marL="0" algn="ctr" defTabSz="914400" rtl="0" eaLnBrk="1" fontAlgn="ctr" latinLnBrk="0" hangingPunct="1"/>
                      <a:r>
                        <a:rPr lang="cs-CZ" sz="2000" b="1" kern="1200" dirty="0">
                          <a:solidFill>
                            <a:srgbClr val="C00000"/>
                          </a:solidFill>
                          <a:effectLst>
                            <a:outerShdw blurRad="38100" dist="38100" dir="2700000" algn="tl">
                              <a:srgbClr val="C0C0C0"/>
                            </a:outerShdw>
                          </a:effectLst>
                          <a:latin typeface="Times New Roman" pitchFamily="18" charset="0"/>
                          <a:ea typeface="+mn-ea"/>
                          <a:cs typeface="+mn-cs"/>
                        </a:rPr>
                        <a:t> </a:t>
                      </a:r>
                      <a:r>
                        <a:rPr lang="cs-CZ" sz="2000" b="1" kern="1200" dirty="0" smtClean="0">
                          <a:solidFill>
                            <a:srgbClr val="C00000"/>
                          </a:solidFill>
                          <a:effectLst>
                            <a:outerShdw blurRad="38100" dist="38100" dir="2700000" algn="tl">
                              <a:srgbClr val="C0C0C0"/>
                            </a:outerShdw>
                          </a:effectLst>
                          <a:latin typeface="Times New Roman" pitchFamily="18" charset="0"/>
                          <a:ea typeface="+mn-ea"/>
                          <a:cs typeface="+mn-cs"/>
                        </a:rPr>
                        <a:t>Rok</a:t>
                      </a:r>
                      <a:endParaRPr lang="cs-CZ" sz="2000" b="1" kern="1200" dirty="0">
                        <a:solidFill>
                          <a:srgbClr val="C00000"/>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cs-CZ" sz="2000" b="1" kern="1200" dirty="0">
                          <a:solidFill>
                            <a:srgbClr val="C00000"/>
                          </a:solidFill>
                          <a:effectLst>
                            <a:outerShdw blurRad="38100" dist="38100" dir="2700000" algn="tl">
                              <a:srgbClr val="C0C0C0"/>
                            </a:outerShdw>
                          </a:effectLst>
                          <a:latin typeface="Times New Roman" pitchFamily="18" charset="0"/>
                          <a:ea typeface="+mn-ea"/>
                          <a:cs typeface="+mn-cs"/>
                        </a:rPr>
                        <a:t>Celkem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cs-CZ" sz="1400" b="1" kern="1200" dirty="0">
                          <a:solidFill>
                            <a:srgbClr val="C00000"/>
                          </a:solidFill>
                          <a:effectLst>
                            <a:outerShdw blurRad="38100" dist="38100" dir="2700000" algn="tl">
                              <a:srgbClr val="C0C0C0"/>
                            </a:outerShdw>
                          </a:effectLst>
                          <a:latin typeface="Times New Roman" pitchFamily="18" charset="0"/>
                          <a:ea typeface="+mn-ea"/>
                          <a:cs typeface="+mn-cs"/>
                        </a:rPr>
                        <a:t>Domácnost</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1989</a:t>
                      </a: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298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171</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1991</a:t>
                      </a: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274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161</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1993</a:t>
                      </a: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233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137</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a:solidFill>
                            <a:srgbClr val="000046"/>
                          </a:solidFill>
                          <a:effectLst>
                            <a:outerShdw blurRad="38100" dist="38100" dir="2700000" algn="tl">
                              <a:srgbClr val="C0C0C0"/>
                            </a:outerShdw>
                          </a:effectLst>
                          <a:latin typeface="Times New Roman" pitchFamily="18" charset="0"/>
                          <a:ea typeface="+mn-ea"/>
                          <a:cs typeface="+mn-cs"/>
                        </a:rPr>
                        <a:t>1995</a:t>
                      </a: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203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121</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a:solidFill>
                            <a:srgbClr val="000046"/>
                          </a:solidFill>
                          <a:effectLst>
                            <a:outerShdw blurRad="38100" dist="38100" dir="2700000" algn="tl">
                              <a:srgbClr val="C0C0C0"/>
                            </a:outerShdw>
                          </a:effectLst>
                          <a:latin typeface="Times New Roman" pitchFamily="18" charset="0"/>
                          <a:ea typeface="+mn-ea"/>
                          <a:cs typeface="+mn-cs"/>
                        </a:rPr>
                        <a:t>1999</a:t>
                      </a: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109</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2005</a:t>
                      </a: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155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a:solidFill>
                            <a:srgbClr val="000046"/>
                          </a:solidFill>
                          <a:effectLst>
                            <a:outerShdw blurRad="38100" dist="38100" dir="2700000" algn="tl">
                              <a:srgbClr val="C0C0C0"/>
                            </a:outerShdw>
                          </a:effectLst>
                          <a:latin typeface="Times New Roman" pitchFamily="18" charset="0"/>
                          <a:ea typeface="+mn-ea"/>
                          <a:cs typeface="+mn-cs"/>
                        </a:rPr>
                        <a:t>98,9</a:t>
                      </a: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2009</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142</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92,5</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2010</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138</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89,5</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2013</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131,2</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87,1</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2014</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129,5</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87,3</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2015</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131,5</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87,9</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2016</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131,2</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88,3</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2017</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131,7</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88,7</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27257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2018</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133,5</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cs-CZ" sz="2000" b="1" kern="1200" dirty="0" smtClean="0">
                          <a:solidFill>
                            <a:srgbClr val="000046"/>
                          </a:solidFill>
                          <a:effectLst>
                            <a:outerShdw blurRad="38100" dist="38100" dir="2700000" algn="tl">
                              <a:srgbClr val="C0C0C0"/>
                            </a:outerShdw>
                          </a:effectLst>
                          <a:latin typeface="Times New Roman" pitchFamily="18" charset="0"/>
                          <a:ea typeface="+mn-ea"/>
                          <a:cs typeface="+mn-cs"/>
                        </a:rPr>
                        <a:t>89,2</a:t>
                      </a:r>
                      <a:endParaRPr lang="cs-CZ" sz="2000" b="1" kern="1200" dirty="0">
                        <a:solidFill>
                          <a:srgbClr val="000046"/>
                        </a:solidFill>
                        <a:effectLst>
                          <a:outerShdw blurRad="38100" dist="38100" dir="2700000" algn="tl">
                            <a:srgbClr val="C0C0C0"/>
                          </a:outerShdw>
                        </a:effectLst>
                        <a:latin typeface="Times New Roman" pitchFamily="18" charset="0"/>
                        <a:ea typeface="+mn-ea"/>
                        <a:cs typeface="+mn-cs"/>
                      </a:endParaRPr>
                    </a:p>
                  </a:txBody>
                  <a:tcPr marL="0" marR="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bl>
          </a:graphicData>
        </a:graphic>
      </p:graphicFrame>
      <p:graphicFrame>
        <p:nvGraphicFramePr>
          <p:cNvPr id="5" name="Tabulka 4"/>
          <p:cNvGraphicFramePr>
            <a:graphicFrameLocks noGrp="1"/>
          </p:cNvGraphicFramePr>
          <p:nvPr>
            <p:extLst/>
          </p:nvPr>
        </p:nvGraphicFramePr>
        <p:xfrm>
          <a:off x="251520" y="3284983"/>
          <a:ext cx="5256584" cy="3378250"/>
        </p:xfrm>
        <a:graphic>
          <a:graphicData uri="http://schemas.openxmlformats.org/drawingml/2006/table">
            <a:tbl>
              <a:tblPr firstRow="1" firstCol="1" bandRow="1">
                <a:tableStyleId>{5C22544A-7EE6-4342-B048-85BDC9FD1C3A}</a:tableStyleId>
              </a:tblPr>
              <a:tblGrid>
                <a:gridCol w="1694965">
                  <a:extLst>
                    <a:ext uri="{9D8B030D-6E8A-4147-A177-3AD203B41FA5}">
                      <a16:colId xmlns:a16="http://schemas.microsoft.com/office/drawing/2014/main" val="20000"/>
                    </a:ext>
                  </a:extLst>
                </a:gridCol>
                <a:gridCol w="1129687">
                  <a:extLst>
                    <a:ext uri="{9D8B030D-6E8A-4147-A177-3AD203B41FA5}">
                      <a16:colId xmlns:a16="http://schemas.microsoft.com/office/drawing/2014/main" val="20001"/>
                    </a:ext>
                  </a:extLst>
                </a:gridCol>
                <a:gridCol w="1187470">
                  <a:extLst>
                    <a:ext uri="{9D8B030D-6E8A-4147-A177-3AD203B41FA5}">
                      <a16:colId xmlns:a16="http://schemas.microsoft.com/office/drawing/2014/main" val="20002"/>
                    </a:ext>
                  </a:extLst>
                </a:gridCol>
                <a:gridCol w="1244462">
                  <a:extLst>
                    <a:ext uri="{9D8B030D-6E8A-4147-A177-3AD203B41FA5}">
                      <a16:colId xmlns:a16="http://schemas.microsoft.com/office/drawing/2014/main" val="20003"/>
                    </a:ext>
                  </a:extLst>
                </a:gridCol>
              </a:tblGrid>
              <a:tr h="1915210">
                <a:tc>
                  <a:txBody>
                    <a:bodyPr/>
                    <a:lstStyle/>
                    <a:p>
                      <a:pPr algn="ctr">
                        <a:spcAft>
                          <a:spcPts val="0"/>
                        </a:spcAft>
                      </a:pPr>
                      <a:r>
                        <a:rPr lang="cs-CZ" sz="2000" b="1" dirty="0" smtClean="0">
                          <a:effectLst/>
                        </a:rPr>
                        <a:t>zdroje </a:t>
                      </a:r>
                      <a:r>
                        <a:rPr lang="cs-CZ" sz="2000" b="1" dirty="0">
                          <a:effectLst/>
                        </a:rPr>
                        <a:t>pitné </a:t>
                      </a:r>
                      <a:r>
                        <a:rPr lang="cs-CZ" sz="2000" b="1" dirty="0" smtClean="0">
                          <a:effectLst/>
                        </a:rPr>
                        <a:t>vody</a:t>
                      </a:r>
                    </a:p>
                    <a:p>
                      <a:pPr algn="ctr">
                        <a:spcAft>
                          <a:spcPts val="0"/>
                        </a:spcAft>
                      </a:pPr>
                      <a:r>
                        <a:rPr lang="cs-CZ" sz="2000" b="1" dirty="0" smtClean="0">
                          <a:effectLst/>
                        </a:rPr>
                        <a:t>------------------období </a:t>
                      </a:r>
                      <a:r>
                        <a:rPr lang="cs-CZ" sz="2000" b="1" dirty="0">
                          <a:effectLst/>
                        </a:rPr>
                        <a:t>využívání</a:t>
                      </a:r>
                      <a:endParaRPr lang="cs-CZ" sz="2000" b="1" dirty="0">
                        <a:effectLst/>
                        <a:latin typeface="Arial"/>
                        <a:ea typeface="Calibri"/>
                        <a:cs typeface="Times New Roman"/>
                      </a:endParaRPr>
                    </a:p>
                  </a:txBody>
                  <a:tcPr marL="68580" marR="68580" marT="0" marB="0" anchor="ctr"/>
                </a:tc>
                <a:tc>
                  <a:txBody>
                    <a:bodyPr/>
                    <a:lstStyle/>
                    <a:p>
                      <a:pPr algn="ctr">
                        <a:spcAft>
                          <a:spcPts val="0"/>
                        </a:spcAft>
                      </a:pPr>
                      <a:r>
                        <a:rPr lang="cs-CZ" sz="2000" b="1" dirty="0" smtClean="0">
                          <a:effectLst/>
                        </a:rPr>
                        <a:t>povrch. </a:t>
                      </a:r>
                      <a:r>
                        <a:rPr lang="cs-CZ" sz="2000" b="1" dirty="0">
                          <a:effectLst/>
                        </a:rPr>
                        <a:t>zdroje vody (mil. m</a:t>
                      </a:r>
                      <a:r>
                        <a:rPr lang="cs-CZ" sz="2000" b="1" baseline="30000" dirty="0">
                          <a:effectLst/>
                        </a:rPr>
                        <a:t>3)</a:t>
                      </a:r>
                      <a:endParaRPr lang="cs-CZ" sz="2000" b="1" dirty="0">
                        <a:effectLst/>
                        <a:latin typeface="Arial"/>
                        <a:ea typeface="Calibri"/>
                        <a:cs typeface="Times New Roman"/>
                      </a:endParaRPr>
                    </a:p>
                  </a:txBody>
                  <a:tcPr marL="68580" marR="68580" marT="0" marB="0" anchor="ctr"/>
                </a:tc>
                <a:tc>
                  <a:txBody>
                    <a:bodyPr/>
                    <a:lstStyle/>
                    <a:p>
                      <a:pPr algn="ctr">
                        <a:spcAft>
                          <a:spcPts val="0"/>
                        </a:spcAft>
                      </a:pPr>
                      <a:r>
                        <a:rPr lang="cs-CZ" sz="2000" b="1" dirty="0" err="1" smtClean="0">
                          <a:effectLst/>
                        </a:rPr>
                        <a:t>podzem</a:t>
                      </a:r>
                      <a:r>
                        <a:rPr lang="cs-CZ" sz="2000" b="1" dirty="0" smtClean="0">
                          <a:effectLst/>
                        </a:rPr>
                        <a:t>.</a:t>
                      </a:r>
                      <a:br>
                        <a:rPr lang="cs-CZ" sz="2000" b="1" dirty="0" smtClean="0">
                          <a:effectLst/>
                        </a:rPr>
                      </a:br>
                      <a:r>
                        <a:rPr lang="cs-CZ" sz="2000" b="1" dirty="0" smtClean="0">
                          <a:effectLst/>
                        </a:rPr>
                        <a:t>zdroje </a:t>
                      </a:r>
                      <a:r>
                        <a:rPr lang="cs-CZ" sz="2000" b="1" dirty="0">
                          <a:effectLst/>
                        </a:rPr>
                        <a:t>vody (mil. m</a:t>
                      </a:r>
                      <a:r>
                        <a:rPr lang="cs-CZ" sz="2000" b="1" baseline="30000" dirty="0">
                          <a:effectLst/>
                        </a:rPr>
                        <a:t>3</a:t>
                      </a:r>
                      <a:r>
                        <a:rPr lang="cs-CZ" sz="2000" b="1" dirty="0">
                          <a:effectLst/>
                        </a:rPr>
                        <a:t>)</a:t>
                      </a:r>
                      <a:endParaRPr lang="cs-CZ" sz="2000" b="1" dirty="0">
                        <a:effectLst/>
                        <a:latin typeface="Arial"/>
                        <a:ea typeface="Calibri"/>
                        <a:cs typeface="Times New Roman"/>
                      </a:endParaRPr>
                    </a:p>
                  </a:txBody>
                  <a:tcPr marL="68580" marR="68580" marT="0" marB="0" anchor="ctr"/>
                </a:tc>
                <a:tc>
                  <a:txBody>
                    <a:bodyPr/>
                    <a:lstStyle/>
                    <a:p>
                      <a:pPr algn="ctr">
                        <a:spcAft>
                          <a:spcPts val="0"/>
                        </a:spcAft>
                      </a:pPr>
                      <a:r>
                        <a:rPr lang="cs-CZ" sz="2000" b="1" dirty="0">
                          <a:effectLst/>
                        </a:rPr>
                        <a:t>% </a:t>
                      </a:r>
                      <a:r>
                        <a:rPr lang="cs-CZ" sz="2000" b="1" dirty="0" smtClean="0">
                          <a:effectLst/>
                        </a:rPr>
                        <a:t>povrch. </a:t>
                      </a:r>
                      <a:r>
                        <a:rPr lang="cs-CZ" sz="2000" b="1" dirty="0">
                          <a:effectLst/>
                        </a:rPr>
                        <a:t>zdrojů</a:t>
                      </a:r>
                      <a:endParaRPr lang="cs-CZ" sz="2000" b="1" dirty="0">
                        <a:effectLst/>
                        <a:latin typeface="Arial"/>
                        <a:ea typeface="Calibri"/>
                        <a:cs typeface="Times New Roman"/>
                      </a:endParaRPr>
                    </a:p>
                  </a:txBody>
                  <a:tcPr marL="68580" marR="68580" marT="0" marB="0" anchor="ctr"/>
                </a:tc>
                <a:extLst>
                  <a:ext uri="{0D108BD9-81ED-4DB2-BD59-A6C34878D82A}">
                    <a16:rowId xmlns:a16="http://schemas.microsoft.com/office/drawing/2014/main" val="10000"/>
                  </a:ext>
                </a:extLst>
              </a:tr>
              <a:tr h="319202">
                <a:tc>
                  <a:txBody>
                    <a:bodyPr/>
                    <a:lstStyle/>
                    <a:p>
                      <a:pPr algn="ctr">
                        <a:spcAft>
                          <a:spcPts val="0"/>
                        </a:spcAft>
                      </a:pPr>
                      <a:r>
                        <a:rPr lang="cs-CZ" sz="2400" b="1" dirty="0" smtClean="0">
                          <a:effectLst/>
                        </a:rPr>
                        <a:t>do </a:t>
                      </a:r>
                      <a:r>
                        <a:rPr lang="cs-CZ" sz="2400" b="1" dirty="0">
                          <a:effectLst/>
                        </a:rPr>
                        <a:t>r. 1950</a:t>
                      </a:r>
                      <a:endParaRPr lang="cs-CZ" sz="2400" b="1" dirty="0">
                        <a:effectLst/>
                        <a:latin typeface="Arial"/>
                        <a:ea typeface="Calibri"/>
                        <a:cs typeface="Times New Roman"/>
                      </a:endParaRPr>
                    </a:p>
                  </a:txBody>
                  <a:tcPr marL="68580" marR="68580" marT="0" marB="0"/>
                </a:tc>
                <a:tc>
                  <a:txBody>
                    <a:bodyPr/>
                    <a:lstStyle/>
                    <a:p>
                      <a:pPr algn="ctr">
                        <a:spcAft>
                          <a:spcPts val="0"/>
                        </a:spcAft>
                      </a:pPr>
                      <a:r>
                        <a:rPr lang="cs-CZ" sz="2400" b="1" dirty="0">
                          <a:solidFill>
                            <a:srgbClr val="C00000"/>
                          </a:solidFill>
                          <a:effectLst/>
                        </a:rPr>
                        <a:t>70</a:t>
                      </a:r>
                      <a:endParaRPr lang="cs-CZ" sz="2400" b="1" dirty="0">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a:solidFill>
                            <a:srgbClr val="C00000"/>
                          </a:solidFill>
                          <a:effectLst/>
                        </a:rPr>
                        <a:t>191</a:t>
                      </a:r>
                      <a:endParaRPr lang="cs-CZ" sz="2400" b="1" dirty="0">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a:solidFill>
                            <a:srgbClr val="C00000"/>
                          </a:solidFill>
                          <a:effectLst/>
                        </a:rPr>
                        <a:t>27</a:t>
                      </a:r>
                      <a:endParaRPr lang="cs-CZ" sz="2400" b="1" dirty="0">
                        <a:solidFill>
                          <a:srgbClr val="C00000"/>
                        </a:solidFill>
                        <a:effectLst/>
                        <a:latin typeface="Arial"/>
                        <a:ea typeface="Calibri"/>
                        <a:cs typeface="Times New Roman"/>
                      </a:endParaRPr>
                    </a:p>
                  </a:txBody>
                  <a:tcPr marL="68580" marR="68580" marT="0" marB="0" anchor="ctr"/>
                </a:tc>
                <a:extLst>
                  <a:ext uri="{0D108BD9-81ED-4DB2-BD59-A6C34878D82A}">
                    <a16:rowId xmlns:a16="http://schemas.microsoft.com/office/drawing/2014/main" val="10001"/>
                  </a:ext>
                </a:extLst>
              </a:tr>
              <a:tr h="319202">
                <a:tc>
                  <a:txBody>
                    <a:bodyPr/>
                    <a:lstStyle/>
                    <a:p>
                      <a:pPr algn="ctr">
                        <a:spcAft>
                          <a:spcPts val="0"/>
                        </a:spcAft>
                      </a:pPr>
                      <a:r>
                        <a:rPr lang="cs-CZ" sz="2400" b="1" dirty="0" smtClean="0">
                          <a:effectLst/>
                        </a:rPr>
                        <a:t>do </a:t>
                      </a:r>
                      <a:r>
                        <a:rPr lang="cs-CZ" sz="2400" b="1" dirty="0">
                          <a:effectLst/>
                        </a:rPr>
                        <a:t>r. 1990</a:t>
                      </a:r>
                      <a:endParaRPr lang="cs-CZ" sz="2400" b="1" dirty="0">
                        <a:effectLst/>
                        <a:latin typeface="Arial"/>
                        <a:ea typeface="Calibri"/>
                        <a:cs typeface="Times New Roman"/>
                      </a:endParaRPr>
                    </a:p>
                  </a:txBody>
                  <a:tcPr marL="68580" marR="68580" marT="0" marB="0"/>
                </a:tc>
                <a:tc>
                  <a:txBody>
                    <a:bodyPr/>
                    <a:lstStyle/>
                    <a:p>
                      <a:pPr algn="ctr">
                        <a:spcAft>
                          <a:spcPts val="0"/>
                        </a:spcAft>
                      </a:pPr>
                      <a:r>
                        <a:rPr lang="cs-CZ" sz="2400" b="1">
                          <a:solidFill>
                            <a:srgbClr val="C00000"/>
                          </a:solidFill>
                          <a:effectLst/>
                        </a:rPr>
                        <a:t>714</a:t>
                      </a:r>
                      <a:endParaRPr lang="cs-CZ" sz="2400" b="1">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a:solidFill>
                            <a:srgbClr val="C00000"/>
                          </a:solidFill>
                          <a:effectLst/>
                        </a:rPr>
                        <a:t>542</a:t>
                      </a:r>
                      <a:endParaRPr lang="cs-CZ" sz="2400" b="1" dirty="0">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a:solidFill>
                            <a:srgbClr val="C00000"/>
                          </a:solidFill>
                          <a:effectLst/>
                        </a:rPr>
                        <a:t>57</a:t>
                      </a:r>
                      <a:endParaRPr lang="cs-CZ" sz="2400" b="1" dirty="0">
                        <a:solidFill>
                          <a:srgbClr val="C00000"/>
                        </a:solidFill>
                        <a:effectLst/>
                        <a:latin typeface="Arial"/>
                        <a:ea typeface="Calibri"/>
                        <a:cs typeface="Times New Roman"/>
                      </a:endParaRPr>
                    </a:p>
                  </a:txBody>
                  <a:tcPr marL="68580" marR="68580" marT="0" marB="0" anchor="ctr"/>
                </a:tc>
                <a:extLst>
                  <a:ext uri="{0D108BD9-81ED-4DB2-BD59-A6C34878D82A}">
                    <a16:rowId xmlns:a16="http://schemas.microsoft.com/office/drawing/2014/main" val="10002"/>
                  </a:ext>
                </a:extLst>
              </a:tr>
              <a:tr h="638403">
                <a:tc>
                  <a:txBody>
                    <a:bodyPr/>
                    <a:lstStyle/>
                    <a:p>
                      <a:pPr algn="ctr">
                        <a:spcAft>
                          <a:spcPts val="0"/>
                        </a:spcAft>
                      </a:pPr>
                      <a:r>
                        <a:rPr lang="cs-CZ" sz="2400" b="1" dirty="0" smtClean="0">
                          <a:effectLst/>
                        </a:rPr>
                        <a:t>současný </a:t>
                      </a:r>
                      <a:r>
                        <a:rPr lang="cs-CZ" sz="2400" b="1" dirty="0">
                          <a:effectLst/>
                        </a:rPr>
                        <a:t>stav</a:t>
                      </a:r>
                      <a:endParaRPr lang="cs-CZ" sz="2400" b="1" dirty="0">
                        <a:effectLst/>
                        <a:latin typeface="Arial"/>
                        <a:ea typeface="Calibri"/>
                        <a:cs typeface="Times New Roman"/>
                      </a:endParaRPr>
                    </a:p>
                  </a:txBody>
                  <a:tcPr marL="68580" marR="68580" marT="0" marB="0"/>
                </a:tc>
                <a:tc>
                  <a:txBody>
                    <a:bodyPr/>
                    <a:lstStyle/>
                    <a:p>
                      <a:pPr algn="ctr">
                        <a:spcAft>
                          <a:spcPts val="0"/>
                        </a:spcAft>
                      </a:pPr>
                      <a:r>
                        <a:rPr lang="cs-CZ" sz="2400" b="1">
                          <a:solidFill>
                            <a:srgbClr val="C00000"/>
                          </a:solidFill>
                          <a:effectLst/>
                        </a:rPr>
                        <a:t>320,6</a:t>
                      </a:r>
                      <a:endParaRPr lang="cs-CZ" sz="2400" b="1">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2400" b="1">
                          <a:solidFill>
                            <a:srgbClr val="C00000"/>
                          </a:solidFill>
                          <a:effectLst/>
                        </a:rPr>
                        <a:t>296,1</a:t>
                      </a:r>
                      <a:endParaRPr lang="cs-CZ" sz="2400" b="1">
                        <a:solidFill>
                          <a:srgbClr val="C00000"/>
                        </a:solidFill>
                        <a:effectLst/>
                        <a:latin typeface="Arial"/>
                        <a:ea typeface="Calibri"/>
                        <a:cs typeface="Times New Roman"/>
                      </a:endParaRPr>
                    </a:p>
                  </a:txBody>
                  <a:tcPr marL="68580" marR="68580" marT="0" marB="0" anchor="ctr"/>
                </a:tc>
                <a:tc>
                  <a:txBody>
                    <a:bodyPr/>
                    <a:lstStyle/>
                    <a:p>
                      <a:pPr algn="ctr">
                        <a:spcAft>
                          <a:spcPts val="0"/>
                        </a:spcAft>
                      </a:pPr>
                      <a:r>
                        <a:rPr lang="cs-CZ" sz="2400" b="1" dirty="0">
                          <a:solidFill>
                            <a:srgbClr val="C00000"/>
                          </a:solidFill>
                          <a:effectLst/>
                        </a:rPr>
                        <a:t>52</a:t>
                      </a:r>
                      <a:endParaRPr lang="cs-CZ" sz="2400" b="1" dirty="0">
                        <a:solidFill>
                          <a:srgbClr val="C00000"/>
                        </a:solidFill>
                        <a:effectLst/>
                        <a:latin typeface="Arial"/>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9452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1196" y="375655"/>
            <a:ext cx="8229600" cy="346050"/>
          </a:xfrm>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graphicFrame>
        <p:nvGraphicFramePr>
          <p:cNvPr id="3" name="Tabulka 2"/>
          <p:cNvGraphicFramePr>
            <a:graphicFrameLocks noGrp="1"/>
          </p:cNvGraphicFramePr>
          <p:nvPr>
            <p:extLst/>
          </p:nvPr>
        </p:nvGraphicFramePr>
        <p:xfrm>
          <a:off x="395536" y="548680"/>
          <a:ext cx="8280921" cy="5479280"/>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088233">
                  <a:extLst>
                    <a:ext uri="{9D8B030D-6E8A-4147-A177-3AD203B41FA5}">
                      <a16:colId xmlns:a16="http://schemas.microsoft.com/office/drawing/2014/main" val="20002"/>
                    </a:ext>
                  </a:extLst>
                </a:gridCol>
              </a:tblGrid>
              <a:tr h="1038984">
                <a:tc gridSpan="3">
                  <a:txBody>
                    <a:bodyPr/>
                    <a:lstStyle/>
                    <a:p>
                      <a:pPr algn="ctr"/>
                      <a:r>
                        <a:rPr lang="cs-CZ" sz="2400" dirty="0" smtClean="0">
                          <a:solidFill>
                            <a:schemeClr val="tx1"/>
                          </a:solidFill>
                        </a:rPr>
                        <a:t>Výběr rozmezí údajů ze „suchých let“ 2012, 2015, 2017, 2018</a:t>
                      </a:r>
                    </a:p>
                    <a:p>
                      <a:pPr algn="ctr"/>
                      <a:r>
                        <a:rPr lang="cs-CZ" sz="2400" dirty="0" smtClean="0">
                          <a:solidFill>
                            <a:schemeClr val="tx1"/>
                          </a:solidFill>
                        </a:rPr>
                        <a:t>s rozmezím úhrnů ročních srážek (                              mm) </a:t>
                      </a:r>
                      <a:endParaRPr lang="cs-CZ" sz="2400" dirty="0">
                        <a:solidFill>
                          <a:schemeClr val="tx1"/>
                        </a:solidFill>
                      </a:endParaRPr>
                    </a:p>
                  </a:txBody>
                  <a:tcPr>
                    <a:solidFill>
                      <a:srgbClr val="FFFF00"/>
                    </a:solidFill>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val="10000"/>
                  </a:ext>
                </a:extLst>
              </a:tr>
              <a:tr h="553814">
                <a:tc>
                  <a:txBody>
                    <a:bodyPr/>
                    <a:lstStyle/>
                    <a:p>
                      <a:r>
                        <a:rPr lang="cs-CZ" sz="2400" b="1" dirty="0" smtClean="0">
                          <a:solidFill>
                            <a:schemeClr val="tx1"/>
                          </a:solidFill>
                        </a:rPr>
                        <a:t>srážky mld. m3/rok</a:t>
                      </a:r>
                      <a:endParaRPr lang="cs-CZ" sz="2400" b="1" dirty="0">
                        <a:solidFill>
                          <a:schemeClr val="tx1"/>
                        </a:solidFill>
                      </a:endParaRPr>
                    </a:p>
                  </a:txBody>
                  <a:tcPr anchor="ctr"/>
                </a:tc>
                <a:tc>
                  <a:txBody>
                    <a:bodyPr/>
                    <a:lstStyle/>
                    <a:p>
                      <a:pPr algn="ctr"/>
                      <a:r>
                        <a:rPr lang="cs-CZ" sz="2400" b="1" dirty="0" smtClean="0"/>
                        <a:t>41,2 – 54,8</a:t>
                      </a:r>
                      <a:endParaRPr lang="cs-CZ" sz="2400" b="1" dirty="0"/>
                    </a:p>
                  </a:txBody>
                  <a:tcPr anchor="ctr"/>
                </a:tc>
                <a:tc>
                  <a:txBody>
                    <a:bodyPr/>
                    <a:lstStyle/>
                    <a:p>
                      <a:pPr algn="ctr"/>
                      <a:r>
                        <a:rPr lang="cs-CZ" sz="2400" b="1" dirty="0" smtClean="0">
                          <a:solidFill>
                            <a:srgbClr val="C00000"/>
                          </a:solidFill>
                        </a:rPr>
                        <a:t>% ročních srážek</a:t>
                      </a:r>
                      <a:endParaRPr lang="cs-CZ" sz="2400" b="1" dirty="0">
                        <a:solidFill>
                          <a:srgbClr val="C00000"/>
                        </a:solidFill>
                      </a:endParaRPr>
                    </a:p>
                  </a:txBody>
                  <a:tcPr anchor="ctr"/>
                </a:tc>
                <a:extLst>
                  <a:ext uri="{0D108BD9-81ED-4DB2-BD59-A6C34878D82A}">
                    <a16:rowId xmlns:a16="http://schemas.microsoft.com/office/drawing/2014/main" val="10001"/>
                  </a:ext>
                </a:extLst>
              </a:tr>
              <a:tr h="553814">
                <a:tc>
                  <a:txBody>
                    <a:bodyPr/>
                    <a:lstStyle/>
                    <a:p>
                      <a:r>
                        <a:rPr lang="cs-CZ" sz="2000" b="1" dirty="0" smtClean="0"/>
                        <a:t>disponibilní zdroje povrchových. vod (mld. m3)</a:t>
                      </a:r>
                      <a:endParaRPr lang="cs-CZ" sz="2000" b="1" dirty="0"/>
                    </a:p>
                  </a:txBody>
                  <a:tcPr anchor="ctr">
                    <a:solidFill>
                      <a:schemeClr val="accent6">
                        <a:lumMod val="40000"/>
                        <a:lumOff val="60000"/>
                      </a:schemeClr>
                    </a:solidFill>
                  </a:tcPr>
                </a:tc>
                <a:tc>
                  <a:txBody>
                    <a:bodyPr/>
                    <a:lstStyle/>
                    <a:p>
                      <a:pPr algn="ctr"/>
                      <a:r>
                        <a:rPr lang="cs-CZ" sz="2400" b="1" dirty="0" smtClean="0"/>
                        <a:t>3,4 – 5,2</a:t>
                      </a:r>
                      <a:endParaRPr lang="cs-CZ" sz="2400" b="1" dirty="0"/>
                    </a:p>
                  </a:txBody>
                  <a:tcPr anchor="ctr">
                    <a:solidFill>
                      <a:schemeClr val="accent6">
                        <a:lumMod val="40000"/>
                        <a:lumOff val="60000"/>
                      </a:schemeClr>
                    </a:solidFill>
                  </a:tcPr>
                </a:tc>
                <a:tc>
                  <a:txBody>
                    <a:bodyPr/>
                    <a:lstStyle/>
                    <a:p>
                      <a:pPr algn="ctr"/>
                      <a:r>
                        <a:rPr lang="cs-CZ" sz="2400" b="1" dirty="0" smtClean="0"/>
                        <a:t>7,9  - 9,4</a:t>
                      </a:r>
                      <a:endParaRPr lang="cs-CZ" sz="2400" b="1" dirty="0"/>
                    </a:p>
                  </a:txBody>
                  <a:tcPr anchor="ctr">
                    <a:solidFill>
                      <a:schemeClr val="accent6">
                        <a:lumMod val="40000"/>
                        <a:lumOff val="60000"/>
                      </a:schemeClr>
                    </a:solidFill>
                  </a:tcPr>
                </a:tc>
                <a:extLst>
                  <a:ext uri="{0D108BD9-81ED-4DB2-BD59-A6C34878D82A}">
                    <a16:rowId xmlns:a16="http://schemas.microsoft.com/office/drawing/2014/main" val="10002"/>
                  </a:ext>
                </a:extLst>
              </a:tr>
              <a:tr h="553814">
                <a:tc>
                  <a:txBody>
                    <a:bodyPr/>
                    <a:lstStyle/>
                    <a:p>
                      <a:r>
                        <a:rPr lang="cs-CZ" sz="2000" b="1" dirty="0" smtClean="0"/>
                        <a:t>odebráno celkem (mld. m3)</a:t>
                      </a:r>
                      <a:endParaRPr lang="cs-CZ" sz="2000" b="1" dirty="0"/>
                    </a:p>
                  </a:txBody>
                  <a:tcPr anchor="ctr">
                    <a:solidFill>
                      <a:schemeClr val="accent6">
                        <a:lumMod val="40000"/>
                        <a:lumOff val="60000"/>
                      </a:schemeClr>
                    </a:solidFill>
                  </a:tcPr>
                </a:tc>
                <a:tc>
                  <a:txBody>
                    <a:bodyPr/>
                    <a:lstStyle/>
                    <a:p>
                      <a:pPr algn="ctr"/>
                      <a:r>
                        <a:rPr lang="cs-CZ" sz="2400" b="1" dirty="0" smtClean="0"/>
                        <a:t>1,2- 1,5</a:t>
                      </a:r>
                      <a:endParaRPr lang="cs-CZ" sz="2400" b="1" dirty="0"/>
                    </a:p>
                  </a:txBody>
                  <a:tcPr anchor="ctr">
                    <a:solidFill>
                      <a:schemeClr val="accent6">
                        <a:lumMod val="40000"/>
                        <a:lumOff val="60000"/>
                      </a:schemeClr>
                    </a:solidFill>
                  </a:tcPr>
                </a:tc>
                <a:tc>
                  <a:txBody>
                    <a:bodyPr/>
                    <a:lstStyle/>
                    <a:p>
                      <a:pPr algn="ctr"/>
                      <a:r>
                        <a:rPr lang="cs-CZ" sz="2400" b="1" dirty="0" smtClean="0"/>
                        <a:t>2,3 – 3,0</a:t>
                      </a:r>
                      <a:endParaRPr lang="cs-CZ" sz="2400" b="1" dirty="0"/>
                    </a:p>
                  </a:txBody>
                  <a:tcPr anchor="ctr">
                    <a:solidFill>
                      <a:schemeClr val="accent6">
                        <a:lumMod val="40000"/>
                        <a:lumOff val="60000"/>
                      </a:schemeClr>
                    </a:solidFill>
                  </a:tcPr>
                </a:tc>
                <a:extLst>
                  <a:ext uri="{0D108BD9-81ED-4DB2-BD59-A6C34878D82A}">
                    <a16:rowId xmlns:a16="http://schemas.microsoft.com/office/drawing/2014/main" val="10003"/>
                  </a:ext>
                </a:extLst>
              </a:tr>
              <a:tr h="553814">
                <a:tc>
                  <a:txBody>
                    <a:bodyPr/>
                    <a:lstStyle/>
                    <a:p>
                      <a:r>
                        <a:rPr lang="cs-CZ" sz="2800" b="1" dirty="0" smtClean="0">
                          <a:solidFill>
                            <a:srgbClr val="C00000"/>
                          </a:solidFill>
                        </a:rPr>
                        <a:t>pro pitnou vodu (mld. m3)</a:t>
                      </a:r>
                      <a:endParaRPr lang="cs-CZ" sz="2800" b="1" dirty="0">
                        <a:solidFill>
                          <a:srgbClr val="C00000"/>
                        </a:solidFill>
                      </a:endParaRPr>
                    </a:p>
                  </a:txBody>
                  <a:tcPr anchor="ctr">
                    <a:solidFill>
                      <a:schemeClr val="accent6">
                        <a:lumMod val="40000"/>
                        <a:lumOff val="60000"/>
                      </a:schemeClr>
                    </a:solidFill>
                  </a:tcPr>
                </a:tc>
                <a:tc>
                  <a:txBody>
                    <a:bodyPr/>
                    <a:lstStyle/>
                    <a:p>
                      <a:pPr algn="ctr"/>
                      <a:r>
                        <a:rPr lang="cs-CZ" sz="2800" b="1" dirty="0" smtClean="0">
                          <a:solidFill>
                            <a:srgbClr val="C00000"/>
                          </a:solidFill>
                        </a:rPr>
                        <a:t>0,32 – 0,33</a:t>
                      </a:r>
                      <a:endParaRPr lang="cs-CZ" sz="2800" b="1" dirty="0">
                        <a:solidFill>
                          <a:srgbClr val="C00000"/>
                        </a:solidFill>
                      </a:endParaRPr>
                    </a:p>
                  </a:txBody>
                  <a:tcPr anchor="ctr">
                    <a:solidFill>
                      <a:schemeClr val="accent6">
                        <a:lumMod val="40000"/>
                        <a:lumOff val="60000"/>
                      </a:schemeClr>
                    </a:solidFill>
                  </a:tcPr>
                </a:tc>
                <a:tc>
                  <a:txBody>
                    <a:bodyPr/>
                    <a:lstStyle/>
                    <a:p>
                      <a:pPr algn="ctr"/>
                      <a:r>
                        <a:rPr lang="cs-CZ" sz="2800" b="1" dirty="0" smtClean="0">
                          <a:solidFill>
                            <a:srgbClr val="C00000"/>
                          </a:solidFill>
                        </a:rPr>
                        <a:t> 0,6 – 0,8</a:t>
                      </a:r>
                      <a:endParaRPr lang="cs-CZ" sz="2800" b="1" dirty="0">
                        <a:solidFill>
                          <a:srgbClr val="C00000"/>
                        </a:solidFill>
                      </a:endParaRPr>
                    </a:p>
                  </a:txBody>
                  <a:tcPr anchor="ctr">
                    <a:solidFill>
                      <a:schemeClr val="accent6">
                        <a:lumMod val="40000"/>
                        <a:lumOff val="60000"/>
                      </a:schemeClr>
                    </a:solidFill>
                  </a:tcPr>
                </a:tc>
                <a:extLst>
                  <a:ext uri="{0D108BD9-81ED-4DB2-BD59-A6C34878D82A}">
                    <a16:rowId xmlns:a16="http://schemas.microsoft.com/office/drawing/2014/main" val="10004"/>
                  </a:ext>
                </a:extLst>
              </a:tr>
              <a:tr h="553814">
                <a:tc>
                  <a:txBody>
                    <a:bodyPr/>
                    <a:lstStyle/>
                    <a:p>
                      <a:r>
                        <a:rPr lang="cs-CZ" sz="2000" b="1" dirty="0" smtClean="0"/>
                        <a:t>disponibilní zdroje podzemních vod (mld. m3)</a:t>
                      </a:r>
                      <a:endParaRPr lang="cs-CZ" sz="2000" b="1" dirty="0"/>
                    </a:p>
                  </a:txBody>
                  <a:tcPr anchor="ctr">
                    <a:solidFill>
                      <a:schemeClr val="accent1">
                        <a:lumMod val="40000"/>
                        <a:lumOff val="60000"/>
                      </a:schemeClr>
                    </a:solidFill>
                  </a:tcPr>
                </a:tc>
                <a:tc>
                  <a:txBody>
                    <a:bodyPr/>
                    <a:lstStyle/>
                    <a:p>
                      <a:pPr algn="ctr"/>
                      <a:r>
                        <a:rPr lang="cs-CZ" sz="2400" b="1" dirty="0" smtClean="0"/>
                        <a:t>0,77 – 1,3</a:t>
                      </a:r>
                      <a:endParaRPr lang="cs-CZ" sz="2400" b="1" dirty="0"/>
                    </a:p>
                  </a:txBody>
                  <a:tcPr anchor="ctr">
                    <a:solidFill>
                      <a:schemeClr val="accent1">
                        <a:lumMod val="40000"/>
                        <a:lumOff val="60000"/>
                      </a:schemeClr>
                    </a:solidFill>
                  </a:tcPr>
                </a:tc>
                <a:tc>
                  <a:txBody>
                    <a:bodyPr/>
                    <a:lstStyle/>
                    <a:p>
                      <a:pPr algn="ctr"/>
                      <a:r>
                        <a:rPr lang="cs-CZ" sz="2400" b="1" dirty="0" smtClean="0"/>
                        <a:t>1,7 – 2,4</a:t>
                      </a:r>
                      <a:endParaRPr lang="cs-CZ" sz="2400" b="1" dirty="0"/>
                    </a:p>
                  </a:txBody>
                  <a:tcPr anchor="ctr">
                    <a:solidFill>
                      <a:schemeClr val="accent1">
                        <a:lumMod val="40000"/>
                        <a:lumOff val="60000"/>
                      </a:schemeClr>
                    </a:solidFill>
                  </a:tcPr>
                </a:tc>
                <a:extLst>
                  <a:ext uri="{0D108BD9-81ED-4DB2-BD59-A6C34878D82A}">
                    <a16:rowId xmlns:a16="http://schemas.microsoft.com/office/drawing/2014/main" val="10005"/>
                  </a:ext>
                </a:extLst>
              </a:tr>
              <a:tr h="553814">
                <a:tc>
                  <a:txBody>
                    <a:bodyPr/>
                    <a:lstStyle/>
                    <a:p>
                      <a:r>
                        <a:rPr lang="cs-CZ" sz="2400" b="1" dirty="0" smtClean="0"/>
                        <a:t>odebráno celkem (mld. m3)</a:t>
                      </a:r>
                      <a:endParaRPr lang="cs-CZ" sz="2400" b="1" dirty="0"/>
                    </a:p>
                  </a:txBody>
                  <a:tcPr anchor="ctr">
                    <a:solidFill>
                      <a:schemeClr val="accent1">
                        <a:lumMod val="40000"/>
                        <a:lumOff val="60000"/>
                      </a:schemeClr>
                    </a:solidFill>
                  </a:tcPr>
                </a:tc>
                <a:tc>
                  <a:txBody>
                    <a:bodyPr/>
                    <a:lstStyle/>
                    <a:p>
                      <a:pPr algn="ctr"/>
                      <a:r>
                        <a:rPr lang="cs-CZ" sz="2400" b="1" dirty="0" smtClean="0"/>
                        <a:t>0,3 – 0,38</a:t>
                      </a:r>
                      <a:endParaRPr lang="cs-CZ" sz="2400" b="1" dirty="0"/>
                    </a:p>
                  </a:txBody>
                  <a:tcPr anchor="ctr">
                    <a:solidFill>
                      <a:schemeClr val="accent1">
                        <a:lumMod val="40000"/>
                        <a:lumOff val="60000"/>
                      </a:schemeClr>
                    </a:solidFill>
                  </a:tcPr>
                </a:tc>
                <a:tc>
                  <a:txBody>
                    <a:bodyPr/>
                    <a:lstStyle/>
                    <a:p>
                      <a:pPr algn="ctr"/>
                      <a:r>
                        <a:rPr lang="cs-CZ" sz="2400" b="1" dirty="0" smtClean="0"/>
                        <a:t>0,6 – 0,9</a:t>
                      </a:r>
                      <a:endParaRPr lang="cs-CZ" sz="2400" b="1" dirty="0"/>
                    </a:p>
                  </a:txBody>
                  <a:tcPr anchor="ctr">
                    <a:solidFill>
                      <a:schemeClr val="accent1">
                        <a:lumMod val="40000"/>
                        <a:lumOff val="60000"/>
                      </a:schemeClr>
                    </a:solidFill>
                  </a:tcPr>
                </a:tc>
                <a:extLst>
                  <a:ext uri="{0D108BD9-81ED-4DB2-BD59-A6C34878D82A}">
                    <a16:rowId xmlns:a16="http://schemas.microsoft.com/office/drawing/2014/main" val="10006"/>
                  </a:ext>
                </a:extLst>
              </a:tr>
              <a:tr h="553814">
                <a:tc>
                  <a:txBody>
                    <a:bodyPr/>
                    <a:lstStyle/>
                    <a:p>
                      <a:r>
                        <a:rPr lang="cs-CZ" sz="2800" b="1" dirty="0" smtClean="0">
                          <a:solidFill>
                            <a:srgbClr val="C00000"/>
                          </a:solidFill>
                        </a:rPr>
                        <a:t>pro pitnou vodu, mld. m3</a:t>
                      </a:r>
                      <a:endParaRPr lang="cs-CZ" sz="2800" b="1" dirty="0">
                        <a:solidFill>
                          <a:srgbClr val="C00000"/>
                        </a:solidFill>
                      </a:endParaRPr>
                    </a:p>
                  </a:txBody>
                  <a:tcPr>
                    <a:solidFill>
                      <a:schemeClr val="accent1">
                        <a:lumMod val="40000"/>
                        <a:lumOff val="60000"/>
                      </a:schemeClr>
                    </a:solidFill>
                  </a:tcPr>
                </a:tc>
                <a:tc>
                  <a:txBody>
                    <a:bodyPr/>
                    <a:lstStyle/>
                    <a:p>
                      <a:pPr algn="ctr"/>
                      <a:r>
                        <a:rPr lang="cs-CZ" sz="2800" b="1" dirty="0" smtClean="0">
                          <a:solidFill>
                            <a:srgbClr val="C00000"/>
                          </a:solidFill>
                        </a:rPr>
                        <a:t>0,3 - 031</a:t>
                      </a:r>
                      <a:endParaRPr lang="cs-CZ" sz="2800" b="1" dirty="0">
                        <a:solidFill>
                          <a:srgbClr val="C00000"/>
                        </a:solidFill>
                      </a:endParaRPr>
                    </a:p>
                  </a:txBody>
                  <a:tcPr anchor="ctr">
                    <a:solidFill>
                      <a:schemeClr val="accent1">
                        <a:lumMod val="40000"/>
                        <a:lumOff val="60000"/>
                      </a:schemeClr>
                    </a:solidFill>
                  </a:tcPr>
                </a:tc>
                <a:tc>
                  <a:txBody>
                    <a:bodyPr/>
                    <a:lstStyle/>
                    <a:p>
                      <a:pPr algn="ctr"/>
                      <a:r>
                        <a:rPr lang="cs-CZ" sz="2800" b="1" dirty="0" smtClean="0">
                          <a:solidFill>
                            <a:srgbClr val="C00000"/>
                          </a:solidFill>
                        </a:rPr>
                        <a:t>0,6 – 0,7</a:t>
                      </a:r>
                      <a:endParaRPr lang="cs-CZ" sz="2800" b="1" dirty="0">
                        <a:solidFill>
                          <a:srgbClr val="C00000"/>
                        </a:solidFill>
                      </a:endParaRPr>
                    </a:p>
                  </a:txBody>
                  <a:tcPr anchor="c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95032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nvPr>
        </p:nvGraphicFramePr>
        <p:xfrm>
          <a:off x="467544" y="1268760"/>
          <a:ext cx="8039236" cy="5029200"/>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481237596"/>
                    </a:ext>
                  </a:extLst>
                </a:gridCol>
                <a:gridCol w="1368152">
                  <a:extLst>
                    <a:ext uri="{9D8B030D-6E8A-4147-A177-3AD203B41FA5}">
                      <a16:colId xmlns:a16="http://schemas.microsoft.com/office/drawing/2014/main" val="3974202491"/>
                    </a:ext>
                  </a:extLst>
                </a:gridCol>
                <a:gridCol w="2016224">
                  <a:extLst>
                    <a:ext uri="{9D8B030D-6E8A-4147-A177-3AD203B41FA5}">
                      <a16:colId xmlns:a16="http://schemas.microsoft.com/office/drawing/2014/main" val="2485002382"/>
                    </a:ext>
                  </a:extLst>
                </a:gridCol>
                <a:gridCol w="1846548">
                  <a:extLst>
                    <a:ext uri="{9D8B030D-6E8A-4147-A177-3AD203B41FA5}">
                      <a16:colId xmlns:a16="http://schemas.microsoft.com/office/drawing/2014/main" val="3333648776"/>
                    </a:ext>
                  </a:extLst>
                </a:gridCol>
              </a:tblGrid>
              <a:tr h="1005678">
                <a:tc>
                  <a:txBody>
                    <a:bodyPr/>
                    <a:lstStyle/>
                    <a:p>
                      <a:r>
                        <a:rPr lang="cs-CZ" dirty="0" smtClean="0"/>
                        <a:t>úhrn srážek – průměr </a:t>
                      </a:r>
                      <a:br>
                        <a:rPr lang="cs-CZ" dirty="0" smtClean="0"/>
                      </a:br>
                      <a:r>
                        <a:rPr lang="cs-CZ" dirty="0" smtClean="0"/>
                        <a:t>z uvedených let </a:t>
                      </a:r>
                      <a:br>
                        <a:rPr lang="cs-CZ" dirty="0" smtClean="0"/>
                      </a:br>
                      <a:r>
                        <a:rPr lang="cs-CZ" dirty="0" smtClean="0"/>
                        <a:t>(mld. m3/rok)</a:t>
                      </a:r>
                      <a:endParaRPr lang="cs-CZ" dirty="0"/>
                    </a:p>
                  </a:txBody>
                  <a:tcPr/>
                </a:tc>
                <a:tc>
                  <a:txBody>
                    <a:bodyPr/>
                    <a:lstStyle/>
                    <a:p>
                      <a:pPr algn="ctr"/>
                      <a:endParaRPr lang="cs-CZ" sz="800" dirty="0" smtClean="0"/>
                    </a:p>
                    <a:p>
                      <a:pPr algn="ctr"/>
                      <a:r>
                        <a:rPr lang="cs-CZ" sz="3600" dirty="0" smtClean="0"/>
                        <a:t>48</a:t>
                      </a:r>
                      <a:endParaRPr lang="cs-CZ" sz="3600" dirty="0"/>
                    </a:p>
                  </a:txBody>
                  <a:tcPr/>
                </a:tc>
                <a:tc>
                  <a:txBody>
                    <a:bodyPr/>
                    <a:lstStyle/>
                    <a:p>
                      <a:pPr algn="ctr"/>
                      <a:r>
                        <a:rPr lang="cs-CZ" dirty="0" smtClean="0"/>
                        <a:t>celkem odběry </a:t>
                      </a:r>
                      <a:br>
                        <a:rPr lang="cs-CZ" dirty="0" smtClean="0"/>
                      </a:br>
                      <a:r>
                        <a:rPr lang="cs-CZ" dirty="0" smtClean="0"/>
                        <a:t>ze zdrojů</a:t>
                      </a:r>
                    </a:p>
                    <a:p>
                      <a:pPr algn="ctr"/>
                      <a:r>
                        <a:rPr lang="cs-CZ" dirty="0" smtClean="0"/>
                        <a:t>%</a:t>
                      </a:r>
                      <a:endParaRPr lang="cs-CZ" dirty="0"/>
                    </a:p>
                  </a:txBody>
                  <a:tcPr/>
                </a:tc>
                <a:tc>
                  <a:txBody>
                    <a:bodyPr/>
                    <a:lstStyle/>
                    <a:p>
                      <a:pPr algn="ctr"/>
                      <a:r>
                        <a:rPr lang="cs-CZ" dirty="0" smtClean="0"/>
                        <a:t>Z celkových odběrů odebráno pro vodárenství </a:t>
                      </a:r>
                      <a:br>
                        <a:rPr lang="cs-CZ" dirty="0" smtClean="0"/>
                      </a:br>
                      <a:r>
                        <a:rPr lang="cs-CZ" dirty="0" smtClean="0"/>
                        <a:t>%</a:t>
                      </a:r>
                      <a:endParaRPr lang="cs-CZ" dirty="0"/>
                    </a:p>
                  </a:txBody>
                  <a:tcPr/>
                </a:tc>
                <a:extLst>
                  <a:ext uri="{0D108BD9-81ED-4DB2-BD59-A6C34878D82A}">
                    <a16:rowId xmlns:a16="http://schemas.microsoft.com/office/drawing/2014/main" val="314599072"/>
                  </a:ext>
                </a:extLst>
              </a:tr>
              <a:tr h="1188720">
                <a:tc>
                  <a:txBody>
                    <a:bodyPr/>
                    <a:lstStyle/>
                    <a:p>
                      <a:pPr algn="ctr"/>
                      <a:r>
                        <a:rPr lang="cs-CZ" sz="1800" b="1" dirty="0" smtClean="0"/>
                        <a:t>Povrchové zdroje vody – </a:t>
                      </a:r>
                      <a:br>
                        <a:rPr lang="cs-CZ" sz="1800" b="1" dirty="0" smtClean="0"/>
                      </a:br>
                      <a:r>
                        <a:rPr lang="cs-CZ" sz="1800" b="1" dirty="0" smtClean="0"/>
                        <a:t>mld. m3/ rok </a:t>
                      </a:r>
                      <a:br>
                        <a:rPr lang="cs-CZ" sz="1800" b="1" dirty="0" smtClean="0"/>
                      </a:br>
                      <a:r>
                        <a:rPr lang="cs-CZ" sz="1800" b="1" dirty="0" smtClean="0"/>
                        <a:t>(% z úhrnu srážek)</a:t>
                      </a:r>
                      <a:endParaRPr lang="cs-CZ" sz="1800" b="1" dirty="0"/>
                    </a:p>
                  </a:txBody>
                  <a:tcPr/>
                </a:tc>
                <a:tc>
                  <a:txBody>
                    <a:bodyPr/>
                    <a:lstStyle/>
                    <a:p>
                      <a:pPr algn="ctr"/>
                      <a:r>
                        <a:rPr lang="cs-CZ" sz="2400" b="1" dirty="0" smtClean="0">
                          <a:solidFill>
                            <a:srgbClr val="FF0000"/>
                          </a:solidFill>
                        </a:rPr>
                        <a:t>4,1</a:t>
                      </a:r>
                    </a:p>
                    <a:p>
                      <a:pPr algn="ctr"/>
                      <a:r>
                        <a:rPr lang="cs-CZ" sz="2400" b="1" dirty="0" smtClean="0">
                          <a:solidFill>
                            <a:srgbClr val="FF0000"/>
                          </a:solidFill>
                        </a:rPr>
                        <a:t>(8,5)</a:t>
                      </a:r>
                      <a:endParaRPr lang="cs-CZ" sz="2400" b="1" dirty="0">
                        <a:solidFill>
                          <a:srgbClr val="FF0000"/>
                        </a:solidFill>
                      </a:endParaRPr>
                    </a:p>
                  </a:txBody>
                  <a:tcPr/>
                </a:tc>
                <a:tc>
                  <a:txBody>
                    <a:bodyPr/>
                    <a:lstStyle/>
                    <a:p>
                      <a:pPr algn="ctr"/>
                      <a:r>
                        <a:rPr lang="cs-CZ" sz="3200" b="1" dirty="0" smtClean="0">
                          <a:solidFill>
                            <a:srgbClr val="002060"/>
                          </a:solidFill>
                        </a:rPr>
                        <a:t>31,7</a:t>
                      </a:r>
                      <a:endParaRPr lang="cs-CZ" sz="3200" b="1" dirty="0">
                        <a:solidFill>
                          <a:srgbClr val="002060"/>
                        </a:solidFill>
                      </a:endParaRPr>
                    </a:p>
                  </a:txBody>
                  <a:tcPr anchor="ctr"/>
                </a:tc>
                <a:tc>
                  <a:txBody>
                    <a:bodyPr/>
                    <a:lstStyle/>
                    <a:p>
                      <a:pPr algn="ctr"/>
                      <a:r>
                        <a:rPr lang="cs-CZ" sz="3200" b="1" dirty="0" smtClean="0">
                          <a:solidFill>
                            <a:srgbClr val="002060"/>
                          </a:solidFill>
                        </a:rPr>
                        <a:t>25,4</a:t>
                      </a:r>
                      <a:endParaRPr lang="cs-CZ" sz="3200" b="1" dirty="0">
                        <a:solidFill>
                          <a:srgbClr val="002060"/>
                        </a:solidFill>
                      </a:endParaRPr>
                    </a:p>
                  </a:txBody>
                  <a:tcPr anchor="ctr"/>
                </a:tc>
                <a:extLst>
                  <a:ext uri="{0D108BD9-81ED-4DB2-BD59-A6C34878D82A}">
                    <a16:rowId xmlns:a16="http://schemas.microsoft.com/office/drawing/2014/main" val="1367876982"/>
                  </a:ext>
                </a:extLst>
              </a:tr>
              <a:tr h="1188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b="1" dirty="0" smtClean="0"/>
                        <a:t>Podzemní zdroje vody – </a:t>
                      </a:r>
                      <a:br>
                        <a:rPr lang="cs-CZ" sz="1800" b="1" dirty="0" smtClean="0"/>
                      </a:br>
                      <a:r>
                        <a:rPr lang="cs-CZ" sz="1800" b="1" dirty="0" smtClean="0"/>
                        <a:t>mld. m3/ rok </a:t>
                      </a:r>
                      <a:br>
                        <a:rPr lang="cs-CZ" sz="1800" b="1" dirty="0" smtClean="0"/>
                      </a:br>
                      <a:r>
                        <a:rPr lang="cs-CZ" sz="1800" b="1" dirty="0" smtClean="0"/>
                        <a:t>(% z úhrnu srážek)</a:t>
                      </a:r>
                    </a:p>
                    <a:p>
                      <a:endParaRPr lang="cs-CZ" sz="1800" b="1" dirty="0"/>
                    </a:p>
                  </a:txBody>
                  <a:tcPr/>
                </a:tc>
                <a:tc>
                  <a:txBody>
                    <a:bodyPr/>
                    <a:lstStyle/>
                    <a:p>
                      <a:pPr algn="ctr"/>
                      <a:r>
                        <a:rPr lang="cs-CZ" sz="2400" b="1" dirty="0" smtClean="0">
                          <a:solidFill>
                            <a:srgbClr val="FF0000"/>
                          </a:solidFill>
                        </a:rPr>
                        <a:t>0,97</a:t>
                      </a:r>
                    </a:p>
                    <a:p>
                      <a:pPr algn="ctr"/>
                      <a:r>
                        <a:rPr lang="cs-CZ" sz="2400" b="1" dirty="0" smtClean="0">
                          <a:solidFill>
                            <a:srgbClr val="FF0000"/>
                          </a:solidFill>
                        </a:rPr>
                        <a:t>(2,0)</a:t>
                      </a:r>
                      <a:endParaRPr lang="cs-CZ" sz="2400" b="1" dirty="0">
                        <a:solidFill>
                          <a:srgbClr val="FF0000"/>
                        </a:solidFill>
                      </a:endParaRPr>
                    </a:p>
                  </a:txBody>
                  <a:tcPr/>
                </a:tc>
                <a:tc>
                  <a:txBody>
                    <a:bodyPr/>
                    <a:lstStyle/>
                    <a:p>
                      <a:pPr algn="ctr"/>
                      <a:r>
                        <a:rPr lang="cs-CZ" sz="3200" b="1" dirty="0" smtClean="0">
                          <a:solidFill>
                            <a:srgbClr val="002060"/>
                          </a:solidFill>
                        </a:rPr>
                        <a:t>37,1</a:t>
                      </a:r>
                      <a:endParaRPr lang="cs-CZ" sz="3200" b="1" dirty="0">
                        <a:solidFill>
                          <a:srgbClr val="002060"/>
                        </a:solidFill>
                      </a:endParaRPr>
                    </a:p>
                  </a:txBody>
                  <a:tcPr anchor="ctr"/>
                </a:tc>
                <a:tc>
                  <a:txBody>
                    <a:bodyPr/>
                    <a:lstStyle/>
                    <a:p>
                      <a:pPr algn="ctr"/>
                      <a:r>
                        <a:rPr lang="cs-CZ" sz="3200" b="1" dirty="0" smtClean="0">
                          <a:solidFill>
                            <a:srgbClr val="002060"/>
                          </a:solidFill>
                        </a:rPr>
                        <a:t>83,3</a:t>
                      </a:r>
                      <a:endParaRPr lang="cs-CZ" sz="3200" b="1" dirty="0">
                        <a:solidFill>
                          <a:srgbClr val="002060"/>
                        </a:solidFill>
                      </a:endParaRPr>
                    </a:p>
                  </a:txBody>
                  <a:tcPr anchor="ctr"/>
                </a:tc>
                <a:extLst>
                  <a:ext uri="{0D108BD9-81ED-4DB2-BD59-A6C34878D82A}">
                    <a16:rowId xmlns:a16="http://schemas.microsoft.com/office/drawing/2014/main" val="3446725942"/>
                  </a:ext>
                </a:extLst>
              </a:tr>
              <a:tr h="1188720">
                <a:tc gridSpan="2">
                  <a:txBody>
                    <a:bodyPr/>
                    <a:lstStyle/>
                    <a:p>
                      <a:r>
                        <a:rPr lang="cs-CZ" sz="2000" b="1" dirty="0" smtClean="0">
                          <a:solidFill>
                            <a:srgbClr val="C00000"/>
                          </a:solidFill>
                        </a:rPr>
                        <a:t>Pokud by byly odběry v úrovni 1989 (tedy o cca 60% vyšší), odběry  podzemních vod by činily</a:t>
                      </a:r>
                      <a:endParaRPr lang="cs-CZ" sz="2000" b="1" dirty="0">
                        <a:solidFill>
                          <a:srgbClr val="C00000"/>
                        </a:solidFill>
                      </a:endParaRPr>
                    </a:p>
                  </a:txBody>
                  <a:tcPr/>
                </a:tc>
                <a:tc hMerge="1">
                  <a:txBody>
                    <a:bodyPr/>
                    <a:lstStyle/>
                    <a:p>
                      <a:pPr algn="ctr"/>
                      <a:endParaRPr lang="cs-CZ" sz="2400" b="1" dirty="0">
                        <a:solidFill>
                          <a:srgbClr val="FF0000"/>
                        </a:solidFill>
                      </a:endParaRPr>
                    </a:p>
                  </a:txBody>
                  <a:tcPr/>
                </a:tc>
                <a:tc>
                  <a:txBody>
                    <a:bodyPr/>
                    <a:lstStyle/>
                    <a:p>
                      <a:pPr algn="ctr"/>
                      <a:r>
                        <a:rPr lang="cs-CZ" sz="4000" b="1" dirty="0" smtClean="0">
                          <a:solidFill>
                            <a:srgbClr val="C00000"/>
                          </a:solidFill>
                        </a:rPr>
                        <a:t>74</a:t>
                      </a:r>
                      <a:endParaRPr lang="cs-CZ" sz="4000" b="1" dirty="0">
                        <a:solidFill>
                          <a:srgbClr val="C00000"/>
                        </a:solidFill>
                      </a:endParaRPr>
                    </a:p>
                  </a:txBody>
                  <a:tcPr anchor="ctr"/>
                </a:tc>
                <a:tc>
                  <a:txBody>
                    <a:bodyPr/>
                    <a:lstStyle/>
                    <a:p>
                      <a:pPr algn="ctr"/>
                      <a:r>
                        <a:rPr lang="cs-CZ" sz="4000" b="1" dirty="0" smtClean="0">
                          <a:solidFill>
                            <a:srgbClr val="C00000"/>
                          </a:solidFill>
                        </a:rPr>
                        <a:t>92</a:t>
                      </a:r>
                      <a:endParaRPr lang="cs-CZ" sz="4000" b="1" dirty="0">
                        <a:solidFill>
                          <a:srgbClr val="C00000"/>
                        </a:solidFill>
                      </a:endParaRPr>
                    </a:p>
                  </a:txBody>
                  <a:tcPr anchor="ctr"/>
                </a:tc>
                <a:extLst>
                  <a:ext uri="{0D108BD9-81ED-4DB2-BD59-A6C34878D82A}">
                    <a16:rowId xmlns:a16="http://schemas.microsoft.com/office/drawing/2014/main" val="2369983624"/>
                  </a:ext>
                </a:extLst>
              </a:tr>
            </a:tbl>
          </a:graphicData>
        </a:graphic>
      </p:graphicFrame>
      <p:sp>
        <p:nvSpPr>
          <p:cNvPr id="4" name="TextovéPole 3"/>
          <p:cNvSpPr txBox="1"/>
          <p:nvPr/>
        </p:nvSpPr>
        <p:spPr>
          <a:xfrm>
            <a:off x="187305" y="260648"/>
            <a:ext cx="8399276" cy="1323439"/>
          </a:xfrm>
          <a:prstGeom prst="rect">
            <a:avLst/>
          </a:prstGeom>
          <a:noFill/>
        </p:spPr>
        <p:txBody>
          <a:bodyPr wrap="square" rtlCol="0">
            <a:spAutoFit/>
          </a:bodyPr>
          <a:lstStyle/>
          <a:p>
            <a:pPr algn="ctr"/>
            <a:r>
              <a:rPr lang="cs-CZ" sz="2000" b="1" dirty="0">
                <a:solidFill>
                  <a:srgbClr val="0000FF"/>
                </a:solidFill>
              </a:rPr>
              <a:t>Výběr </a:t>
            </a:r>
            <a:r>
              <a:rPr lang="cs-CZ" sz="2000" b="1" dirty="0" smtClean="0">
                <a:solidFill>
                  <a:srgbClr val="0000FF"/>
                </a:solidFill>
              </a:rPr>
              <a:t>údajů </a:t>
            </a:r>
            <a:r>
              <a:rPr lang="cs-CZ" sz="2000" b="1" dirty="0">
                <a:solidFill>
                  <a:srgbClr val="0000FF"/>
                </a:solidFill>
              </a:rPr>
              <a:t>ze „suchých let“ </a:t>
            </a:r>
            <a:r>
              <a:rPr lang="cs-CZ" sz="2000" b="1" dirty="0" smtClean="0">
                <a:solidFill>
                  <a:srgbClr val="0000FF"/>
                </a:solidFill>
              </a:rPr>
              <a:t>(2012</a:t>
            </a:r>
            <a:r>
              <a:rPr lang="cs-CZ" sz="2000" b="1" dirty="0">
                <a:solidFill>
                  <a:srgbClr val="0000FF"/>
                </a:solidFill>
              </a:rPr>
              <a:t>, 2015, 2017, </a:t>
            </a:r>
            <a:r>
              <a:rPr lang="cs-CZ" sz="2000" b="1" dirty="0" smtClean="0">
                <a:solidFill>
                  <a:srgbClr val="0000FF"/>
                </a:solidFill>
              </a:rPr>
              <a:t>2018)</a:t>
            </a:r>
            <a:br>
              <a:rPr lang="cs-CZ" sz="2000" b="1" dirty="0" smtClean="0">
                <a:solidFill>
                  <a:srgbClr val="0000FF"/>
                </a:solidFill>
              </a:rPr>
            </a:br>
            <a:r>
              <a:rPr lang="cs-CZ" sz="2000" b="1" dirty="0" smtClean="0">
                <a:solidFill>
                  <a:srgbClr val="0000FF"/>
                </a:solidFill>
              </a:rPr>
              <a:t>s </a:t>
            </a:r>
            <a:r>
              <a:rPr lang="cs-CZ" sz="2000" b="1" dirty="0">
                <a:solidFill>
                  <a:srgbClr val="0000FF"/>
                </a:solidFill>
              </a:rPr>
              <a:t>rozmezím úhrnů ročních srážek </a:t>
            </a:r>
            <a:r>
              <a:rPr lang="cs-CZ" sz="2000" b="1" dirty="0" smtClean="0">
                <a:solidFill>
                  <a:srgbClr val="0000FF"/>
                </a:solidFill>
              </a:rPr>
              <a:t>522 </a:t>
            </a:r>
            <a:r>
              <a:rPr lang="cs-CZ" sz="2000" b="1" dirty="0">
                <a:solidFill>
                  <a:srgbClr val="0000FF"/>
                </a:solidFill>
              </a:rPr>
              <a:t>- 695 </a:t>
            </a:r>
            <a:r>
              <a:rPr lang="cs-CZ" sz="2000" b="1" dirty="0" smtClean="0">
                <a:solidFill>
                  <a:srgbClr val="0000FF"/>
                </a:solidFill>
              </a:rPr>
              <a:t>mm </a:t>
            </a:r>
            <a:br>
              <a:rPr lang="cs-CZ" sz="2000" b="1" dirty="0" smtClean="0">
                <a:solidFill>
                  <a:srgbClr val="0000FF"/>
                </a:solidFill>
              </a:rPr>
            </a:br>
            <a:r>
              <a:rPr lang="cs-CZ" sz="2000" b="1" dirty="0" smtClean="0">
                <a:solidFill>
                  <a:srgbClr val="0000FF"/>
                </a:solidFill>
              </a:rPr>
              <a:t>(dlouhodobý průměr 660 mm)   </a:t>
            </a:r>
            <a:endParaRPr lang="cs-CZ" sz="2000" b="1" dirty="0">
              <a:solidFill>
                <a:srgbClr val="0000FF"/>
              </a:solidFill>
            </a:endParaRPr>
          </a:p>
          <a:p>
            <a:endParaRPr lang="cs-CZ" sz="2000" dirty="0"/>
          </a:p>
        </p:txBody>
      </p:sp>
      <p:sp>
        <p:nvSpPr>
          <p:cNvPr id="7" name="TextovéPole 6"/>
          <p:cNvSpPr txBox="1"/>
          <p:nvPr/>
        </p:nvSpPr>
        <p:spPr>
          <a:xfrm>
            <a:off x="467544" y="6453336"/>
            <a:ext cx="3600400" cy="369332"/>
          </a:xfrm>
          <a:prstGeom prst="rect">
            <a:avLst/>
          </a:prstGeom>
          <a:noFill/>
        </p:spPr>
        <p:txBody>
          <a:bodyPr wrap="square" rtlCol="0">
            <a:spAutoFit/>
          </a:bodyPr>
          <a:lstStyle/>
          <a:p>
            <a:r>
              <a:rPr lang="cs-CZ" b="1" dirty="0" smtClean="0"/>
              <a:t>Zdroj: „Modré zprávy“ </a:t>
            </a:r>
            <a:r>
              <a:rPr lang="cs-CZ" b="1" dirty="0" err="1" smtClean="0"/>
              <a:t>MZe</a:t>
            </a:r>
            <a:endParaRPr lang="cs-CZ" b="1" dirty="0"/>
          </a:p>
        </p:txBody>
      </p:sp>
    </p:spTree>
    <p:extLst>
      <p:ext uri="{BB962C8B-B14F-4D97-AF65-F5344CB8AC3E}">
        <p14:creationId xmlns:p14="http://schemas.microsoft.com/office/powerpoint/2010/main" val="2874028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8579296" cy="548680"/>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a:solidFill>
                  <a:srgbClr val="CC0000"/>
                </a:solidFill>
                <a:latin typeface="Times New Roman" charset="0"/>
              </a:rPr>
              <a:t/>
            </a:r>
            <a:br>
              <a:rPr lang="cs-CZ" sz="1400" i="1" dirty="0">
                <a:solidFill>
                  <a:srgbClr val="CC0000"/>
                </a:solidFill>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107504" y="764704"/>
            <a:ext cx="8928992" cy="5328591"/>
          </a:xfrm>
        </p:spPr>
        <p:txBody>
          <a:bodyPr/>
          <a:lstStyle/>
          <a:p>
            <a:pPr marL="0" indent="0" algn="ctr">
              <a:buNone/>
            </a:pPr>
            <a:r>
              <a:rPr lang="cs-CZ" b="1" dirty="0" smtClean="0">
                <a:solidFill>
                  <a:srgbClr val="0000FF"/>
                </a:solidFill>
                <a:effectLst>
                  <a:outerShdw blurRad="38100" dist="38100" dir="2700000" algn="tl">
                    <a:srgbClr val="000000">
                      <a:alpha val="43137"/>
                    </a:srgbClr>
                  </a:outerShdw>
                </a:effectLst>
                <a:latin typeface="+mj-lt"/>
              </a:rPr>
              <a:t>Efekty opatření k omezení následků sucha a nedostatku vody </a:t>
            </a:r>
            <a:br>
              <a:rPr lang="cs-CZ" b="1" dirty="0" smtClean="0">
                <a:solidFill>
                  <a:srgbClr val="0000FF"/>
                </a:solidFill>
                <a:effectLst>
                  <a:outerShdw blurRad="38100" dist="38100" dir="2700000" algn="tl">
                    <a:srgbClr val="000000">
                      <a:alpha val="43137"/>
                    </a:srgbClr>
                  </a:outerShdw>
                </a:effectLst>
                <a:latin typeface="+mj-lt"/>
              </a:rPr>
            </a:br>
            <a:r>
              <a:rPr lang="cs-CZ" b="1" dirty="0" smtClean="0">
                <a:solidFill>
                  <a:srgbClr val="0000FF"/>
                </a:solidFill>
                <a:effectLst>
                  <a:outerShdw blurRad="38100" dist="38100" dir="2700000" algn="tl">
                    <a:srgbClr val="000000">
                      <a:alpha val="43137"/>
                    </a:srgbClr>
                  </a:outerShdw>
                </a:effectLst>
                <a:latin typeface="+mj-lt"/>
              </a:rPr>
              <a:t>se liší pro různé typy sucha</a:t>
            </a:r>
          </a:p>
          <a:p>
            <a:pPr marL="0" indent="0" algn="ctr">
              <a:buNone/>
            </a:pPr>
            <a:r>
              <a:rPr lang="cs-CZ" b="1" dirty="0">
                <a:solidFill>
                  <a:srgbClr val="0000FF"/>
                </a:solidFill>
                <a:effectLst>
                  <a:outerShdw blurRad="38100" dist="38100" dir="2700000" algn="tl">
                    <a:srgbClr val="000000">
                      <a:alpha val="43137"/>
                    </a:srgbClr>
                  </a:outerShdw>
                </a:effectLst>
                <a:latin typeface="+mj-lt"/>
              </a:rPr>
              <a:t>	</a:t>
            </a:r>
            <a:r>
              <a:rPr lang="cs-CZ" b="1" dirty="0" smtClean="0">
                <a:solidFill>
                  <a:srgbClr val="0000FF"/>
                </a:solidFill>
                <a:effectLst>
                  <a:outerShdw blurRad="38100" dist="38100" dir="2700000" algn="tl">
                    <a:srgbClr val="000000">
                      <a:alpha val="43137"/>
                    </a:srgbClr>
                  </a:outerShdw>
                </a:effectLst>
                <a:latin typeface="+mj-lt"/>
              </a:rPr>
              <a:t>	</a:t>
            </a:r>
          </a:p>
          <a:p>
            <a:pPr marL="0" indent="0" algn="ctr">
              <a:buNone/>
            </a:pPr>
            <a:r>
              <a:rPr lang="cs-CZ" b="1" dirty="0">
                <a:solidFill>
                  <a:srgbClr val="0000FF"/>
                </a:solidFill>
                <a:effectLst>
                  <a:outerShdw blurRad="38100" dist="38100" dir="2700000" algn="tl">
                    <a:srgbClr val="000000">
                      <a:alpha val="43137"/>
                    </a:srgbClr>
                  </a:outerShdw>
                </a:effectLst>
                <a:latin typeface="+mj-lt"/>
              </a:rPr>
              <a:t>	</a:t>
            </a:r>
            <a:r>
              <a:rPr lang="cs-CZ" b="1" dirty="0" smtClean="0">
                <a:solidFill>
                  <a:srgbClr val="0000FF"/>
                </a:solidFill>
                <a:effectLst>
                  <a:outerShdw blurRad="38100" dist="38100" dir="2700000" algn="tl">
                    <a:srgbClr val="000000">
                      <a:alpha val="43137"/>
                    </a:srgbClr>
                  </a:outerShdw>
                </a:effectLst>
                <a:latin typeface="+mj-lt"/>
              </a:rPr>
              <a:t>	</a:t>
            </a:r>
          </a:p>
          <a:p>
            <a:pPr marL="0" indent="0" algn="r">
              <a:buNone/>
            </a:pPr>
            <a:r>
              <a:rPr lang="cs-CZ" b="1" dirty="0" smtClean="0">
                <a:solidFill>
                  <a:srgbClr val="0000FF"/>
                </a:solidFill>
                <a:effectLst>
                  <a:outerShdw blurRad="38100" dist="38100" dir="2700000" algn="tl">
                    <a:srgbClr val="000000">
                      <a:alpha val="43137"/>
                    </a:srgbClr>
                  </a:outerShdw>
                </a:effectLst>
                <a:latin typeface="+mj-lt"/>
              </a:rPr>
              <a:t>										</a:t>
            </a:r>
            <a:endParaRPr lang="cs-CZ" b="1" dirty="0">
              <a:solidFill>
                <a:srgbClr val="0000FF"/>
              </a:solidFill>
              <a:effectLst>
                <a:outerShdw blurRad="38100" dist="38100" dir="2700000" algn="tl">
                  <a:srgbClr val="000000">
                    <a:alpha val="43137"/>
                  </a:srgbClr>
                </a:outerShdw>
              </a:effectLst>
              <a:latin typeface="+mj-lt"/>
            </a:endParaRPr>
          </a:p>
        </p:txBody>
      </p:sp>
      <p:pic>
        <p:nvPicPr>
          <p:cNvPr id="4" name="Obrázek 3"/>
          <p:cNvPicPr/>
          <p:nvPr/>
        </p:nvPicPr>
        <p:blipFill>
          <a:blip r:embed="rId2" cstate="print">
            <a:extLst>
              <a:ext uri="{28A0092B-C50C-407E-A947-70E740481C1C}">
                <a14:useLocalDpi xmlns:a14="http://schemas.microsoft.com/office/drawing/2010/main" val="0"/>
              </a:ext>
            </a:extLst>
          </a:blip>
          <a:stretch>
            <a:fillRect/>
          </a:stretch>
        </p:blipFill>
        <p:spPr>
          <a:xfrm>
            <a:off x="323528" y="1916832"/>
            <a:ext cx="4536505" cy="2232248"/>
          </a:xfrm>
          <a:prstGeom prst="rect">
            <a:avLst/>
          </a:prstGeom>
        </p:spPr>
      </p:pic>
      <p:sp>
        <p:nvSpPr>
          <p:cNvPr id="5" name="TextovéPole 4"/>
          <p:cNvSpPr txBox="1"/>
          <p:nvPr/>
        </p:nvSpPr>
        <p:spPr>
          <a:xfrm>
            <a:off x="323528" y="4365104"/>
            <a:ext cx="5112568" cy="1446550"/>
          </a:xfrm>
          <a:prstGeom prst="rect">
            <a:avLst/>
          </a:prstGeom>
          <a:noFill/>
        </p:spPr>
        <p:txBody>
          <a:bodyPr wrap="square" rtlCol="0">
            <a:spAutoFit/>
          </a:bodyPr>
          <a:lstStyle/>
          <a:p>
            <a:pPr algn="ctr"/>
            <a:r>
              <a:rPr lang="cs-CZ" b="1" dirty="0">
                <a:solidFill>
                  <a:srgbClr val="0000FF"/>
                </a:solidFill>
                <a:effectLst>
                  <a:outerShdw blurRad="38100" dist="38100" dir="2700000" algn="tl">
                    <a:srgbClr val="000000">
                      <a:alpha val="43137"/>
                    </a:srgbClr>
                  </a:outerShdw>
                </a:effectLst>
              </a:rPr>
              <a:t>Koncepce ochrany před následky sucha pro území České republiky</a:t>
            </a:r>
          </a:p>
          <a:p>
            <a:pPr algn="ctr"/>
            <a:r>
              <a:rPr lang="cs-CZ" sz="1600" i="1" dirty="0">
                <a:solidFill>
                  <a:srgbClr val="0000FF"/>
                </a:solidFill>
                <a:effectLst>
                  <a:outerShdw blurRad="38100" dist="38100" dir="2700000" algn="tl">
                    <a:srgbClr val="000000">
                      <a:alpha val="43137"/>
                    </a:srgbClr>
                  </a:outerShdw>
                </a:effectLst>
              </a:rPr>
              <a:t>(66 stran,  18 příloh)</a:t>
            </a:r>
          </a:p>
          <a:p>
            <a:endParaRPr lang="cs-CZ" dirty="0"/>
          </a:p>
        </p:txBody>
      </p:sp>
      <p:sp>
        <p:nvSpPr>
          <p:cNvPr id="6" name="TextovéPole 5"/>
          <p:cNvSpPr txBox="1"/>
          <p:nvPr/>
        </p:nvSpPr>
        <p:spPr>
          <a:xfrm>
            <a:off x="107504" y="5544814"/>
            <a:ext cx="5112568" cy="1107996"/>
          </a:xfrm>
          <a:prstGeom prst="rect">
            <a:avLst/>
          </a:prstGeom>
          <a:noFill/>
        </p:spPr>
        <p:txBody>
          <a:bodyPr wrap="square" rtlCol="0">
            <a:spAutoFit/>
          </a:bodyPr>
          <a:lstStyle/>
          <a:p>
            <a:pPr algn="ctr"/>
            <a:r>
              <a:rPr lang="cs-CZ" sz="1800" b="1" dirty="0">
                <a:solidFill>
                  <a:srgbClr val="0000FF"/>
                </a:solidFill>
                <a:effectLst>
                  <a:outerShdw blurRad="38100" dist="38100" dir="2700000" algn="tl">
                    <a:srgbClr val="000000">
                      <a:alpha val="43137"/>
                    </a:srgbClr>
                  </a:outerShdw>
                </a:effectLst>
              </a:rPr>
              <a:t>Usnesení vlády č. </a:t>
            </a:r>
            <a:r>
              <a:rPr lang="cs-CZ" sz="1800" b="1" dirty="0" smtClean="0">
                <a:solidFill>
                  <a:srgbClr val="0000FF"/>
                </a:solidFill>
                <a:effectLst>
                  <a:outerShdw blurRad="38100" dist="38100" dir="2700000" algn="tl">
                    <a:srgbClr val="000000">
                      <a:alpha val="43137"/>
                    </a:srgbClr>
                  </a:outerShdw>
                </a:effectLst>
              </a:rPr>
              <a:t>528</a:t>
            </a:r>
            <a:r>
              <a:rPr lang="cs-CZ" sz="1800" dirty="0" smtClean="0">
                <a:solidFill>
                  <a:srgbClr val="0000FF"/>
                </a:solidFill>
              </a:rPr>
              <a:t> </a:t>
            </a:r>
            <a:r>
              <a:rPr lang="cs-CZ" sz="1800" b="1" dirty="0">
                <a:solidFill>
                  <a:srgbClr val="0000FF"/>
                </a:solidFill>
                <a:effectLst>
                  <a:outerShdw blurRad="38100" dist="38100" dir="2700000" algn="tl">
                    <a:srgbClr val="000000">
                      <a:alpha val="43137"/>
                    </a:srgbClr>
                  </a:outerShdw>
                </a:effectLst>
              </a:rPr>
              <a:t>ze dne </a:t>
            </a:r>
            <a:r>
              <a:rPr lang="cs-CZ" sz="1800" b="1" dirty="0" smtClean="0">
                <a:solidFill>
                  <a:srgbClr val="0000FF"/>
                </a:solidFill>
                <a:effectLst>
                  <a:outerShdw blurRad="38100" dist="38100" dir="2700000" algn="tl">
                    <a:srgbClr val="000000">
                      <a:alpha val="43137"/>
                    </a:srgbClr>
                  </a:outerShdw>
                </a:effectLst>
              </a:rPr>
              <a:t>24</a:t>
            </a:r>
            <a:r>
              <a:rPr lang="cs-CZ" sz="1800" b="1" dirty="0">
                <a:solidFill>
                  <a:srgbClr val="0000FF"/>
                </a:solidFill>
                <a:effectLst>
                  <a:outerShdw blurRad="38100" dist="38100" dir="2700000" algn="tl">
                    <a:srgbClr val="000000">
                      <a:alpha val="43137"/>
                    </a:srgbClr>
                  </a:outerShdw>
                </a:effectLst>
              </a:rPr>
              <a:t>. července </a:t>
            </a:r>
            <a:r>
              <a:rPr lang="cs-CZ" sz="1800" b="1" dirty="0" smtClean="0">
                <a:solidFill>
                  <a:srgbClr val="0000FF"/>
                </a:solidFill>
                <a:effectLst>
                  <a:outerShdw blurRad="38100" dist="38100" dir="2700000" algn="tl">
                    <a:srgbClr val="000000">
                      <a:alpha val="43137"/>
                    </a:srgbClr>
                  </a:outerShdw>
                </a:effectLst>
              </a:rPr>
              <a:t>2017</a:t>
            </a:r>
          </a:p>
          <a:p>
            <a:pPr algn="ctr"/>
            <a:r>
              <a:rPr lang="cs-CZ" b="1" dirty="0" smtClean="0">
                <a:solidFill>
                  <a:srgbClr val="0000FF"/>
                </a:solidFill>
                <a:effectLst>
                  <a:outerShdw blurRad="38100" dist="38100" dir="2700000" algn="tl">
                    <a:srgbClr val="000000">
                      <a:alpha val="43137"/>
                    </a:srgbClr>
                  </a:outerShdw>
                </a:effectLst>
              </a:rPr>
              <a:t>www.eAgri.cz</a:t>
            </a:r>
            <a:endParaRPr lang="cs-CZ" b="1" dirty="0">
              <a:solidFill>
                <a:srgbClr val="0000FF"/>
              </a:solidFill>
              <a:effectLst>
                <a:outerShdw blurRad="38100" dist="38100" dir="2700000" algn="tl">
                  <a:srgbClr val="000000">
                    <a:alpha val="43137"/>
                  </a:srgbClr>
                </a:outerShdw>
              </a:effectLst>
            </a:endParaRPr>
          </a:p>
          <a:p>
            <a:endParaRPr lang="cs-CZ" dirty="0"/>
          </a:p>
        </p:txBody>
      </p:sp>
      <p:sp>
        <p:nvSpPr>
          <p:cNvPr id="7" name="Obdélník 6"/>
          <p:cNvSpPr/>
          <p:nvPr/>
        </p:nvSpPr>
        <p:spPr>
          <a:xfrm>
            <a:off x="5436096" y="2204863"/>
            <a:ext cx="3600400" cy="427402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cs-CZ" sz="2800" b="1" dirty="0" smtClean="0">
                <a:solidFill>
                  <a:srgbClr val="0000FF"/>
                </a:solidFill>
              </a:rPr>
              <a:t>Sucho</a:t>
            </a:r>
          </a:p>
          <a:p>
            <a:pPr marL="0" indent="0">
              <a:buNone/>
            </a:pPr>
            <a:endParaRPr lang="cs-CZ" b="1" dirty="0">
              <a:solidFill>
                <a:srgbClr val="0000FF"/>
              </a:solidFill>
            </a:endParaRPr>
          </a:p>
          <a:p>
            <a:pPr>
              <a:buFont typeface="Wingdings" panose="05000000000000000000" pitchFamily="2" charset="2"/>
              <a:buChar char="Ø"/>
            </a:pPr>
            <a:r>
              <a:rPr lang="cs-CZ" sz="2400" b="1" dirty="0" smtClean="0">
                <a:solidFill>
                  <a:srgbClr val="0000FF"/>
                </a:solidFill>
              </a:rPr>
              <a:t> </a:t>
            </a:r>
            <a:r>
              <a:rPr lang="cs-CZ" b="1" dirty="0" smtClean="0">
                <a:solidFill>
                  <a:srgbClr val="0000FF"/>
                </a:solidFill>
              </a:rPr>
              <a:t>  </a:t>
            </a:r>
            <a:r>
              <a:rPr lang="cs-CZ" sz="2800" b="1" dirty="0" smtClean="0">
                <a:solidFill>
                  <a:srgbClr val="0000FF"/>
                </a:solidFill>
              </a:rPr>
              <a:t>Meteorologické</a:t>
            </a:r>
            <a:endParaRPr lang="cs-CZ" sz="2800" b="1" dirty="0">
              <a:solidFill>
                <a:srgbClr val="0000FF"/>
              </a:solidFill>
            </a:endParaRPr>
          </a:p>
          <a:p>
            <a:pPr>
              <a:buFont typeface="Wingdings" panose="05000000000000000000" pitchFamily="2" charset="2"/>
              <a:buChar char="Ø"/>
            </a:pPr>
            <a:r>
              <a:rPr lang="cs-CZ" sz="2800" b="1" dirty="0" smtClean="0">
                <a:solidFill>
                  <a:srgbClr val="0000FF"/>
                </a:solidFill>
              </a:rPr>
              <a:t>  Zemědělské</a:t>
            </a:r>
            <a:endParaRPr lang="cs-CZ" sz="2800" b="1" dirty="0">
              <a:solidFill>
                <a:srgbClr val="0000FF"/>
              </a:solidFill>
            </a:endParaRPr>
          </a:p>
          <a:p>
            <a:pPr>
              <a:buFont typeface="Wingdings" panose="05000000000000000000" pitchFamily="2" charset="2"/>
              <a:buChar char="Ø"/>
            </a:pPr>
            <a:r>
              <a:rPr lang="cs-CZ" sz="2800" b="1" dirty="0" smtClean="0">
                <a:solidFill>
                  <a:srgbClr val="0000FF"/>
                </a:solidFill>
              </a:rPr>
              <a:t>  Hydrologické</a:t>
            </a:r>
            <a:endParaRPr lang="cs-CZ" sz="2800" b="1" dirty="0">
              <a:solidFill>
                <a:srgbClr val="0000FF"/>
              </a:solidFill>
            </a:endParaRPr>
          </a:p>
          <a:p>
            <a:pPr>
              <a:buFont typeface="Wingdings" panose="05000000000000000000" pitchFamily="2" charset="2"/>
              <a:buChar char="Ø"/>
            </a:pPr>
            <a:r>
              <a:rPr lang="cs-CZ" sz="2800" b="1" dirty="0" smtClean="0">
                <a:solidFill>
                  <a:srgbClr val="0000FF"/>
                </a:solidFill>
              </a:rPr>
              <a:t> Socioekonomické</a:t>
            </a:r>
            <a:endParaRPr lang="cs-CZ" sz="2800" b="1" dirty="0">
              <a:solidFill>
                <a:srgbClr val="0000FF"/>
              </a:solidFill>
            </a:endParaRPr>
          </a:p>
        </p:txBody>
      </p:sp>
    </p:spTree>
    <p:extLst>
      <p:ext uri="{BB962C8B-B14F-4D97-AF65-F5344CB8AC3E}">
        <p14:creationId xmlns:p14="http://schemas.microsoft.com/office/powerpoint/2010/main" val="432664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0000777\Documents\Documents\výuka university\obrázky a scany\IMG_5503.jpg"/>
          <p:cNvPicPr>
            <a:picLocks noChangeAspect="1" noChangeArrowheads="1"/>
          </p:cNvPicPr>
          <p:nvPr/>
        </p:nvPicPr>
        <p:blipFill rotWithShape="1">
          <a:blip r:embed="rId2">
            <a:extLst>
              <a:ext uri="{28A0092B-C50C-407E-A947-70E740481C1C}">
                <a14:useLocalDpi xmlns:a14="http://schemas.microsoft.com/office/drawing/2010/main" val="0"/>
              </a:ext>
            </a:extLst>
          </a:blip>
          <a:srcRect t="5773" r="1646" b="12508"/>
          <a:stretch/>
        </p:blipFill>
        <p:spPr bwMode="auto">
          <a:xfrm>
            <a:off x="1691680" y="584302"/>
            <a:ext cx="5912460" cy="368438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23528" y="4307190"/>
            <a:ext cx="8839980" cy="2308324"/>
          </a:xfrm>
          <a:prstGeom prst="rect">
            <a:avLst/>
          </a:prstGeom>
          <a:noFill/>
        </p:spPr>
        <p:txBody>
          <a:bodyPr wrap="square" rtlCol="0">
            <a:spAutoFit/>
          </a:bodyPr>
          <a:lstStyle/>
          <a:p>
            <a:pPr algn="ctr"/>
            <a:r>
              <a:rPr lang="cs-CZ" sz="2400" b="1" dirty="0" smtClean="0">
                <a:solidFill>
                  <a:srgbClr val="FF0000"/>
                </a:solidFill>
              </a:rPr>
              <a:t>…Minimálně problematické doporučení – poplatek za odběr podzemní vody pro pitnou vodu je 2,- Kč/m3, zatímco za odběr povrchové vody je průměrná cena 4,88 Kč/m3 …. </a:t>
            </a:r>
          </a:p>
          <a:p>
            <a:pPr algn="ctr"/>
            <a:r>
              <a:rPr lang="cs-CZ" sz="2400" b="1" dirty="0" smtClean="0">
                <a:solidFill>
                  <a:srgbClr val="FF0000"/>
                </a:solidFill>
              </a:rPr>
              <a:t>….Provozovatelé i vlastníci budou preferovat podzemní vodu – která již nyní není v dostatečném množství a pravděpodobně </a:t>
            </a:r>
            <a:br>
              <a:rPr lang="cs-CZ" sz="2400" b="1" dirty="0" smtClean="0">
                <a:solidFill>
                  <a:srgbClr val="FF0000"/>
                </a:solidFill>
              </a:rPr>
            </a:br>
            <a:r>
              <a:rPr lang="cs-CZ" sz="2400" b="1" dirty="0" smtClean="0">
                <a:solidFill>
                  <a:srgbClr val="FF0000"/>
                </a:solidFill>
              </a:rPr>
              <a:t>bude dále ubývat….</a:t>
            </a:r>
            <a:endParaRPr lang="cs-CZ" sz="2400" b="1" dirty="0">
              <a:solidFill>
                <a:srgbClr val="FF0000"/>
              </a:solidFill>
            </a:endParaRPr>
          </a:p>
        </p:txBody>
      </p:sp>
      <p:sp>
        <p:nvSpPr>
          <p:cNvPr id="4" name="TextovéPole 3"/>
          <p:cNvSpPr txBox="1"/>
          <p:nvPr/>
        </p:nvSpPr>
        <p:spPr>
          <a:xfrm>
            <a:off x="2367254" y="5154"/>
            <a:ext cx="4752528" cy="861774"/>
          </a:xfrm>
          <a:prstGeom prst="rect">
            <a:avLst/>
          </a:prstGeom>
          <a:noFill/>
        </p:spPr>
        <p:txBody>
          <a:bodyPr wrap="square" rtlCol="0">
            <a:spAutoFit/>
          </a:bodyPr>
          <a:lstStyle/>
          <a:p>
            <a:pPr algn="ctr"/>
            <a:r>
              <a:rPr lang="cs-CZ" sz="1400" b="1" i="1" dirty="0">
                <a:solidFill>
                  <a:srgbClr val="CC0000"/>
                </a:solidFill>
                <a:latin typeface="Times New Roman" charset="0"/>
              </a:rPr>
              <a:t>Masarykova univ. Brno – březen 2020</a:t>
            </a:r>
            <a:r>
              <a:rPr lang="cs-CZ" b="1" i="1" dirty="0">
                <a:solidFill>
                  <a:srgbClr val="CC0000"/>
                </a:solidFill>
                <a:latin typeface="Times New Roman" charset="0"/>
              </a:rPr>
              <a:t/>
            </a:r>
            <a:br>
              <a:rPr lang="cs-CZ" b="1" i="1" dirty="0">
                <a:solidFill>
                  <a:srgbClr val="CC0000"/>
                </a:solidFill>
                <a:latin typeface="Times New Roman" charset="0"/>
              </a:rPr>
            </a:br>
            <a:endParaRPr lang="cs-CZ" b="1" dirty="0">
              <a:solidFill>
                <a:srgbClr val="CC0000"/>
              </a:solidFill>
              <a:effectLst>
                <a:outerShdw blurRad="38100" dist="38100" dir="2700000" algn="tl">
                  <a:srgbClr val="C0C0C0"/>
                </a:outerShdw>
              </a:effectLst>
            </a:endParaRPr>
          </a:p>
          <a:p>
            <a:endParaRPr lang="cs-CZ" dirty="0"/>
          </a:p>
        </p:txBody>
      </p:sp>
    </p:spTree>
    <p:extLst>
      <p:ext uri="{BB962C8B-B14F-4D97-AF65-F5344CB8AC3E}">
        <p14:creationId xmlns:p14="http://schemas.microsoft.com/office/powerpoint/2010/main" val="397406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70618"/>
            <a:ext cx="8229600" cy="634082"/>
          </a:xfrm>
        </p:spPr>
        <p:txBody>
          <a:bodyPr/>
          <a:lstStyle/>
          <a:p>
            <a:pPr algn="ctr"/>
            <a:r>
              <a:rPr lang="cs-CZ" sz="2000" dirty="0" smtClean="0">
                <a:solidFill>
                  <a:srgbClr val="CC0000"/>
                </a:solidFill>
                <a:effectLst>
                  <a:outerShdw blurRad="38100" dist="38100" dir="2700000" algn="tl">
                    <a:srgbClr val="C0C0C0"/>
                  </a:outerShdw>
                </a:effectLst>
                <a:latin typeface="Times New Roman" charset="0"/>
              </a:rPr>
              <a:t/>
            </a:r>
            <a:br>
              <a:rPr lang="cs-CZ" sz="2000" dirty="0" smtClean="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b="1" dirty="0">
              <a:latin typeface="+mn-lt"/>
              <a:cs typeface="Times New Roman" panose="02020603050405020304" pitchFamily="18" charset="0"/>
            </a:endParaRPr>
          </a:p>
        </p:txBody>
      </p:sp>
      <p:sp>
        <p:nvSpPr>
          <p:cNvPr id="3" name="TextovéPole 2"/>
          <p:cNvSpPr txBox="1"/>
          <p:nvPr/>
        </p:nvSpPr>
        <p:spPr>
          <a:xfrm>
            <a:off x="395536" y="702469"/>
            <a:ext cx="7704856" cy="6155531"/>
          </a:xfrm>
          <a:prstGeom prst="rect">
            <a:avLst/>
          </a:prstGeom>
          <a:noFill/>
        </p:spPr>
        <p:txBody>
          <a:bodyPr wrap="square" rtlCol="0">
            <a:spAutoFit/>
          </a:bodyPr>
          <a:lstStyle/>
          <a:p>
            <a:r>
              <a:rPr lang="cs-CZ" sz="2400" b="1" dirty="0" smtClean="0">
                <a:solidFill>
                  <a:srgbClr val="0000FF"/>
                </a:solidFill>
              </a:rPr>
              <a:t>Závěr je tedy velmi stručný:</a:t>
            </a:r>
          </a:p>
          <a:p>
            <a:endParaRPr lang="cs-CZ" dirty="0"/>
          </a:p>
          <a:p>
            <a:r>
              <a:rPr lang="cs-CZ" b="1" dirty="0" smtClean="0">
                <a:solidFill>
                  <a:srgbClr val="C00000"/>
                </a:solidFill>
              </a:rPr>
              <a:t>Opatření před následky sucha a nedostatku vody je nutné volit přesně podle toho,  čemu mají zabránit:</a:t>
            </a:r>
          </a:p>
          <a:p>
            <a:endParaRPr lang="cs-CZ" sz="800" b="1" dirty="0" smtClean="0">
              <a:solidFill>
                <a:srgbClr val="0000FF"/>
              </a:solidFill>
            </a:endParaRPr>
          </a:p>
          <a:p>
            <a:pPr marL="285750" indent="-285750">
              <a:buFontTx/>
              <a:buChar char="-"/>
            </a:pPr>
            <a:r>
              <a:rPr lang="cs-CZ" sz="2000" b="1" dirty="0" smtClean="0">
                <a:solidFill>
                  <a:srgbClr val="0000FF"/>
                </a:solidFill>
              </a:rPr>
              <a:t>Suchu – „</a:t>
            </a:r>
            <a:r>
              <a:rPr lang="cs-CZ" sz="2000" b="1" dirty="0" err="1" smtClean="0">
                <a:solidFill>
                  <a:srgbClr val="0000FF"/>
                </a:solidFill>
              </a:rPr>
              <a:t>drought</a:t>
            </a:r>
            <a:r>
              <a:rPr lang="cs-CZ" sz="2000" b="1" dirty="0" smtClean="0">
                <a:solidFill>
                  <a:srgbClr val="0000FF"/>
                </a:solidFill>
              </a:rPr>
              <a:t>“ (zemědělskému): Zvýšit objem vody vodu v půdě a v krajině, rozvíjet rybníky,  (i) mokřady, zalesnění, </a:t>
            </a:r>
            <a:r>
              <a:rPr lang="cs-CZ" sz="2000" b="1" dirty="0" err="1" smtClean="0">
                <a:solidFill>
                  <a:srgbClr val="0000FF"/>
                </a:solidFill>
              </a:rPr>
              <a:t>greening</a:t>
            </a:r>
            <a:r>
              <a:rPr lang="cs-CZ" sz="2000" b="1" dirty="0" smtClean="0">
                <a:solidFill>
                  <a:srgbClr val="0000FF"/>
                </a:solidFill>
              </a:rPr>
              <a:t>, omezit pevné a vegetací nepokryté povrchy.</a:t>
            </a:r>
          </a:p>
          <a:p>
            <a:pPr marL="285750" indent="-285750">
              <a:buFontTx/>
              <a:buChar char="-"/>
            </a:pPr>
            <a:endParaRPr lang="cs-CZ" sz="2000" b="1" dirty="0" smtClean="0">
              <a:solidFill>
                <a:srgbClr val="0000FF"/>
              </a:solidFill>
            </a:endParaRPr>
          </a:p>
          <a:p>
            <a:pPr marL="285750" indent="-285750">
              <a:buFontTx/>
              <a:buChar char="-"/>
            </a:pPr>
            <a:r>
              <a:rPr lang="cs-CZ" sz="2000" b="1" dirty="0" smtClean="0">
                <a:solidFill>
                  <a:srgbClr val="0000FF"/>
                </a:solidFill>
              </a:rPr>
              <a:t>Nedostatku vody – „water </a:t>
            </a:r>
            <a:r>
              <a:rPr lang="cs-CZ" sz="2000" b="1" dirty="0" err="1" smtClean="0">
                <a:solidFill>
                  <a:srgbClr val="0000FF"/>
                </a:solidFill>
              </a:rPr>
              <a:t>scarcity</a:t>
            </a:r>
            <a:r>
              <a:rPr lang="cs-CZ" sz="2000" b="1" dirty="0" smtClean="0">
                <a:solidFill>
                  <a:srgbClr val="0000FF"/>
                </a:solidFill>
              </a:rPr>
              <a:t>“ (hydrologickému suchu): Zajistit vodní zdroje pro nakládání s vodou novou akumulací.</a:t>
            </a:r>
          </a:p>
          <a:p>
            <a:pPr marL="285750" indent="-285750">
              <a:buFontTx/>
              <a:buChar char="-"/>
            </a:pPr>
            <a:endParaRPr lang="cs-CZ" sz="800" dirty="0"/>
          </a:p>
          <a:p>
            <a:r>
              <a:rPr lang="cs-CZ" b="1" dirty="0" smtClean="0">
                <a:solidFill>
                  <a:srgbClr val="C00000"/>
                </a:solidFill>
              </a:rPr>
              <a:t>Vyjádření, že nádrže jsou „tím posledním opatřením na ochranu před suchem“, které přijde v úvahu až po „prozkoumání a ověření ostatních možností“, jak v posledních letech zaznívá od ochránců životního prostředí, mnoha novinářů a také politiků,  je zavádějící: Nepříznivě formuje názor obyvatel a povede k tomu, že se o potřebných zdrojích vody bude rozhodovat tak pozdě, kdy už následky chybějících vodních zdrojů budou zjevné a trvat léta (neboť příprava a realizace přehradních nádrží trvá v ČR více než 20 let….)</a:t>
            </a:r>
          </a:p>
          <a:p>
            <a:pPr marL="285750" indent="-285750">
              <a:buFontTx/>
              <a:buChar char="-"/>
            </a:pPr>
            <a:endParaRPr lang="cs-CZ" dirty="0"/>
          </a:p>
          <a:p>
            <a:pPr marL="285750" indent="-285750">
              <a:buFontTx/>
              <a:buChar char="-"/>
            </a:pPr>
            <a:endParaRPr lang="cs-CZ" dirty="0"/>
          </a:p>
        </p:txBody>
      </p:sp>
    </p:spTree>
    <p:extLst>
      <p:ext uri="{BB962C8B-B14F-4D97-AF65-F5344CB8AC3E}">
        <p14:creationId xmlns:p14="http://schemas.microsoft.com/office/powerpoint/2010/main" val="3226370732"/>
      </p:ext>
    </p:extLst>
  </p:cSld>
  <p:clrMapOvr>
    <a:masterClrMapping/>
  </p:clrMapOvr>
  <p:transition>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213" y="333375"/>
            <a:ext cx="7772400" cy="503238"/>
          </a:xfrm>
        </p:spPr>
        <p:txBody>
          <a:bodyPr/>
          <a:lstStyle/>
          <a:p>
            <a:pPr algn="ctr">
              <a:spcBef>
                <a:spcPct val="50000"/>
              </a:spcBef>
              <a:defRPr/>
            </a:pP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b="1" cap="all" dirty="0">
              <a:solidFill>
                <a:srgbClr val="CC0000"/>
              </a:solidFill>
              <a:effectLst>
                <a:outerShdw blurRad="38100" dist="38100" dir="2700000" algn="tl">
                  <a:srgbClr val="C0C0C0"/>
                </a:outerShdw>
              </a:effectLst>
            </a:endParaRPr>
          </a:p>
        </p:txBody>
      </p:sp>
      <p:sp>
        <p:nvSpPr>
          <p:cNvPr id="3" name="TextovéPole 2"/>
          <p:cNvSpPr txBox="1"/>
          <p:nvPr/>
        </p:nvSpPr>
        <p:spPr>
          <a:xfrm>
            <a:off x="307474" y="764704"/>
            <a:ext cx="8280400" cy="5170487"/>
          </a:xfrm>
          <a:prstGeom prst="rect">
            <a:avLst/>
          </a:prstGeom>
          <a:noFill/>
        </p:spPr>
        <p:txBody>
          <a:bodyPr>
            <a:spAutoFit/>
          </a:bodyPr>
          <a:lstStyle/>
          <a:p>
            <a:pPr algn="just">
              <a:defRPr/>
            </a:pPr>
            <a:r>
              <a:rPr lang="cs-CZ" sz="3000" b="1" dirty="0">
                <a:solidFill>
                  <a:srgbClr val="0000FF"/>
                </a:solidFill>
              </a:rPr>
              <a:t>Hlavní střety („konkurence“) názorů na priority „veřejného zájmu“ jsou v případě potřeby nových vodních děl – přehradních nádrží, které jako jediné mohou v případě hydrologického sucha zajistit dostatek vodních zdrojů v ČR i do budoucnosti, tedy pro příští generace…..</a:t>
            </a:r>
          </a:p>
          <a:p>
            <a:pPr algn="just">
              <a:defRPr/>
            </a:pPr>
            <a:r>
              <a:rPr lang="cs-CZ" sz="3000" b="1" dirty="0">
                <a:solidFill>
                  <a:srgbClr val="0000FF"/>
                </a:solidFill>
              </a:rPr>
              <a:t>….. což zastánci ochrany přírody (a většina veřejnosti) zjevně nevnímají, a privátní vlastníci nejsou ochotni vypořádat se státem majetek ve prospěch zabezpečení vody do budoucího období…zejména po 2050 – 2070 i dále.</a:t>
            </a:r>
          </a:p>
        </p:txBody>
      </p:sp>
    </p:spTree>
    <p:extLst>
      <p:ext uri="{BB962C8B-B14F-4D97-AF65-F5344CB8AC3E}">
        <p14:creationId xmlns:p14="http://schemas.microsoft.com/office/powerpoint/2010/main" val="3886421235"/>
      </p:ext>
    </p:extLst>
  </p:cSld>
  <p:clrMapOvr>
    <a:masterClrMapping/>
  </p:clrMapOvr>
  <p:transition>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6" name="Zástupný symbol pro obsah 5"/>
          <p:cNvSpPr>
            <a:spLocks noGrp="1"/>
          </p:cNvSpPr>
          <p:nvPr>
            <p:ph idx="1"/>
          </p:nvPr>
        </p:nvSpPr>
        <p:spPr>
          <a:xfrm>
            <a:off x="395536" y="764704"/>
            <a:ext cx="8229600" cy="5040559"/>
          </a:xfrm>
        </p:spPr>
        <p:txBody>
          <a:bodyPr/>
          <a:lstStyle/>
          <a:p>
            <a:pPr marL="0" indent="0" algn="ctr">
              <a:buNone/>
            </a:pPr>
            <a:r>
              <a:rPr lang="cs-CZ" sz="2800" b="1" dirty="0" smtClean="0">
                <a:solidFill>
                  <a:srgbClr val="C00000"/>
                </a:solidFill>
              </a:rPr>
              <a:t>Nastupuje trvalý rozpor v pojetí</a:t>
            </a:r>
          </a:p>
          <a:p>
            <a:pPr>
              <a:buClr>
                <a:srgbClr val="C00000"/>
              </a:buClr>
            </a:pPr>
            <a:r>
              <a:rPr lang="cs-CZ" b="1" dirty="0" smtClean="0">
                <a:solidFill>
                  <a:srgbClr val="00B050"/>
                </a:solidFill>
              </a:rPr>
              <a:t>Ochránci životního prostředí: „Krajina a půdní profil při správném hospodaření zadrží nesrovnatelně více vody než několik přehradních nádrží – je třeba více mokřadů, zeleně, ochrana půdy a hospodaření se srážkovými vodami</a:t>
            </a:r>
            <a:r>
              <a:rPr lang="cs-CZ" dirty="0" smtClean="0">
                <a:solidFill>
                  <a:srgbClr val="00B050"/>
                </a:solidFill>
              </a:rPr>
              <a:t>“ </a:t>
            </a:r>
          </a:p>
          <a:p>
            <a:pPr>
              <a:buClr>
                <a:srgbClr val="C00000"/>
              </a:buClr>
            </a:pPr>
            <a:r>
              <a:rPr lang="cs-CZ" b="1" dirty="0" smtClean="0">
                <a:solidFill>
                  <a:srgbClr val="0000FF"/>
                </a:solidFill>
              </a:rPr>
              <a:t>Vodohospodáři: „Jaký </a:t>
            </a:r>
            <a:r>
              <a:rPr lang="cs-CZ" b="1" dirty="0">
                <a:solidFill>
                  <a:srgbClr val="0000FF"/>
                </a:solidFill>
              </a:rPr>
              <a:t>objem vody v aktuální situaci půdy v průběhu ročních </a:t>
            </a:r>
            <a:r>
              <a:rPr lang="cs-CZ" b="1" dirty="0" smtClean="0">
                <a:solidFill>
                  <a:srgbClr val="0000FF"/>
                </a:solidFill>
              </a:rPr>
              <a:t>období bude skutečně k dispozici </a:t>
            </a:r>
            <a:r>
              <a:rPr lang="cs-CZ" b="1" dirty="0">
                <a:solidFill>
                  <a:srgbClr val="0000FF"/>
                </a:solidFill>
              </a:rPr>
              <a:t>v krajině </a:t>
            </a:r>
            <a:r>
              <a:rPr lang="cs-CZ" b="1" dirty="0" smtClean="0">
                <a:solidFill>
                  <a:srgbClr val="0000FF"/>
                </a:solidFill>
              </a:rPr>
              <a:t>?“</a:t>
            </a:r>
          </a:p>
          <a:p>
            <a:pPr>
              <a:buClr>
                <a:srgbClr val="C00000"/>
              </a:buClr>
            </a:pPr>
            <a:r>
              <a:rPr lang="cs-CZ" b="1" dirty="0" smtClean="0">
                <a:solidFill>
                  <a:srgbClr val="00B050"/>
                </a:solidFill>
              </a:rPr>
              <a:t>Ochránci životního prostředí: „Když si myslíte, že nestačí, tak si to spočítejte….!“</a:t>
            </a:r>
          </a:p>
          <a:p>
            <a:pPr>
              <a:buClr>
                <a:srgbClr val="C00000"/>
              </a:buClr>
            </a:pPr>
            <a:r>
              <a:rPr lang="cs-CZ" b="1" dirty="0" smtClean="0">
                <a:solidFill>
                  <a:srgbClr val="0000FF"/>
                </a:solidFill>
              </a:rPr>
              <a:t>Vodohospodáři: „A jak bude objem vody dostupný pro hospodářské využití bez akumulace – „trubky z půdy?“</a:t>
            </a:r>
            <a:endParaRPr lang="cs-CZ" b="1" dirty="0">
              <a:solidFill>
                <a:srgbClr val="0000FF"/>
              </a:solidFill>
            </a:endParaRPr>
          </a:p>
          <a:p>
            <a:endParaRPr lang="cs-CZ" dirty="0"/>
          </a:p>
        </p:txBody>
      </p:sp>
    </p:spTree>
    <p:extLst>
      <p:ext uri="{BB962C8B-B14F-4D97-AF65-F5344CB8AC3E}">
        <p14:creationId xmlns:p14="http://schemas.microsoft.com/office/powerpoint/2010/main" val="1968582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6" name="Zástupný symbol pro obsah 5"/>
          <p:cNvSpPr>
            <a:spLocks noGrp="1"/>
          </p:cNvSpPr>
          <p:nvPr>
            <p:ph idx="1"/>
          </p:nvPr>
        </p:nvSpPr>
        <p:spPr>
          <a:xfrm>
            <a:off x="467544" y="836712"/>
            <a:ext cx="8229600" cy="5184575"/>
          </a:xfrm>
        </p:spPr>
        <p:txBody>
          <a:bodyPr/>
          <a:lstStyle/>
          <a:p>
            <a:pPr marL="0" indent="0" algn="ctr">
              <a:buNone/>
            </a:pPr>
            <a:r>
              <a:rPr lang="cs-CZ" sz="3200" b="1" dirty="0" smtClean="0">
                <a:effectLst>
                  <a:outerShdw blurRad="38100" dist="38100" dir="2700000" algn="tl">
                    <a:srgbClr val="000000">
                      <a:alpha val="43137"/>
                    </a:srgbClr>
                  </a:outerShdw>
                </a:effectLst>
              </a:rPr>
              <a:t>Bezesporu rozumným řešením je realizace obou přístupů</a:t>
            </a:r>
          </a:p>
          <a:p>
            <a:pPr>
              <a:buFont typeface="Wingdings" panose="05000000000000000000" pitchFamily="2" charset="2"/>
              <a:buChar char="v"/>
            </a:pPr>
            <a:endParaRPr lang="cs-CZ" b="1" dirty="0">
              <a:solidFill>
                <a:srgbClr val="0000FF"/>
              </a:solidFill>
              <a:effectLst>
                <a:outerShdw blurRad="38100" dist="38100" dir="2700000" algn="tl">
                  <a:srgbClr val="000000">
                    <a:alpha val="43137"/>
                  </a:srgbClr>
                </a:outerShdw>
              </a:effectLst>
            </a:endParaRPr>
          </a:p>
          <a:p>
            <a:pPr>
              <a:buClr>
                <a:srgbClr val="00B050"/>
              </a:buClr>
              <a:buFont typeface="Wingdings" panose="05000000000000000000" pitchFamily="2" charset="2"/>
              <a:buChar char="v"/>
            </a:pPr>
            <a:r>
              <a:rPr lang="cs-CZ" sz="2400" b="1" dirty="0" smtClean="0">
                <a:solidFill>
                  <a:srgbClr val="00B050"/>
                </a:solidFill>
              </a:rPr>
              <a:t>Zlepší se životní prostředí, ráz krajiny a revitalizují se upravené vodní toky, vroste biodiversita a zkvalitní se stav ekosystémů</a:t>
            </a:r>
          </a:p>
          <a:p>
            <a:pPr>
              <a:buClr>
                <a:srgbClr val="0000FF"/>
              </a:buClr>
              <a:buFont typeface="Wingdings" panose="05000000000000000000" pitchFamily="2" charset="2"/>
              <a:buChar char="v"/>
            </a:pPr>
            <a:endParaRPr lang="cs-CZ" sz="2400" b="1" dirty="0">
              <a:solidFill>
                <a:srgbClr val="0000FF"/>
              </a:solidFill>
            </a:endParaRPr>
          </a:p>
          <a:p>
            <a:pPr>
              <a:buClr>
                <a:srgbClr val="0000FF"/>
              </a:buClr>
              <a:buFont typeface="Wingdings" panose="05000000000000000000" pitchFamily="2" charset="2"/>
              <a:buChar char="v"/>
            </a:pPr>
            <a:r>
              <a:rPr lang="cs-CZ" sz="2400" b="1" dirty="0" smtClean="0">
                <a:solidFill>
                  <a:srgbClr val="0000FF"/>
                </a:solidFill>
              </a:rPr>
              <a:t>Bude zajištěna dostupnost a udržitelnost našich vodních zdrojů</a:t>
            </a:r>
          </a:p>
          <a:p>
            <a:pPr>
              <a:buClr>
                <a:srgbClr val="0000FF"/>
              </a:buClr>
              <a:buFont typeface="Wingdings" panose="05000000000000000000" pitchFamily="2" charset="2"/>
              <a:buChar char="v"/>
            </a:pPr>
            <a:endParaRPr lang="cs-CZ" sz="2400" b="1" dirty="0">
              <a:solidFill>
                <a:srgbClr val="0000FF"/>
              </a:solidFill>
            </a:endParaRPr>
          </a:p>
          <a:p>
            <a:pPr>
              <a:buClrTx/>
              <a:buFont typeface="Wingdings" panose="05000000000000000000" pitchFamily="2" charset="2"/>
              <a:buChar char="v"/>
            </a:pPr>
            <a:r>
              <a:rPr lang="cs-CZ" sz="2400" b="1" dirty="0" smtClean="0"/>
              <a:t>Proč tedy negování stanovisek, rozpory a zdržování realizace opatření jednostranným nadřazováním veřejného zájmu?</a:t>
            </a:r>
            <a:endParaRPr lang="cs-CZ" sz="2400" b="1" dirty="0"/>
          </a:p>
        </p:txBody>
      </p:sp>
    </p:spTree>
    <p:extLst>
      <p:ext uri="{BB962C8B-B14F-4D97-AF65-F5344CB8AC3E}">
        <p14:creationId xmlns:p14="http://schemas.microsoft.com/office/powerpoint/2010/main" val="31904499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lstStyle/>
          <a:p>
            <a:pPr algn="ctr"/>
            <a:r>
              <a:rPr lang="cs-CZ" sz="1600" i="1" dirty="0">
                <a:solidFill>
                  <a:srgbClr val="CC0000"/>
                </a:solidFill>
                <a:latin typeface="Times New Roman" charset="0"/>
              </a:rPr>
              <a:t>Masarykova univ. Brno – březen 2020</a:t>
            </a:r>
            <a:br>
              <a:rPr lang="cs-CZ" sz="1600" i="1" dirty="0">
                <a:solidFill>
                  <a:srgbClr val="CC0000"/>
                </a:solidFill>
                <a:latin typeface="Times New Roman" charset="0"/>
              </a:rPr>
            </a:br>
            <a:endParaRPr lang="cs-CZ" sz="1600" dirty="0"/>
          </a:p>
        </p:txBody>
      </p:sp>
      <p:pic>
        <p:nvPicPr>
          <p:cNvPr id="4" name="Picture 2"/>
          <p:cNvPicPr>
            <a:picLocks noChangeAspect="1" noChangeArrowheads="1"/>
          </p:cNvPicPr>
          <p:nvPr/>
        </p:nvPicPr>
        <p:blipFill>
          <a:blip r:embed="rId2" cstate="print"/>
          <a:srcRect/>
          <a:stretch>
            <a:fillRect/>
          </a:stretch>
        </p:blipFill>
        <p:spPr bwMode="auto">
          <a:xfrm>
            <a:off x="4283968" y="892519"/>
            <a:ext cx="4524665" cy="2554342"/>
          </a:xfrm>
          <a:prstGeom prst="rect">
            <a:avLst/>
          </a:prstGeom>
          <a:noFill/>
          <a:ln w="9525">
            <a:noFill/>
            <a:miter lim="800000"/>
            <a:headEnd/>
            <a:tailEnd/>
          </a:ln>
        </p:spPr>
      </p:pic>
      <p:graphicFrame>
        <p:nvGraphicFramePr>
          <p:cNvPr id="5" name="Tabulka 4"/>
          <p:cNvGraphicFramePr>
            <a:graphicFrameLocks noGrp="1"/>
          </p:cNvGraphicFramePr>
          <p:nvPr>
            <p:extLst>
              <p:ext uri="{D42A27DB-BD31-4B8C-83A1-F6EECF244321}">
                <p14:modId xmlns:p14="http://schemas.microsoft.com/office/powerpoint/2010/main" val="1488450458"/>
              </p:ext>
            </p:extLst>
          </p:nvPr>
        </p:nvGraphicFramePr>
        <p:xfrm>
          <a:off x="179512" y="3628316"/>
          <a:ext cx="8856984" cy="3041043"/>
        </p:xfrm>
        <a:graphic>
          <a:graphicData uri="http://schemas.openxmlformats.org/drawingml/2006/table">
            <a:tbl>
              <a:tblPr/>
              <a:tblGrid>
                <a:gridCol w="26642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576064">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gridCol w="576064">
                  <a:extLst>
                    <a:ext uri="{9D8B030D-6E8A-4147-A177-3AD203B41FA5}">
                      <a16:colId xmlns:a16="http://schemas.microsoft.com/office/drawing/2014/main" val="20008"/>
                    </a:ext>
                  </a:extLst>
                </a:gridCol>
                <a:gridCol w="648072">
                  <a:extLst>
                    <a:ext uri="{9D8B030D-6E8A-4147-A177-3AD203B41FA5}">
                      <a16:colId xmlns:a16="http://schemas.microsoft.com/office/drawing/2014/main" val="3997319549"/>
                    </a:ext>
                  </a:extLst>
                </a:gridCol>
                <a:gridCol w="720080">
                  <a:extLst>
                    <a:ext uri="{9D8B030D-6E8A-4147-A177-3AD203B41FA5}">
                      <a16:colId xmlns:a16="http://schemas.microsoft.com/office/drawing/2014/main" val="1039684941"/>
                    </a:ext>
                  </a:extLst>
                </a:gridCol>
              </a:tblGrid>
              <a:tr h="639691">
                <a:tc>
                  <a:txBody>
                    <a:bodyPr/>
                    <a:lstStyle/>
                    <a:p>
                      <a:pPr algn="l" fontAlgn="ctr"/>
                      <a:r>
                        <a:rPr lang="cs-CZ" sz="2000" b="0" i="0" u="none" strike="noStrike" dirty="0">
                          <a:solidFill>
                            <a:srgbClr val="000000"/>
                          </a:solidFill>
                          <a:latin typeface="Times New Roman" pitchFamily="18" charset="0"/>
                          <a:cs typeface="Times New Roman" pitchFamily="18" charset="0"/>
                        </a:rPr>
                        <a:t> </a:t>
                      </a:r>
                    </a:p>
                  </a:txBody>
                  <a:tcPr marL="9523" marR="9523" marT="9529"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2002</a:t>
                      </a:r>
                      <a:endPar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2003</a:t>
                      </a: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2012</a:t>
                      </a:r>
                      <a:endParaRPr lang="cs-CZ" sz="2000" b="1" i="0" u="none" strike="no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2013</a:t>
                      </a:r>
                      <a:endParaRPr lang="cs-CZ" sz="2000" b="1" i="0" u="none" strike="no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2014</a:t>
                      </a:r>
                      <a:endParaRPr lang="cs-CZ" sz="2000" b="1" i="0" u="none" strike="no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2015</a:t>
                      </a:r>
                      <a:endPar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2016</a:t>
                      </a:r>
                      <a:endPar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2017</a:t>
                      </a:r>
                      <a:endPar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2018</a:t>
                      </a:r>
                      <a:endPar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cs-CZ" sz="2000" b="1" i="0" u="none" strike="noStrike" dirty="0" smtClean="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2019</a:t>
                      </a:r>
                      <a:endParaRPr lang="cs-CZ" sz="2000" b="1" i="0" u="none" strike="noStrike"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36469">
                <a:tc>
                  <a:txBody>
                    <a:bodyPr/>
                    <a:lstStyle/>
                    <a:p>
                      <a:pPr marL="72000" algn="l" fontAlgn="ctr"/>
                      <a:r>
                        <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srážky [mm]</a:t>
                      </a:r>
                    </a:p>
                  </a:txBody>
                  <a:tcPr marL="9523" marR="9523" marT="9529"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864</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507</a:t>
                      </a: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695</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727</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657</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531</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635</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684</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522</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6469">
                <a:tc>
                  <a:txBody>
                    <a:bodyPr/>
                    <a:lstStyle/>
                    <a:p>
                      <a:pPr marL="72000" indent="-57150" algn="l" fontAlgn="ctr"/>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 </a:t>
                      </a:r>
                      <a:r>
                        <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průměru</a:t>
                      </a:r>
                    </a:p>
                  </a:txBody>
                  <a:tcPr marL="9523" marR="9523" marT="9529"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130</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76</a:t>
                      </a: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103</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108</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97</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79</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94</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100</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76</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664207">
                <a:tc>
                  <a:txBody>
                    <a:bodyPr/>
                    <a:lstStyle/>
                    <a:p>
                      <a:pPr marL="72000" algn="l" fontAlgn="ctr"/>
                      <a:r>
                        <a:rPr lang="pl-PL"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zdroje povrchové vody </a:t>
                      </a:r>
                      <a:r>
                        <a:rPr lang="pl-PL"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pl-PL"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mld. m</a:t>
                      </a:r>
                      <a:r>
                        <a:rPr lang="pl-PL" sz="2000" b="1" i="0" u="none" strike="noStrike"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a:t>
                      </a:r>
                      <a:r>
                        <a:rPr lang="pl-PL"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a:txBody>
                  <a:tcPr marL="9523" marR="9523" marT="9529"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6,5</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3,8</a:t>
                      </a: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5,2</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6,6</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5,3</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3,6</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4,4</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4,3</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3,4</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664207">
                <a:tc>
                  <a:txBody>
                    <a:bodyPr/>
                    <a:lstStyle/>
                    <a:p>
                      <a:pPr marL="72000" algn="l" fontAlgn="ctr"/>
                      <a:r>
                        <a:rPr lang="pl-PL"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zdroje podzemní vody </a:t>
                      </a:r>
                      <a:r>
                        <a:rPr lang="pl-PL"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pl-PL"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mld. m</a:t>
                      </a:r>
                      <a:r>
                        <a:rPr lang="pl-PL" sz="2000" b="1" i="0" u="none" strike="noStrike"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a:t>
                      </a:r>
                      <a:r>
                        <a:rPr lang="pl-PL"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p>
                  </a:txBody>
                  <a:tcPr marL="9523" marR="9523" marT="9529"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1,6</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a:t>
                      </a: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1,3</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1,7</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1,1</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0,94</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0,93</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0,9</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r>
                        <a:rPr lang="cs-CZ" sz="2000" b="1" i="0" u="none" strike="noStrik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0,77</a:t>
                      </a:r>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cs-CZ" sz="2000" b="1" i="0" u="none" strike="noStrike"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marL="9523" marR="9523" marT="9529"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pic>
        <p:nvPicPr>
          <p:cNvPr id="6" name="Obrázek 5"/>
          <p:cNvPicPr>
            <a:picLocks noChangeAspect="1"/>
          </p:cNvPicPr>
          <p:nvPr/>
        </p:nvPicPr>
        <p:blipFill>
          <a:blip r:embed="rId3"/>
          <a:stretch>
            <a:fillRect/>
          </a:stretch>
        </p:blipFill>
        <p:spPr>
          <a:xfrm>
            <a:off x="539552" y="730135"/>
            <a:ext cx="3373629" cy="2534920"/>
          </a:xfrm>
          <a:prstGeom prst="rect">
            <a:avLst/>
          </a:prstGeom>
        </p:spPr>
      </p:pic>
    </p:spTree>
    <p:extLst>
      <p:ext uri="{BB962C8B-B14F-4D97-AF65-F5344CB8AC3E}">
        <p14:creationId xmlns:p14="http://schemas.microsoft.com/office/powerpoint/2010/main" val="1271263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6808"/>
            <a:ext cx="8229600" cy="922114"/>
          </a:xfrm>
        </p:spPr>
        <p:txBody>
          <a:bodyPr/>
          <a:lstStyle/>
          <a:p>
            <a:pPr algn="ctr"/>
            <a:r>
              <a:rPr lang="cs-CZ" dirty="0" smtClean="0">
                <a:solidFill>
                  <a:srgbClr val="CC0000"/>
                </a:solidFill>
                <a:effectLst>
                  <a:outerShdw blurRad="38100" dist="38100" dir="2700000" algn="tl">
                    <a:srgbClr val="C0C0C0"/>
                  </a:outerShdw>
                </a:effectLst>
                <a:latin typeface="Times New Roman" charset="0"/>
              </a:rPr>
              <a:t/>
            </a:r>
            <a:br>
              <a:rPr lang="cs-CZ" dirty="0" smtClean="0">
                <a:solidFill>
                  <a:srgbClr val="CC0000"/>
                </a:solidFill>
                <a:effectLst>
                  <a:outerShdw blurRad="38100" dist="38100" dir="2700000" algn="tl">
                    <a:srgbClr val="C0C0C0"/>
                  </a:outerShdw>
                </a:effectLst>
                <a:latin typeface="Times New Roman" charset="0"/>
              </a:rPr>
            </a:br>
            <a:r>
              <a:rPr lang="cs-CZ" sz="1200" i="1" dirty="0">
                <a:solidFill>
                  <a:srgbClr val="CC0000"/>
                </a:solidFill>
                <a:latin typeface="Times New Roman" charset="0"/>
              </a:rPr>
              <a:t>Masarykova univ. Brno – březen 2020</a:t>
            </a:r>
            <a:br>
              <a:rPr lang="cs-CZ" sz="1200" i="1" dirty="0">
                <a:solidFill>
                  <a:srgbClr val="CC0000"/>
                </a:solidFill>
                <a:latin typeface="Times New Roman" charset="0"/>
              </a:rPr>
            </a:br>
            <a:r>
              <a:rPr lang="cs-CZ" sz="1200" dirty="0">
                <a:solidFill>
                  <a:srgbClr val="CC0000"/>
                </a:solidFill>
                <a:effectLst>
                  <a:outerShdw blurRad="38100" dist="38100" dir="2700000" algn="tl">
                    <a:srgbClr val="C0C0C0"/>
                  </a:outerShdw>
                </a:effectLst>
              </a:rPr>
              <a:t/>
            </a:r>
            <a:br>
              <a:rPr lang="cs-CZ" sz="1200" dirty="0">
                <a:solidFill>
                  <a:srgbClr val="CC0000"/>
                </a:solidFill>
                <a:effectLst>
                  <a:outerShdw blurRad="38100" dist="38100" dir="2700000" algn="tl">
                    <a:srgbClr val="C0C0C0"/>
                  </a:outerShdw>
                </a:effectLst>
              </a:rPr>
            </a:br>
            <a:endParaRPr lang="cs-CZ" sz="1200" dirty="0"/>
          </a:p>
        </p:txBody>
      </p:sp>
      <p:sp>
        <p:nvSpPr>
          <p:cNvPr id="3" name="Zástupný symbol pro obsah 2"/>
          <p:cNvSpPr>
            <a:spLocks noGrp="1"/>
          </p:cNvSpPr>
          <p:nvPr>
            <p:ph idx="1"/>
          </p:nvPr>
        </p:nvSpPr>
        <p:spPr>
          <a:xfrm>
            <a:off x="-1016" y="692696"/>
            <a:ext cx="9145016" cy="5688632"/>
          </a:xfrm>
        </p:spPr>
        <p:txBody>
          <a:bodyPr/>
          <a:lstStyle/>
          <a:p>
            <a:pPr>
              <a:buClr>
                <a:srgbClr val="C00000"/>
              </a:buClr>
            </a:pPr>
            <a:endParaRPr lang="cs-CZ" b="1" i="1" dirty="0" smtClean="0">
              <a:solidFill>
                <a:schemeClr val="tx2">
                  <a:lumMod val="75000"/>
                </a:schemeClr>
              </a:solidFill>
            </a:endParaRPr>
          </a:p>
          <a:p>
            <a:pPr>
              <a:buClr>
                <a:srgbClr val="C00000"/>
              </a:buClr>
            </a:pPr>
            <a:r>
              <a:rPr lang="cs-CZ" sz="2600" b="1" i="1" dirty="0" smtClean="0">
                <a:solidFill>
                  <a:srgbClr val="0000FF"/>
                </a:solidFill>
              </a:rPr>
              <a:t>Jak </a:t>
            </a:r>
            <a:r>
              <a:rPr lang="cs-CZ" sz="2600" b="1" i="1" dirty="0">
                <a:solidFill>
                  <a:srgbClr val="0000FF"/>
                </a:solidFill>
              </a:rPr>
              <a:t>vysvětlit veřejnosti i politikům, že je třeba podporovat oba směry, ale zásadní výsledky zaručují </a:t>
            </a:r>
            <a:r>
              <a:rPr lang="cs-CZ" sz="2600" b="1" i="1" dirty="0" smtClean="0">
                <a:solidFill>
                  <a:srgbClr val="0000FF"/>
                </a:solidFill>
              </a:rPr>
              <a:t> technická – vodohospodářská řešení </a:t>
            </a:r>
            <a:r>
              <a:rPr lang="cs-CZ" sz="2600" b="1" i="1" dirty="0">
                <a:solidFill>
                  <a:srgbClr val="0000FF"/>
                </a:solidFill>
              </a:rPr>
              <a:t>řešení???? </a:t>
            </a:r>
            <a:endParaRPr lang="cs-CZ" sz="2600" b="1" i="1" dirty="0" smtClean="0">
              <a:solidFill>
                <a:srgbClr val="0000FF"/>
              </a:solidFill>
            </a:endParaRPr>
          </a:p>
          <a:p>
            <a:pPr>
              <a:buClr>
                <a:srgbClr val="C00000"/>
              </a:buClr>
            </a:pPr>
            <a:r>
              <a:rPr lang="cs-CZ" sz="2600" b="1" i="1" dirty="0" smtClean="0">
                <a:solidFill>
                  <a:srgbClr val="0000FF"/>
                </a:solidFill>
              </a:rPr>
              <a:t>Malá </a:t>
            </a:r>
            <a:r>
              <a:rPr lang="cs-CZ" sz="2600" b="1" i="1" dirty="0">
                <a:solidFill>
                  <a:srgbClr val="0000FF"/>
                </a:solidFill>
              </a:rPr>
              <a:t>PR aktivita</a:t>
            </a:r>
            <a:r>
              <a:rPr lang="cs-CZ" sz="2600" b="1" i="1" dirty="0" smtClean="0">
                <a:solidFill>
                  <a:srgbClr val="0000FF"/>
                </a:solidFill>
              </a:rPr>
              <a:t>???</a:t>
            </a:r>
          </a:p>
          <a:p>
            <a:pPr>
              <a:buClr>
                <a:srgbClr val="C00000"/>
              </a:buClr>
            </a:pPr>
            <a:r>
              <a:rPr lang="cs-CZ" sz="2600" b="1" i="1" dirty="0" smtClean="0">
                <a:solidFill>
                  <a:srgbClr val="0000FF"/>
                </a:solidFill>
              </a:rPr>
              <a:t>Nepřesvědčivé důkazy???</a:t>
            </a:r>
          </a:p>
          <a:p>
            <a:pPr>
              <a:buClr>
                <a:srgbClr val="C00000"/>
              </a:buClr>
            </a:pPr>
            <a:r>
              <a:rPr lang="cs-CZ" sz="2600" b="1" i="1" dirty="0" smtClean="0">
                <a:solidFill>
                  <a:srgbClr val="0000FF"/>
                </a:solidFill>
              </a:rPr>
              <a:t>Obava ze zásahů do území a soukromých majetků???</a:t>
            </a:r>
          </a:p>
          <a:p>
            <a:pPr>
              <a:buClr>
                <a:srgbClr val="C00000"/>
              </a:buClr>
            </a:pPr>
            <a:r>
              <a:rPr lang="cs-CZ" sz="2600" b="1" i="1" dirty="0" smtClean="0">
                <a:solidFill>
                  <a:srgbClr val="0000FF"/>
                </a:solidFill>
              </a:rPr>
              <a:t>Moderní trend Evropy k návratu přírody do stavu před staletími ?? (Což je prakticky neproveditelné při zachování současné úrovně hospodářství a života obyvatel . . . . )</a:t>
            </a:r>
            <a:endParaRPr lang="cs-CZ" sz="2600" b="1" i="1" dirty="0">
              <a:solidFill>
                <a:srgbClr val="0000FF"/>
              </a:solidFill>
            </a:endParaRPr>
          </a:p>
          <a:p>
            <a:endParaRPr lang="cs-CZ" dirty="0"/>
          </a:p>
        </p:txBody>
      </p:sp>
    </p:spTree>
    <p:extLst>
      <p:ext uri="{BB962C8B-B14F-4D97-AF65-F5344CB8AC3E}">
        <p14:creationId xmlns:p14="http://schemas.microsoft.com/office/powerpoint/2010/main" val="239695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cs-CZ" altLang="cs-CZ" smtClean="0"/>
              <a:t/>
            </a:r>
            <a:br>
              <a:rPr lang="cs-CZ" altLang="cs-CZ" smtClean="0"/>
            </a:br>
            <a:endParaRPr lang="cs-CZ" altLang="cs-CZ" smtClean="0"/>
          </a:p>
        </p:txBody>
      </p:sp>
      <p:sp>
        <p:nvSpPr>
          <p:cNvPr id="3" name="Zástupný symbol pro obsah 2"/>
          <p:cNvSpPr>
            <a:spLocks noGrp="1"/>
          </p:cNvSpPr>
          <p:nvPr>
            <p:ph idx="1"/>
          </p:nvPr>
        </p:nvSpPr>
        <p:spPr>
          <a:xfrm>
            <a:off x="296753" y="846138"/>
            <a:ext cx="8363272" cy="5688930"/>
          </a:xfrm>
        </p:spPr>
        <p:txBody>
          <a:bodyPr/>
          <a:lstStyle/>
          <a:p>
            <a:pPr marL="0" indent="0">
              <a:buNone/>
              <a:defRPr/>
            </a:pPr>
            <a:r>
              <a:rPr lang="cs-CZ" sz="2000" dirty="0" smtClean="0">
                <a:solidFill>
                  <a:schemeClr val="tx2"/>
                </a:solidFill>
                <a:latin typeface="+mj-lt"/>
                <a:ea typeface="+mj-ea"/>
                <a:cs typeface="+mj-cs"/>
              </a:rPr>
              <a:t>…… </a:t>
            </a:r>
            <a:r>
              <a:rPr lang="cs-CZ" sz="2000" b="1" i="1" dirty="0" smtClean="0">
                <a:solidFill>
                  <a:srgbClr val="C00000"/>
                </a:solidFill>
                <a:latin typeface="+mj-lt"/>
                <a:ea typeface="+mj-ea"/>
                <a:cs typeface="+mj-cs"/>
              </a:rPr>
              <a:t>Další „mýtus“ o významu rybníků za sucha a letních teplot“</a:t>
            </a:r>
          </a:p>
          <a:p>
            <a:pPr marL="0" indent="0">
              <a:buNone/>
              <a:defRPr/>
            </a:pPr>
            <a:endParaRPr lang="cs-CZ" sz="800" dirty="0" smtClean="0">
              <a:solidFill>
                <a:schemeClr val="tx2"/>
              </a:solidFill>
              <a:latin typeface="+mj-lt"/>
              <a:ea typeface="+mj-ea"/>
              <a:cs typeface="+mj-cs"/>
            </a:endParaRPr>
          </a:p>
          <a:p>
            <a:pPr marL="0" indent="0">
              <a:buNone/>
              <a:defRPr/>
            </a:pPr>
            <a:r>
              <a:rPr lang="cs-CZ" sz="2000" dirty="0" smtClean="0">
                <a:solidFill>
                  <a:schemeClr val="tx2"/>
                </a:solidFill>
                <a:latin typeface="+mj-lt"/>
                <a:ea typeface="+mj-ea"/>
                <a:cs typeface="+mj-cs"/>
              </a:rPr>
              <a:t>	Pokud malé </a:t>
            </a:r>
            <a:r>
              <a:rPr lang="cs-CZ" sz="2000" dirty="0">
                <a:solidFill>
                  <a:schemeClr val="tx2"/>
                </a:solidFill>
                <a:latin typeface="+mj-lt"/>
                <a:ea typeface="+mj-ea"/>
                <a:cs typeface="+mj-cs"/>
              </a:rPr>
              <a:t>vodní </a:t>
            </a:r>
            <a:r>
              <a:rPr lang="cs-CZ" sz="2000" dirty="0" smtClean="0">
                <a:solidFill>
                  <a:schemeClr val="tx2"/>
                </a:solidFill>
                <a:latin typeface="+mj-lt"/>
                <a:ea typeface="+mj-ea"/>
                <a:cs typeface="+mj-cs"/>
              </a:rPr>
              <a:t>nádrže (= rybníky) </a:t>
            </a:r>
            <a:r>
              <a:rPr lang="cs-CZ" sz="2000" dirty="0">
                <a:solidFill>
                  <a:schemeClr val="tx2"/>
                </a:solidFill>
                <a:latin typeface="+mj-lt"/>
                <a:ea typeface="+mj-ea"/>
                <a:cs typeface="+mj-cs"/>
              </a:rPr>
              <a:t>nebudou určeny pro nadlepšování průtoků v obdobích hydrologického sucha, což neumožňuje jejich využití k intenzivnímu chovu ryb, </a:t>
            </a:r>
            <a:r>
              <a:rPr lang="cs-CZ" sz="2000" b="1" dirty="0">
                <a:solidFill>
                  <a:schemeClr val="tx2"/>
                </a:solidFill>
                <a:latin typeface="+mj-lt"/>
                <a:ea typeface="+mj-ea"/>
                <a:cs typeface="+mj-cs"/>
              </a:rPr>
              <a:t>bude jejich efekt na odtok z povodí závislý na tom, </a:t>
            </a:r>
            <a:r>
              <a:rPr lang="cs-CZ" sz="2000" b="1" dirty="0" smtClean="0">
                <a:solidFill>
                  <a:schemeClr val="tx2"/>
                </a:solidFill>
                <a:latin typeface="+mj-lt"/>
                <a:ea typeface="+mj-ea"/>
                <a:cs typeface="+mj-cs"/>
              </a:rPr>
              <a:t>zda </a:t>
            </a:r>
            <a:r>
              <a:rPr lang="cs-CZ" sz="2000" b="1" dirty="0">
                <a:solidFill>
                  <a:schemeClr val="tx2"/>
                </a:solidFill>
                <a:latin typeface="+mj-lt"/>
                <a:ea typeface="+mj-ea"/>
                <a:cs typeface="+mj-cs"/>
              </a:rPr>
              <a:t>v období sucha srážky, které na hladinu spadnou, jsou větší, než výpar z hladiny. </a:t>
            </a:r>
            <a:r>
              <a:rPr lang="cs-CZ" sz="2000" b="1" dirty="0">
                <a:solidFill>
                  <a:srgbClr val="C00000"/>
                </a:solidFill>
                <a:latin typeface="+mj-lt"/>
                <a:ea typeface="+mj-ea"/>
                <a:cs typeface="+mj-cs"/>
              </a:rPr>
              <a:t>V opačném případě, tj. obvykle, rybníky v období sucha odtok z povodí vlivem </a:t>
            </a:r>
            <a:r>
              <a:rPr lang="cs-CZ" sz="2000" b="1" dirty="0" smtClean="0">
                <a:solidFill>
                  <a:srgbClr val="C00000"/>
                </a:solidFill>
                <a:latin typeface="+mj-lt"/>
                <a:ea typeface="+mj-ea"/>
                <a:cs typeface="+mj-cs"/>
              </a:rPr>
              <a:t>intenzivního výparu </a:t>
            </a:r>
            <a:r>
              <a:rPr lang="cs-CZ" sz="2000" b="1" dirty="0">
                <a:solidFill>
                  <a:srgbClr val="C00000"/>
                </a:solidFill>
                <a:latin typeface="+mj-lt"/>
                <a:ea typeface="+mj-ea"/>
                <a:cs typeface="+mj-cs"/>
              </a:rPr>
              <a:t>zmenšují</a:t>
            </a:r>
            <a:r>
              <a:rPr lang="cs-CZ" sz="2000" b="1" dirty="0" smtClean="0">
                <a:solidFill>
                  <a:srgbClr val="C00000"/>
                </a:solidFill>
                <a:latin typeface="+mj-lt"/>
                <a:ea typeface="+mj-ea"/>
                <a:cs typeface="+mj-cs"/>
              </a:rPr>
              <a:t>.</a:t>
            </a:r>
            <a:r>
              <a:rPr lang="cs-CZ" sz="2000" dirty="0"/>
              <a:t> </a:t>
            </a:r>
          </a:p>
          <a:p>
            <a:pPr marL="0" indent="0">
              <a:buNone/>
              <a:defRPr/>
            </a:pPr>
            <a:r>
              <a:rPr lang="cs-CZ" sz="2000" dirty="0" smtClean="0"/>
              <a:t/>
            </a:r>
            <a:br>
              <a:rPr lang="cs-CZ" sz="2000" dirty="0" smtClean="0"/>
            </a:br>
            <a:r>
              <a:rPr lang="cs-CZ" sz="2000" dirty="0" smtClean="0"/>
              <a:t>	</a:t>
            </a:r>
            <a:r>
              <a:rPr lang="cs-CZ" dirty="0" smtClean="0">
                <a:solidFill>
                  <a:schemeClr val="tx2"/>
                </a:solidFill>
                <a:latin typeface="+mj-lt"/>
                <a:ea typeface="+mj-ea"/>
                <a:cs typeface="+mj-cs"/>
              </a:rPr>
              <a:t>Ukázala to studie </a:t>
            </a:r>
            <a:r>
              <a:rPr lang="cs-CZ" b="1" i="1" dirty="0" smtClean="0">
                <a:solidFill>
                  <a:schemeClr val="tx2"/>
                </a:solidFill>
                <a:latin typeface="+mj-lt"/>
                <a:ea typeface="+mj-ea"/>
                <a:cs typeface="+mj-cs"/>
              </a:rPr>
              <a:t>(Kašpárek, Beran a Pistulka, 2017), </a:t>
            </a:r>
            <a:r>
              <a:rPr lang="cs-CZ" dirty="0" smtClean="0">
                <a:solidFill>
                  <a:schemeClr val="tx2"/>
                </a:solidFill>
                <a:latin typeface="+mj-lt"/>
                <a:ea typeface="+mj-ea"/>
                <a:cs typeface="+mj-cs"/>
              </a:rPr>
              <a:t>která posoudila vliv rybníků v povodí Lužnice na zmenšení průtoků ve vodoměrné stanici Bechyně v roce 2015. </a:t>
            </a:r>
            <a:r>
              <a:rPr lang="cs-CZ" b="1" dirty="0" smtClean="0">
                <a:solidFill>
                  <a:srgbClr val="C00000"/>
                </a:solidFill>
                <a:latin typeface="+mj-lt"/>
                <a:ea typeface="+mj-ea"/>
                <a:cs typeface="+mj-cs"/>
              </a:rPr>
              <a:t>Ztráta výparem z celkové plochy rybníků (3 </a:t>
            </a:r>
            <a:r>
              <a:rPr lang="cs-CZ" b="1" dirty="0" smtClean="0">
                <a:solidFill>
                  <a:srgbClr val="C00000"/>
                </a:solidFill>
              </a:rPr>
              <a:t>m</a:t>
            </a:r>
            <a:r>
              <a:rPr lang="cs-CZ" b="1" baseline="30000" dirty="0" smtClean="0">
                <a:solidFill>
                  <a:srgbClr val="C00000"/>
                </a:solidFill>
              </a:rPr>
              <a:t>3</a:t>
            </a:r>
            <a:r>
              <a:rPr lang="cs-CZ" b="1" dirty="0" smtClean="0">
                <a:solidFill>
                  <a:srgbClr val="C00000"/>
                </a:solidFill>
                <a:latin typeface="+mj-lt"/>
                <a:ea typeface="+mj-ea"/>
                <a:cs typeface="+mj-cs"/>
              </a:rPr>
              <a:t>/s !!) v  povodí Lužnice  </a:t>
            </a:r>
            <a:r>
              <a:rPr lang="cs-CZ" dirty="0" smtClean="0">
                <a:solidFill>
                  <a:srgbClr val="C00000"/>
                </a:solidFill>
                <a:latin typeface="+mj-lt"/>
                <a:ea typeface="+mj-ea"/>
                <a:cs typeface="+mj-cs"/>
              </a:rPr>
              <a:t>redukována o srážky odpovídá poklesu průtoků srovnatelnou s úrovní 355 denního průtoku a </a:t>
            </a:r>
            <a:r>
              <a:rPr lang="cs-CZ" b="1" dirty="0" smtClean="0">
                <a:solidFill>
                  <a:srgbClr val="C00000"/>
                </a:solidFill>
                <a:latin typeface="+mj-lt"/>
                <a:ea typeface="+mj-ea"/>
                <a:cs typeface="+mj-cs"/>
              </a:rPr>
              <a:t>násobně převyšovala minimální pozorovaný průtok ve vodoměrné stanici.</a:t>
            </a:r>
          </a:p>
          <a:p>
            <a:pPr marL="0" indent="0">
              <a:buFontTx/>
              <a:buNone/>
              <a:defRPr/>
            </a:pPr>
            <a:endParaRPr lang="cs-CZ" sz="2400" dirty="0">
              <a:solidFill>
                <a:schemeClr val="tx2"/>
              </a:solidFill>
              <a:latin typeface="+mj-lt"/>
              <a:ea typeface="+mj-ea"/>
              <a:cs typeface="+mj-cs"/>
            </a:endParaRPr>
          </a:p>
        </p:txBody>
      </p:sp>
      <p:sp>
        <p:nvSpPr>
          <p:cNvPr id="2" name="TextovéPole 1"/>
          <p:cNvSpPr txBox="1"/>
          <p:nvPr/>
        </p:nvSpPr>
        <p:spPr>
          <a:xfrm>
            <a:off x="2123728" y="332656"/>
            <a:ext cx="4176464" cy="738664"/>
          </a:xfrm>
          <a:prstGeom prst="rect">
            <a:avLst/>
          </a:prstGeom>
          <a:noFill/>
        </p:spPr>
        <p:txBody>
          <a:bodyPr wrap="square" rtlCol="0">
            <a:spAutoFit/>
          </a:bodyPr>
          <a:lstStyle/>
          <a:p>
            <a:pPr algn="ctr"/>
            <a:r>
              <a:rPr lang="cs-CZ" sz="1200" b="1" i="1" dirty="0">
                <a:solidFill>
                  <a:srgbClr val="CC0000"/>
                </a:solidFill>
                <a:latin typeface="Times New Roman" charset="0"/>
              </a:rPr>
              <a:t>Masarykova univ. Brno – březen 2020</a:t>
            </a:r>
            <a:br>
              <a:rPr lang="cs-CZ" sz="1200" b="1" i="1" dirty="0">
                <a:solidFill>
                  <a:srgbClr val="CC0000"/>
                </a:solidFill>
                <a:latin typeface="Times New Roman" charset="0"/>
              </a:rPr>
            </a:br>
            <a:endParaRPr lang="cs-CZ" sz="1200" b="1" dirty="0">
              <a:solidFill>
                <a:srgbClr val="CC0000"/>
              </a:solidFill>
              <a:effectLst>
                <a:outerShdw blurRad="38100" dist="38100" dir="2700000" algn="tl">
                  <a:srgbClr val="C0C0C0"/>
                </a:outerShdw>
              </a:effectLst>
            </a:endParaRPr>
          </a:p>
          <a:p>
            <a:endParaRPr lang="cs-CZ" dirty="0"/>
          </a:p>
        </p:txBody>
      </p:sp>
    </p:spTree>
    <p:extLst>
      <p:ext uri="{BB962C8B-B14F-4D97-AF65-F5344CB8AC3E}">
        <p14:creationId xmlns:p14="http://schemas.microsoft.com/office/powerpoint/2010/main" val="171828397"/>
      </p:ext>
    </p:extLst>
  </p:cSld>
  <p:clrMapOvr>
    <a:masterClrMapping/>
  </p:clrMapOvr>
  <p:transition>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solidFill>
                <a:srgbClr val="0060A4"/>
              </a:solidFill>
              <a:latin typeface="+mn-lt"/>
            </a:endParaRPr>
          </a:p>
        </p:txBody>
      </p:sp>
      <p:sp>
        <p:nvSpPr>
          <p:cNvPr id="3" name="Zástupný symbol pro obsah 2"/>
          <p:cNvSpPr>
            <a:spLocks noGrp="1"/>
          </p:cNvSpPr>
          <p:nvPr>
            <p:ph idx="1"/>
          </p:nvPr>
        </p:nvSpPr>
        <p:spPr>
          <a:xfrm>
            <a:off x="-36004" y="836712"/>
            <a:ext cx="9144000" cy="6028888"/>
          </a:xfrm>
        </p:spPr>
        <p:txBody>
          <a:bodyPr/>
          <a:lstStyle/>
          <a:p>
            <a:pPr>
              <a:buNone/>
            </a:pPr>
            <a:r>
              <a:rPr lang="cs-CZ" sz="2400" b="1" dirty="0" smtClean="0">
                <a:solidFill>
                  <a:srgbClr val="C00000"/>
                </a:solidFill>
                <a:latin typeface="+mj-lt"/>
              </a:rPr>
              <a:t>				</a:t>
            </a:r>
            <a:endParaRPr lang="cs-CZ" sz="2400" b="1" dirty="0" smtClean="0">
              <a:solidFill>
                <a:srgbClr val="C00000"/>
              </a:solidFill>
              <a:effectLst>
                <a:outerShdw blurRad="38100" dist="38100" dir="2700000" algn="tl">
                  <a:srgbClr val="000000">
                    <a:alpha val="43137"/>
                  </a:srgbClr>
                </a:outerShdw>
              </a:effectLst>
              <a:latin typeface="+mj-lt"/>
            </a:endParaRPr>
          </a:p>
        </p:txBody>
      </p:sp>
      <p:graphicFrame>
        <p:nvGraphicFramePr>
          <p:cNvPr id="4" name="Tabulka 3"/>
          <p:cNvGraphicFramePr>
            <a:graphicFrameLocks noGrp="1"/>
          </p:cNvGraphicFramePr>
          <p:nvPr>
            <p:extLst/>
          </p:nvPr>
        </p:nvGraphicFramePr>
        <p:xfrm>
          <a:off x="473449" y="1124744"/>
          <a:ext cx="8424936" cy="3888433"/>
        </p:xfrm>
        <a:graphic>
          <a:graphicData uri="http://schemas.openxmlformats.org/drawingml/2006/table">
            <a:tbl>
              <a:tblPr firstRow="1" firstCol="1" bandRow="1">
                <a:tableStyleId>{5C22544A-7EE6-4342-B048-85BDC9FD1C3A}</a:tableStyleId>
              </a:tblPr>
              <a:tblGrid>
                <a:gridCol w="1836938">
                  <a:extLst>
                    <a:ext uri="{9D8B030D-6E8A-4147-A177-3AD203B41FA5}">
                      <a16:colId xmlns:a16="http://schemas.microsoft.com/office/drawing/2014/main" val="20000"/>
                    </a:ext>
                  </a:extLst>
                </a:gridCol>
                <a:gridCol w="1442715">
                  <a:extLst>
                    <a:ext uri="{9D8B030D-6E8A-4147-A177-3AD203B41FA5}">
                      <a16:colId xmlns:a16="http://schemas.microsoft.com/office/drawing/2014/main" val="20001"/>
                    </a:ext>
                  </a:extLst>
                </a:gridCol>
                <a:gridCol w="2623539">
                  <a:extLst>
                    <a:ext uri="{9D8B030D-6E8A-4147-A177-3AD203B41FA5}">
                      <a16:colId xmlns:a16="http://schemas.microsoft.com/office/drawing/2014/main" val="20002"/>
                    </a:ext>
                  </a:extLst>
                </a:gridCol>
                <a:gridCol w="2521744">
                  <a:extLst>
                    <a:ext uri="{9D8B030D-6E8A-4147-A177-3AD203B41FA5}">
                      <a16:colId xmlns:a16="http://schemas.microsoft.com/office/drawing/2014/main" val="20003"/>
                    </a:ext>
                  </a:extLst>
                </a:gridCol>
              </a:tblGrid>
              <a:tr h="1306437">
                <a:tc>
                  <a:txBody>
                    <a:bodyPr/>
                    <a:lstStyle/>
                    <a:p>
                      <a:pPr algn="ctr">
                        <a:spcAft>
                          <a:spcPts val="0"/>
                        </a:spcAft>
                      </a:pPr>
                      <a:r>
                        <a:rPr lang="cs-CZ" sz="1800" dirty="0">
                          <a:solidFill>
                            <a:srgbClr val="FFFF00"/>
                          </a:solidFill>
                          <a:effectLst/>
                        </a:rPr>
                        <a:t> </a:t>
                      </a:r>
                    </a:p>
                    <a:p>
                      <a:pPr algn="ctr">
                        <a:spcAft>
                          <a:spcPts val="0"/>
                        </a:spcAft>
                      </a:pPr>
                      <a:r>
                        <a:rPr lang="cs-CZ" sz="1800" dirty="0">
                          <a:solidFill>
                            <a:srgbClr val="FFFF00"/>
                          </a:solidFill>
                          <a:effectLst/>
                        </a:rPr>
                        <a:t>Vodní útvary</a:t>
                      </a:r>
                      <a:endParaRPr lang="cs-CZ" sz="1800" dirty="0">
                        <a:solidFill>
                          <a:srgbClr val="FFFF00"/>
                        </a:solidFill>
                        <a:effectLst/>
                        <a:latin typeface="Arial"/>
                        <a:ea typeface="Calibri"/>
                        <a:cs typeface="Times New Roman"/>
                      </a:endParaRPr>
                    </a:p>
                  </a:txBody>
                  <a:tcPr marL="68580" marR="68580" marT="0" marB="0"/>
                </a:tc>
                <a:tc>
                  <a:txBody>
                    <a:bodyPr/>
                    <a:lstStyle/>
                    <a:p>
                      <a:pPr algn="ctr">
                        <a:spcAft>
                          <a:spcPts val="0"/>
                        </a:spcAft>
                      </a:pPr>
                      <a:r>
                        <a:rPr lang="cs-CZ" sz="1800" dirty="0">
                          <a:solidFill>
                            <a:srgbClr val="FFFF00"/>
                          </a:solidFill>
                          <a:effectLst/>
                        </a:rPr>
                        <a:t> </a:t>
                      </a:r>
                    </a:p>
                    <a:p>
                      <a:pPr algn="ctr">
                        <a:spcAft>
                          <a:spcPts val="0"/>
                        </a:spcAft>
                      </a:pPr>
                      <a:r>
                        <a:rPr lang="cs-CZ" sz="1800" dirty="0">
                          <a:solidFill>
                            <a:srgbClr val="FFFF00"/>
                          </a:solidFill>
                          <a:effectLst/>
                        </a:rPr>
                        <a:t>Počet (ks)</a:t>
                      </a:r>
                      <a:endParaRPr lang="cs-CZ" sz="1800" dirty="0">
                        <a:solidFill>
                          <a:srgbClr val="FFFF00"/>
                        </a:solidFill>
                        <a:effectLst/>
                        <a:latin typeface="Arial"/>
                        <a:ea typeface="Calibri"/>
                        <a:cs typeface="Times New Roman"/>
                      </a:endParaRPr>
                    </a:p>
                  </a:txBody>
                  <a:tcPr marL="68580" marR="68580" marT="0" marB="0"/>
                </a:tc>
                <a:tc>
                  <a:txBody>
                    <a:bodyPr/>
                    <a:lstStyle/>
                    <a:p>
                      <a:pPr algn="ctr">
                        <a:spcAft>
                          <a:spcPts val="0"/>
                        </a:spcAft>
                      </a:pPr>
                      <a:r>
                        <a:rPr lang="cs-CZ" sz="1800" dirty="0">
                          <a:solidFill>
                            <a:srgbClr val="FFFF00"/>
                          </a:solidFill>
                          <a:effectLst/>
                        </a:rPr>
                        <a:t> </a:t>
                      </a:r>
                    </a:p>
                    <a:p>
                      <a:pPr algn="ctr">
                        <a:spcAft>
                          <a:spcPts val="0"/>
                        </a:spcAft>
                      </a:pPr>
                      <a:r>
                        <a:rPr lang="cs-CZ" sz="1800" dirty="0">
                          <a:solidFill>
                            <a:srgbClr val="FFFF00"/>
                          </a:solidFill>
                          <a:effectLst/>
                        </a:rPr>
                        <a:t>Objem akumulované vody (mil. m</a:t>
                      </a:r>
                      <a:r>
                        <a:rPr lang="cs-CZ" sz="1800" baseline="30000" dirty="0">
                          <a:solidFill>
                            <a:srgbClr val="FFFF00"/>
                          </a:solidFill>
                          <a:effectLst/>
                        </a:rPr>
                        <a:t>3</a:t>
                      </a:r>
                      <a:r>
                        <a:rPr lang="cs-CZ" sz="1800" dirty="0">
                          <a:solidFill>
                            <a:srgbClr val="FFFF00"/>
                          </a:solidFill>
                          <a:effectLst/>
                        </a:rPr>
                        <a:t>)</a:t>
                      </a:r>
                    </a:p>
                    <a:p>
                      <a:pPr algn="ctr">
                        <a:spcAft>
                          <a:spcPts val="0"/>
                        </a:spcAft>
                      </a:pPr>
                      <a:r>
                        <a:rPr lang="cs-CZ" sz="1800" dirty="0">
                          <a:solidFill>
                            <a:srgbClr val="FFFF00"/>
                          </a:solidFill>
                          <a:effectLst/>
                        </a:rPr>
                        <a:t> </a:t>
                      </a:r>
                      <a:endParaRPr lang="cs-CZ" sz="1800" dirty="0">
                        <a:solidFill>
                          <a:srgbClr val="FFFF00"/>
                        </a:solidFill>
                        <a:effectLst/>
                        <a:latin typeface="Arial"/>
                        <a:ea typeface="Calibri"/>
                        <a:cs typeface="Times New Roman"/>
                      </a:endParaRPr>
                    </a:p>
                  </a:txBody>
                  <a:tcPr marL="68580" marR="68580" marT="0" marB="0"/>
                </a:tc>
                <a:tc>
                  <a:txBody>
                    <a:bodyPr/>
                    <a:lstStyle/>
                    <a:p>
                      <a:pPr algn="ctr">
                        <a:spcAft>
                          <a:spcPts val="0"/>
                        </a:spcAft>
                      </a:pPr>
                      <a:r>
                        <a:rPr lang="cs-CZ" sz="1800" dirty="0">
                          <a:solidFill>
                            <a:srgbClr val="FFFF00"/>
                          </a:solidFill>
                          <a:effectLst/>
                        </a:rPr>
                        <a:t> </a:t>
                      </a:r>
                    </a:p>
                    <a:p>
                      <a:pPr algn="ctr">
                        <a:spcAft>
                          <a:spcPts val="0"/>
                        </a:spcAft>
                      </a:pPr>
                      <a:r>
                        <a:rPr lang="cs-CZ" sz="1800" dirty="0">
                          <a:solidFill>
                            <a:srgbClr val="FFFF00"/>
                          </a:solidFill>
                          <a:effectLst/>
                        </a:rPr>
                        <a:t>Plocha hladiny (ha)</a:t>
                      </a:r>
                      <a:endParaRPr lang="cs-CZ" sz="1800" dirty="0">
                        <a:solidFill>
                          <a:srgbClr val="FFFF00"/>
                        </a:solidFill>
                        <a:effectLst/>
                        <a:latin typeface="Arial"/>
                        <a:ea typeface="Calibri"/>
                        <a:cs typeface="Times New Roman"/>
                      </a:endParaRPr>
                    </a:p>
                  </a:txBody>
                  <a:tcPr marL="68580" marR="68580" marT="0" marB="0"/>
                </a:tc>
                <a:extLst>
                  <a:ext uri="{0D108BD9-81ED-4DB2-BD59-A6C34878D82A}">
                    <a16:rowId xmlns:a16="http://schemas.microsoft.com/office/drawing/2014/main" val="10000"/>
                  </a:ext>
                </a:extLst>
              </a:tr>
              <a:tr h="1094109">
                <a:tc>
                  <a:txBody>
                    <a:bodyPr/>
                    <a:lstStyle/>
                    <a:p>
                      <a:pPr algn="ctr">
                        <a:spcAft>
                          <a:spcPts val="0"/>
                        </a:spcAft>
                      </a:pPr>
                      <a:endParaRPr lang="cs-CZ" sz="900" dirty="0" smtClean="0">
                        <a:solidFill>
                          <a:srgbClr val="FFFF00"/>
                        </a:solidFill>
                        <a:effectLst/>
                      </a:endParaRPr>
                    </a:p>
                    <a:p>
                      <a:pPr algn="ctr">
                        <a:spcAft>
                          <a:spcPts val="0"/>
                        </a:spcAft>
                      </a:pPr>
                      <a:r>
                        <a:rPr lang="cs-CZ" sz="1800" dirty="0" smtClean="0">
                          <a:solidFill>
                            <a:srgbClr val="FFFF00"/>
                          </a:solidFill>
                          <a:effectLst/>
                        </a:rPr>
                        <a:t>přehradní </a:t>
                      </a:r>
                      <a:r>
                        <a:rPr lang="cs-CZ" sz="1800" dirty="0">
                          <a:solidFill>
                            <a:srgbClr val="FFFF00"/>
                          </a:solidFill>
                          <a:effectLst/>
                        </a:rPr>
                        <a:t>nádrže</a:t>
                      </a:r>
                      <a:endParaRPr lang="cs-CZ" sz="1800" dirty="0">
                        <a:solidFill>
                          <a:srgbClr val="FFFF00"/>
                        </a:solidFill>
                        <a:effectLst/>
                        <a:latin typeface="Arial"/>
                        <a:ea typeface="Calibri"/>
                        <a:cs typeface="Times New Roman"/>
                      </a:endParaRPr>
                    </a:p>
                  </a:txBody>
                  <a:tcPr marL="68580" marR="68580" marT="0" marB="0"/>
                </a:tc>
                <a:tc>
                  <a:txBody>
                    <a:bodyPr/>
                    <a:lstStyle/>
                    <a:p>
                      <a:pPr algn="ctr">
                        <a:spcAft>
                          <a:spcPts val="0"/>
                        </a:spcAft>
                      </a:pPr>
                      <a:endParaRPr lang="cs-CZ" sz="800" b="1" dirty="0" smtClean="0">
                        <a:solidFill>
                          <a:srgbClr val="FF0000"/>
                        </a:solidFill>
                        <a:effectLst>
                          <a:outerShdw blurRad="38100" dist="38100" dir="2700000" algn="tl">
                            <a:srgbClr val="000000">
                              <a:alpha val="43137"/>
                            </a:srgbClr>
                          </a:outerShdw>
                        </a:effectLst>
                      </a:endParaRPr>
                    </a:p>
                    <a:p>
                      <a:pPr algn="ctr">
                        <a:spcAft>
                          <a:spcPts val="0"/>
                        </a:spcAft>
                      </a:pPr>
                      <a:endParaRPr lang="cs-CZ" sz="800" b="1" dirty="0" smtClean="0">
                        <a:solidFill>
                          <a:srgbClr val="FF0000"/>
                        </a:solidFill>
                        <a:effectLst>
                          <a:outerShdw blurRad="38100" dist="38100" dir="2700000" algn="tl">
                            <a:srgbClr val="000000">
                              <a:alpha val="43137"/>
                            </a:srgbClr>
                          </a:outerShdw>
                        </a:effectLst>
                      </a:endParaRPr>
                    </a:p>
                    <a:p>
                      <a:pPr algn="ctr">
                        <a:spcAft>
                          <a:spcPts val="0"/>
                        </a:spcAft>
                      </a:pPr>
                      <a:r>
                        <a:rPr lang="cs-CZ" sz="2400" b="1" dirty="0" smtClean="0">
                          <a:solidFill>
                            <a:srgbClr val="FF0000"/>
                          </a:solidFill>
                          <a:effectLst>
                            <a:outerShdw blurRad="38100" dist="38100" dir="2700000" algn="tl">
                              <a:srgbClr val="000000">
                                <a:alpha val="43137"/>
                              </a:srgbClr>
                            </a:outerShdw>
                          </a:effectLst>
                        </a:rPr>
                        <a:t>165</a:t>
                      </a:r>
                      <a:endParaRPr lang="cs-CZ" sz="24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tc>
                <a:tc>
                  <a:txBody>
                    <a:bodyPr/>
                    <a:lstStyle/>
                    <a:p>
                      <a:pPr algn="ctr">
                        <a:spcAft>
                          <a:spcPts val="0"/>
                        </a:spcAft>
                      </a:pPr>
                      <a:endParaRPr lang="cs-CZ" sz="1800" b="1" dirty="0" smtClean="0">
                        <a:solidFill>
                          <a:srgbClr val="FF0000"/>
                        </a:solidFill>
                        <a:effectLst>
                          <a:outerShdw blurRad="38100" dist="38100" dir="2700000" algn="tl">
                            <a:srgbClr val="000000">
                              <a:alpha val="43137"/>
                            </a:srgbClr>
                          </a:outerShdw>
                        </a:effectLst>
                      </a:endParaRPr>
                    </a:p>
                    <a:p>
                      <a:pPr algn="ctr">
                        <a:spcAft>
                          <a:spcPts val="0"/>
                        </a:spcAft>
                      </a:pPr>
                      <a:r>
                        <a:rPr lang="cs-CZ" sz="2400" b="1" dirty="0" smtClean="0">
                          <a:solidFill>
                            <a:srgbClr val="FF0000"/>
                          </a:solidFill>
                          <a:effectLst>
                            <a:outerShdw blurRad="38100" dist="38100" dir="2700000" algn="tl">
                              <a:srgbClr val="000000">
                                <a:alpha val="43137"/>
                              </a:srgbClr>
                            </a:outerShdw>
                          </a:effectLst>
                        </a:rPr>
                        <a:t>3 </a:t>
                      </a:r>
                      <a:r>
                        <a:rPr lang="cs-CZ" sz="2400" b="1" dirty="0">
                          <a:solidFill>
                            <a:srgbClr val="FF0000"/>
                          </a:solidFill>
                          <a:effectLst>
                            <a:outerShdw blurRad="38100" dist="38100" dir="2700000" algn="tl">
                              <a:srgbClr val="000000">
                                <a:alpha val="43137"/>
                              </a:srgbClr>
                            </a:outerShdw>
                          </a:effectLst>
                        </a:rPr>
                        <a:t>360</a:t>
                      </a:r>
                      <a:endParaRPr lang="cs-CZ" sz="24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tc>
                <a:tc>
                  <a:txBody>
                    <a:bodyPr/>
                    <a:lstStyle/>
                    <a:p>
                      <a:pPr algn="ctr">
                        <a:spcAft>
                          <a:spcPts val="0"/>
                        </a:spcAft>
                      </a:pPr>
                      <a:endParaRPr lang="cs-CZ" sz="1800" b="1" dirty="0" smtClean="0">
                        <a:solidFill>
                          <a:srgbClr val="FF0000"/>
                        </a:solidFill>
                        <a:effectLst>
                          <a:outerShdw blurRad="38100" dist="38100" dir="2700000" algn="tl">
                            <a:srgbClr val="000000">
                              <a:alpha val="43137"/>
                            </a:srgbClr>
                          </a:outerShdw>
                        </a:effectLst>
                      </a:endParaRPr>
                    </a:p>
                    <a:p>
                      <a:pPr algn="ctr">
                        <a:spcAft>
                          <a:spcPts val="0"/>
                        </a:spcAft>
                      </a:pPr>
                      <a:r>
                        <a:rPr lang="cs-CZ" sz="2400" b="1" dirty="0" smtClean="0">
                          <a:solidFill>
                            <a:srgbClr val="FF0000"/>
                          </a:solidFill>
                          <a:effectLst>
                            <a:outerShdw blurRad="38100" dist="38100" dir="2700000" algn="tl">
                              <a:srgbClr val="000000">
                                <a:alpha val="43137"/>
                              </a:srgbClr>
                            </a:outerShdw>
                          </a:effectLst>
                        </a:rPr>
                        <a:t>30 </a:t>
                      </a:r>
                      <a:r>
                        <a:rPr lang="cs-CZ" sz="2400" b="1" dirty="0">
                          <a:solidFill>
                            <a:srgbClr val="FF0000"/>
                          </a:solidFill>
                          <a:effectLst>
                            <a:outerShdw blurRad="38100" dist="38100" dir="2700000" algn="tl">
                              <a:srgbClr val="000000">
                                <a:alpha val="43137"/>
                              </a:srgbClr>
                            </a:outerShdw>
                          </a:effectLst>
                        </a:rPr>
                        <a:t>000</a:t>
                      </a:r>
                      <a:endParaRPr lang="cs-CZ" sz="24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tc>
                <a:extLst>
                  <a:ext uri="{0D108BD9-81ED-4DB2-BD59-A6C34878D82A}">
                    <a16:rowId xmlns:a16="http://schemas.microsoft.com/office/drawing/2014/main" val="10001"/>
                  </a:ext>
                </a:extLst>
              </a:tr>
              <a:tr h="1487887">
                <a:tc>
                  <a:txBody>
                    <a:bodyPr/>
                    <a:lstStyle/>
                    <a:p>
                      <a:pPr algn="ctr">
                        <a:spcAft>
                          <a:spcPts val="0"/>
                        </a:spcAft>
                      </a:pPr>
                      <a:r>
                        <a:rPr lang="cs-CZ" sz="1800" dirty="0">
                          <a:solidFill>
                            <a:srgbClr val="FFFF00"/>
                          </a:solidFill>
                          <a:effectLst/>
                        </a:rPr>
                        <a:t> </a:t>
                      </a:r>
                    </a:p>
                    <a:p>
                      <a:pPr algn="ctr">
                        <a:spcAft>
                          <a:spcPts val="0"/>
                        </a:spcAft>
                      </a:pPr>
                      <a:endParaRPr lang="cs-CZ" sz="1000" dirty="0" smtClean="0">
                        <a:solidFill>
                          <a:srgbClr val="FFFF00"/>
                        </a:solidFill>
                        <a:effectLst/>
                      </a:endParaRPr>
                    </a:p>
                    <a:p>
                      <a:pPr algn="ctr">
                        <a:spcAft>
                          <a:spcPts val="0"/>
                        </a:spcAft>
                      </a:pPr>
                      <a:r>
                        <a:rPr lang="cs-CZ" sz="1800" dirty="0" smtClean="0">
                          <a:solidFill>
                            <a:srgbClr val="FFFF00"/>
                          </a:solidFill>
                          <a:effectLst/>
                        </a:rPr>
                        <a:t>rybníky</a:t>
                      </a:r>
                      <a:endParaRPr lang="cs-CZ" sz="1800" dirty="0">
                        <a:solidFill>
                          <a:srgbClr val="FFFF00"/>
                        </a:solidFill>
                        <a:effectLst/>
                        <a:latin typeface="Arial"/>
                        <a:ea typeface="Calibri"/>
                        <a:cs typeface="Times New Roman"/>
                      </a:endParaRPr>
                    </a:p>
                  </a:txBody>
                  <a:tcPr marL="68580" marR="68580" marT="0" marB="0"/>
                </a:tc>
                <a:tc>
                  <a:txBody>
                    <a:bodyPr/>
                    <a:lstStyle/>
                    <a:p>
                      <a:pPr algn="ctr">
                        <a:spcAft>
                          <a:spcPts val="0"/>
                        </a:spcAft>
                      </a:pPr>
                      <a:r>
                        <a:rPr lang="cs-CZ" sz="1100" dirty="0">
                          <a:effectLst/>
                        </a:rPr>
                        <a:t> </a:t>
                      </a:r>
                    </a:p>
                    <a:p>
                      <a:pPr algn="ctr">
                        <a:spcAft>
                          <a:spcPts val="0"/>
                        </a:spcAft>
                      </a:pPr>
                      <a:endParaRPr lang="cs-CZ" sz="2000" b="1" dirty="0" smtClean="0">
                        <a:solidFill>
                          <a:srgbClr val="FF0000"/>
                        </a:solidFill>
                        <a:effectLst>
                          <a:outerShdw blurRad="38100" dist="38100" dir="2700000" algn="tl">
                            <a:srgbClr val="000000">
                              <a:alpha val="43137"/>
                            </a:srgbClr>
                          </a:outerShdw>
                        </a:effectLst>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rPr>
                        <a:t>cca </a:t>
                      </a:r>
                      <a:r>
                        <a:rPr lang="cs-CZ" sz="2000" b="1" dirty="0">
                          <a:solidFill>
                            <a:srgbClr val="FF0000"/>
                          </a:solidFill>
                          <a:effectLst>
                            <a:outerShdw blurRad="38100" dist="38100" dir="2700000" algn="tl">
                              <a:srgbClr val="000000">
                                <a:alpha val="43137"/>
                              </a:srgbClr>
                            </a:outerShdw>
                          </a:effectLst>
                        </a:rPr>
                        <a:t>23 000</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tc>
                <a:tc>
                  <a:txBody>
                    <a:bodyPr/>
                    <a:lstStyle/>
                    <a:p>
                      <a:pPr algn="ctr">
                        <a:spcAft>
                          <a:spcPts val="0"/>
                        </a:spcAft>
                      </a:pPr>
                      <a:r>
                        <a:rPr lang="cs-CZ" sz="1100" dirty="0">
                          <a:effectLst/>
                        </a:rPr>
                        <a:t> </a:t>
                      </a:r>
                    </a:p>
                    <a:p>
                      <a:pPr algn="ctr">
                        <a:spcAft>
                          <a:spcPts val="0"/>
                        </a:spcAft>
                      </a:pPr>
                      <a:r>
                        <a:rPr lang="cs-CZ" sz="2000" b="1" dirty="0">
                          <a:solidFill>
                            <a:srgbClr val="FF0000"/>
                          </a:solidFill>
                          <a:effectLst>
                            <a:outerShdw blurRad="38100" dist="38100" dir="2700000" algn="tl">
                              <a:srgbClr val="000000">
                                <a:alpha val="43137"/>
                              </a:srgbClr>
                            </a:outerShdw>
                          </a:effectLst>
                        </a:rPr>
                        <a:t>cca 600 (včetně sedimentů)</a:t>
                      </a:r>
                      <a:r>
                        <a:rPr lang="cs-CZ" sz="2000" b="1" baseline="30000" dirty="0">
                          <a:solidFill>
                            <a:srgbClr val="FF0000"/>
                          </a:solidFill>
                          <a:effectLst>
                            <a:outerShdw blurRad="38100" dist="38100" dir="2700000" algn="tl">
                              <a:srgbClr val="000000">
                                <a:alpha val="43137"/>
                              </a:srgbClr>
                            </a:outerShdw>
                          </a:effectLst>
                        </a:rPr>
                        <a:t>x)</a:t>
                      </a:r>
                      <a:r>
                        <a:rPr lang="cs-CZ" sz="2000" b="1" dirty="0">
                          <a:solidFill>
                            <a:srgbClr val="FF0000"/>
                          </a:solidFill>
                          <a:effectLst>
                            <a:outerShdw blurRad="38100" dist="38100" dir="2700000" algn="tl">
                              <a:srgbClr val="000000">
                                <a:alpha val="43137"/>
                              </a:srgbClr>
                            </a:outerShdw>
                          </a:effectLst>
                        </a:rPr>
                        <a:t>,</a:t>
                      </a:r>
                    </a:p>
                    <a:p>
                      <a:pPr algn="ctr">
                        <a:spcAft>
                          <a:spcPts val="0"/>
                        </a:spcAft>
                      </a:pPr>
                      <a:r>
                        <a:rPr lang="cs-CZ" sz="2000" b="1" dirty="0">
                          <a:solidFill>
                            <a:srgbClr val="FF0000"/>
                          </a:solidFill>
                          <a:effectLst>
                            <a:outerShdw blurRad="38100" dist="38100" dir="2700000" algn="tl">
                              <a:srgbClr val="000000">
                                <a:alpha val="43137"/>
                              </a:srgbClr>
                            </a:outerShdw>
                          </a:effectLst>
                        </a:rPr>
                        <a:t>voda cca 400 – 500</a:t>
                      </a:r>
                    </a:p>
                    <a:p>
                      <a:pPr algn="ctr">
                        <a:spcAft>
                          <a:spcPts val="0"/>
                        </a:spcAft>
                      </a:pPr>
                      <a:r>
                        <a:rPr lang="cs-CZ" sz="1100" dirty="0">
                          <a:effectLst/>
                        </a:rPr>
                        <a:t> </a:t>
                      </a:r>
                      <a:endParaRPr lang="cs-CZ" sz="1100" dirty="0">
                        <a:effectLst/>
                        <a:latin typeface="Arial"/>
                        <a:ea typeface="Calibri"/>
                        <a:cs typeface="Times New Roman"/>
                      </a:endParaRPr>
                    </a:p>
                  </a:txBody>
                  <a:tcPr marL="68580" marR="68580" marT="0" marB="0"/>
                </a:tc>
                <a:tc>
                  <a:txBody>
                    <a:bodyPr/>
                    <a:lstStyle/>
                    <a:p>
                      <a:pPr algn="ctr">
                        <a:spcAft>
                          <a:spcPts val="0"/>
                        </a:spcAft>
                      </a:pPr>
                      <a:r>
                        <a:rPr lang="cs-CZ" sz="1100" dirty="0">
                          <a:effectLst/>
                        </a:rPr>
                        <a:t> </a:t>
                      </a:r>
                    </a:p>
                    <a:p>
                      <a:pPr algn="ctr">
                        <a:spcAft>
                          <a:spcPts val="0"/>
                        </a:spcAft>
                      </a:pPr>
                      <a:endParaRPr lang="cs-CZ" sz="2000" b="1" dirty="0" smtClean="0">
                        <a:solidFill>
                          <a:srgbClr val="FF0000"/>
                        </a:solidFill>
                        <a:effectLst>
                          <a:outerShdw blurRad="38100" dist="38100" dir="2700000" algn="tl">
                            <a:srgbClr val="000000">
                              <a:alpha val="43137"/>
                            </a:srgbClr>
                          </a:outerShdw>
                        </a:effectLst>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rPr>
                        <a:t>51 </a:t>
                      </a:r>
                      <a:r>
                        <a:rPr lang="cs-CZ" sz="2000" b="1" dirty="0">
                          <a:solidFill>
                            <a:srgbClr val="FF0000"/>
                          </a:solidFill>
                          <a:effectLst>
                            <a:outerShdw blurRad="38100" dist="38100" dir="2700000" algn="tl">
                              <a:srgbClr val="000000">
                                <a:alpha val="43137"/>
                              </a:srgbClr>
                            </a:outerShdw>
                          </a:effectLst>
                        </a:rPr>
                        <a:t>000</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6" name="TextovéPole 5"/>
          <p:cNvSpPr txBox="1"/>
          <p:nvPr/>
        </p:nvSpPr>
        <p:spPr>
          <a:xfrm>
            <a:off x="467544" y="5589240"/>
            <a:ext cx="5240794" cy="338554"/>
          </a:xfrm>
          <a:prstGeom prst="rect">
            <a:avLst/>
          </a:prstGeom>
          <a:noFill/>
        </p:spPr>
        <p:txBody>
          <a:bodyPr wrap="none" rtlCol="0">
            <a:spAutoFit/>
          </a:bodyPr>
          <a:lstStyle/>
          <a:p>
            <a:r>
              <a:rPr lang="cs-CZ" sz="1200" b="1" dirty="0" smtClean="0"/>
              <a:t>x) </a:t>
            </a:r>
            <a:r>
              <a:rPr lang="cs-CZ" sz="1600" b="1" dirty="0" smtClean="0"/>
              <a:t>Konzultováno s Rybářským sdružením České republiky</a:t>
            </a:r>
            <a:endParaRPr lang="cs-CZ" sz="1600" b="1" dirty="0"/>
          </a:p>
        </p:txBody>
      </p:sp>
    </p:spTree>
    <p:extLst>
      <p:ext uri="{BB962C8B-B14F-4D97-AF65-F5344CB8AC3E}">
        <p14:creationId xmlns:p14="http://schemas.microsoft.com/office/powerpoint/2010/main" val="553553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650" y="0"/>
            <a:ext cx="7772400" cy="1143000"/>
          </a:xfrm>
        </p:spPr>
        <p:txBody>
          <a:bodyPr/>
          <a:lstStyle/>
          <a:p>
            <a:pPr algn="ctr">
              <a:defRPr/>
            </a:pPr>
            <a:r>
              <a:rPr lang="cs-CZ" sz="1600" b="1" i="1" dirty="0" smtClean="0">
                <a:solidFill>
                  <a:srgbClr val="CC0000"/>
                </a:solidFill>
                <a:effectLst>
                  <a:outerShdw blurRad="38100" dist="38100" dir="2700000" algn="tl">
                    <a:srgbClr val="C0C0C0"/>
                  </a:outerShdw>
                </a:effectLst>
                <a:latin typeface="Times New Roman" charset="0"/>
              </a:rPr>
              <a:t/>
            </a:r>
            <a:br>
              <a:rPr lang="cs-CZ" sz="1600" b="1" i="1" dirty="0" smtClean="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25603" name="TextovéPole 2"/>
          <p:cNvSpPr txBox="1">
            <a:spLocks noChangeArrowheads="1"/>
          </p:cNvSpPr>
          <p:nvPr/>
        </p:nvSpPr>
        <p:spPr bwMode="auto">
          <a:xfrm>
            <a:off x="684213" y="765175"/>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2400" b="1">
                <a:solidFill>
                  <a:srgbClr val="000099"/>
                </a:solidFill>
                <a:latin typeface="Times New Roman" pitchFamily="18" charset="0"/>
              </a:rPr>
              <a:t>Nejdůležitější aktivity k posílení vodních zdrojů </a:t>
            </a:r>
            <a:br>
              <a:rPr lang="cs-CZ" altLang="cs-CZ" sz="2400" b="1">
                <a:solidFill>
                  <a:srgbClr val="000099"/>
                </a:solidFill>
                <a:latin typeface="Times New Roman" pitchFamily="18" charset="0"/>
              </a:rPr>
            </a:br>
            <a:r>
              <a:rPr lang="cs-CZ" altLang="cs-CZ" sz="2400" b="1">
                <a:solidFill>
                  <a:srgbClr val="000099"/>
                </a:solidFill>
                <a:latin typeface="Times New Roman" pitchFamily="18" charset="0"/>
              </a:rPr>
              <a:t>v dotacích na Ministerstvu zemědělství</a:t>
            </a:r>
          </a:p>
        </p:txBody>
      </p:sp>
      <p:sp>
        <p:nvSpPr>
          <p:cNvPr id="4" name="TextovéPole 3"/>
          <p:cNvSpPr txBox="1"/>
          <p:nvPr/>
        </p:nvSpPr>
        <p:spPr>
          <a:xfrm>
            <a:off x="611188" y="1595438"/>
            <a:ext cx="7273925" cy="4493538"/>
          </a:xfrm>
          <a:prstGeom prst="rect">
            <a:avLst/>
          </a:prstGeom>
          <a:noFill/>
        </p:spPr>
        <p:txBody>
          <a:bodyPr>
            <a:spAutoFit/>
          </a:bodyPr>
          <a:lstStyle/>
          <a:p>
            <a:pPr marL="342900" indent="-342900">
              <a:buFont typeface="Wingdings" panose="05000000000000000000" pitchFamily="2" charset="2"/>
              <a:buChar char="Ø"/>
              <a:defRPr/>
            </a:pPr>
            <a:r>
              <a:rPr lang="cs-CZ" sz="2200" b="1" i="1" dirty="0">
                <a:solidFill>
                  <a:srgbClr val="C00000"/>
                </a:solidFill>
                <a:latin typeface="Times New Roman" charset="0"/>
              </a:rPr>
              <a:t>Realizace přehradní nádrže Vlachovice (na Zlínsku)</a:t>
            </a:r>
          </a:p>
          <a:p>
            <a:pPr marL="342900" indent="-342900">
              <a:buFont typeface="Wingdings" panose="05000000000000000000" pitchFamily="2" charset="2"/>
              <a:buChar char="Ø"/>
              <a:defRPr/>
            </a:pPr>
            <a:r>
              <a:rPr lang="cs-CZ" sz="2200" b="1" i="1" dirty="0">
                <a:solidFill>
                  <a:srgbClr val="C00000"/>
                </a:solidFill>
                <a:latin typeface="Times New Roman" charset="0"/>
              </a:rPr>
              <a:t>Příprava vodního díla Skalička na Horní Bečvě</a:t>
            </a:r>
          </a:p>
          <a:p>
            <a:pPr marL="342900" indent="-342900">
              <a:buFont typeface="Wingdings" panose="05000000000000000000" pitchFamily="2" charset="2"/>
              <a:buChar char="Ø"/>
              <a:defRPr/>
            </a:pPr>
            <a:r>
              <a:rPr lang="cs-CZ" sz="2200" b="1" i="1" dirty="0">
                <a:solidFill>
                  <a:srgbClr val="C00000"/>
                </a:solidFill>
                <a:latin typeface="Times New Roman" charset="0"/>
              </a:rPr>
              <a:t>Příprava nádrží Senomaty, Šanov a Kryry (s přivaděčem z Ohře pod nádrží Nechranice) na Rakovnicku</a:t>
            </a:r>
          </a:p>
          <a:p>
            <a:pPr marL="342900" indent="-342900">
              <a:buFont typeface="Wingdings" panose="05000000000000000000" pitchFamily="2" charset="2"/>
              <a:buChar char="Ø"/>
              <a:defRPr/>
            </a:pPr>
            <a:r>
              <a:rPr lang="cs-CZ" sz="2200" b="1" i="1" dirty="0">
                <a:solidFill>
                  <a:srgbClr val="C00000"/>
                </a:solidFill>
                <a:latin typeface="Times New Roman" charset="0"/>
              </a:rPr>
              <a:t>Zahájení realizace nádrže Nové </a:t>
            </a:r>
            <a:r>
              <a:rPr lang="cs-CZ" sz="2200" b="1" i="1" dirty="0" err="1">
                <a:solidFill>
                  <a:srgbClr val="C00000"/>
                </a:solidFill>
                <a:latin typeface="Times New Roman" charset="0"/>
              </a:rPr>
              <a:t>Heřminovy</a:t>
            </a:r>
            <a:r>
              <a:rPr lang="cs-CZ" sz="2200" b="1" i="1" dirty="0">
                <a:solidFill>
                  <a:srgbClr val="C00000"/>
                </a:solidFill>
                <a:latin typeface="Times New Roman" charset="0"/>
              </a:rPr>
              <a:t> </a:t>
            </a:r>
            <a:br>
              <a:rPr lang="cs-CZ" sz="2200" b="1" i="1" dirty="0">
                <a:solidFill>
                  <a:srgbClr val="C00000"/>
                </a:solidFill>
                <a:latin typeface="Times New Roman" charset="0"/>
              </a:rPr>
            </a:br>
            <a:r>
              <a:rPr lang="cs-CZ" sz="2200" b="1" i="1" dirty="0">
                <a:solidFill>
                  <a:srgbClr val="C00000"/>
                </a:solidFill>
                <a:latin typeface="Times New Roman" charset="0"/>
              </a:rPr>
              <a:t>(po 20 letech „přípravy“)</a:t>
            </a:r>
          </a:p>
          <a:p>
            <a:pPr marL="342900" indent="-342900">
              <a:buFont typeface="Wingdings" panose="05000000000000000000" pitchFamily="2" charset="2"/>
              <a:buChar char="Ø"/>
              <a:defRPr/>
            </a:pPr>
            <a:r>
              <a:rPr lang="cs-CZ" sz="2200" b="1" i="1" dirty="0">
                <a:solidFill>
                  <a:srgbClr val="C00000"/>
                </a:solidFill>
                <a:latin typeface="Times New Roman" charset="0"/>
              </a:rPr>
              <a:t>Podpora výstavby jednoúčelových nádrží pro závlahovou vodu (povodí Dyje, Ohře)</a:t>
            </a:r>
          </a:p>
          <a:p>
            <a:pPr marL="342900" indent="-342900">
              <a:buFont typeface="Wingdings" panose="05000000000000000000" pitchFamily="2" charset="2"/>
              <a:buChar char="Ø"/>
              <a:defRPr/>
            </a:pPr>
            <a:r>
              <a:rPr lang="cs-CZ" sz="2200" b="1" i="1" dirty="0">
                <a:solidFill>
                  <a:srgbClr val="C00000"/>
                </a:solidFill>
                <a:latin typeface="Times New Roman" charset="0"/>
              </a:rPr>
              <a:t>Navýšení hladiny Novomlýnských nádrží (o 35 cm – zvýšení objemu zadržené vody o 9 mil. m3) a doprovodná („kompenzační“) opatření pro přírodu</a:t>
            </a:r>
          </a:p>
          <a:p>
            <a:pPr marL="342900" indent="-342900">
              <a:buFont typeface="Wingdings" panose="05000000000000000000" pitchFamily="2" charset="2"/>
              <a:buChar char="Ø"/>
              <a:defRPr/>
            </a:pPr>
            <a:r>
              <a:rPr lang="cs-CZ" sz="2200" b="1" i="1" dirty="0">
                <a:solidFill>
                  <a:srgbClr val="C00000"/>
                </a:solidFill>
                <a:latin typeface="Times New Roman" charset="0"/>
              </a:rPr>
              <a:t>A samozřejmě finální fáze přípravy “velké novely vodního zákona“ s kapitolou „Prevence sucha“</a:t>
            </a:r>
          </a:p>
        </p:txBody>
      </p:sp>
    </p:spTree>
    <p:extLst>
      <p:ext uri="{BB962C8B-B14F-4D97-AF65-F5344CB8AC3E}">
        <p14:creationId xmlns:p14="http://schemas.microsoft.com/office/powerpoint/2010/main" val="1662898661"/>
      </p:ext>
    </p:extLst>
  </p:cSld>
  <p:clrMapOvr>
    <a:masterClrMapping/>
  </p:clrMapOvr>
  <p:transition>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nvPr>
        </p:nvGraphicFramePr>
        <p:xfrm>
          <a:off x="1459018" y="188640"/>
          <a:ext cx="6441988" cy="4559887"/>
        </p:xfrm>
        <a:graphic>
          <a:graphicData uri="http://schemas.openxmlformats.org/presentationml/2006/ole">
            <mc:AlternateContent xmlns:mc="http://schemas.openxmlformats.org/markup-compatibility/2006">
              <mc:Choice xmlns:v="urn:schemas-microsoft-com:vml" Requires="v">
                <p:oleObj spid="_x0000_s1044" name="Acrobat Document" r:id="rId3" imgW="8019977" imgH="5676900" progId="AcroExch.Document.DC">
                  <p:embed/>
                </p:oleObj>
              </mc:Choice>
              <mc:Fallback>
                <p:oleObj name="Acrobat Document" r:id="rId3" imgW="8019977" imgH="5676900" progId="AcroExch.Document.DC">
                  <p:embed/>
                  <p:pic>
                    <p:nvPicPr>
                      <p:cNvPr id="3" name="Objekt 2"/>
                      <p:cNvPicPr/>
                      <p:nvPr/>
                    </p:nvPicPr>
                    <p:blipFill>
                      <a:blip r:embed="rId4"/>
                      <a:stretch>
                        <a:fillRect/>
                      </a:stretch>
                    </p:blipFill>
                    <p:spPr>
                      <a:xfrm>
                        <a:off x="1459018" y="188640"/>
                        <a:ext cx="6441988" cy="4559887"/>
                      </a:xfrm>
                      <a:prstGeom prst="rect">
                        <a:avLst/>
                      </a:prstGeom>
                      <a:solidFill>
                        <a:srgbClr val="FF0000"/>
                      </a:solidFill>
                      <a:ln>
                        <a:solidFill>
                          <a:srgbClr val="FF0000"/>
                        </a:solidFill>
                      </a:ln>
                    </p:spPr>
                  </p:pic>
                </p:oleObj>
              </mc:Fallback>
            </mc:AlternateContent>
          </a:graphicData>
        </a:graphic>
      </p:graphicFrame>
      <p:sp>
        <p:nvSpPr>
          <p:cNvPr id="16" name="Šipka dolů 15"/>
          <p:cNvSpPr/>
          <p:nvPr/>
        </p:nvSpPr>
        <p:spPr>
          <a:xfrm>
            <a:off x="3525776" y="1916832"/>
            <a:ext cx="144016" cy="2160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prava 16"/>
          <p:cNvSpPr/>
          <p:nvPr/>
        </p:nvSpPr>
        <p:spPr>
          <a:xfrm rot="7386034">
            <a:off x="3497202" y="3397644"/>
            <a:ext cx="201164" cy="192147"/>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accent1"/>
              </a:solidFill>
            </a:endParaRPr>
          </a:p>
        </p:txBody>
      </p:sp>
      <p:sp>
        <p:nvSpPr>
          <p:cNvPr id="18" name="Šipka dolů 17"/>
          <p:cNvSpPr/>
          <p:nvPr/>
        </p:nvSpPr>
        <p:spPr>
          <a:xfrm>
            <a:off x="6074669" y="1553011"/>
            <a:ext cx="144016" cy="288032"/>
          </a:xfrm>
          <a:prstGeom prst="downArrow">
            <a:avLst>
              <a:gd name="adj1" fmla="val 80972"/>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Šipka doprava 18"/>
          <p:cNvSpPr/>
          <p:nvPr/>
        </p:nvSpPr>
        <p:spPr>
          <a:xfrm rot="11458995">
            <a:off x="6248402" y="3011580"/>
            <a:ext cx="175589" cy="2291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0" name="Tabulka 19"/>
          <p:cNvGraphicFramePr>
            <a:graphicFrameLocks noGrp="1"/>
          </p:cNvGraphicFramePr>
          <p:nvPr>
            <p:extLst/>
          </p:nvPr>
        </p:nvGraphicFramePr>
        <p:xfrm>
          <a:off x="323528" y="4868041"/>
          <a:ext cx="8712968" cy="1880509"/>
        </p:xfrm>
        <a:graphic>
          <a:graphicData uri="http://schemas.openxmlformats.org/drawingml/2006/table">
            <a:tbl>
              <a:tblPr firstRow="1" firstCol="1" bandRow="1">
                <a:tableStyleId>{5C22544A-7EE6-4342-B048-85BDC9FD1C3A}</a:tableStyleId>
              </a:tblPr>
              <a:tblGrid>
                <a:gridCol w="1728824">
                  <a:extLst>
                    <a:ext uri="{9D8B030D-6E8A-4147-A177-3AD203B41FA5}">
                      <a16:colId xmlns:a16="http://schemas.microsoft.com/office/drawing/2014/main" val="20001"/>
                    </a:ext>
                  </a:extLst>
                </a:gridCol>
                <a:gridCol w="1202660">
                  <a:extLst>
                    <a:ext uri="{9D8B030D-6E8A-4147-A177-3AD203B41FA5}">
                      <a16:colId xmlns:a16="http://schemas.microsoft.com/office/drawing/2014/main" val="20002"/>
                    </a:ext>
                  </a:extLst>
                </a:gridCol>
                <a:gridCol w="1202660">
                  <a:extLst>
                    <a:ext uri="{9D8B030D-6E8A-4147-A177-3AD203B41FA5}">
                      <a16:colId xmlns:a16="http://schemas.microsoft.com/office/drawing/2014/main" val="20003"/>
                    </a:ext>
                  </a:extLst>
                </a:gridCol>
                <a:gridCol w="1122440">
                  <a:extLst>
                    <a:ext uri="{9D8B030D-6E8A-4147-A177-3AD203B41FA5}">
                      <a16:colId xmlns:a16="http://schemas.microsoft.com/office/drawing/2014/main" val="20004"/>
                    </a:ext>
                  </a:extLst>
                </a:gridCol>
                <a:gridCol w="982215">
                  <a:extLst>
                    <a:ext uri="{9D8B030D-6E8A-4147-A177-3AD203B41FA5}">
                      <a16:colId xmlns:a16="http://schemas.microsoft.com/office/drawing/2014/main" val="20005"/>
                    </a:ext>
                  </a:extLst>
                </a:gridCol>
                <a:gridCol w="1034009">
                  <a:extLst>
                    <a:ext uri="{9D8B030D-6E8A-4147-A177-3AD203B41FA5}">
                      <a16:colId xmlns:a16="http://schemas.microsoft.com/office/drawing/2014/main" val="1587163774"/>
                    </a:ext>
                  </a:extLst>
                </a:gridCol>
                <a:gridCol w="1440160">
                  <a:extLst>
                    <a:ext uri="{9D8B030D-6E8A-4147-A177-3AD203B41FA5}">
                      <a16:colId xmlns:a16="http://schemas.microsoft.com/office/drawing/2014/main" val="2428829480"/>
                    </a:ext>
                  </a:extLst>
                </a:gridCol>
              </a:tblGrid>
              <a:tr h="469754">
                <a:tc rowSpan="2">
                  <a:txBody>
                    <a:bodyPr/>
                    <a:lstStyle/>
                    <a:p>
                      <a:pPr algn="ctr">
                        <a:lnSpc>
                          <a:spcPct val="115000"/>
                        </a:lnSpc>
                        <a:spcAft>
                          <a:spcPts val="1000"/>
                        </a:spcAft>
                      </a:pPr>
                      <a:r>
                        <a:rPr lang="cs-CZ" sz="1800" dirty="0">
                          <a:solidFill>
                            <a:schemeClr val="tx1"/>
                          </a:solidFill>
                          <a:effectLst/>
                          <a:latin typeface="+mn-lt"/>
                          <a:cs typeface="Arial" panose="020B0604020202020204" pitchFamily="34" charset="0"/>
                        </a:rPr>
                        <a:t> </a:t>
                      </a:r>
                      <a:r>
                        <a:rPr lang="cs-CZ" sz="1800" dirty="0" smtClean="0">
                          <a:solidFill>
                            <a:schemeClr val="tx1"/>
                          </a:solidFill>
                          <a:effectLst/>
                          <a:latin typeface="+mn-lt"/>
                          <a:cs typeface="Arial" panose="020B0604020202020204" pitchFamily="34" charset="0"/>
                        </a:rPr>
                        <a:t>Směrný </a:t>
                      </a:r>
                      <a:r>
                        <a:rPr lang="cs-CZ" sz="1800" dirty="0" err="1" smtClean="0">
                          <a:solidFill>
                            <a:schemeClr val="tx1"/>
                          </a:solidFill>
                          <a:effectLst/>
                          <a:latin typeface="+mn-lt"/>
                          <a:cs typeface="Arial" panose="020B0604020202020204" pitchFamily="34" charset="0"/>
                        </a:rPr>
                        <a:t>vodohospod</a:t>
                      </a:r>
                      <a:r>
                        <a:rPr lang="cs-CZ" sz="1800" dirty="0" smtClean="0">
                          <a:solidFill>
                            <a:schemeClr val="tx1"/>
                          </a:solidFill>
                          <a:effectLst/>
                          <a:latin typeface="+mn-lt"/>
                          <a:cs typeface="Arial" panose="020B0604020202020204" pitchFamily="34" charset="0"/>
                        </a:rPr>
                        <a:t>. </a:t>
                      </a:r>
                      <a:r>
                        <a:rPr lang="cs-CZ" sz="1800" dirty="0">
                          <a:solidFill>
                            <a:schemeClr val="tx1"/>
                          </a:solidFill>
                          <a:effectLst/>
                          <a:latin typeface="+mn-lt"/>
                          <a:cs typeface="Arial" panose="020B0604020202020204" pitchFamily="34" charset="0"/>
                        </a:rPr>
                        <a:t>plán (1975)</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algn="ctr">
                        <a:lnSpc>
                          <a:spcPct val="115000"/>
                        </a:lnSpc>
                        <a:spcAft>
                          <a:spcPts val="1000"/>
                        </a:spcAft>
                      </a:pPr>
                      <a:r>
                        <a:rPr lang="cs-CZ" sz="1800" dirty="0" smtClean="0">
                          <a:solidFill>
                            <a:schemeClr val="tx1"/>
                          </a:solidFill>
                          <a:effectLst/>
                          <a:latin typeface="+mn-lt"/>
                          <a:cs typeface="Arial" panose="020B0604020202020204" pitchFamily="34" charset="0"/>
                        </a:rPr>
                        <a:t>Plán </a:t>
                      </a:r>
                      <a:r>
                        <a:rPr lang="cs-CZ" sz="1800" dirty="0">
                          <a:solidFill>
                            <a:schemeClr val="tx1"/>
                          </a:solidFill>
                          <a:effectLst/>
                          <a:latin typeface="+mn-lt"/>
                          <a:cs typeface="Arial" panose="020B0604020202020204" pitchFamily="34" charset="0"/>
                        </a:rPr>
                        <a:t>hlavních povodí (2006)</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algn="ctr">
                        <a:lnSpc>
                          <a:spcPct val="115000"/>
                        </a:lnSpc>
                        <a:spcAft>
                          <a:spcPts val="1000"/>
                        </a:spcAft>
                      </a:pPr>
                      <a:r>
                        <a:rPr lang="cs-CZ" sz="1800" dirty="0">
                          <a:solidFill>
                            <a:schemeClr val="tx1"/>
                          </a:solidFill>
                          <a:effectLst/>
                          <a:latin typeface="+mn-lt"/>
                          <a:cs typeface="Arial" panose="020B0604020202020204" pitchFamily="34" charset="0"/>
                        </a:rPr>
                        <a:t> </a:t>
                      </a:r>
                      <a:r>
                        <a:rPr lang="cs-CZ" sz="1800" dirty="0" smtClean="0">
                          <a:solidFill>
                            <a:schemeClr val="tx1"/>
                          </a:solidFill>
                          <a:effectLst/>
                          <a:latin typeface="+mn-lt"/>
                          <a:cs typeface="Arial" panose="020B0604020202020204" pitchFamily="34" charset="0"/>
                        </a:rPr>
                        <a:t>Generel </a:t>
                      </a:r>
                      <a:r>
                        <a:rPr lang="cs-CZ" sz="1800" dirty="0">
                          <a:solidFill>
                            <a:schemeClr val="tx1"/>
                          </a:solidFill>
                          <a:effectLst/>
                          <a:latin typeface="+mn-lt"/>
                          <a:cs typeface="Arial" panose="020B0604020202020204" pitchFamily="34" charset="0"/>
                        </a:rPr>
                        <a:t>LAPV (2011)</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algn="ctr">
                        <a:lnSpc>
                          <a:spcPct val="115000"/>
                        </a:lnSpc>
                        <a:spcAft>
                          <a:spcPts val="1000"/>
                        </a:spcAft>
                      </a:pPr>
                      <a:r>
                        <a:rPr lang="cs-CZ" sz="1800" dirty="0" smtClean="0">
                          <a:solidFill>
                            <a:schemeClr val="tx1"/>
                          </a:solidFill>
                          <a:effectLst/>
                          <a:latin typeface="+mn-lt"/>
                          <a:cs typeface="Arial" panose="020B0604020202020204" pitchFamily="34" charset="0"/>
                        </a:rPr>
                        <a:t>rozšíření 2015</a:t>
                      </a:r>
                      <a:br>
                        <a:rPr lang="cs-CZ" sz="1800" dirty="0" smtClean="0">
                          <a:solidFill>
                            <a:schemeClr val="tx1"/>
                          </a:solidFill>
                          <a:effectLst/>
                          <a:latin typeface="+mn-lt"/>
                          <a:cs typeface="Arial" panose="020B0604020202020204" pitchFamily="34" charset="0"/>
                        </a:rPr>
                      </a:br>
                      <a:r>
                        <a:rPr lang="cs-CZ" sz="1800" dirty="0" smtClean="0">
                          <a:solidFill>
                            <a:schemeClr val="tx1"/>
                          </a:solidFill>
                          <a:effectLst/>
                          <a:latin typeface="+mn-lt"/>
                          <a:cs typeface="Arial" panose="020B0604020202020204" pitchFamily="34" charset="0"/>
                        </a:rPr>
                        <a:t> neprošlo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3">
                  <a:txBody>
                    <a:bodyPr/>
                    <a:lstStyle/>
                    <a:p>
                      <a:pPr algn="ctr">
                        <a:lnSpc>
                          <a:spcPct val="115000"/>
                        </a:lnSpc>
                        <a:spcAft>
                          <a:spcPts val="1000"/>
                        </a:spcAft>
                      </a:pPr>
                      <a:r>
                        <a:rPr lang="cs-CZ" sz="1800" dirty="0" smtClean="0">
                          <a:solidFill>
                            <a:schemeClr val="tx1"/>
                          </a:solidFill>
                          <a:effectLst/>
                          <a:latin typeface="+mn-lt"/>
                          <a:ea typeface="Calibri"/>
                          <a:cs typeface="Arial" panose="020B0604020202020204" pitchFamily="34" charset="0"/>
                        </a:rPr>
                        <a:t>2019</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lnSpc>
                          <a:spcPct val="115000"/>
                        </a:lnSpc>
                        <a:spcAft>
                          <a:spcPts val="1000"/>
                        </a:spcAft>
                      </a:pP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cs-CZ"/>
                    </a:p>
                  </a:txBody>
                  <a:tcPr/>
                </a:tc>
                <a:extLst>
                  <a:ext uri="{0D108BD9-81ED-4DB2-BD59-A6C34878D82A}">
                    <a16:rowId xmlns:a16="http://schemas.microsoft.com/office/drawing/2014/main" val="10000"/>
                  </a:ext>
                </a:extLst>
              </a:tr>
              <a:tr h="940628">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ctr">
                        <a:lnSpc>
                          <a:spcPct val="115000"/>
                        </a:lnSpc>
                        <a:spcAft>
                          <a:spcPts val="1000"/>
                        </a:spcAft>
                      </a:pPr>
                      <a:r>
                        <a:rPr lang="cs-CZ" sz="1800" dirty="0" smtClean="0">
                          <a:solidFill>
                            <a:schemeClr val="tx1"/>
                          </a:solidFill>
                          <a:effectLst/>
                          <a:latin typeface="+mn-lt"/>
                          <a:ea typeface="Calibri"/>
                          <a:cs typeface="Arial" panose="020B0604020202020204" pitchFamily="34" charset="0"/>
                        </a:rPr>
                        <a:t>Návrh </a:t>
                      </a:r>
                      <a:r>
                        <a:rPr lang="cs-CZ" sz="1800" dirty="0" err="1" smtClean="0">
                          <a:solidFill>
                            <a:schemeClr val="tx1"/>
                          </a:solidFill>
                          <a:effectLst/>
                          <a:latin typeface="+mn-lt"/>
                          <a:ea typeface="Calibri"/>
                          <a:cs typeface="Arial" panose="020B0604020202020204" pitchFamily="34" charset="0"/>
                        </a:rPr>
                        <a:t>MZe</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1000"/>
                        </a:spcAft>
                      </a:pPr>
                      <a:r>
                        <a:rPr lang="cs-CZ" sz="1800" dirty="0" smtClean="0">
                          <a:solidFill>
                            <a:schemeClr val="tx1"/>
                          </a:solidFill>
                          <a:effectLst/>
                          <a:latin typeface="+mn-lt"/>
                          <a:ea typeface="Calibri"/>
                          <a:cs typeface="Arial" panose="020B0604020202020204" pitchFamily="34" charset="0"/>
                        </a:rPr>
                        <a:t>Souhlas obcí</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1000"/>
                        </a:spcAft>
                      </a:pPr>
                      <a:r>
                        <a:rPr lang="cs-CZ" sz="1800" dirty="0" smtClean="0">
                          <a:solidFill>
                            <a:schemeClr val="tx1"/>
                          </a:solidFill>
                          <a:effectLst/>
                          <a:latin typeface="+mn-lt"/>
                          <a:ea typeface="Calibri"/>
                          <a:cs typeface="Arial" panose="020B0604020202020204" pitchFamily="34" charset="0"/>
                        </a:rPr>
                        <a:t>Souhlas  MŽP</a:t>
                      </a:r>
                      <a:endParaRPr lang="cs-CZ" sz="1800" dirty="0">
                        <a:solidFill>
                          <a:schemeClr val="tx1"/>
                        </a:solidFill>
                        <a:effectLst/>
                        <a:latin typeface="+mn-lt"/>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338941"/>
                  </a:ext>
                </a:extLst>
              </a:tr>
              <a:tr h="470127">
                <a:tc>
                  <a:txBody>
                    <a:bodyPr/>
                    <a:lstStyle/>
                    <a:p>
                      <a:pPr algn="ctr">
                        <a:lnSpc>
                          <a:spcPct val="115000"/>
                        </a:lnSpc>
                        <a:spcAft>
                          <a:spcPts val="1000"/>
                        </a:spcAft>
                      </a:pPr>
                      <a:r>
                        <a:rPr lang="cs-CZ" sz="2400" b="1" dirty="0">
                          <a:solidFill>
                            <a:schemeClr val="tx1"/>
                          </a:solidFill>
                          <a:effectLst/>
                          <a:latin typeface="+mn-lt"/>
                          <a:cs typeface="Arial" panose="020B0604020202020204" pitchFamily="34" charset="0"/>
                        </a:rPr>
                        <a:t>457</a:t>
                      </a:r>
                      <a:endParaRPr lang="cs-CZ" sz="2400" b="1" dirty="0">
                        <a:solidFill>
                          <a:schemeClr val="tx1"/>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cs-CZ" sz="2400" b="1" dirty="0">
                          <a:solidFill>
                            <a:schemeClr val="tx1"/>
                          </a:solidFill>
                          <a:effectLst/>
                          <a:latin typeface="+mn-lt"/>
                          <a:cs typeface="Arial" panose="020B0604020202020204" pitchFamily="34" charset="0"/>
                        </a:rPr>
                        <a:t>186</a:t>
                      </a:r>
                      <a:endParaRPr lang="cs-CZ" sz="2400" b="1" dirty="0">
                        <a:solidFill>
                          <a:schemeClr val="tx1"/>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cs-CZ" sz="2400" b="1" dirty="0">
                          <a:solidFill>
                            <a:schemeClr val="tx1"/>
                          </a:solidFill>
                          <a:effectLst/>
                          <a:latin typeface="+mn-lt"/>
                          <a:cs typeface="Arial" panose="020B0604020202020204" pitchFamily="34" charset="0"/>
                        </a:rPr>
                        <a:t>65</a:t>
                      </a:r>
                      <a:endParaRPr lang="cs-CZ" sz="2400" b="1" dirty="0">
                        <a:solidFill>
                          <a:schemeClr val="tx1"/>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cs-CZ" sz="2400" b="1" dirty="0">
                          <a:solidFill>
                            <a:schemeClr val="tx1"/>
                          </a:solidFill>
                          <a:effectLst/>
                          <a:latin typeface="+mn-lt"/>
                          <a:cs typeface="Arial" panose="020B0604020202020204" pitchFamily="34" charset="0"/>
                        </a:rPr>
                        <a:t>+</a:t>
                      </a:r>
                      <a:r>
                        <a:rPr lang="cs-CZ" sz="2400" b="1" dirty="0" smtClean="0">
                          <a:solidFill>
                            <a:schemeClr val="tx1"/>
                          </a:solidFill>
                          <a:effectLst/>
                          <a:latin typeface="+mn-lt"/>
                          <a:cs typeface="Arial" panose="020B0604020202020204" pitchFamily="34" charset="0"/>
                        </a:rPr>
                        <a:t>27</a:t>
                      </a:r>
                      <a:endParaRPr lang="cs-CZ" sz="2400" b="1" dirty="0">
                        <a:solidFill>
                          <a:schemeClr val="tx1"/>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cs-CZ" sz="2400" b="1" dirty="0" smtClean="0">
                          <a:solidFill>
                            <a:srgbClr val="C00000"/>
                          </a:solidFill>
                          <a:effectLst/>
                          <a:latin typeface="+mn-lt"/>
                          <a:ea typeface="Calibri"/>
                          <a:cs typeface="Arial" panose="020B0604020202020204" pitchFamily="34" charset="0"/>
                        </a:rPr>
                        <a:t>47</a:t>
                      </a:r>
                      <a:endParaRPr lang="cs-CZ" sz="2400" b="1" dirty="0">
                        <a:solidFill>
                          <a:srgbClr val="C00000"/>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cs-CZ" sz="2400" b="1" dirty="0" smtClean="0">
                          <a:solidFill>
                            <a:srgbClr val="C00000"/>
                          </a:solidFill>
                          <a:effectLst/>
                          <a:latin typeface="+mn-lt"/>
                          <a:ea typeface="Calibri"/>
                          <a:cs typeface="Arial" panose="020B0604020202020204" pitchFamily="34" charset="0"/>
                        </a:rPr>
                        <a:t>31</a:t>
                      </a:r>
                      <a:endParaRPr lang="cs-CZ" sz="2400" b="1" dirty="0">
                        <a:solidFill>
                          <a:srgbClr val="C00000"/>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cs-CZ" sz="2400" b="1" dirty="0" smtClean="0">
                          <a:solidFill>
                            <a:srgbClr val="C00000"/>
                          </a:solidFill>
                          <a:effectLst/>
                          <a:latin typeface="+mn-lt"/>
                          <a:ea typeface="Calibri"/>
                          <a:cs typeface="Arial" panose="020B0604020202020204" pitchFamily="34" charset="0"/>
                        </a:rPr>
                        <a:t>3 (+?15?)</a:t>
                      </a:r>
                      <a:endParaRPr lang="cs-CZ" sz="2400" b="1" dirty="0">
                        <a:solidFill>
                          <a:srgbClr val="C00000"/>
                        </a:solidFill>
                        <a:effectLst/>
                        <a:latin typeface="+mn-lt"/>
                        <a:ea typeface="Calibri"/>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23" name="Šipka doprava 22"/>
          <p:cNvSpPr/>
          <p:nvPr/>
        </p:nvSpPr>
        <p:spPr>
          <a:xfrm rot="10800000">
            <a:off x="5004048" y="534932"/>
            <a:ext cx="576064" cy="216023"/>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p:cNvSpPr txBox="1"/>
          <p:nvPr/>
        </p:nvSpPr>
        <p:spPr>
          <a:xfrm>
            <a:off x="5580112" y="381623"/>
            <a:ext cx="2088232" cy="369332"/>
          </a:xfrm>
          <a:prstGeom prst="rect">
            <a:avLst/>
          </a:prstGeom>
          <a:noFill/>
        </p:spPr>
        <p:txBody>
          <a:bodyPr wrap="square" rtlCol="0">
            <a:spAutoFit/>
          </a:bodyPr>
          <a:lstStyle/>
          <a:p>
            <a:r>
              <a:rPr lang="cs-CZ" b="1" dirty="0" smtClean="0">
                <a:solidFill>
                  <a:schemeClr val="accent2"/>
                </a:solidFill>
              </a:rPr>
              <a:t>Nádrže v přípravě</a:t>
            </a:r>
            <a:endParaRPr lang="cs-CZ" b="1" dirty="0">
              <a:solidFill>
                <a:schemeClr val="accent2"/>
              </a:solidFill>
            </a:endParaRPr>
          </a:p>
        </p:txBody>
      </p:sp>
      <p:sp>
        <p:nvSpPr>
          <p:cNvPr id="25" name="Šipka doprava 24"/>
          <p:cNvSpPr/>
          <p:nvPr/>
        </p:nvSpPr>
        <p:spPr>
          <a:xfrm rot="10800000">
            <a:off x="5076056" y="943938"/>
            <a:ext cx="504056" cy="228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ovéPole 25"/>
          <p:cNvSpPr txBox="1"/>
          <p:nvPr/>
        </p:nvSpPr>
        <p:spPr>
          <a:xfrm>
            <a:off x="5652120" y="870469"/>
            <a:ext cx="2016224" cy="369332"/>
          </a:xfrm>
          <a:prstGeom prst="rect">
            <a:avLst/>
          </a:prstGeom>
          <a:noFill/>
        </p:spPr>
        <p:txBody>
          <a:bodyPr wrap="square" rtlCol="0">
            <a:spAutoFit/>
          </a:bodyPr>
          <a:lstStyle/>
          <a:p>
            <a:r>
              <a:rPr lang="cs-CZ" b="1" dirty="0" smtClean="0">
                <a:solidFill>
                  <a:srgbClr val="0000FF"/>
                </a:solidFill>
              </a:rPr>
              <a:t>Zvýšení objemu</a:t>
            </a:r>
            <a:endParaRPr lang="cs-CZ" b="1" dirty="0">
              <a:solidFill>
                <a:srgbClr val="0000FF"/>
              </a:solidFill>
            </a:endParaRPr>
          </a:p>
        </p:txBody>
      </p:sp>
    </p:spTree>
    <p:extLst>
      <p:ext uri="{BB962C8B-B14F-4D97-AF65-F5344CB8AC3E}">
        <p14:creationId xmlns:p14="http://schemas.microsoft.com/office/powerpoint/2010/main" val="4003375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60648"/>
            <a:ext cx="8229600" cy="360040"/>
          </a:xfrm>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3" name="Obrázek 2"/>
          <p:cNvPicPr>
            <a:picLocks noChangeAspect="1"/>
          </p:cNvPicPr>
          <p:nvPr/>
        </p:nvPicPr>
        <p:blipFill>
          <a:blip r:embed="rId2"/>
          <a:stretch>
            <a:fillRect/>
          </a:stretch>
        </p:blipFill>
        <p:spPr>
          <a:xfrm>
            <a:off x="539552" y="620688"/>
            <a:ext cx="5010304" cy="5760640"/>
          </a:xfrm>
          <a:prstGeom prst="rect">
            <a:avLst/>
          </a:prstGeom>
        </p:spPr>
      </p:pic>
      <p:sp>
        <p:nvSpPr>
          <p:cNvPr id="4" name="TextovéPole 3"/>
          <p:cNvSpPr txBox="1"/>
          <p:nvPr/>
        </p:nvSpPr>
        <p:spPr>
          <a:xfrm>
            <a:off x="467544" y="2924944"/>
            <a:ext cx="2016224" cy="646331"/>
          </a:xfrm>
          <a:prstGeom prst="rect">
            <a:avLst/>
          </a:prstGeom>
          <a:noFill/>
        </p:spPr>
        <p:txBody>
          <a:bodyPr wrap="square" rtlCol="0">
            <a:spAutoFit/>
          </a:bodyPr>
          <a:lstStyle/>
          <a:p>
            <a:pPr algn="ctr"/>
            <a:r>
              <a:rPr lang="cs-CZ" b="1" dirty="0" smtClean="0">
                <a:solidFill>
                  <a:srgbClr val="0000FF"/>
                </a:solidFill>
              </a:rPr>
              <a:t>Přehradní nádrž Vlachovice</a:t>
            </a:r>
            <a:endParaRPr lang="cs-CZ" b="1" dirty="0">
              <a:solidFill>
                <a:srgbClr val="0000FF"/>
              </a:solidFill>
            </a:endParaRPr>
          </a:p>
        </p:txBody>
      </p:sp>
      <p:sp>
        <p:nvSpPr>
          <p:cNvPr id="5" name="TextovéPole 4"/>
          <p:cNvSpPr txBox="1"/>
          <p:nvPr/>
        </p:nvSpPr>
        <p:spPr>
          <a:xfrm>
            <a:off x="5743574" y="1933574"/>
            <a:ext cx="3076897" cy="3046988"/>
          </a:xfrm>
          <a:prstGeom prst="rect">
            <a:avLst/>
          </a:prstGeom>
          <a:noFill/>
        </p:spPr>
        <p:txBody>
          <a:bodyPr wrap="square" rtlCol="0">
            <a:spAutoFit/>
          </a:bodyPr>
          <a:lstStyle/>
          <a:p>
            <a:r>
              <a:rPr lang="cs-CZ" sz="2400" b="1" dirty="0" smtClean="0">
                <a:solidFill>
                  <a:srgbClr val="0000FF"/>
                </a:solidFill>
              </a:rPr>
              <a:t>Jeden z mála případů, kde obyvatelé regionu stojí o realizaci nádrže, a dokonce vyžadují urychlení….</a:t>
            </a:r>
            <a:br>
              <a:rPr lang="cs-CZ" sz="2400" b="1" dirty="0" smtClean="0">
                <a:solidFill>
                  <a:srgbClr val="0000FF"/>
                </a:solidFill>
              </a:rPr>
            </a:br>
            <a:r>
              <a:rPr lang="cs-CZ" sz="2400" b="1" dirty="0" smtClean="0">
                <a:solidFill>
                  <a:srgbClr val="0000FF"/>
                </a:solidFill>
              </a:rPr>
              <a:t>protože voda už jasně dochází….</a:t>
            </a:r>
            <a:endParaRPr lang="cs-CZ" sz="2400" b="1" dirty="0">
              <a:solidFill>
                <a:srgbClr val="0000FF"/>
              </a:solidFill>
            </a:endParaRPr>
          </a:p>
        </p:txBody>
      </p:sp>
    </p:spTree>
    <p:extLst>
      <p:ext uri="{BB962C8B-B14F-4D97-AF65-F5344CB8AC3E}">
        <p14:creationId xmlns:p14="http://schemas.microsoft.com/office/powerpoint/2010/main" val="2486791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552" y="332656"/>
            <a:ext cx="3994342" cy="2669026"/>
          </a:xfrm>
          <a:prstGeom prst="rect">
            <a:avLst/>
          </a:prstGeom>
          <a:ln>
            <a:noFill/>
          </a:ln>
          <a:effectLst>
            <a:softEdge rad="112500"/>
          </a:effectLst>
        </p:spPr>
      </p:pic>
      <p:pic>
        <p:nvPicPr>
          <p:cNvPr id="5"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332656"/>
            <a:ext cx="3929929" cy="2694820"/>
          </a:xfrm>
          <a:prstGeom prst="rect">
            <a:avLst/>
          </a:prstGeom>
          <a:ln>
            <a:noFill/>
          </a:ln>
          <a:effectLst>
            <a:softEdge rad="112500"/>
          </a:effec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217912"/>
            <a:ext cx="3900927" cy="29249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76444" y="188639"/>
            <a:ext cx="2848857" cy="707886"/>
          </a:xfrm>
          <a:prstGeom prst="rect">
            <a:avLst/>
          </a:prstGeom>
          <a:noFill/>
        </p:spPr>
        <p:txBody>
          <a:bodyPr wrap="none">
            <a:spAutoFit/>
          </a:bodyPr>
          <a:lstStyle/>
          <a:p>
            <a:pPr algn="ctr">
              <a:defRPr/>
            </a:pPr>
            <a:r>
              <a:rPr lang="cs-CZ"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C00000"/>
                </a:solidFill>
                <a:effectLst>
                  <a:outerShdw blurRad="41275" dist="12700" dir="12000000" algn="tl" rotWithShape="0">
                    <a:srgbClr val="000000">
                      <a:alpha val="40000"/>
                    </a:srgbClr>
                  </a:outerShdw>
                </a:effectLst>
              </a:rPr>
              <a:t>VD ŠANOV</a:t>
            </a:r>
          </a:p>
        </p:txBody>
      </p:sp>
      <p:sp>
        <p:nvSpPr>
          <p:cNvPr id="9" name="Obdélník 8"/>
          <p:cNvSpPr/>
          <p:nvPr/>
        </p:nvSpPr>
        <p:spPr>
          <a:xfrm>
            <a:off x="5020715" y="162125"/>
            <a:ext cx="3977757" cy="707886"/>
          </a:xfrm>
          <a:prstGeom prst="rect">
            <a:avLst/>
          </a:prstGeom>
          <a:noFill/>
        </p:spPr>
        <p:txBody>
          <a:bodyPr wrap="none">
            <a:spAutoFit/>
          </a:bodyPr>
          <a:lstStyle/>
          <a:p>
            <a:pPr algn="ctr">
              <a:defRPr/>
            </a:pPr>
            <a:r>
              <a:rPr lang="cs-CZ"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C00000"/>
                </a:solidFill>
                <a:effectLst>
                  <a:outerShdw blurRad="41275" dist="12700" dir="12000000" algn="tl" rotWithShape="0">
                    <a:srgbClr val="000000">
                      <a:alpha val="40000"/>
                    </a:srgbClr>
                  </a:outerShdw>
                </a:effectLst>
              </a:rPr>
              <a:t>VD SENOMATY</a:t>
            </a:r>
          </a:p>
        </p:txBody>
      </p:sp>
      <p:sp>
        <p:nvSpPr>
          <p:cNvPr id="10" name="Obdélník 9"/>
          <p:cNvSpPr/>
          <p:nvPr/>
        </p:nvSpPr>
        <p:spPr>
          <a:xfrm>
            <a:off x="22775" y="3212976"/>
            <a:ext cx="2897781" cy="707886"/>
          </a:xfrm>
          <a:prstGeom prst="rect">
            <a:avLst/>
          </a:prstGeom>
          <a:noFill/>
        </p:spPr>
        <p:txBody>
          <a:bodyPr wrap="none">
            <a:spAutoFit/>
          </a:bodyPr>
          <a:lstStyle/>
          <a:p>
            <a:pPr algn="ctr">
              <a:defRPr/>
            </a:pPr>
            <a:r>
              <a:rPr lang="cs-CZ"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C00000"/>
                </a:solidFill>
                <a:effectLst>
                  <a:outerShdw blurRad="41275" dist="12700" dir="12000000" algn="tl" rotWithShape="0">
                    <a:srgbClr val="000000">
                      <a:alpha val="40000"/>
                    </a:srgbClr>
                  </a:outerShdw>
                </a:effectLst>
              </a:rPr>
              <a:t>VD KRYRY</a:t>
            </a:r>
          </a:p>
        </p:txBody>
      </p:sp>
      <p:pic>
        <p:nvPicPr>
          <p:cNvPr id="11" name="Picture 2" descr="SITUACE_OPATRENI"/>
          <p:cNvPicPr>
            <a:picLocks noChangeAspect="1" noChangeArrowheads="1"/>
          </p:cNvPicPr>
          <p:nvPr/>
        </p:nvPicPr>
        <p:blipFill>
          <a:blip r:embed="rId5" cstate="print">
            <a:extLst>
              <a:ext uri="{28A0092B-C50C-407E-A947-70E740481C1C}">
                <a14:useLocalDpi xmlns:a14="http://schemas.microsoft.com/office/drawing/2010/main" val="0"/>
              </a:ext>
            </a:extLst>
          </a:blip>
          <a:srcRect l="10587" t="10605" r="8476" b="15018"/>
          <a:stretch>
            <a:fillRect/>
          </a:stretch>
        </p:blipFill>
        <p:spPr bwMode="auto">
          <a:xfrm>
            <a:off x="5580112" y="3036212"/>
            <a:ext cx="3118369" cy="37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22775" y="6309320"/>
            <a:ext cx="6421433" cy="461665"/>
          </a:xfrm>
          <a:prstGeom prst="rect">
            <a:avLst/>
          </a:prstGeom>
          <a:noFill/>
        </p:spPr>
        <p:txBody>
          <a:bodyPr wrap="square" rtlCol="0">
            <a:spAutoFit/>
          </a:bodyPr>
          <a:lstStyle/>
          <a:p>
            <a:pPr algn="ctr"/>
            <a:r>
              <a:rPr lang="cs-CZ" sz="2400" b="1" dirty="0" smtClean="0">
                <a:solidFill>
                  <a:srgbClr val="0000FF"/>
                </a:solidFill>
              </a:rPr>
              <a:t>Komplexní řešení Rakovnicka</a:t>
            </a:r>
            <a:endParaRPr lang="cs-CZ" sz="2400" b="1" dirty="0">
              <a:solidFill>
                <a:srgbClr val="0000FF"/>
              </a:solidFill>
            </a:endParaRPr>
          </a:p>
        </p:txBody>
      </p:sp>
    </p:spTree>
    <p:extLst>
      <p:ext uri="{BB962C8B-B14F-4D97-AF65-F5344CB8AC3E}">
        <p14:creationId xmlns:p14="http://schemas.microsoft.com/office/powerpoint/2010/main" val="2686789436"/>
      </p:ext>
    </p:extLst>
  </p:cSld>
  <p:clrMapOvr>
    <a:masterClrMapping/>
  </p:clrMapOvr>
  <p:transition>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07386" y="-806761"/>
            <a:ext cx="3458253" cy="729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90844" y="188640"/>
            <a:ext cx="8013603" cy="923330"/>
          </a:xfrm>
          <a:prstGeom prst="rect">
            <a:avLst/>
          </a:prstGeom>
          <a:noFill/>
          <a:ln>
            <a:solidFill>
              <a:srgbClr val="C00000"/>
            </a:solidFill>
          </a:ln>
        </p:spPr>
        <p:txBody>
          <a:bodyPr wrap="square" rtlCol="0">
            <a:spAutoFit/>
          </a:bodyPr>
          <a:lstStyle/>
          <a:p>
            <a:pPr algn="ctr"/>
            <a:r>
              <a:rPr lang="cs-CZ" b="1" dirty="0" smtClean="0"/>
              <a:t>Schéma připravované závlahové soustavy na „</a:t>
            </a:r>
            <a:r>
              <a:rPr lang="cs-CZ" b="1" dirty="0" err="1" smtClean="0"/>
              <a:t>Hustopečsku</a:t>
            </a:r>
            <a:r>
              <a:rPr lang="cs-CZ" b="1" dirty="0" smtClean="0"/>
              <a:t>“ pro sady a vinice </a:t>
            </a:r>
          </a:p>
          <a:p>
            <a:pPr algn="ctr"/>
            <a:r>
              <a:rPr lang="cs-CZ" b="1" dirty="0" smtClean="0"/>
              <a:t>v očekávaném rozsahu 5 000 ha pozemků, zdrojem vody Novomlýnské nádrže </a:t>
            </a:r>
            <a:br>
              <a:rPr lang="cs-CZ" b="1" dirty="0" smtClean="0"/>
            </a:br>
            <a:r>
              <a:rPr lang="cs-CZ" b="1" dirty="0" smtClean="0">
                <a:solidFill>
                  <a:srgbClr val="C00000"/>
                </a:solidFill>
              </a:rPr>
              <a:t>po navýšení hladiny o + 35 cm (což zajistí novou akumulaci 9 mil. m3 vody)</a:t>
            </a:r>
            <a:endParaRPr lang="cs-CZ" b="1" dirty="0">
              <a:solidFill>
                <a:srgbClr val="C00000"/>
              </a:solidFill>
            </a:endParaRPr>
          </a:p>
        </p:txBody>
      </p:sp>
      <p:sp>
        <p:nvSpPr>
          <p:cNvPr id="3" name="Šipka dolů 2"/>
          <p:cNvSpPr/>
          <p:nvPr/>
        </p:nvSpPr>
        <p:spPr>
          <a:xfrm>
            <a:off x="4793448" y="1196752"/>
            <a:ext cx="72008" cy="360040"/>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Šipka dolů 3"/>
          <p:cNvSpPr/>
          <p:nvPr/>
        </p:nvSpPr>
        <p:spPr>
          <a:xfrm>
            <a:off x="6777541" y="1977891"/>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p:nvSpPr>
        <p:spPr>
          <a:xfrm>
            <a:off x="2922191" y="2613188"/>
            <a:ext cx="3666033" cy="758644"/>
          </a:xfrm>
          <a:custGeom>
            <a:avLst/>
            <a:gdLst>
              <a:gd name="connsiteX0" fmla="*/ 0 w 4474345"/>
              <a:gd name="connsiteY0" fmla="*/ 985422 h 985422"/>
              <a:gd name="connsiteX1" fmla="*/ 8877 w 4474345"/>
              <a:gd name="connsiteY1" fmla="*/ 914400 h 985422"/>
              <a:gd name="connsiteX2" fmla="*/ 88776 w 4474345"/>
              <a:gd name="connsiteY2" fmla="*/ 878890 h 985422"/>
              <a:gd name="connsiteX3" fmla="*/ 124287 w 4474345"/>
              <a:gd name="connsiteY3" fmla="*/ 870012 h 985422"/>
              <a:gd name="connsiteX4" fmla="*/ 177553 w 4474345"/>
              <a:gd name="connsiteY4" fmla="*/ 852257 h 985422"/>
              <a:gd name="connsiteX5" fmla="*/ 204186 w 4474345"/>
              <a:gd name="connsiteY5" fmla="*/ 834501 h 985422"/>
              <a:gd name="connsiteX6" fmla="*/ 239697 w 4474345"/>
              <a:gd name="connsiteY6" fmla="*/ 825624 h 985422"/>
              <a:gd name="connsiteX7" fmla="*/ 301841 w 4474345"/>
              <a:gd name="connsiteY7" fmla="*/ 807868 h 985422"/>
              <a:gd name="connsiteX8" fmla="*/ 355107 w 4474345"/>
              <a:gd name="connsiteY8" fmla="*/ 816746 h 985422"/>
              <a:gd name="connsiteX9" fmla="*/ 435006 w 4474345"/>
              <a:gd name="connsiteY9" fmla="*/ 852257 h 985422"/>
              <a:gd name="connsiteX10" fmla="*/ 585926 w 4474345"/>
              <a:gd name="connsiteY10" fmla="*/ 861134 h 985422"/>
              <a:gd name="connsiteX11" fmla="*/ 612559 w 4474345"/>
              <a:gd name="connsiteY11" fmla="*/ 870012 h 985422"/>
              <a:gd name="connsiteX12" fmla="*/ 1038687 w 4474345"/>
              <a:gd name="connsiteY12" fmla="*/ 896645 h 985422"/>
              <a:gd name="connsiteX13" fmla="*/ 1074198 w 4474345"/>
              <a:gd name="connsiteY13" fmla="*/ 905523 h 985422"/>
              <a:gd name="connsiteX14" fmla="*/ 1269507 w 4474345"/>
              <a:gd name="connsiteY14" fmla="*/ 887767 h 985422"/>
              <a:gd name="connsiteX15" fmla="*/ 1313895 w 4474345"/>
              <a:gd name="connsiteY15" fmla="*/ 861134 h 985422"/>
              <a:gd name="connsiteX16" fmla="*/ 1340528 w 4474345"/>
              <a:gd name="connsiteY16" fmla="*/ 852257 h 985422"/>
              <a:gd name="connsiteX17" fmla="*/ 1358283 w 4474345"/>
              <a:gd name="connsiteY17" fmla="*/ 834501 h 985422"/>
              <a:gd name="connsiteX18" fmla="*/ 1367161 w 4474345"/>
              <a:gd name="connsiteY18" fmla="*/ 807868 h 985422"/>
              <a:gd name="connsiteX19" fmla="*/ 1402672 w 4474345"/>
              <a:gd name="connsiteY19" fmla="*/ 763480 h 985422"/>
              <a:gd name="connsiteX20" fmla="*/ 1447060 w 4474345"/>
              <a:gd name="connsiteY20" fmla="*/ 754602 h 985422"/>
              <a:gd name="connsiteX21" fmla="*/ 1580225 w 4474345"/>
              <a:gd name="connsiteY21" fmla="*/ 719092 h 985422"/>
              <a:gd name="connsiteX22" fmla="*/ 1713390 w 4474345"/>
              <a:gd name="connsiteY22" fmla="*/ 701336 h 985422"/>
              <a:gd name="connsiteX23" fmla="*/ 1890943 w 4474345"/>
              <a:gd name="connsiteY23" fmla="*/ 692459 h 985422"/>
              <a:gd name="connsiteX24" fmla="*/ 1944209 w 4474345"/>
              <a:gd name="connsiteY24" fmla="*/ 674703 h 985422"/>
              <a:gd name="connsiteX25" fmla="*/ 1979720 w 4474345"/>
              <a:gd name="connsiteY25" fmla="*/ 665826 h 985422"/>
              <a:gd name="connsiteX26" fmla="*/ 2032986 w 4474345"/>
              <a:gd name="connsiteY26" fmla="*/ 648070 h 985422"/>
              <a:gd name="connsiteX27" fmla="*/ 2095130 w 4474345"/>
              <a:gd name="connsiteY27" fmla="*/ 594804 h 985422"/>
              <a:gd name="connsiteX28" fmla="*/ 2130641 w 4474345"/>
              <a:gd name="connsiteY28" fmla="*/ 541538 h 985422"/>
              <a:gd name="connsiteX29" fmla="*/ 2166151 w 4474345"/>
              <a:gd name="connsiteY29" fmla="*/ 488272 h 985422"/>
              <a:gd name="connsiteX30" fmla="*/ 2192784 w 4474345"/>
              <a:gd name="connsiteY30" fmla="*/ 479394 h 985422"/>
              <a:gd name="connsiteX31" fmla="*/ 2219417 w 4474345"/>
              <a:gd name="connsiteY31" fmla="*/ 426128 h 985422"/>
              <a:gd name="connsiteX32" fmla="*/ 2228295 w 4474345"/>
              <a:gd name="connsiteY32" fmla="*/ 399495 h 985422"/>
              <a:gd name="connsiteX33" fmla="*/ 2325949 w 4474345"/>
              <a:gd name="connsiteY33" fmla="*/ 355107 h 985422"/>
              <a:gd name="connsiteX34" fmla="*/ 2352582 w 4474345"/>
              <a:gd name="connsiteY34" fmla="*/ 346229 h 985422"/>
              <a:gd name="connsiteX35" fmla="*/ 2370338 w 4474345"/>
              <a:gd name="connsiteY35" fmla="*/ 328474 h 985422"/>
              <a:gd name="connsiteX36" fmla="*/ 2388093 w 4474345"/>
              <a:gd name="connsiteY36" fmla="*/ 301841 h 985422"/>
              <a:gd name="connsiteX37" fmla="*/ 2414726 w 4474345"/>
              <a:gd name="connsiteY37" fmla="*/ 292963 h 985422"/>
              <a:gd name="connsiteX38" fmla="*/ 2530136 w 4474345"/>
              <a:gd name="connsiteY38" fmla="*/ 284086 h 985422"/>
              <a:gd name="connsiteX39" fmla="*/ 2583402 w 4474345"/>
              <a:gd name="connsiteY39" fmla="*/ 266330 h 985422"/>
              <a:gd name="connsiteX40" fmla="*/ 2645545 w 4474345"/>
              <a:gd name="connsiteY40" fmla="*/ 239697 h 985422"/>
              <a:gd name="connsiteX41" fmla="*/ 2716567 w 4474345"/>
              <a:gd name="connsiteY41" fmla="*/ 177554 h 985422"/>
              <a:gd name="connsiteX42" fmla="*/ 2734322 w 4474345"/>
              <a:gd name="connsiteY42" fmla="*/ 159798 h 985422"/>
              <a:gd name="connsiteX43" fmla="*/ 2752077 w 4474345"/>
              <a:gd name="connsiteY43" fmla="*/ 133165 h 985422"/>
              <a:gd name="connsiteX44" fmla="*/ 2778710 w 4474345"/>
              <a:gd name="connsiteY44" fmla="*/ 124288 h 985422"/>
              <a:gd name="connsiteX45" fmla="*/ 2849732 w 4474345"/>
              <a:gd name="connsiteY45" fmla="*/ 115410 h 985422"/>
              <a:gd name="connsiteX46" fmla="*/ 3622089 w 4474345"/>
              <a:gd name="connsiteY46" fmla="*/ 106532 h 985422"/>
              <a:gd name="connsiteX47" fmla="*/ 3852909 w 4474345"/>
              <a:gd name="connsiteY47" fmla="*/ 115410 h 985422"/>
              <a:gd name="connsiteX48" fmla="*/ 3879542 w 4474345"/>
              <a:gd name="connsiteY48" fmla="*/ 124288 h 985422"/>
              <a:gd name="connsiteX49" fmla="*/ 4003829 w 4474345"/>
              <a:gd name="connsiteY49" fmla="*/ 115410 h 985422"/>
              <a:gd name="connsiteX50" fmla="*/ 4101483 w 4474345"/>
              <a:gd name="connsiteY50" fmla="*/ 133165 h 985422"/>
              <a:gd name="connsiteX51" fmla="*/ 4128116 w 4474345"/>
              <a:gd name="connsiteY51" fmla="*/ 142043 h 985422"/>
              <a:gd name="connsiteX52" fmla="*/ 4181382 w 4474345"/>
              <a:gd name="connsiteY52" fmla="*/ 150921 h 985422"/>
              <a:gd name="connsiteX53" fmla="*/ 4305670 w 4474345"/>
              <a:gd name="connsiteY53" fmla="*/ 142043 h 985422"/>
              <a:gd name="connsiteX54" fmla="*/ 4332303 w 4474345"/>
              <a:gd name="connsiteY54" fmla="*/ 133165 h 985422"/>
              <a:gd name="connsiteX55" fmla="*/ 4341180 w 4474345"/>
              <a:gd name="connsiteY55" fmla="*/ 97655 h 985422"/>
              <a:gd name="connsiteX56" fmla="*/ 4385569 w 4474345"/>
              <a:gd name="connsiteY56" fmla="*/ 62144 h 985422"/>
              <a:gd name="connsiteX57" fmla="*/ 4403324 w 4474345"/>
              <a:gd name="connsiteY57" fmla="*/ 35511 h 985422"/>
              <a:gd name="connsiteX58" fmla="*/ 4456590 w 4474345"/>
              <a:gd name="connsiteY58" fmla="*/ 8878 h 985422"/>
              <a:gd name="connsiteX59" fmla="*/ 4474345 w 4474345"/>
              <a:gd name="connsiteY59" fmla="*/ 0 h 9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74345" h="985422">
                <a:moveTo>
                  <a:pt x="0" y="985422"/>
                </a:moveTo>
                <a:cubicBezTo>
                  <a:pt x="2959" y="961748"/>
                  <a:pt x="16" y="936552"/>
                  <a:pt x="8877" y="914400"/>
                </a:cubicBezTo>
                <a:cubicBezTo>
                  <a:pt x="15354" y="898207"/>
                  <a:pt x="88060" y="879069"/>
                  <a:pt x="88776" y="878890"/>
                </a:cubicBezTo>
                <a:cubicBezTo>
                  <a:pt x="100613" y="875931"/>
                  <a:pt x="112600" y="873518"/>
                  <a:pt x="124287" y="870012"/>
                </a:cubicBezTo>
                <a:cubicBezTo>
                  <a:pt x="142213" y="864634"/>
                  <a:pt x="177553" y="852257"/>
                  <a:pt x="177553" y="852257"/>
                </a:cubicBezTo>
                <a:cubicBezTo>
                  <a:pt x="186431" y="846338"/>
                  <a:pt x="194379" y="838704"/>
                  <a:pt x="204186" y="834501"/>
                </a:cubicBezTo>
                <a:cubicBezTo>
                  <a:pt x="215401" y="829695"/>
                  <a:pt x="227965" y="828976"/>
                  <a:pt x="239697" y="825624"/>
                </a:cubicBezTo>
                <a:cubicBezTo>
                  <a:pt x="328890" y="800141"/>
                  <a:pt x="190775" y="835635"/>
                  <a:pt x="301841" y="807868"/>
                </a:cubicBezTo>
                <a:cubicBezTo>
                  <a:pt x="319596" y="810827"/>
                  <a:pt x="338030" y="811054"/>
                  <a:pt x="355107" y="816746"/>
                </a:cubicBezTo>
                <a:cubicBezTo>
                  <a:pt x="412422" y="835851"/>
                  <a:pt x="345115" y="846970"/>
                  <a:pt x="435006" y="852257"/>
                </a:cubicBezTo>
                <a:lnTo>
                  <a:pt x="585926" y="861134"/>
                </a:lnTo>
                <a:cubicBezTo>
                  <a:pt x="594804" y="864093"/>
                  <a:pt x="603480" y="867742"/>
                  <a:pt x="612559" y="870012"/>
                </a:cubicBezTo>
                <a:cubicBezTo>
                  <a:pt x="781307" y="912199"/>
                  <a:pt x="766103" y="889655"/>
                  <a:pt x="1038687" y="896645"/>
                </a:cubicBezTo>
                <a:cubicBezTo>
                  <a:pt x="1050524" y="899604"/>
                  <a:pt x="1061997" y="905523"/>
                  <a:pt x="1074198" y="905523"/>
                </a:cubicBezTo>
                <a:cubicBezTo>
                  <a:pt x="1117930" y="905523"/>
                  <a:pt x="1219598" y="893313"/>
                  <a:pt x="1269507" y="887767"/>
                </a:cubicBezTo>
                <a:cubicBezTo>
                  <a:pt x="1344953" y="862620"/>
                  <a:pt x="1252965" y="897692"/>
                  <a:pt x="1313895" y="861134"/>
                </a:cubicBezTo>
                <a:cubicBezTo>
                  <a:pt x="1321919" y="856319"/>
                  <a:pt x="1331650" y="855216"/>
                  <a:pt x="1340528" y="852257"/>
                </a:cubicBezTo>
                <a:cubicBezTo>
                  <a:pt x="1346446" y="846338"/>
                  <a:pt x="1353977" y="841678"/>
                  <a:pt x="1358283" y="834501"/>
                </a:cubicBezTo>
                <a:cubicBezTo>
                  <a:pt x="1363098" y="826477"/>
                  <a:pt x="1362976" y="816238"/>
                  <a:pt x="1367161" y="807868"/>
                </a:cubicBezTo>
                <a:cubicBezTo>
                  <a:pt x="1370706" y="800778"/>
                  <a:pt x="1392161" y="767985"/>
                  <a:pt x="1402672" y="763480"/>
                </a:cubicBezTo>
                <a:cubicBezTo>
                  <a:pt x="1416541" y="757536"/>
                  <a:pt x="1432264" y="757561"/>
                  <a:pt x="1447060" y="754602"/>
                </a:cubicBezTo>
                <a:cubicBezTo>
                  <a:pt x="1503648" y="716878"/>
                  <a:pt x="1463168" y="738602"/>
                  <a:pt x="1580225" y="719092"/>
                </a:cubicBezTo>
                <a:cubicBezTo>
                  <a:pt x="1631589" y="710531"/>
                  <a:pt x="1657782" y="705171"/>
                  <a:pt x="1713390" y="701336"/>
                </a:cubicBezTo>
                <a:cubicBezTo>
                  <a:pt x="1772508" y="697259"/>
                  <a:pt x="1831759" y="695418"/>
                  <a:pt x="1890943" y="692459"/>
                </a:cubicBezTo>
                <a:cubicBezTo>
                  <a:pt x="1908698" y="686540"/>
                  <a:pt x="1926052" y="679242"/>
                  <a:pt x="1944209" y="674703"/>
                </a:cubicBezTo>
                <a:cubicBezTo>
                  <a:pt x="1956046" y="671744"/>
                  <a:pt x="1968033" y="669332"/>
                  <a:pt x="1979720" y="665826"/>
                </a:cubicBezTo>
                <a:cubicBezTo>
                  <a:pt x="1997647" y="660448"/>
                  <a:pt x="2032986" y="648070"/>
                  <a:pt x="2032986" y="648070"/>
                </a:cubicBezTo>
                <a:cubicBezTo>
                  <a:pt x="2076042" y="605014"/>
                  <a:pt x="2054568" y="621845"/>
                  <a:pt x="2095130" y="594804"/>
                </a:cubicBezTo>
                <a:cubicBezTo>
                  <a:pt x="2106967" y="577049"/>
                  <a:pt x="2123893" y="561782"/>
                  <a:pt x="2130641" y="541538"/>
                </a:cubicBezTo>
                <a:cubicBezTo>
                  <a:pt x="2139948" y="513615"/>
                  <a:pt x="2137650" y="507273"/>
                  <a:pt x="2166151" y="488272"/>
                </a:cubicBezTo>
                <a:cubicBezTo>
                  <a:pt x="2173937" y="483081"/>
                  <a:pt x="2183906" y="482353"/>
                  <a:pt x="2192784" y="479394"/>
                </a:cubicBezTo>
                <a:cubicBezTo>
                  <a:pt x="2215099" y="412451"/>
                  <a:pt x="2184998" y="494967"/>
                  <a:pt x="2219417" y="426128"/>
                </a:cubicBezTo>
                <a:cubicBezTo>
                  <a:pt x="2223602" y="417758"/>
                  <a:pt x="2221678" y="406112"/>
                  <a:pt x="2228295" y="399495"/>
                </a:cubicBezTo>
                <a:cubicBezTo>
                  <a:pt x="2271020" y="356771"/>
                  <a:pt x="2276968" y="367353"/>
                  <a:pt x="2325949" y="355107"/>
                </a:cubicBezTo>
                <a:cubicBezTo>
                  <a:pt x="2335027" y="352837"/>
                  <a:pt x="2343704" y="349188"/>
                  <a:pt x="2352582" y="346229"/>
                </a:cubicBezTo>
                <a:cubicBezTo>
                  <a:pt x="2358501" y="340311"/>
                  <a:pt x="2365109" y="335010"/>
                  <a:pt x="2370338" y="328474"/>
                </a:cubicBezTo>
                <a:cubicBezTo>
                  <a:pt x="2377003" y="320143"/>
                  <a:pt x="2379762" y="308506"/>
                  <a:pt x="2388093" y="301841"/>
                </a:cubicBezTo>
                <a:cubicBezTo>
                  <a:pt x="2395400" y="295995"/>
                  <a:pt x="2405440" y="294124"/>
                  <a:pt x="2414726" y="292963"/>
                </a:cubicBezTo>
                <a:cubicBezTo>
                  <a:pt x="2453012" y="288177"/>
                  <a:pt x="2491666" y="287045"/>
                  <a:pt x="2530136" y="284086"/>
                </a:cubicBezTo>
                <a:cubicBezTo>
                  <a:pt x="2547891" y="278167"/>
                  <a:pt x="2567829" y="276712"/>
                  <a:pt x="2583402" y="266330"/>
                </a:cubicBezTo>
                <a:cubicBezTo>
                  <a:pt x="2620187" y="241807"/>
                  <a:pt x="2599684" y="251163"/>
                  <a:pt x="2645545" y="239697"/>
                </a:cubicBezTo>
                <a:cubicBezTo>
                  <a:pt x="2755085" y="130159"/>
                  <a:pt x="2643150" y="236289"/>
                  <a:pt x="2716567" y="177554"/>
                </a:cubicBezTo>
                <a:cubicBezTo>
                  <a:pt x="2723103" y="172325"/>
                  <a:pt x="2729093" y="166334"/>
                  <a:pt x="2734322" y="159798"/>
                </a:cubicBezTo>
                <a:cubicBezTo>
                  <a:pt x="2740987" y="151466"/>
                  <a:pt x="2743745" y="139830"/>
                  <a:pt x="2752077" y="133165"/>
                </a:cubicBezTo>
                <a:cubicBezTo>
                  <a:pt x="2759384" y="127319"/>
                  <a:pt x="2769503" y="125962"/>
                  <a:pt x="2778710" y="124288"/>
                </a:cubicBezTo>
                <a:cubicBezTo>
                  <a:pt x="2802183" y="120020"/>
                  <a:pt x="2825879" y="115912"/>
                  <a:pt x="2849732" y="115410"/>
                </a:cubicBezTo>
                <a:lnTo>
                  <a:pt x="3622089" y="106532"/>
                </a:lnTo>
                <a:cubicBezTo>
                  <a:pt x="3699029" y="109491"/>
                  <a:pt x="3776095" y="110112"/>
                  <a:pt x="3852909" y="115410"/>
                </a:cubicBezTo>
                <a:cubicBezTo>
                  <a:pt x="3862245" y="116054"/>
                  <a:pt x="3870184" y="124288"/>
                  <a:pt x="3879542" y="124288"/>
                </a:cubicBezTo>
                <a:cubicBezTo>
                  <a:pt x="3921077" y="124288"/>
                  <a:pt x="3962400" y="118369"/>
                  <a:pt x="4003829" y="115410"/>
                </a:cubicBezTo>
                <a:cubicBezTo>
                  <a:pt x="4109099" y="141728"/>
                  <a:pt x="3942442" y="101357"/>
                  <a:pt x="4101483" y="133165"/>
                </a:cubicBezTo>
                <a:cubicBezTo>
                  <a:pt x="4110659" y="135000"/>
                  <a:pt x="4118981" y="140013"/>
                  <a:pt x="4128116" y="142043"/>
                </a:cubicBezTo>
                <a:cubicBezTo>
                  <a:pt x="4145688" y="145948"/>
                  <a:pt x="4163627" y="147962"/>
                  <a:pt x="4181382" y="150921"/>
                </a:cubicBezTo>
                <a:cubicBezTo>
                  <a:pt x="4222811" y="147962"/>
                  <a:pt x="4264420" y="146896"/>
                  <a:pt x="4305670" y="142043"/>
                </a:cubicBezTo>
                <a:cubicBezTo>
                  <a:pt x="4314964" y="140950"/>
                  <a:pt x="4326457" y="140472"/>
                  <a:pt x="4332303" y="133165"/>
                </a:cubicBezTo>
                <a:cubicBezTo>
                  <a:pt x="4339925" y="123638"/>
                  <a:pt x="4335724" y="108568"/>
                  <a:pt x="4341180" y="97655"/>
                </a:cubicBezTo>
                <a:cubicBezTo>
                  <a:pt x="4347505" y="85004"/>
                  <a:pt x="4376159" y="68417"/>
                  <a:pt x="4385569" y="62144"/>
                </a:cubicBezTo>
                <a:cubicBezTo>
                  <a:pt x="4391487" y="53266"/>
                  <a:pt x="4395779" y="43056"/>
                  <a:pt x="4403324" y="35511"/>
                </a:cubicBezTo>
                <a:cubicBezTo>
                  <a:pt x="4423277" y="15558"/>
                  <a:pt x="4432523" y="18505"/>
                  <a:pt x="4456590" y="8878"/>
                </a:cubicBezTo>
                <a:cubicBezTo>
                  <a:pt x="4462734" y="6420"/>
                  <a:pt x="4468427" y="2959"/>
                  <a:pt x="447434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2932311" y="1700808"/>
            <a:ext cx="1861138" cy="1692654"/>
          </a:xfrm>
          <a:custGeom>
            <a:avLst/>
            <a:gdLst>
              <a:gd name="connsiteX0" fmla="*/ 0 w 2086253"/>
              <a:gd name="connsiteY0" fmla="*/ 2237624 h 2237624"/>
              <a:gd name="connsiteX1" fmla="*/ 8878 w 2086253"/>
              <a:gd name="connsiteY1" fmla="*/ 2184358 h 2237624"/>
              <a:gd name="connsiteX2" fmla="*/ 62144 w 2086253"/>
              <a:gd name="connsiteY2" fmla="*/ 2157725 h 2237624"/>
              <a:gd name="connsiteX3" fmla="*/ 106533 w 2086253"/>
              <a:gd name="connsiteY3" fmla="*/ 2131092 h 2237624"/>
              <a:gd name="connsiteX4" fmla="*/ 159799 w 2086253"/>
              <a:gd name="connsiteY4" fmla="*/ 2104459 h 2237624"/>
              <a:gd name="connsiteX5" fmla="*/ 177554 w 2086253"/>
              <a:gd name="connsiteY5" fmla="*/ 2086703 h 2237624"/>
              <a:gd name="connsiteX6" fmla="*/ 204187 w 2086253"/>
              <a:gd name="connsiteY6" fmla="*/ 2077826 h 2237624"/>
              <a:gd name="connsiteX7" fmla="*/ 213065 w 2086253"/>
              <a:gd name="connsiteY7" fmla="*/ 2051193 h 2237624"/>
              <a:gd name="connsiteX8" fmla="*/ 204187 w 2086253"/>
              <a:gd name="connsiteY8" fmla="*/ 1989049 h 2237624"/>
              <a:gd name="connsiteX9" fmla="*/ 150921 w 2086253"/>
              <a:gd name="connsiteY9" fmla="*/ 1971293 h 2237624"/>
              <a:gd name="connsiteX10" fmla="*/ 204187 w 2086253"/>
              <a:gd name="connsiteY10" fmla="*/ 1935783 h 2237624"/>
              <a:gd name="connsiteX11" fmla="*/ 292964 w 2086253"/>
              <a:gd name="connsiteY11" fmla="*/ 1909150 h 2237624"/>
              <a:gd name="connsiteX12" fmla="*/ 319597 w 2086253"/>
              <a:gd name="connsiteY12" fmla="*/ 1900272 h 2237624"/>
              <a:gd name="connsiteX13" fmla="*/ 381740 w 2086253"/>
              <a:gd name="connsiteY13" fmla="*/ 1882517 h 2237624"/>
              <a:gd name="connsiteX14" fmla="*/ 408373 w 2086253"/>
              <a:gd name="connsiteY14" fmla="*/ 1838128 h 2237624"/>
              <a:gd name="connsiteX15" fmla="*/ 417251 w 2086253"/>
              <a:gd name="connsiteY15" fmla="*/ 1811495 h 2237624"/>
              <a:gd name="connsiteX16" fmla="*/ 443884 w 2086253"/>
              <a:gd name="connsiteY16" fmla="*/ 1802618 h 2237624"/>
              <a:gd name="connsiteX17" fmla="*/ 506028 w 2086253"/>
              <a:gd name="connsiteY17" fmla="*/ 1749352 h 2237624"/>
              <a:gd name="connsiteX18" fmla="*/ 532661 w 2086253"/>
              <a:gd name="connsiteY18" fmla="*/ 1740474 h 2237624"/>
              <a:gd name="connsiteX19" fmla="*/ 568171 w 2086253"/>
              <a:gd name="connsiteY19" fmla="*/ 1722719 h 2237624"/>
              <a:gd name="connsiteX20" fmla="*/ 621437 w 2086253"/>
              <a:gd name="connsiteY20" fmla="*/ 1713841 h 2237624"/>
              <a:gd name="connsiteX21" fmla="*/ 648070 w 2086253"/>
              <a:gd name="connsiteY21" fmla="*/ 1704963 h 2237624"/>
              <a:gd name="connsiteX22" fmla="*/ 683581 w 2086253"/>
              <a:gd name="connsiteY22" fmla="*/ 1696086 h 2237624"/>
              <a:gd name="connsiteX23" fmla="*/ 710214 w 2086253"/>
              <a:gd name="connsiteY23" fmla="*/ 1669453 h 2237624"/>
              <a:gd name="connsiteX24" fmla="*/ 736847 w 2086253"/>
              <a:gd name="connsiteY24" fmla="*/ 1651697 h 2237624"/>
              <a:gd name="connsiteX25" fmla="*/ 754602 w 2086253"/>
              <a:gd name="connsiteY25" fmla="*/ 1625064 h 2237624"/>
              <a:gd name="connsiteX26" fmla="*/ 763480 w 2086253"/>
              <a:gd name="connsiteY26" fmla="*/ 1545165 h 2237624"/>
              <a:gd name="connsiteX27" fmla="*/ 754602 w 2086253"/>
              <a:gd name="connsiteY27" fmla="*/ 1518532 h 2237624"/>
              <a:gd name="connsiteX28" fmla="*/ 745725 w 2086253"/>
              <a:gd name="connsiteY28" fmla="*/ 1332101 h 2237624"/>
              <a:gd name="connsiteX29" fmla="*/ 754602 w 2086253"/>
              <a:gd name="connsiteY29" fmla="*/ 1305468 h 2237624"/>
              <a:gd name="connsiteX30" fmla="*/ 807868 w 2086253"/>
              <a:gd name="connsiteY30" fmla="*/ 1278835 h 2237624"/>
              <a:gd name="connsiteX31" fmla="*/ 852257 w 2086253"/>
              <a:gd name="connsiteY31" fmla="*/ 1287713 h 2237624"/>
              <a:gd name="connsiteX32" fmla="*/ 905523 w 2086253"/>
              <a:gd name="connsiteY32" fmla="*/ 1340979 h 2237624"/>
              <a:gd name="connsiteX33" fmla="*/ 932156 w 2086253"/>
              <a:gd name="connsiteY33" fmla="*/ 1358734 h 2237624"/>
              <a:gd name="connsiteX34" fmla="*/ 1020933 w 2086253"/>
              <a:gd name="connsiteY34" fmla="*/ 1349857 h 2237624"/>
              <a:gd name="connsiteX35" fmla="*/ 1029810 w 2086253"/>
              <a:gd name="connsiteY35" fmla="*/ 1314346 h 2237624"/>
              <a:gd name="connsiteX36" fmla="*/ 1020933 w 2086253"/>
              <a:gd name="connsiteY36" fmla="*/ 1127915 h 2237624"/>
              <a:gd name="connsiteX37" fmla="*/ 1029810 w 2086253"/>
              <a:gd name="connsiteY37" fmla="*/ 968117 h 2237624"/>
              <a:gd name="connsiteX38" fmla="*/ 1083076 w 2086253"/>
              <a:gd name="connsiteY38" fmla="*/ 950361 h 2237624"/>
              <a:gd name="connsiteX39" fmla="*/ 1100832 w 2086253"/>
              <a:gd name="connsiteY39" fmla="*/ 932606 h 2237624"/>
              <a:gd name="connsiteX40" fmla="*/ 1198486 w 2086253"/>
              <a:gd name="connsiteY40" fmla="*/ 950361 h 2237624"/>
              <a:gd name="connsiteX41" fmla="*/ 1216241 w 2086253"/>
              <a:gd name="connsiteY41" fmla="*/ 968117 h 2237624"/>
              <a:gd name="connsiteX42" fmla="*/ 1242874 w 2086253"/>
              <a:gd name="connsiteY42" fmla="*/ 976994 h 2237624"/>
              <a:gd name="connsiteX43" fmla="*/ 1260630 w 2086253"/>
              <a:gd name="connsiteY43" fmla="*/ 1003627 h 2237624"/>
              <a:gd name="connsiteX44" fmla="*/ 1296140 w 2086253"/>
              <a:gd name="connsiteY44" fmla="*/ 1012505 h 2237624"/>
              <a:gd name="connsiteX45" fmla="*/ 1393795 w 2086253"/>
              <a:gd name="connsiteY45" fmla="*/ 1030260 h 2237624"/>
              <a:gd name="connsiteX46" fmla="*/ 1447061 w 2086253"/>
              <a:gd name="connsiteY46" fmla="*/ 1021383 h 2237624"/>
              <a:gd name="connsiteX47" fmla="*/ 1455938 w 2086253"/>
              <a:gd name="connsiteY47" fmla="*/ 994750 h 2237624"/>
              <a:gd name="connsiteX48" fmla="*/ 1473694 w 2086253"/>
              <a:gd name="connsiteY48" fmla="*/ 976994 h 2237624"/>
              <a:gd name="connsiteX49" fmla="*/ 1473694 w 2086253"/>
              <a:gd name="connsiteY49" fmla="*/ 914851 h 2237624"/>
              <a:gd name="connsiteX50" fmla="*/ 1482571 w 2086253"/>
              <a:gd name="connsiteY50" fmla="*/ 843829 h 2237624"/>
              <a:gd name="connsiteX51" fmla="*/ 1491449 w 2086253"/>
              <a:gd name="connsiteY51" fmla="*/ 817196 h 2237624"/>
              <a:gd name="connsiteX52" fmla="*/ 1571348 w 2086253"/>
              <a:gd name="connsiteY52" fmla="*/ 781686 h 2237624"/>
              <a:gd name="connsiteX53" fmla="*/ 1651247 w 2086253"/>
              <a:gd name="connsiteY53" fmla="*/ 755053 h 2237624"/>
              <a:gd name="connsiteX54" fmla="*/ 1677880 w 2086253"/>
              <a:gd name="connsiteY54" fmla="*/ 746175 h 2237624"/>
              <a:gd name="connsiteX55" fmla="*/ 1704513 w 2086253"/>
              <a:gd name="connsiteY55" fmla="*/ 737297 h 2237624"/>
              <a:gd name="connsiteX56" fmla="*/ 1740024 w 2086253"/>
              <a:gd name="connsiteY56" fmla="*/ 728420 h 2237624"/>
              <a:gd name="connsiteX57" fmla="*/ 1757779 w 2086253"/>
              <a:gd name="connsiteY57" fmla="*/ 710664 h 2237624"/>
              <a:gd name="connsiteX58" fmla="*/ 1784412 w 2086253"/>
              <a:gd name="connsiteY58" fmla="*/ 657398 h 2237624"/>
              <a:gd name="connsiteX59" fmla="*/ 1811045 w 2086253"/>
              <a:gd name="connsiteY59" fmla="*/ 648521 h 2237624"/>
              <a:gd name="connsiteX60" fmla="*/ 1908700 w 2086253"/>
              <a:gd name="connsiteY60" fmla="*/ 586377 h 2237624"/>
              <a:gd name="connsiteX61" fmla="*/ 1908700 w 2086253"/>
              <a:gd name="connsiteY61" fmla="*/ 586377 h 2237624"/>
              <a:gd name="connsiteX62" fmla="*/ 1935333 w 2086253"/>
              <a:gd name="connsiteY62" fmla="*/ 568622 h 2237624"/>
              <a:gd name="connsiteX63" fmla="*/ 1953088 w 2086253"/>
              <a:gd name="connsiteY63" fmla="*/ 550866 h 2237624"/>
              <a:gd name="connsiteX64" fmla="*/ 1979721 w 2086253"/>
              <a:gd name="connsiteY64" fmla="*/ 541989 h 2237624"/>
              <a:gd name="connsiteX65" fmla="*/ 2024109 w 2086253"/>
              <a:gd name="connsiteY65" fmla="*/ 470967 h 2237624"/>
              <a:gd name="connsiteX66" fmla="*/ 2015232 w 2086253"/>
              <a:gd name="connsiteY66" fmla="*/ 240148 h 2237624"/>
              <a:gd name="connsiteX67" fmla="*/ 2015232 w 2086253"/>
              <a:gd name="connsiteY67" fmla="*/ 80350 h 2237624"/>
              <a:gd name="connsiteX68" fmla="*/ 2024109 w 2086253"/>
              <a:gd name="connsiteY68" fmla="*/ 53717 h 2237624"/>
              <a:gd name="connsiteX69" fmla="*/ 2032987 w 2086253"/>
              <a:gd name="connsiteY69" fmla="*/ 18206 h 2237624"/>
              <a:gd name="connsiteX70" fmla="*/ 2086253 w 2086253"/>
              <a:gd name="connsiteY70" fmla="*/ 451 h 223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086253" h="2237624">
                <a:moveTo>
                  <a:pt x="0" y="2237624"/>
                </a:moveTo>
                <a:cubicBezTo>
                  <a:pt x="2959" y="2219869"/>
                  <a:pt x="828" y="2200458"/>
                  <a:pt x="8878" y="2184358"/>
                </a:cubicBezTo>
                <a:cubicBezTo>
                  <a:pt x="15763" y="2170589"/>
                  <a:pt x="49537" y="2161927"/>
                  <a:pt x="62144" y="2157725"/>
                </a:cubicBezTo>
                <a:cubicBezTo>
                  <a:pt x="96827" y="2123042"/>
                  <a:pt x="60433" y="2154142"/>
                  <a:pt x="106533" y="2131092"/>
                </a:cubicBezTo>
                <a:cubicBezTo>
                  <a:pt x="175371" y="2096673"/>
                  <a:pt x="92857" y="2126771"/>
                  <a:pt x="159799" y="2104459"/>
                </a:cubicBezTo>
                <a:cubicBezTo>
                  <a:pt x="165717" y="2098540"/>
                  <a:pt x="170377" y="2091009"/>
                  <a:pt x="177554" y="2086703"/>
                </a:cubicBezTo>
                <a:cubicBezTo>
                  <a:pt x="185578" y="2081888"/>
                  <a:pt x="197570" y="2084443"/>
                  <a:pt x="204187" y="2077826"/>
                </a:cubicBezTo>
                <a:cubicBezTo>
                  <a:pt x="210804" y="2071209"/>
                  <a:pt x="210106" y="2060071"/>
                  <a:pt x="213065" y="2051193"/>
                </a:cubicBezTo>
                <a:cubicBezTo>
                  <a:pt x="210106" y="2030478"/>
                  <a:pt x="217034" y="2005566"/>
                  <a:pt x="204187" y="1989049"/>
                </a:cubicBezTo>
                <a:cubicBezTo>
                  <a:pt x="192697" y="1974276"/>
                  <a:pt x="150921" y="1971293"/>
                  <a:pt x="150921" y="1971293"/>
                </a:cubicBezTo>
                <a:cubicBezTo>
                  <a:pt x="168676" y="1959456"/>
                  <a:pt x="183943" y="1942531"/>
                  <a:pt x="204187" y="1935783"/>
                </a:cubicBezTo>
                <a:cubicBezTo>
                  <a:pt x="330770" y="1893587"/>
                  <a:pt x="199045" y="1935983"/>
                  <a:pt x="292964" y="1909150"/>
                </a:cubicBezTo>
                <a:cubicBezTo>
                  <a:pt x="301962" y="1906579"/>
                  <a:pt x="310599" y="1902843"/>
                  <a:pt x="319597" y="1900272"/>
                </a:cubicBezTo>
                <a:cubicBezTo>
                  <a:pt x="397654" y="1877969"/>
                  <a:pt x="317863" y="1903808"/>
                  <a:pt x="381740" y="1882517"/>
                </a:cubicBezTo>
                <a:cubicBezTo>
                  <a:pt x="406890" y="1807070"/>
                  <a:pt x="371815" y="1899060"/>
                  <a:pt x="408373" y="1838128"/>
                </a:cubicBezTo>
                <a:cubicBezTo>
                  <a:pt x="413188" y="1830104"/>
                  <a:pt x="410634" y="1818112"/>
                  <a:pt x="417251" y="1811495"/>
                </a:cubicBezTo>
                <a:cubicBezTo>
                  <a:pt x="423868" y="1804878"/>
                  <a:pt x="435006" y="1805577"/>
                  <a:pt x="443884" y="1802618"/>
                </a:cubicBezTo>
                <a:cubicBezTo>
                  <a:pt x="465728" y="1780774"/>
                  <a:pt x="478986" y="1762873"/>
                  <a:pt x="506028" y="1749352"/>
                </a:cubicBezTo>
                <a:cubicBezTo>
                  <a:pt x="514398" y="1745167"/>
                  <a:pt x="524060" y="1744160"/>
                  <a:pt x="532661" y="1740474"/>
                </a:cubicBezTo>
                <a:cubicBezTo>
                  <a:pt x="544825" y="1735261"/>
                  <a:pt x="555495" y="1726522"/>
                  <a:pt x="568171" y="1722719"/>
                </a:cubicBezTo>
                <a:cubicBezTo>
                  <a:pt x="585412" y="1717547"/>
                  <a:pt x="603865" y="1717746"/>
                  <a:pt x="621437" y="1713841"/>
                </a:cubicBezTo>
                <a:cubicBezTo>
                  <a:pt x="630572" y="1711811"/>
                  <a:pt x="639072" y="1707534"/>
                  <a:pt x="648070" y="1704963"/>
                </a:cubicBezTo>
                <a:cubicBezTo>
                  <a:pt x="659802" y="1701611"/>
                  <a:pt x="671744" y="1699045"/>
                  <a:pt x="683581" y="1696086"/>
                </a:cubicBezTo>
                <a:cubicBezTo>
                  <a:pt x="692459" y="1687208"/>
                  <a:pt x="700569" y="1677491"/>
                  <a:pt x="710214" y="1669453"/>
                </a:cubicBezTo>
                <a:cubicBezTo>
                  <a:pt x="718411" y="1662622"/>
                  <a:pt x="729302" y="1659242"/>
                  <a:pt x="736847" y="1651697"/>
                </a:cubicBezTo>
                <a:cubicBezTo>
                  <a:pt x="744391" y="1644152"/>
                  <a:pt x="748684" y="1633942"/>
                  <a:pt x="754602" y="1625064"/>
                </a:cubicBezTo>
                <a:cubicBezTo>
                  <a:pt x="757561" y="1598431"/>
                  <a:pt x="763480" y="1571962"/>
                  <a:pt x="763480" y="1545165"/>
                </a:cubicBezTo>
                <a:cubicBezTo>
                  <a:pt x="763480" y="1535807"/>
                  <a:pt x="755379" y="1527858"/>
                  <a:pt x="754602" y="1518532"/>
                </a:cubicBezTo>
                <a:cubicBezTo>
                  <a:pt x="749435" y="1456533"/>
                  <a:pt x="748684" y="1394245"/>
                  <a:pt x="745725" y="1332101"/>
                </a:cubicBezTo>
                <a:cubicBezTo>
                  <a:pt x="748684" y="1323223"/>
                  <a:pt x="748756" y="1312775"/>
                  <a:pt x="754602" y="1305468"/>
                </a:cubicBezTo>
                <a:cubicBezTo>
                  <a:pt x="767117" y="1289824"/>
                  <a:pt x="790324" y="1284683"/>
                  <a:pt x="807868" y="1278835"/>
                </a:cubicBezTo>
                <a:cubicBezTo>
                  <a:pt x="822664" y="1281794"/>
                  <a:pt x="839527" y="1279612"/>
                  <a:pt x="852257" y="1287713"/>
                </a:cubicBezTo>
                <a:cubicBezTo>
                  <a:pt x="873441" y="1301194"/>
                  <a:pt x="884630" y="1327051"/>
                  <a:pt x="905523" y="1340979"/>
                </a:cubicBezTo>
                <a:lnTo>
                  <a:pt x="932156" y="1358734"/>
                </a:lnTo>
                <a:cubicBezTo>
                  <a:pt x="961748" y="1355775"/>
                  <a:pt x="993859" y="1362163"/>
                  <a:pt x="1020933" y="1349857"/>
                </a:cubicBezTo>
                <a:cubicBezTo>
                  <a:pt x="1032041" y="1344808"/>
                  <a:pt x="1029810" y="1326547"/>
                  <a:pt x="1029810" y="1314346"/>
                </a:cubicBezTo>
                <a:cubicBezTo>
                  <a:pt x="1029810" y="1252132"/>
                  <a:pt x="1023892" y="1190059"/>
                  <a:pt x="1020933" y="1127915"/>
                </a:cubicBezTo>
                <a:cubicBezTo>
                  <a:pt x="1023892" y="1074649"/>
                  <a:pt x="1012187" y="1018470"/>
                  <a:pt x="1029810" y="968117"/>
                </a:cubicBezTo>
                <a:cubicBezTo>
                  <a:pt x="1035993" y="950452"/>
                  <a:pt x="1083076" y="950361"/>
                  <a:pt x="1083076" y="950361"/>
                </a:cubicBezTo>
                <a:cubicBezTo>
                  <a:pt x="1088995" y="944443"/>
                  <a:pt x="1092527" y="933644"/>
                  <a:pt x="1100832" y="932606"/>
                </a:cubicBezTo>
                <a:cubicBezTo>
                  <a:pt x="1107818" y="931733"/>
                  <a:pt x="1187718" y="948208"/>
                  <a:pt x="1198486" y="950361"/>
                </a:cubicBezTo>
                <a:cubicBezTo>
                  <a:pt x="1204404" y="956280"/>
                  <a:pt x="1209064" y="963811"/>
                  <a:pt x="1216241" y="968117"/>
                </a:cubicBezTo>
                <a:cubicBezTo>
                  <a:pt x="1224265" y="972932"/>
                  <a:pt x="1235567" y="971148"/>
                  <a:pt x="1242874" y="976994"/>
                </a:cubicBezTo>
                <a:cubicBezTo>
                  <a:pt x="1251206" y="983659"/>
                  <a:pt x="1251752" y="997708"/>
                  <a:pt x="1260630" y="1003627"/>
                </a:cubicBezTo>
                <a:cubicBezTo>
                  <a:pt x="1270782" y="1010395"/>
                  <a:pt x="1284408" y="1009153"/>
                  <a:pt x="1296140" y="1012505"/>
                </a:cubicBezTo>
                <a:cubicBezTo>
                  <a:pt x="1360002" y="1030752"/>
                  <a:pt x="1276277" y="1015572"/>
                  <a:pt x="1393795" y="1030260"/>
                </a:cubicBezTo>
                <a:cubicBezTo>
                  <a:pt x="1411550" y="1027301"/>
                  <a:pt x="1431432" y="1030314"/>
                  <a:pt x="1447061" y="1021383"/>
                </a:cubicBezTo>
                <a:cubicBezTo>
                  <a:pt x="1455186" y="1016740"/>
                  <a:pt x="1451123" y="1002774"/>
                  <a:pt x="1455938" y="994750"/>
                </a:cubicBezTo>
                <a:cubicBezTo>
                  <a:pt x="1460244" y="987573"/>
                  <a:pt x="1467775" y="982913"/>
                  <a:pt x="1473694" y="976994"/>
                </a:cubicBezTo>
                <a:cubicBezTo>
                  <a:pt x="1459057" y="933085"/>
                  <a:pt x="1465024" y="966872"/>
                  <a:pt x="1473694" y="914851"/>
                </a:cubicBezTo>
                <a:cubicBezTo>
                  <a:pt x="1477616" y="891317"/>
                  <a:pt x="1478303" y="867302"/>
                  <a:pt x="1482571" y="843829"/>
                </a:cubicBezTo>
                <a:cubicBezTo>
                  <a:pt x="1484245" y="834622"/>
                  <a:pt x="1485603" y="824503"/>
                  <a:pt x="1491449" y="817196"/>
                </a:cubicBezTo>
                <a:cubicBezTo>
                  <a:pt x="1506796" y="798012"/>
                  <a:pt x="1555072" y="787111"/>
                  <a:pt x="1571348" y="781686"/>
                </a:cubicBezTo>
                <a:lnTo>
                  <a:pt x="1651247" y="755053"/>
                </a:lnTo>
                <a:lnTo>
                  <a:pt x="1677880" y="746175"/>
                </a:lnTo>
                <a:cubicBezTo>
                  <a:pt x="1686758" y="743216"/>
                  <a:pt x="1695434" y="739566"/>
                  <a:pt x="1704513" y="737297"/>
                </a:cubicBezTo>
                <a:lnTo>
                  <a:pt x="1740024" y="728420"/>
                </a:lnTo>
                <a:cubicBezTo>
                  <a:pt x="1745942" y="722501"/>
                  <a:pt x="1753473" y="717841"/>
                  <a:pt x="1757779" y="710664"/>
                </a:cubicBezTo>
                <a:cubicBezTo>
                  <a:pt x="1772623" y="685924"/>
                  <a:pt x="1758511" y="678118"/>
                  <a:pt x="1784412" y="657398"/>
                </a:cubicBezTo>
                <a:cubicBezTo>
                  <a:pt x="1791719" y="651552"/>
                  <a:pt x="1802167" y="651480"/>
                  <a:pt x="1811045" y="648521"/>
                </a:cubicBezTo>
                <a:cubicBezTo>
                  <a:pt x="1868667" y="590898"/>
                  <a:pt x="1835582" y="610749"/>
                  <a:pt x="1908700" y="586377"/>
                </a:cubicBezTo>
                <a:lnTo>
                  <a:pt x="1908700" y="586377"/>
                </a:lnTo>
                <a:cubicBezTo>
                  <a:pt x="1917578" y="580459"/>
                  <a:pt x="1927002" y="575287"/>
                  <a:pt x="1935333" y="568622"/>
                </a:cubicBezTo>
                <a:cubicBezTo>
                  <a:pt x="1941869" y="563393"/>
                  <a:pt x="1945911" y="555172"/>
                  <a:pt x="1953088" y="550866"/>
                </a:cubicBezTo>
                <a:cubicBezTo>
                  <a:pt x="1961112" y="546051"/>
                  <a:pt x="1970843" y="544948"/>
                  <a:pt x="1979721" y="541989"/>
                </a:cubicBezTo>
                <a:cubicBezTo>
                  <a:pt x="2023860" y="497850"/>
                  <a:pt x="2011172" y="522718"/>
                  <a:pt x="2024109" y="470967"/>
                </a:cubicBezTo>
                <a:cubicBezTo>
                  <a:pt x="2021150" y="394027"/>
                  <a:pt x="2020189" y="316985"/>
                  <a:pt x="2015232" y="240148"/>
                </a:cubicBezTo>
                <a:cubicBezTo>
                  <a:pt x="2006970" y="112081"/>
                  <a:pt x="1984272" y="328032"/>
                  <a:pt x="2015232" y="80350"/>
                </a:cubicBezTo>
                <a:cubicBezTo>
                  <a:pt x="2016393" y="71064"/>
                  <a:pt x="2021538" y="62715"/>
                  <a:pt x="2024109" y="53717"/>
                </a:cubicBezTo>
                <a:cubicBezTo>
                  <a:pt x="2027461" y="41985"/>
                  <a:pt x="2026219" y="28358"/>
                  <a:pt x="2032987" y="18206"/>
                </a:cubicBezTo>
                <a:cubicBezTo>
                  <a:pt x="2048107" y="-4473"/>
                  <a:pt x="2064676" y="451"/>
                  <a:pt x="2086253" y="4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ů 9"/>
          <p:cNvSpPr/>
          <p:nvPr/>
        </p:nvSpPr>
        <p:spPr>
          <a:xfrm rot="19528557">
            <a:off x="2727841" y="3096830"/>
            <a:ext cx="246608" cy="2317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a:off x="6554382" y="2479753"/>
            <a:ext cx="189317" cy="168893"/>
          </a:xfrm>
          <a:custGeom>
            <a:avLst/>
            <a:gdLst>
              <a:gd name="connsiteX0" fmla="*/ 654 w 189317"/>
              <a:gd name="connsiteY0" fmla="*/ 168675 h 168893"/>
              <a:gd name="connsiteX1" fmla="*/ 45043 w 189317"/>
              <a:gd name="connsiteY1" fmla="*/ 159798 h 168893"/>
              <a:gd name="connsiteX2" fmla="*/ 98309 w 189317"/>
              <a:gd name="connsiteY2" fmla="*/ 142042 h 168893"/>
              <a:gd name="connsiteX3" fmla="*/ 107186 w 189317"/>
              <a:gd name="connsiteY3" fmla="*/ 115409 h 168893"/>
              <a:gd name="connsiteX4" fmla="*/ 124942 w 189317"/>
              <a:gd name="connsiteY4" fmla="*/ 97654 h 168893"/>
              <a:gd name="connsiteX5" fmla="*/ 142697 w 189317"/>
              <a:gd name="connsiteY5" fmla="*/ 44388 h 168893"/>
              <a:gd name="connsiteX6" fmla="*/ 151575 w 189317"/>
              <a:gd name="connsiteY6" fmla="*/ 8877 h 168893"/>
              <a:gd name="connsiteX7" fmla="*/ 178208 w 189317"/>
              <a:gd name="connsiteY7" fmla="*/ 0 h 168893"/>
              <a:gd name="connsiteX8" fmla="*/ 178208 w 189317"/>
              <a:gd name="connsiteY8" fmla="*/ 88776 h 168893"/>
              <a:gd name="connsiteX9" fmla="*/ 160452 w 189317"/>
              <a:gd name="connsiteY9" fmla="*/ 106532 h 168893"/>
              <a:gd name="connsiteX10" fmla="*/ 142697 w 189317"/>
              <a:gd name="connsiteY10" fmla="*/ 133165 h 168893"/>
              <a:gd name="connsiteX11" fmla="*/ 80553 w 189317"/>
              <a:gd name="connsiteY11" fmla="*/ 150920 h 168893"/>
              <a:gd name="connsiteX12" fmla="*/ 654 w 189317"/>
              <a:gd name="connsiteY12" fmla="*/ 168675 h 16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317" h="168893">
                <a:moveTo>
                  <a:pt x="654" y="168675"/>
                </a:moveTo>
                <a:cubicBezTo>
                  <a:pt x="-5264" y="170155"/>
                  <a:pt x="30485" y="163768"/>
                  <a:pt x="45043" y="159798"/>
                </a:cubicBezTo>
                <a:cubicBezTo>
                  <a:pt x="63099" y="154874"/>
                  <a:pt x="98309" y="142042"/>
                  <a:pt x="98309" y="142042"/>
                </a:cubicBezTo>
                <a:cubicBezTo>
                  <a:pt x="101268" y="133164"/>
                  <a:pt x="102371" y="123433"/>
                  <a:pt x="107186" y="115409"/>
                </a:cubicBezTo>
                <a:cubicBezTo>
                  <a:pt x="111492" y="108232"/>
                  <a:pt x="121199" y="105140"/>
                  <a:pt x="124942" y="97654"/>
                </a:cubicBezTo>
                <a:cubicBezTo>
                  <a:pt x="133312" y="80914"/>
                  <a:pt x="138158" y="62545"/>
                  <a:pt x="142697" y="44388"/>
                </a:cubicBezTo>
                <a:cubicBezTo>
                  <a:pt x="145656" y="32551"/>
                  <a:pt x="143953" y="18405"/>
                  <a:pt x="151575" y="8877"/>
                </a:cubicBezTo>
                <a:cubicBezTo>
                  <a:pt x="157421" y="1570"/>
                  <a:pt x="169330" y="2959"/>
                  <a:pt x="178208" y="0"/>
                </a:cubicBezTo>
                <a:cubicBezTo>
                  <a:pt x="190660" y="37359"/>
                  <a:pt x="195209" y="37773"/>
                  <a:pt x="178208" y="88776"/>
                </a:cubicBezTo>
                <a:cubicBezTo>
                  <a:pt x="175561" y="96717"/>
                  <a:pt x="165681" y="99996"/>
                  <a:pt x="160452" y="106532"/>
                </a:cubicBezTo>
                <a:cubicBezTo>
                  <a:pt x="153787" y="114864"/>
                  <a:pt x="151029" y="126500"/>
                  <a:pt x="142697" y="133165"/>
                </a:cubicBezTo>
                <a:cubicBezTo>
                  <a:pt x="137200" y="137563"/>
                  <a:pt x="82492" y="150643"/>
                  <a:pt x="80553" y="150920"/>
                </a:cubicBezTo>
                <a:cubicBezTo>
                  <a:pt x="-17008" y="164858"/>
                  <a:pt x="6572" y="167195"/>
                  <a:pt x="654" y="1686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rot="17828033" flipV="1">
            <a:off x="4724177" y="1614429"/>
            <a:ext cx="219398" cy="70058"/>
          </a:xfrm>
          <a:custGeom>
            <a:avLst/>
            <a:gdLst>
              <a:gd name="connsiteX0" fmla="*/ 0 w 159798"/>
              <a:gd name="connsiteY0" fmla="*/ 26881 h 71270"/>
              <a:gd name="connsiteX1" fmla="*/ 26633 w 159798"/>
              <a:gd name="connsiteY1" fmla="*/ 71270 h 71270"/>
              <a:gd name="connsiteX2" fmla="*/ 79899 w 159798"/>
              <a:gd name="connsiteY2" fmla="*/ 53514 h 71270"/>
              <a:gd name="connsiteX3" fmla="*/ 133165 w 159798"/>
              <a:gd name="connsiteY3" fmla="*/ 35759 h 71270"/>
              <a:gd name="connsiteX4" fmla="*/ 159798 w 159798"/>
              <a:gd name="connsiteY4" fmla="*/ 18004 h 71270"/>
              <a:gd name="connsiteX5" fmla="*/ 142042 w 159798"/>
              <a:gd name="connsiteY5" fmla="*/ 248 h 71270"/>
              <a:gd name="connsiteX6" fmla="*/ 115409 w 159798"/>
              <a:gd name="connsiteY6" fmla="*/ 9126 h 71270"/>
              <a:gd name="connsiteX7" fmla="*/ 0 w 159798"/>
              <a:gd name="connsiteY7" fmla="*/ 26881 h 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98" h="71270">
                <a:moveTo>
                  <a:pt x="0" y="26881"/>
                </a:moveTo>
                <a:cubicBezTo>
                  <a:pt x="8878" y="41677"/>
                  <a:pt x="10263" y="65813"/>
                  <a:pt x="26633" y="71270"/>
                </a:cubicBezTo>
                <a:lnTo>
                  <a:pt x="79899" y="53514"/>
                </a:lnTo>
                <a:cubicBezTo>
                  <a:pt x="79904" y="53512"/>
                  <a:pt x="133161" y="35762"/>
                  <a:pt x="133165" y="35759"/>
                </a:cubicBezTo>
                <a:lnTo>
                  <a:pt x="159798" y="18004"/>
                </a:lnTo>
                <a:cubicBezTo>
                  <a:pt x="153879" y="12085"/>
                  <a:pt x="150250" y="1890"/>
                  <a:pt x="142042" y="248"/>
                </a:cubicBezTo>
                <a:cubicBezTo>
                  <a:pt x="132866" y="-1587"/>
                  <a:pt x="124585" y="7291"/>
                  <a:pt x="115409" y="9126"/>
                </a:cubicBezTo>
                <a:cubicBezTo>
                  <a:pt x="33628" y="25483"/>
                  <a:pt x="76121" y="6578"/>
                  <a:pt x="0" y="2688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 name="Picture 3" descr="Novomlýnské - minist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54" y="4570224"/>
            <a:ext cx="2997463" cy="225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3133817" y="4761148"/>
            <a:ext cx="1622753" cy="1938992"/>
          </a:xfrm>
          <a:prstGeom prst="rect">
            <a:avLst/>
          </a:prstGeom>
          <a:noFill/>
        </p:spPr>
        <p:txBody>
          <a:bodyPr wrap="square" rtlCol="0">
            <a:spAutoFit/>
          </a:bodyPr>
          <a:lstStyle/>
          <a:p>
            <a:r>
              <a:rPr lang="cs-CZ" sz="1200" b="1" dirty="0" smtClean="0"/>
              <a:t>Pan ministr Toman předává žádosti o změně manipulačního řádu a nakládání s vodami Novomlýnské nádrže hejtmanovi </a:t>
            </a:r>
            <a:r>
              <a:rPr lang="cs-CZ" sz="1200" b="1" dirty="0" err="1" smtClean="0"/>
              <a:t>Jm</a:t>
            </a:r>
            <a:r>
              <a:rPr lang="cs-CZ" sz="1200" b="1" dirty="0" smtClean="0"/>
              <a:t> kraje, který slíbil podporu k urychlení rozhodnutí o navýšení hladin</a:t>
            </a:r>
            <a:endParaRPr lang="cs-CZ" sz="1200" b="1" dirty="0"/>
          </a:p>
        </p:txBody>
      </p:sp>
      <p:sp>
        <p:nvSpPr>
          <p:cNvPr id="7" name="Šipka doprava 6"/>
          <p:cNvSpPr/>
          <p:nvPr/>
        </p:nvSpPr>
        <p:spPr>
          <a:xfrm rot="10800000">
            <a:off x="3184116" y="4653136"/>
            <a:ext cx="552394"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p:cNvSpPr txBox="1"/>
          <p:nvPr/>
        </p:nvSpPr>
        <p:spPr>
          <a:xfrm>
            <a:off x="4916298" y="3478167"/>
            <a:ext cx="3905391" cy="3139321"/>
          </a:xfrm>
          <a:prstGeom prst="rect">
            <a:avLst/>
          </a:prstGeom>
          <a:noFill/>
        </p:spPr>
        <p:txBody>
          <a:bodyPr wrap="square" rtlCol="0">
            <a:spAutoFit/>
          </a:bodyPr>
          <a:lstStyle/>
          <a:p>
            <a:r>
              <a:rPr lang="cs-CZ" b="1" dirty="0" smtClean="0">
                <a:solidFill>
                  <a:srgbClr val="C00000"/>
                </a:solidFill>
              </a:rPr>
              <a:t>Bohužel, ani přes zlepšení stavů rybáka opatřením s. p. Povodí Moravy, a přes přísliby MŽP, že bude postačovat „zjišťovací řízení“ k EIA pro rozhodnutí o navýšení, rozhodlo MŽP </a:t>
            </a:r>
            <a:r>
              <a:rPr lang="cs-CZ" b="1" dirty="0" err="1" smtClean="0">
                <a:solidFill>
                  <a:srgbClr val="C00000"/>
                </a:solidFill>
              </a:rPr>
              <a:t>zpracovát</a:t>
            </a:r>
            <a:r>
              <a:rPr lang="cs-CZ" b="1" dirty="0" smtClean="0">
                <a:solidFill>
                  <a:srgbClr val="C00000"/>
                </a:solidFill>
              </a:rPr>
              <a:t> kompletní EIA </a:t>
            </a:r>
            <a:br>
              <a:rPr lang="cs-CZ" b="1" dirty="0" smtClean="0">
                <a:solidFill>
                  <a:srgbClr val="C00000"/>
                </a:solidFill>
              </a:rPr>
            </a:br>
            <a:r>
              <a:rPr lang="cs-CZ" b="1" dirty="0" smtClean="0">
                <a:solidFill>
                  <a:srgbClr val="C00000"/>
                </a:solidFill>
              </a:rPr>
              <a:t>(a ještě v rozšířeném rozsahu) – tedy rozhodnutí bude až (někdy) po roce 2022. Na zatápění lužních lesů bude chybět voda – což zjevně MŽP nevadí…..</a:t>
            </a:r>
            <a:endParaRPr lang="cs-CZ" b="1" dirty="0">
              <a:solidFill>
                <a:srgbClr val="C00000"/>
              </a:solidFill>
            </a:endParaRPr>
          </a:p>
        </p:txBody>
      </p:sp>
    </p:spTree>
    <p:extLst>
      <p:ext uri="{BB962C8B-B14F-4D97-AF65-F5344CB8AC3E}">
        <p14:creationId xmlns:p14="http://schemas.microsoft.com/office/powerpoint/2010/main" val="974622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188" y="241300"/>
            <a:ext cx="7772400" cy="215900"/>
          </a:xfrm>
        </p:spPr>
        <p:txBody>
          <a:bodyPr/>
          <a:lstStyle/>
          <a:p>
            <a:pPr algn="ctr">
              <a:defRPr/>
            </a:pPr>
            <a:r>
              <a:rPr lang="cs-CZ" sz="1200" b="1" i="1" cap="small" dirty="0" smtClean="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r>
            <a:br>
              <a:rPr lang="cs-CZ" sz="1200" b="1" i="1" cap="small" dirty="0" smtClean="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cs-CZ" sz="1200" b="1" i="1" cap="small" dirty="0" smtClean="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r>
            <a:br>
              <a:rPr lang="cs-CZ" sz="1200" b="1" i="1" cap="small" dirty="0" smtClean="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cs-CZ" sz="1200" b="1" i="1" cap="small" dirty="0" smtClean="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r>
            <a:br>
              <a:rPr lang="cs-CZ" sz="1200" b="1" i="1" cap="small" dirty="0" smtClean="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cs-CZ" sz="1200" i="1" cap="small" dirty="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r>
            <a:br>
              <a:rPr lang="cs-CZ" sz="1200" i="1" cap="small" dirty="0">
                <a:solidFill>
                  <a:srgbClr val="CC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cs-CZ" sz="1400" i="1" dirty="0" smtClean="0">
                <a:solidFill>
                  <a:srgbClr val="CC0000"/>
                </a:solidFill>
                <a:latin typeface="Times New Roman" charset="0"/>
              </a:rPr>
              <a:t>Masarykova </a:t>
            </a:r>
            <a:r>
              <a:rPr lang="cs-CZ" sz="1400" i="1" dirty="0">
                <a:solidFill>
                  <a:srgbClr val="CC0000"/>
                </a:solidFill>
                <a:latin typeface="Times New Roman" charset="0"/>
              </a:rPr>
              <a:t>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r>
              <a:rPr lang="cs-CZ" sz="1400" i="1" dirty="0">
                <a:solidFill>
                  <a:srgbClr val="CC0000"/>
                </a:solidFill>
                <a:latin typeface="Times New Roman" charset="0"/>
              </a:rPr>
              <a:t/>
            </a:r>
            <a:br>
              <a:rPr lang="cs-CZ" sz="1400" i="1" dirty="0">
                <a:solidFill>
                  <a:srgbClr val="CC0000"/>
                </a:solidFill>
                <a:latin typeface="Times New Roman" charset="0"/>
              </a:rPr>
            </a:br>
            <a:r>
              <a:rPr lang="cs-CZ" sz="1400" dirty="0"/>
              <a:t/>
            </a:r>
            <a:br>
              <a:rPr lang="cs-CZ" sz="1400" dirty="0"/>
            </a:br>
            <a:endParaRPr lang="cs-CZ" sz="1400" dirty="0">
              <a:latin typeface="Times New Roman" panose="02020603050405020304" pitchFamily="18" charset="0"/>
              <a:cs typeface="Times New Roman" panose="02020603050405020304" pitchFamily="18" charset="0"/>
            </a:endParaRPr>
          </a:p>
        </p:txBody>
      </p:sp>
      <p:sp>
        <p:nvSpPr>
          <p:cNvPr id="2355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400">
              <a:latin typeface="Times New Roman" pitchFamily="18" charset="0"/>
            </a:endParaRPr>
          </a:p>
        </p:txBody>
      </p:sp>
      <p:sp>
        <p:nvSpPr>
          <p:cNvPr id="23556"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49263"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cs-CZ" altLang="cs-CZ" sz="2400">
              <a:latin typeface="Times New Roman" pitchFamily="18" charset="0"/>
            </a:endParaRPr>
          </a:p>
        </p:txBody>
      </p:sp>
      <p:sp>
        <p:nvSpPr>
          <p:cNvPr id="5" name="TextovéPole 4"/>
          <p:cNvSpPr txBox="1"/>
          <p:nvPr/>
        </p:nvSpPr>
        <p:spPr>
          <a:xfrm>
            <a:off x="277694" y="692696"/>
            <a:ext cx="8280400" cy="5293757"/>
          </a:xfrm>
          <a:prstGeom prst="rect">
            <a:avLst/>
          </a:prstGeom>
          <a:noFill/>
        </p:spPr>
        <p:txBody>
          <a:bodyPr>
            <a:spAutoFit/>
          </a:bodyPr>
          <a:lstStyle/>
          <a:p>
            <a:pPr lvl="1" algn="ctr">
              <a:defRPr/>
            </a:pPr>
            <a:r>
              <a:rPr lang="cs-CZ" sz="2200" b="1" dirty="0">
                <a:solidFill>
                  <a:srgbClr val="0000FF"/>
                </a:solidFill>
                <a:latin typeface="Times New Roman" charset="0"/>
              </a:rPr>
              <a:t>Rozhodující </a:t>
            </a:r>
            <a:r>
              <a:rPr lang="cs-CZ" sz="2200" b="1" dirty="0" smtClean="0">
                <a:solidFill>
                  <a:srgbClr val="0000FF"/>
                </a:solidFill>
                <a:latin typeface="Times New Roman" charset="0"/>
              </a:rPr>
              <a:t>opatření </a:t>
            </a:r>
            <a:r>
              <a:rPr lang="cs-CZ" sz="2200" b="1" dirty="0">
                <a:solidFill>
                  <a:srgbClr val="0000FF"/>
                </a:solidFill>
                <a:latin typeface="Times New Roman" charset="0"/>
              </a:rPr>
              <a:t>pro zajištění infrastruktury </a:t>
            </a:r>
            <a:r>
              <a:rPr lang="cs-CZ" sz="2200" b="1" dirty="0" err="1">
                <a:solidFill>
                  <a:srgbClr val="0000FF"/>
                </a:solidFill>
                <a:latin typeface="Times New Roman" charset="0"/>
              </a:rPr>
              <a:t>VaK</a:t>
            </a:r>
            <a:r>
              <a:rPr lang="cs-CZ" sz="2200" b="1" dirty="0">
                <a:solidFill>
                  <a:srgbClr val="0000FF"/>
                </a:solidFill>
                <a:latin typeface="Times New Roman" charset="0"/>
              </a:rPr>
              <a:t> </a:t>
            </a:r>
            <a:r>
              <a:rPr lang="cs-CZ" sz="2200" b="1" dirty="0" smtClean="0">
                <a:solidFill>
                  <a:srgbClr val="0000FF"/>
                </a:solidFill>
                <a:latin typeface="Times New Roman" charset="0"/>
              </a:rPr>
              <a:t>podporovaná v </a:t>
            </a:r>
            <a:r>
              <a:rPr lang="cs-CZ" sz="2200" b="1" dirty="0">
                <a:solidFill>
                  <a:srgbClr val="0000FF"/>
                </a:solidFill>
                <a:latin typeface="Times New Roman" charset="0"/>
              </a:rPr>
              <a:t>dotačních programech </a:t>
            </a:r>
            <a:r>
              <a:rPr lang="cs-CZ" sz="2200" b="1" dirty="0" err="1">
                <a:solidFill>
                  <a:srgbClr val="0000FF"/>
                </a:solidFill>
                <a:latin typeface="Times New Roman" charset="0"/>
              </a:rPr>
              <a:t>MZe</a:t>
            </a:r>
            <a:r>
              <a:rPr lang="cs-CZ" sz="2200" b="1" dirty="0">
                <a:solidFill>
                  <a:srgbClr val="0000FF"/>
                </a:solidFill>
                <a:latin typeface="Times New Roman" charset="0"/>
              </a:rPr>
              <a:t> </a:t>
            </a:r>
            <a:endParaRPr lang="cs-CZ" sz="2200" b="1" dirty="0" smtClean="0">
              <a:solidFill>
                <a:srgbClr val="0000FF"/>
              </a:solidFill>
              <a:latin typeface="Times New Roman" charset="0"/>
            </a:endParaRPr>
          </a:p>
          <a:p>
            <a:pPr lvl="1" algn="ctr">
              <a:defRPr/>
            </a:pPr>
            <a:r>
              <a:rPr lang="cs-CZ" sz="2200" b="1" dirty="0">
                <a:solidFill>
                  <a:schemeClr val="accent1"/>
                </a:solidFill>
                <a:latin typeface="Times New Roman" charset="0"/>
              </a:rPr>
              <a:t/>
            </a:r>
            <a:br>
              <a:rPr lang="cs-CZ" sz="2200" b="1" dirty="0">
                <a:solidFill>
                  <a:schemeClr val="accent1"/>
                </a:solidFill>
                <a:latin typeface="Times New Roman" charset="0"/>
              </a:rPr>
            </a:br>
            <a:endParaRPr lang="cs-CZ" sz="800" b="1" i="1" dirty="0">
              <a:solidFill>
                <a:schemeClr val="accent6"/>
              </a:solidFill>
              <a:latin typeface="Times New Roman" charset="0"/>
            </a:endParaRPr>
          </a:p>
          <a:p>
            <a:pPr marL="800100" lvl="1" indent="-342900">
              <a:buFont typeface="Wingdings" panose="05000000000000000000" pitchFamily="2" charset="2"/>
              <a:buChar char="v"/>
              <a:defRPr/>
            </a:pPr>
            <a:r>
              <a:rPr lang="cs-CZ" sz="1600" b="1" i="1" dirty="0">
                <a:solidFill>
                  <a:srgbClr val="C00000"/>
                </a:solidFill>
                <a:latin typeface="Times New Roman" charset="0"/>
              </a:rPr>
              <a:t>propojování a rozšiřování vodárenských soustav </a:t>
            </a:r>
          </a:p>
          <a:p>
            <a:pPr lvl="1">
              <a:defRPr/>
            </a:pPr>
            <a:r>
              <a:rPr lang="cs-CZ" sz="1600" b="1" i="1" dirty="0">
                <a:solidFill>
                  <a:srgbClr val="C00000"/>
                </a:solidFill>
                <a:latin typeface="Times New Roman" charset="0"/>
              </a:rPr>
              <a:t>     a jejich zdrojové posilování, </a:t>
            </a:r>
            <a:endParaRPr lang="cs-CZ" sz="1600" b="1" i="1" dirty="0" smtClean="0">
              <a:solidFill>
                <a:srgbClr val="C00000"/>
              </a:solidFill>
              <a:latin typeface="Times New Roman" charset="0"/>
            </a:endParaRPr>
          </a:p>
          <a:p>
            <a:pPr lvl="1">
              <a:defRPr/>
            </a:pPr>
            <a:endParaRPr lang="cs-CZ" sz="800" b="1" i="1" dirty="0">
              <a:solidFill>
                <a:srgbClr val="C00000"/>
              </a:solidFill>
              <a:latin typeface="Times New Roman" charset="0"/>
            </a:endParaRPr>
          </a:p>
          <a:p>
            <a:pPr marL="800100" lvl="1" indent="-342900">
              <a:buFont typeface="Wingdings" panose="05000000000000000000" pitchFamily="2" charset="2"/>
              <a:buChar char="v"/>
              <a:defRPr/>
            </a:pPr>
            <a:r>
              <a:rPr lang="cs-CZ" sz="1600" b="1" i="1" dirty="0">
                <a:solidFill>
                  <a:srgbClr val="C00000"/>
                </a:solidFill>
                <a:latin typeface="Times New Roman" charset="0"/>
              </a:rPr>
              <a:t>posilování akumulace pitné vody pro výstavbu vodovodů pro veřejnou potřebu vč. souvisejících vodárenských objektů v obcích minimálně pro 50 obyvatel, </a:t>
            </a:r>
            <a:endParaRPr lang="cs-CZ" sz="1600" b="1" i="1" dirty="0" smtClean="0">
              <a:solidFill>
                <a:srgbClr val="C00000"/>
              </a:solidFill>
              <a:latin typeface="Times New Roman" charset="0"/>
            </a:endParaRPr>
          </a:p>
          <a:p>
            <a:pPr lvl="1">
              <a:defRPr/>
            </a:pPr>
            <a:endParaRPr lang="cs-CZ" sz="800" b="1" i="1" dirty="0">
              <a:solidFill>
                <a:srgbClr val="C00000"/>
              </a:solidFill>
              <a:latin typeface="Times New Roman" charset="0"/>
            </a:endParaRPr>
          </a:p>
          <a:p>
            <a:pPr marL="800100" lvl="1" indent="-342900">
              <a:buFont typeface="Wingdings" panose="05000000000000000000" pitchFamily="2" charset="2"/>
              <a:buChar char="v"/>
              <a:defRPr/>
            </a:pPr>
            <a:r>
              <a:rPr lang="cs-CZ" sz="1600" b="1" i="1" dirty="0">
                <a:solidFill>
                  <a:srgbClr val="C00000"/>
                </a:solidFill>
                <a:latin typeface="Times New Roman" charset="0"/>
              </a:rPr>
              <a:t>výstavbu a modernizaci zařízení ke zkvalitnění technologie úpravy vody, s cílem zlepšení jakosti nebo dostupnosti pitné vody v obcích</a:t>
            </a:r>
            <a:r>
              <a:rPr lang="cs-CZ" sz="1600" b="1" i="1" dirty="0" smtClean="0">
                <a:solidFill>
                  <a:srgbClr val="C00000"/>
                </a:solidFill>
                <a:latin typeface="Times New Roman" charset="0"/>
              </a:rPr>
              <a:t>,</a:t>
            </a:r>
          </a:p>
          <a:p>
            <a:pPr lvl="1">
              <a:defRPr/>
            </a:pPr>
            <a:endParaRPr lang="cs-CZ" sz="800" b="1" i="1" dirty="0">
              <a:solidFill>
                <a:srgbClr val="C00000"/>
              </a:solidFill>
              <a:latin typeface="Times New Roman" charset="0"/>
            </a:endParaRPr>
          </a:p>
          <a:p>
            <a:pPr marL="742950" lvl="1" indent="-285750">
              <a:buFont typeface="Wingdings" panose="05000000000000000000" pitchFamily="2" charset="2"/>
              <a:buChar char="v"/>
              <a:defRPr/>
            </a:pPr>
            <a:r>
              <a:rPr lang="cs-CZ" sz="1600" b="1" i="1" dirty="0">
                <a:solidFill>
                  <a:srgbClr val="C00000"/>
                </a:solidFill>
                <a:latin typeface="Times New Roman" charset="0"/>
              </a:rPr>
              <a:t>výstavbu, dostavbu, modernizaci a intenzifikaci čistíren odpadních vod (dále jen ČOV), v obcích minimálně pro 50 obyvatel (v případě budování nové ČOV musí být v rámci akce zajištěno napojení minimálně 50 % obyvatel obce</a:t>
            </a:r>
            <a:r>
              <a:rPr lang="cs-CZ" sz="1600" b="1" i="1" dirty="0" smtClean="0">
                <a:solidFill>
                  <a:srgbClr val="C00000"/>
                </a:solidFill>
                <a:latin typeface="Times New Roman" charset="0"/>
              </a:rPr>
              <a:t>)</a:t>
            </a:r>
          </a:p>
          <a:p>
            <a:pPr lvl="1">
              <a:defRPr/>
            </a:pPr>
            <a:endParaRPr lang="cs-CZ" sz="800" b="1" i="1" dirty="0">
              <a:solidFill>
                <a:srgbClr val="C00000"/>
              </a:solidFill>
              <a:latin typeface="Times New Roman" charset="0"/>
            </a:endParaRPr>
          </a:p>
          <a:p>
            <a:pPr marL="742950" lvl="1" indent="-285750">
              <a:buFont typeface="Wingdings" panose="05000000000000000000" pitchFamily="2" charset="2"/>
              <a:buChar char="v"/>
              <a:defRPr/>
            </a:pPr>
            <a:r>
              <a:rPr lang="cs-CZ" sz="1600" b="1" i="1" dirty="0">
                <a:solidFill>
                  <a:srgbClr val="C00000"/>
                </a:solidFill>
                <a:latin typeface="Times New Roman" charset="0"/>
              </a:rPr>
              <a:t>výstavbu kanalizační sítě a dostavbu kanalizačních systémů a souvisejících objektů (vyjma ČOV) minimálně pro 50 obyvatel, za předpokladu, že odpadní vody budou odváděny a následně čištěny na již existující, kapacitní a vyhovující ČOV</a:t>
            </a:r>
            <a:r>
              <a:rPr lang="cs-CZ" sz="1600" b="1" i="1" dirty="0" smtClean="0">
                <a:solidFill>
                  <a:srgbClr val="C00000"/>
                </a:solidFill>
                <a:latin typeface="Times New Roman" charset="0"/>
              </a:rPr>
              <a:t>,</a:t>
            </a:r>
          </a:p>
          <a:p>
            <a:pPr lvl="1">
              <a:defRPr/>
            </a:pPr>
            <a:endParaRPr lang="cs-CZ" sz="800" b="1" i="1" dirty="0">
              <a:solidFill>
                <a:srgbClr val="C00000"/>
              </a:solidFill>
              <a:latin typeface="Times New Roman" charset="0"/>
            </a:endParaRPr>
          </a:p>
          <a:p>
            <a:pPr marL="742950" lvl="1" indent="-285750">
              <a:buFont typeface="Wingdings" panose="05000000000000000000" pitchFamily="2" charset="2"/>
              <a:buChar char="v"/>
              <a:defRPr/>
            </a:pPr>
            <a:r>
              <a:rPr lang="cs-CZ" sz="1600" b="1" i="1" dirty="0">
                <a:solidFill>
                  <a:srgbClr val="C00000"/>
                </a:solidFill>
                <a:latin typeface="Times New Roman" charset="0"/>
              </a:rPr>
              <a:t>odstranění volných výustí realizací komplexního opatření řešícího odkanalizování obce nebo místní (městské) části spojené s výstavbou ČOV </a:t>
            </a:r>
          </a:p>
        </p:txBody>
      </p:sp>
    </p:spTree>
    <p:extLst>
      <p:ext uri="{BB962C8B-B14F-4D97-AF65-F5344CB8AC3E}">
        <p14:creationId xmlns:p14="http://schemas.microsoft.com/office/powerpoint/2010/main" val="3873626781"/>
      </p:ext>
    </p:extLst>
  </p:cSld>
  <p:clrMapOvr>
    <a:masterClrMapping/>
  </p:clrMapOvr>
  <p:transition>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81410"/>
            <a:ext cx="7793038" cy="97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804025" y="188913"/>
            <a:ext cx="2016125"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Obdélník 3"/>
          <p:cNvSpPr/>
          <p:nvPr/>
        </p:nvSpPr>
        <p:spPr>
          <a:xfrm>
            <a:off x="6732588" y="0"/>
            <a:ext cx="2339975" cy="1052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6" name="TextovéPole 5"/>
          <p:cNvSpPr txBox="1"/>
          <p:nvPr/>
        </p:nvSpPr>
        <p:spPr>
          <a:xfrm>
            <a:off x="-221329" y="449294"/>
            <a:ext cx="6710094" cy="369332"/>
          </a:xfrm>
          <a:prstGeom prst="rect">
            <a:avLst/>
          </a:prstGeom>
          <a:noFill/>
        </p:spPr>
        <p:txBody>
          <a:bodyPr wrap="square">
            <a:spAutoFit/>
          </a:bodyPr>
          <a:lstStyle/>
          <a:p>
            <a:pPr algn="ctr">
              <a:defRPr/>
            </a:pPr>
            <a:r>
              <a:rPr lang="cs-CZ" b="1" dirty="0">
                <a:solidFill>
                  <a:srgbClr val="0000FF"/>
                </a:solidFill>
                <a:effectLst>
                  <a:outerShdw blurRad="38100" dist="38100" dir="2700000" algn="tl">
                    <a:srgbClr val="000000">
                      <a:alpha val="43137"/>
                    </a:srgbClr>
                  </a:outerShdw>
                </a:effectLst>
                <a:latin typeface="Times New Roman" charset="0"/>
              </a:rPr>
              <a:t>PRVKÚ </a:t>
            </a:r>
            <a:r>
              <a:rPr lang="cs-CZ" b="1" dirty="0" smtClean="0">
                <a:solidFill>
                  <a:srgbClr val="0000FF"/>
                </a:solidFill>
                <a:effectLst>
                  <a:outerShdw blurRad="38100" dist="38100" dir="2700000" algn="tl">
                    <a:srgbClr val="000000">
                      <a:alpha val="43137"/>
                    </a:srgbClr>
                  </a:outerShdw>
                </a:effectLst>
                <a:latin typeface="Times New Roman" charset="0"/>
              </a:rPr>
              <a:t>ČR –</a:t>
            </a:r>
            <a:r>
              <a:rPr lang="cs-CZ" sz="1400" b="1" i="1" dirty="0" smtClean="0">
                <a:solidFill>
                  <a:srgbClr val="0000FF"/>
                </a:solidFill>
                <a:latin typeface="Times New Roman" charset="0"/>
              </a:rPr>
              <a:t> Program rozvoje vodovodů a kanalizací České republiky</a:t>
            </a:r>
            <a:endParaRPr lang="cs-CZ" b="1" dirty="0">
              <a:solidFill>
                <a:srgbClr val="0000FF"/>
              </a:solidFill>
              <a:effectLst>
                <a:outerShdw blurRad="38100" dist="38100" dir="2700000" algn="tl">
                  <a:srgbClr val="000000">
                    <a:alpha val="43137"/>
                  </a:srgbClr>
                </a:outerShdw>
              </a:effectLst>
              <a:latin typeface="Times New Roman" charset="0"/>
            </a:endParaRPr>
          </a:p>
        </p:txBody>
      </p:sp>
      <p:graphicFrame>
        <p:nvGraphicFramePr>
          <p:cNvPr id="7" name="Tabulka 6"/>
          <p:cNvGraphicFramePr>
            <a:graphicFrameLocks noGrp="1"/>
          </p:cNvGraphicFramePr>
          <p:nvPr>
            <p:extLst>
              <p:ext uri="{D42A27DB-BD31-4B8C-83A1-F6EECF244321}">
                <p14:modId xmlns:p14="http://schemas.microsoft.com/office/powerpoint/2010/main" val="1109136790"/>
              </p:ext>
            </p:extLst>
          </p:nvPr>
        </p:nvGraphicFramePr>
        <p:xfrm>
          <a:off x="691272" y="2570112"/>
          <a:ext cx="7932739" cy="3352464"/>
        </p:xfrm>
        <a:graphic>
          <a:graphicData uri="http://schemas.openxmlformats.org/drawingml/2006/table">
            <a:tbl>
              <a:tblPr firstRow="1" bandRow="1">
                <a:tableStyleId>{5C22544A-7EE6-4342-B048-85BDC9FD1C3A}</a:tableStyleId>
              </a:tblPr>
              <a:tblGrid>
                <a:gridCol w="2423958">
                  <a:extLst>
                    <a:ext uri="{9D8B030D-6E8A-4147-A177-3AD203B41FA5}">
                      <a16:colId xmlns:a16="http://schemas.microsoft.com/office/drawing/2014/main" val="20000"/>
                    </a:ext>
                  </a:extLst>
                </a:gridCol>
                <a:gridCol w="1241416">
                  <a:extLst>
                    <a:ext uri="{9D8B030D-6E8A-4147-A177-3AD203B41FA5}">
                      <a16:colId xmlns:a16="http://schemas.microsoft.com/office/drawing/2014/main" val="20001"/>
                    </a:ext>
                  </a:extLst>
                </a:gridCol>
                <a:gridCol w="2017298">
                  <a:extLst>
                    <a:ext uri="{9D8B030D-6E8A-4147-A177-3AD203B41FA5}">
                      <a16:colId xmlns:a16="http://schemas.microsoft.com/office/drawing/2014/main" val="20002"/>
                    </a:ext>
                  </a:extLst>
                </a:gridCol>
                <a:gridCol w="2250067">
                  <a:extLst>
                    <a:ext uri="{9D8B030D-6E8A-4147-A177-3AD203B41FA5}">
                      <a16:colId xmlns:a16="http://schemas.microsoft.com/office/drawing/2014/main" val="20003"/>
                    </a:ext>
                  </a:extLst>
                </a:gridCol>
              </a:tblGrid>
              <a:tr h="639936">
                <a:tc>
                  <a:txBody>
                    <a:bodyPr/>
                    <a:lstStyle/>
                    <a:p>
                      <a:endParaRPr lang="cs-CZ" sz="1800" dirty="0"/>
                    </a:p>
                  </a:txBody>
                  <a:tcPr marL="91427" marR="91427" marT="45678" marB="45678"/>
                </a:tc>
                <a:tc>
                  <a:txBody>
                    <a:bodyPr/>
                    <a:lstStyle/>
                    <a:p>
                      <a:r>
                        <a:rPr lang="cs-CZ" sz="1800" dirty="0" smtClean="0"/>
                        <a:t>Náklady</a:t>
                      </a:r>
                    </a:p>
                    <a:p>
                      <a:r>
                        <a:rPr lang="cs-CZ" sz="1800" dirty="0" smtClean="0"/>
                        <a:t>(mil. Kč)</a:t>
                      </a:r>
                      <a:endParaRPr lang="cs-CZ" sz="1800" dirty="0"/>
                    </a:p>
                  </a:txBody>
                  <a:tcPr marL="91427" marR="91427" marT="45678" marB="45678"/>
                </a:tc>
                <a:tc>
                  <a:txBody>
                    <a:bodyPr/>
                    <a:lstStyle/>
                    <a:p>
                      <a:r>
                        <a:rPr lang="cs-CZ" sz="1800" dirty="0" smtClean="0"/>
                        <a:t>obyvatel se zlepšením (tis.)</a:t>
                      </a:r>
                      <a:endParaRPr lang="cs-CZ" sz="1800" dirty="0"/>
                    </a:p>
                  </a:txBody>
                  <a:tcPr marL="91427" marR="91427" marT="45678" marB="45678"/>
                </a:tc>
                <a:tc>
                  <a:txBody>
                    <a:bodyPr/>
                    <a:lstStyle/>
                    <a:p>
                      <a:r>
                        <a:rPr lang="cs-CZ" sz="1800" dirty="0" smtClean="0"/>
                        <a:t>Náklady na 1 obyvatele tis. Kč</a:t>
                      </a:r>
                      <a:endParaRPr lang="cs-CZ" sz="1800" dirty="0"/>
                    </a:p>
                  </a:txBody>
                  <a:tcPr marL="91427" marR="91427" marT="45678" marB="45678"/>
                </a:tc>
                <a:extLst>
                  <a:ext uri="{0D108BD9-81ED-4DB2-BD59-A6C34878D82A}">
                    <a16:rowId xmlns:a16="http://schemas.microsoft.com/office/drawing/2014/main" val="10000"/>
                  </a:ext>
                </a:extLst>
              </a:tr>
              <a:tr h="914226">
                <a:tc>
                  <a:txBody>
                    <a:bodyPr/>
                    <a:lstStyle/>
                    <a:p>
                      <a:pPr algn="ctr"/>
                      <a:r>
                        <a:rPr lang="cs-CZ" sz="1800" b="1" dirty="0" smtClean="0"/>
                        <a:t>Celkem</a:t>
                      </a:r>
                      <a:endParaRPr lang="cs-CZ" sz="1800" b="1" dirty="0"/>
                    </a:p>
                  </a:txBody>
                  <a:tcPr marL="91427" marR="91427" marT="45678" marB="45678" anchor="ctr"/>
                </a:tc>
                <a:tc>
                  <a:txBody>
                    <a:bodyPr/>
                    <a:lstStyle/>
                    <a:p>
                      <a:pPr algn="ctr"/>
                      <a:endParaRPr lang="cs-CZ" sz="2000" b="1" dirty="0" smtClean="0">
                        <a:solidFill>
                          <a:srgbClr val="C00000"/>
                        </a:solidFill>
                      </a:endParaRPr>
                    </a:p>
                    <a:p>
                      <a:pPr algn="ctr"/>
                      <a:r>
                        <a:rPr lang="cs-CZ" sz="2000" b="1" dirty="0" smtClean="0">
                          <a:solidFill>
                            <a:srgbClr val="C00000"/>
                          </a:solidFill>
                        </a:rPr>
                        <a:t>6 196</a:t>
                      </a:r>
                      <a:endParaRPr lang="cs-CZ" sz="2000" b="1" dirty="0">
                        <a:solidFill>
                          <a:srgbClr val="C00000"/>
                        </a:solidFill>
                      </a:endParaRPr>
                    </a:p>
                  </a:txBody>
                  <a:tcPr marL="91427" marR="91427" marT="45678" marB="45678"/>
                </a:tc>
                <a:tc>
                  <a:txBody>
                    <a:bodyPr/>
                    <a:lstStyle/>
                    <a:p>
                      <a:pPr algn="ctr"/>
                      <a:endParaRPr lang="cs-CZ" sz="2000" b="1" dirty="0" smtClean="0">
                        <a:solidFill>
                          <a:srgbClr val="C00000"/>
                        </a:solidFill>
                      </a:endParaRPr>
                    </a:p>
                    <a:p>
                      <a:pPr algn="ctr"/>
                      <a:r>
                        <a:rPr lang="cs-CZ" sz="2000" b="1" dirty="0" smtClean="0">
                          <a:solidFill>
                            <a:srgbClr val="C00000"/>
                          </a:solidFill>
                        </a:rPr>
                        <a:t>689</a:t>
                      </a:r>
                      <a:endParaRPr lang="cs-CZ" sz="2000" b="1" dirty="0">
                        <a:solidFill>
                          <a:srgbClr val="C00000"/>
                        </a:solidFill>
                      </a:endParaRPr>
                    </a:p>
                  </a:txBody>
                  <a:tcPr marL="91427" marR="91427" marT="45678" marB="45678"/>
                </a:tc>
                <a:tc>
                  <a:txBody>
                    <a:bodyPr/>
                    <a:lstStyle/>
                    <a:p>
                      <a:pPr algn="ctr"/>
                      <a:endParaRPr lang="cs-CZ" sz="2000" b="1" dirty="0" smtClean="0">
                        <a:solidFill>
                          <a:srgbClr val="C00000"/>
                        </a:solidFill>
                      </a:endParaRPr>
                    </a:p>
                    <a:p>
                      <a:pPr algn="ctr"/>
                      <a:r>
                        <a:rPr lang="cs-CZ" sz="2000" b="1" dirty="0" smtClean="0">
                          <a:solidFill>
                            <a:srgbClr val="C00000"/>
                          </a:solidFill>
                        </a:rPr>
                        <a:t>průměrně</a:t>
                      </a:r>
                      <a:r>
                        <a:rPr lang="cs-CZ" sz="2000" b="1" baseline="0" dirty="0" smtClean="0">
                          <a:solidFill>
                            <a:srgbClr val="C00000"/>
                          </a:solidFill>
                        </a:rPr>
                        <a:t> </a:t>
                      </a:r>
                      <a:r>
                        <a:rPr lang="cs-CZ" sz="2000" b="1" dirty="0" smtClean="0">
                          <a:solidFill>
                            <a:srgbClr val="C00000"/>
                          </a:solidFill>
                        </a:rPr>
                        <a:t>13,53</a:t>
                      </a:r>
                    </a:p>
                    <a:p>
                      <a:pPr algn="ctr"/>
                      <a:endParaRPr lang="cs-CZ" sz="2000" b="1" dirty="0">
                        <a:solidFill>
                          <a:srgbClr val="C00000"/>
                        </a:solidFill>
                      </a:endParaRPr>
                    </a:p>
                  </a:txBody>
                  <a:tcPr marL="91427" marR="91427" marT="45678" marB="45678"/>
                </a:tc>
                <a:extLst>
                  <a:ext uri="{0D108BD9-81ED-4DB2-BD59-A6C34878D82A}">
                    <a16:rowId xmlns:a16="http://schemas.microsoft.com/office/drawing/2014/main" val="10001"/>
                  </a:ext>
                </a:extLst>
              </a:tr>
              <a:tr h="639936">
                <a:tc>
                  <a:txBody>
                    <a:bodyPr/>
                    <a:lstStyle/>
                    <a:p>
                      <a:pPr algn="ctr"/>
                      <a:r>
                        <a:rPr lang="cs-CZ" sz="1800" b="1" dirty="0" smtClean="0"/>
                        <a:t>Nejvyšší </a:t>
                      </a:r>
                      <a:br>
                        <a:rPr lang="cs-CZ" sz="1800" b="1" dirty="0" smtClean="0"/>
                      </a:br>
                      <a:r>
                        <a:rPr lang="cs-CZ" sz="1800" b="1" dirty="0" smtClean="0"/>
                        <a:t>(Plzeňský kraj)</a:t>
                      </a:r>
                      <a:endParaRPr lang="cs-CZ" sz="1800" b="1" dirty="0"/>
                    </a:p>
                  </a:txBody>
                  <a:tcPr marL="91427" marR="91427" marT="45678" marB="45678" anchor="ctr"/>
                </a:tc>
                <a:tc>
                  <a:txBody>
                    <a:bodyPr/>
                    <a:lstStyle/>
                    <a:p>
                      <a:pPr algn="ctr"/>
                      <a:endParaRPr lang="cs-CZ" sz="2000" b="1" dirty="0" smtClean="0">
                        <a:solidFill>
                          <a:srgbClr val="C00000"/>
                        </a:solidFill>
                      </a:endParaRPr>
                    </a:p>
                    <a:p>
                      <a:pPr algn="ctr"/>
                      <a:r>
                        <a:rPr lang="cs-CZ" sz="2000" b="1" dirty="0" smtClean="0">
                          <a:solidFill>
                            <a:srgbClr val="C00000"/>
                          </a:solidFill>
                        </a:rPr>
                        <a:t>1 594</a:t>
                      </a:r>
                      <a:endParaRPr lang="cs-CZ" sz="2000" b="1" dirty="0">
                        <a:solidFill>
                          <a:srgbClr val="C00000"/>
                        </a:solidFill>
                      </a:endParaRPr>
                    </a:p>
                  </a:txBody>
                  <a:tcPr marL="91427" marR="91427" marT="45678" marB="45678"/>
                </a:tc>
                <a:tc>
                  <a:txBody>
                    <a:bodyPr/>
                    <a:lstStyle/>
                    <a:p>
                      <a:pPr algn="ctr"/>
                      <a:endParaRPr lang="cs-CZ" sz="2000" b="1" dirty="0" smtClean="0">
                        <a:solidFill>
                          <a:srgbClr val="C00000"/>
                        </a:solidFill>
                      </a:endParaRPr>
                    </a:p>
                    <a:p>
                      <a:pPr algn="ctr"/>
                      <a:r>
                        <a:rPr lang="cs-CZ" sz="2000" b="1" dirty="0" smtClean="0">
                          <a:solidFill>
                            <a:srgbClr val="C00000"/>
                          </a:solidFill>
                        </a:rPr>
                        <a:t>273,4</a:t>
                      </a:r>
                      <a:endParaRPr lang="cs-CZ" sz="2000" b="1" dirty="0">
                        <a:solidFill>
                          <a:srgbClr val="C00000"/>
                        </a:solidFill>
                      </a:endParaRPr>
                    </a:p>
                  </a:txBody>
                  <a:tcPr marL="91427" marR="91427" marT="45678" marB="45678"/>
                </a:tc>
                <a:tc>
                  <a:txBody>
                    <a:bodyPr/>
                    <a:lstStyle/>
                    <a:p>
                      <a:pPr algn="ctr"/>
                      <a:endParaRPr lang="cs-CZ" sz="2000" b="1" dirty="0" smtClean="0">
                        <a:solidFill>
                          <a:srgbClr val="C00000"/>
                        </a:solidFill>
                      </a:endParaRPr>
                    </a:p>
                    <a:p>
                      <a:pPr algn="ctr"/>
                      <a:r>
                        <a:rPr lang="cs-CZ" sz="2000" b="1" dirty="0" smtClean="0">
                          <a:solidFill>
                            <a:srgbClr val="C00000"/>
                          </a:solidFill>
                        </a:rPr>
                        <a:t>21,3</a:t>
                      </a:r>
                      <a:endParaRPr lang="cs-CZ" sz="2000" b="1" dirty="0">
                        <a:solidFill>
                          <a:srgbClr val="C00000"/>
                        </a:solidFill>
                      </a:endParaRPr>
                    </a:p>
                  </a:txBody>
                  <a:tcPr marL="91427" marR="91427" marT="45678" marB="45678"/>
                </a:tc>
                <a:extLst>
                  <a:ext uri="{0D108BD9-81ED-4DB2-BD59-A6C34878D82A}">
                    <a16:rowId xmlns:a16="http://schemas.microsoft.com/office/drawing/2014/main" val="10002"/>
                  </a:ext>
                </a:extLst>
              </a:tr>
              <a:tr h="914226">
                <a:tc>
                  <a:txBody>
                    <a:bodyPr/>
                    <a:lstStyle/>
                    <a:p>
                      <a:pPr algn="ctr"/>
                      <a:r>
                        <a:rPr lang="cs-CZ" sz="1800" b="1" dirty="0" smtClean="0"/>
                        <a:t>Nejnižší </a:t>
                      </a:r>
                      <a:br>
                        <a:rPr lang="cs-CZ" sz="1800" b="1" dirty="0" smtClean="0"/>
                      </a:br>
                      <a:r>
                        <a:rPr lang="cs-CZ" sz="1800" b="1" dirty="0" smtClean="0"/>
                        <a:t>(Pardubický kraj)</a:t>
                      </a:r>
                    </a:p>
                  </a:txBody>
                  <a:tcPr marL="91427" marR="91427" marT="45678" marB="45678" anchor="ctr"/>
                </a:tc>
                <a:tc>
                  <a:txBody>
                    <a:bodyPr/>
                    <a:lstStyle/>
                    <a:p>
                      <a:pPr algn="ctr"/>
                      <a:endParaRPr lang="cs-CZ" sz="2000" b="1" dirty="0" smtClean="0">
                        <a:solidFill>
                          <a:srgbClr val="C00000"/>
                        </a:solidFill>
                      </a:endParaRPr>
                    </a:p>
                    <a:p>
                      <a:pPr algn="ctr"/>
                      <a:r>
                        <a:rPr lang="cs-CZ" sz="2000" b="1" dirty="0" smtClean="0">
                          <a:solidFill>
                            <a:srgbClr val="C00000"/>
                          </a:solidFill>
                        </a:rPr>
                        <a:t>175</a:t>
                      </a:r>
                      <a:endParaRPr lang="cs-CZ" sz="2000" b="1" dirty="0">
                        <a:solidFill>
                          <a:srgbClr val="C00000"/>
                        </a:solidFill>
                      </a:endParaRPr>
                    </a:p>
                  </a:txBody>
                  <a:tcPr marL="91427" marR="91427" marT="45678" marB="45678"/>
                </a:tc>
                <a:tc>
                  <a:txBody>
                    <a:bodyPr/>
                    <a:lstStyle/>
                    <a:p>
                      <a:pPr algn="ctr"/>
                      <a:endParaRPr lang="cs-CZ" sz="2000" b="1" dirty="0" smtClean="0">
                        <a:solidFill>
                          <a:srgbClr val="C00000"/>
                        </a:solidFill>
                      </a:endParaRPr>
                    </a:p>
                    <a:p>
                      <a:pPr algn="ctr"/>
                      <a:r>
                        <a:rPr lang="cs-CZ" sz="2000" b="1" dirty="0" smtClean="0">
                          <a:solidFill>
                            <a:srgbClr val="C00000"/>
                          </a:solidFill>
                        </a:rPr>
                        <a:t>8,3</a:t>
                      </a:r>
                      <a:endParaRPr lang="cs-CZ" sz="2000" b="1" dirty="0">
                        <a:solidFill>
                          <a:srgbClr val="C00000"/>
                        </a:solidFill>
                      </a:endParaRPr>
                    </a:p>
                  </a:txBody>
                  <a:tcPr marL="91427" marR="91427" marT="45678" marB="4567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cs-CZ" sz="2000" b="1" dirty="0" smtClean="0">
                        <a:solidFill>
                          <a:srgbClr val="C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sz="2000" b="1" dirty="0" smtClean="0">
                          <a:solidFill>
                            <a:srgbClr val="C00000"/>
                          </a:solidFill>
                        </a:rPr>
                        <a:t>5,8</a:t>
                      </a:r>
                    </a:p>
                    <a:p>
                      <a:pPr algn="ctr"/>
                      <a:endParaRPr lang="cs-CZ" sz="2000" b="1" dirty="0">
                        <a:solidFill>
                          <a:srgbClr val="C00000"/>
                        </a:solidFill>
                      </a:endParaRPr>
                    </a:p>
                  </a:txBody>
                  <a:tcPr marL="91427" marR="91427" marT="45678" marB="45678"/>
                </a:tc>
                <a:extLst>
                  <a:ext uri="{0D108BD9-81ED-4DB2-BD59-A6C34878D82A}">
                    <a16:rowId xmlns:a16="http://schemas.microsoft.com/office/drawing/2014/main" val="10003"/>
                  </a:ext>
                </a:extLst>
              </a:tr>
            </a:tbl>
          </a:graphicData>
        </a:graphic>
      </p:graphicFrame>
      <p:sp>
        <p:nvSpPr>
          <p:cNvPr id="8" name="TextovéPole 7"/>
          <p:cNvSpPr txBox="1"/>
          <p:nvPr/>
        </p:nvSpPr>
        <p:spPr>
          <a:xfrm>
            <a:off x="660400" y="1861215"/>
            <a:ext cx="7742238" cy="646113"/>
          </a:xfrm>
          <a:prstGeom prst="rect">
            <a:avLst/>
          </a:prstGeom>
          <a:noFill/>
        </p:spPr>
        <p:txBody>
          <a:bodyPr>
            <a:spAutoFit/>
          </a:bodyPr>
          <a:lstStyle/>
          <a:p>
            <a:pPr algn="ctr">
              <a:defRPr/>
            </a:pPr>
            <a:r>
              <a:rPr lang="cs-CZ" sz="1800" b="1" dirty="0">
                <a:solidFill>
                  <a:srgbClr val="0070C0"/>
                </a:solidFill>
                <a:latin typeface="Times New Roman" charset="0"/>
              </a:rPr>
              <a:t>Investiční náklady na rozvoj a zkvalitnění veřejných vodovodů v obcích (místních částech) v jednotlivých krajích ČR</a:t>
            </a:r>
          </a:p>
        </p:txBody>
      </p:sp>
      <p:sp>
        <p:nvSpPr>
          <p:cNvPr id="9" name="TextovéPole 8"/>
          <p:cNvSpPr txBox="1"/>
          <p:nvPr/>
        </p:nvSpPr>
        <p:spPr>
          <a:xfrm>
            <a:off x="347474" y="6021288"/>
            <a:ext cx="8496300" cy="646331"/>
          </a:xfrm>
          <a:prstGeom prst="rect">
            <a:avLst/>
          </a:prstGeom>
          <a:noFill/>
        </p:spPr>
        <p:txBody>
          <a:bodyPr>
            <a:spAutoFit/>
          </a:bodyPr>
          <a:lstStyle/>
          <a:p>
            <a:pPr algn="ctr">
              <a:defRPr/>
            </a:pPr>
            <a:r>
              <a:rPr lang="cs-CZ" b="1" dirty="0">
                <a:solidFill>
                  <a:srgbClr val="DA0000"/>
                </a:solidFill>
                <a:latin typeface="Times New Roman" charset="0"/>
              </a:rPr>
              <a:t>Náklady na propojení skupinových vodovodů a vodárenských soustav a jejich rekonstrukce činí 19,8 mld. Kč</a:t>
            </a:r>
          </a:p>
        </p:txBody>
      </p:sp>
      <p:sp>
        <p:nvSpPr>
          <p:cNvPr id="10" name="TextovéPole 9"/>
          <p:cNvSpPr txBox="1"/>
          <p:nvPr/>
        </p:nvSpPr>
        <p:spPr>
          <a:xfrm>
            <a:off x="1979613" y="188913"/>
            <a:ext cx="5329237" cy="646331"/>
          </a:xfrm>
          <a:prstGeom prst="rect">
            <a:avLst/>
          </a:prstGeom>
          <a:noFill/>
        </p:spPr>
        <p:txBody>
          <a:bodyPr>
            <a:spAutoFit/>
          </a:bodyPr>
          <a:lstStyle/>
          <a:p>
            <a:pPr algn="ctr">
              <a:defRPr/>
            </a:pPr>
            <a:r>
              <a:rPr lang="cs-CZ" sz="1400" b="1" i="1" cap="small" dirty="0">
                <a:solidFill>
                  <a:srgbClr val="CC0000"/>
                </a:solidFill>
                <a:effectLst>
                  <a:outerShdw blurRad="38100" dist="38100" dir="2700000" algn="tl">
                    <a:srgbClr val="000000">
                      <a:alpha val="43137"/>
                    </a:srgbClr>
                  </a:outerShdw>
                </a:effectLst>
                <a:cs typeface="Times New Roman" panose="02020603050405020304" pitchFamily="18" charset="0"/>
              </a:rPr>
              <a:t>           </a:t>
            </a:r>
            <a:r>
              <a:rPr lang="cs-CZ" sz="1100" b="1" i="1" dirty="0">
                <a:solidFill>
                  <a:srgbClr val="CC0000"/>
                </a:solidFill>
                <a:latin typeface="Times New Roman" charset="0"/>
              </a:rPr>
              <a:t>Masarykova univ. Brno – březen 2020</a:t>
            </a:r>
            <a:br>
              <a:rPr lang="cs-CZ" sz="1100" b="1" i="1" dirty="0">
                <a:solidFill>
                  <a:srgbClr val="CC0000"/>
                </a:solidFill>
                <a:latin typeface="Times New Roman" charset="0"/>
              </a:rPr>
            </a:br>
            <a:endParaRPr lang="cs-CZ" sz="1100" b="1" dirty="0">
              <a:solidFill>
                <a:srgbClr val="CC0000"/>
              </a:solidFill>
              <a:effectLst>
                <a:outerShdw blurRad="38100" dist="38100" dir="2700000" algn="tl">
                  <a:srgbClr val="C0C0C0"/>
                </a:outerShdw>
              </a:effectLst>
            </a:endParaRPr>
          </a:p>
          <a:p>
            <a:pPr algn="ctr">
              <a:defRPr/>
            </a:pPr>
            <a:endParaRPr lang="cs-CZ" sz="1100" dirty="0">
              <a:latin typeface="Times New Roman" charset="0"/>
            </a:endParaRPr>
          </a:p>
        </p:txBody>
      </p:sp>
    </p:spTree>
    <p:extLst>
      <p:ext uri="{BB962C8B-B14F-4D97-AF65-F5344CB8AC3E}">
        <p14:creationId xmlns:p14="http://schemas.microsoft.com/office/powerpoint/2010/main" val="2383130170"/>
      </p:ext>
    </p:extLst>
  </p:cSld>
  <p:clrMapOvr>
    <a:masterClrMapping/>
  </p:clrMapOvr>
  <p:transition>
    <p:cover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Mijn documenten\ubp.tif"/>
          <p:cNvPicPr>
            <a:picLocks noChangeAspect="1" noChangeArrowheads="1"/>
          </p:cNvPicPr>
          <p:nvPr/>
        </p:nvPicPr>
        <p:blipFill>
          <a:blip r:embed="rId2" cstate="print"/>
          <a:srcRect/>
          <a:stretch>
            <a:fillRect/>
          </a:stretch>
        </p:blipFill>
        <p:spPr bwMode="auto">
          <a:xfrm>
            <a:off x="-18887" y="0"/>
            <a:ext cx="9144000" cy="6858000"/>
          </a:xfrm>
          <a:prstGeom prst="rect">
            <a:avLst/>
          </a:prstGeom>
          <a:noFill/>
          <a:ln w="9525">
            <a:noFill/>
            <a:miter lim="800000"/>
            <a:headEnd/>
            <a:tailEnd/>
          </a:ln>
        </p:spPr>
      </p:pic>
      <p:sp>
        <p:nvSpPr>
          <p:cNvPr id="3" name="Nadpis 2"/>
          <p:cNvSpPr>
            <a:spLocks noGrp="1"/>
          </p:cNvSpPr>
          <p:nvPr>
            <p:ph type="title"/>
          </p:nvPr>
        </p:nvSpPr>
        <p:spPr>
          <a:xfrm>
            <a:off x="323528" y="-99392"/>
            <a:ext cx="8229600" cy="850106"/>
          </a:xfrm>
        </p:spPr>
        <p:txBody>
          <a:bodyPr>
            <a:normAutofit fontScale="90000"/>
          </a:bodyPr>
          <a:lstStyle/>
          <a:p>
            <a:pPr algn="ctr"/>
            <a:r>
              <a:rPr lang="cs-CZ" sz="2400" b="1" dirty="0" smtClean="0">
                <a:solidFill>
                  <a:srgbClr val="000046"/>
                </a:solidFill>
                <a:effectLst>
                  <a:outerShdw blurRad="38100" dist="38100" dir="2700000" algn="tl">
                    <a:srgbClr val="C0C0C0"/>
                  </a:outerShdw>
                </a:effectLst>
                <a:latin typeface="Times New Roman" pitchFamily="18" charset="0"/>
                <a:cs typeface="Times New Roman" pitchFamily="18" charset="0"/>
              </a:rPr>
              <a:t/>
            </a:r>
            <a:br>
              <a:rPr lang="cs-CZ" sz="2400" b="1" dirty="0" smtClean="0">
                <a:solidFill>
                  <a:srgbClr val="000046"/>
                </a:solidFill>
                <a:effectLst>
                  <a:outerShdw blurRad="38100" dist="38100" dir="2700000" algn="tl">
                    <a:srgbClr val="C0C0C0"/>
                  </a:outerShdw>
                </a:effectLst>
                <a:latin typeface="Times New Roman" pitchFamily="18" charset="0"/>
                <a:cs typeface="Times New Roman" pitchFamily="18" charset="0"/>
              </a:rPr>
            </a:br>
            <a:r>
              <a:rPr lang="cs-CZ" sz="1800" i="1" dirty="0">
                <a:solidFill>
                  <a:srgbClr val="CC0000"/>
                </a:solidFill>
                <a:latin typeface="Times New Roman" charset="0"/>
              </a:rPr>
              <a:t>Masarykova univ. Brno – březen 2020</a:t>
            </a:r>
            <a:br>
              <a:rPr lang="cs-CZ" sz="1800" i="1" dirty="0">
                <a:solidFill>
                  <a:srgbClr val="CC0000"/>
                </a:solidFill>
                <a:latin typeface="Times New Roman" charset="0"/>
              </a:rPr>
            </a:br>
            <a:endParaRPr lang="cs-CZ" sz="1800" dirty="0">
              <a:latin typeface="Times New Roman" pitchFamily="18" charset="0"/>
              <a:cs typeface="Times New Roman" pitchFamily="18" charset="0"/>
            </a:endParaRPr>
          </a:p>
        </p:txBody>
      </p:sp>
      <p:pic>
        <p:nvPicPr>
          <p:cNvPr id="7170" name="Picture 2" descr="C:\Users\10000777\AppData\Local\Microsoft\Windows\Temporary Internet Files\Content.Outlook\3NGIUZ5R\P10110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8" y="980728"/>
            <a:ext cx="4051176" cy="30383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10000777\Documents\Rukopisy\Přednášky\sucho 2017 - brambory\IMG013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7" y="4149080"/>
            <a:ext cx="4169535" cy="263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10000777\Documents\Rukopisy\sucho -2015\P1011051 (2).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994774"/>
            <a:ext cx="3821699" cy="28662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7236" y="4019110"/>
            <a:ext cx="3992581" cy="276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907704" y="3933056"/>
            <a:ext cx="6984776" cy="707886"/>
          </a:xfrm>
          <a:prstGeom prst="rect">
            <a:avLst/>
          </a:prstGeom>
          <a:noFill/>
        </p:spPr>
        <p:txBody>
          <a:bodyPr wrap="square" rtlCol="0">
            <a:spAutoFit/>
          </a:bodyPr>
          <a:lstStyle/>
          <a:p>
            <a:r>
              <a:rPr lang="cs-CZ" sz="4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SUCHO ZEMĚDĚLSKÉ</a:t>
            </a:r>
            <a:endParaRPr lang="cs-CZ"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32758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4"/>
          <p:cNvGraphicFramePr>
            <a:graphicFrameLocks noGrp="1"/>
          </p:cNvGraphicFramePr>
          <p:nvPr>
            <p:ph idx="1"/>
            <p:extLst>
              <p:ext uri="{D42A27DB-BD31-4B8C-83A1-F6EECF244321}">
                <p14:modId xmlns:p14="http://schemas.microsoft.com/office/powerpoint/2010/main" val="1206193673"/>
              </p:ext>
            </p:extLst>
          </p:nvPr>
        </p:nvGraphicFramePr>
        <p:xfrm>
          <a:off x="395536" y="2060848"/>
          <a:ext cx="3600400" cy="3960574"/>
        </p:xfrm>
        <a:graphic>
          <a:graphicData uri="http://schemas.openxmlformats.org/drawingml/2006/table">
            <a:tbl>
              <a:tblPr firstRow="1" firstCol="1" bandRow="1">
                <a:tableStyleId>{5C22544A-7EE6-4342-B048-85BDC9FD1C3A}</a:tableStyleId>
              </a:tblPr>
              <a:tblGrid>
                <a:gridCol w="2173912">
                  <a:extLst>
                    <a:ext uri="{9D8B030D-6E8A-4147-A177-3AD203B41FA5}">
                      <a16:colId xmlns:a16="http://schemas.microsoft.com/office/drawing/2014/main" val="20000"/>
                    </a:ext>
                  </a:extLst>
                </a:gridCol>
                <a:gridCol w="1426488">
                  <a:extLst>
                    <a:ext uri="{9D8B030D-6E8A-4147-A177-3AD203B41FA5}">
                      <a16:colId xmlns:a16="http://schemas.microsoft.com/office/drawing/2014/main" val="20001"/>
                    </a:ext>
                  </a:extLst>
                </a:gridCol>
              </a:tblGrid>
              <a:tr h="913979">
                <a:tc>
                  <a:txBody>
                    <a:bodyPr/>
                    <a:lstStyle/>
                    <a:p>
                      <a:pPr algn="ctr">
                        <a:spcAft>
                          <a:spcPts val="0"/>
                        </a:spcAft>
                      </a:pPr>
                      <a:endParaRPr lang="cs-CZ" sz="2000" dirty="0" smtClean="0">
                        <a:solidFill>
                          <a:srgbClr val="FFFF00"/>
                        </a:solidFill>
                        <a:effectLst/>
                      </a:endParaRPr>
                    </a:p>
                    <a:p>
                      <a:pPr algn="ctr">
                        <a:spcAft>
                          <a:spcPts val="0"/>
                        </a:spcAft>
                      </a:pPr>
                      <a:r>
                        <a:rPr lang="cs-CZ" sz="2000" dirty="0" smtClean="0">
                          <a:solidFill>
                            <a:srgbClr val="FFFF00"/>
                          </a:solidFill>
                          <a:effectLst/>
                        </a:rPr>
                        <a:t>Téma</a:t>
                      </a:r>
                      <a:endParaRPr lang="cs-CZ" sz="2000" dirty="0">
                        <a:solidFill>
                          <a:srgbClr val="FFFF00"/>
                        </a:solidFill>
                        <a:effectLst/>
                        <a:latin typeface="Arial"/>
                        <a:ea typeface="Calibri"/>
                        <a:cs typeface="Times New Roman"/>
                      </a:endParaRPr>
                    </a:p>
                  </a:txBody>
                  <a:tcPr marL="68580" marR="68580" marT="0" marB="0"/>
                </a:tc>
                <a:tc>
                  <a:txBody>
                    <a:bodyPr/>
                    <a:lstStyle/>
                    <a:p>
                      <a:pPr algn="ctr">
                        <a:spcAft>
                          <a:spcPts val="0"/>
                        </a:spcAft>
                      </a:pPr>
                      <a:endParaRPr lang="cs-CZ" sz="2000" dirty="0" smtClean="0">
                        <a:solidFill>
                          <a:srgbClr val="FFFF00"/>
                        </a:solidFill>
                        <a:effectLst/>
                      </a:endParaRPr>
                    </a:p>
                    <a:p>
                      <a:pPr algn="ctr">
                        <a:spcAft>
                          <a:spcPts val="0"/>
                        </a:spcAft>
                      </a:pPr>
                      <a:r>
                        <a:rPr lang="cs-CZ" sz="2000" dirty="0" smtClean="0">
                          <a:solidFill>
                            <a:srgbClr val="FFFF00"/>
                          </a:solidFill>
                          <a:effectLst/>
                        </a:rPr>
                        <a:t>% </a:t>
                      </a:r>
                      <a:r>
                        <a:rPr lang="cs-CZ" sz="1800" dirty="0" smtClean="0">
                          <a:solidFill>
                            <a:srgbClr val="FFFF00"/>
                          </a:solidFill>
                          <a:effectLst/>
                        </a:rPr>
                        <a:t>respondentů</a:t>
                      </a:r>
                      <a:endParaRPr lang="cs-CZ" sz="1800" dirty="0">
                        <a:solidFill>
                          <a:srgbClr val="FFFF00"/>
                        </a:solidFill>
                        <a:effectLst/>
                        <a:latin typeface="Arial"/>
                        <a:ea typeface="Calibri"/>
                        <a:cs typeface="Times New Roman"/>
                      </a:endParaRPr>
                    </a:p>
                  </a:txBody>
                  <a:tcPr marL="68580" marR="68580" marT="0" marB="0"/>
                </a:tc>
                <a:extLst>
                  <a:ext uri="{0D108BD9-81ED-4DB2-BD59-A6C34878D82A}">
                    <a16:rowId xmlns:a16="http://schemas.microsoft.com/office/drawing/2014/main" val="10000"/>
                  </a:ext>
                </a:extLst>
              </a:tr>
              <a:tr h="609319">
                <a:tc>
                  <a:txBody>
                    <a:bodyPr/>
                    <a:lstStyle/>
                    <a:p>
                      <a:pPr algn="ctr">
                        <a:spcAft>
                          <a:spcPts val="0"/>
                        </a:spcAft>
                      </a:pPr>
                      <a:r>
                        <a:rPr lang="cs-CZ" sz="2000" dirty="0" smtClean="0">
                          <a:solidFill>
                            <a:srgbClr val="FFFF00"/>
                          </a:solidFill>
                          <a:effectLst/>
                        </a:rPr>
                        <a:t>Příliv </a:t>
                      </a:r>
                      <a:r>
                        <a:rPr lang="cs-CZ" sz="2000" dirty="0">
                          <a:solidFill>
                            <a:srgbClr val="FFFF00"/>
                          </a:solidFill>
                          <a:effectLst/>
                        </a:rPr>
                        <a:t>uprchlíků</a:t>
                      </a:r>
                      <a:endParaRPr lang="cs-CZ" sz="2000" dirty="0">
                        <a:solidFill>
                          <a:srgbClr val="FFFF00"/>
                        </a:solidFill>
                        <a:effectLst/>
                        <a:latin typeface="Arial"/>
                        <a:ea typeface="Calibri"/>
                        <a:cs typeface="Times New Roman"/>
                      </a:endParaRPr>
                    </a:p>
                  </a:txBody>
                  <a:tcPr marL="68580" marR="68580" marT="0" marB="0" anchor="ctr"/>
                </a:tc>
                <a:tc>
                  <a:txBody>
                    <a:bodyPr/>
                    <a:lstStyle/>
                    <a:p>
                      <a:pPr algn="ctr">
                        <a:spcAft>
                          <a:spcPts val="0"/>
                        </a:spcAft>
                      </a:pPr>
                      <a:r>
                        <a:rPr lang="cs-CZ" sz="2000" b="1" dirty="0" smtClean="0">
                          <a:solidFill>
                            <a:srgbClr val="FF0000"/>
                          </a:solidFill>
                          <a:effectLst>
                            <a:outerShdw blurRad="38100" dist="38100" dir="2700000" algn="tl">
                              <a:srgbClr val="000000">
                                <a:alpha val="43137"/>
                              </a:srgbClr>
                            </a:outerShdw>
                          </a:effectLst>
                        </a:rPr>
                        <a:t>69</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nchor="ctr"/>
                </a:tc>
                <a:extLst>
                  <a:ext uri="{0D108BD9-81ED-4DB2-BD59-A6C34878D82A}">
                    <a16:rowId xmlns:a16="http://schemas.microsoft.com/office/drawing/2014/main" val="10001"/>
                  </a:ext>
                </a:extLst>
              </a:tr>
              <a:tr h="609319">
                <a:tc>
                  <a:txBody>
                    <a:bodyPr/>
                    <a:lstStyle/>
                    <a:p>
                      <a:pPr algn="ctr">
                        <a:spcAft>
                          <a:spcPts val="0"/>
                        </a:spcAft>
                      </a:pPr>
                      <a:r>
                        <a:rPr lang="cs-CZ" sz="2000" dirty="0" smtClean="0">
                          <a:solidFill>
                            <a:srgbClr val="FFFF00"/>
                          </a:solidFill>
                          <a:effectLst/>
                        </a:rPr>
                        <a:t>Hrozba </a:t>
                      </a:r>
                      <a:r>
                        <a:rPr lang="cs-CZ" sz="2000" dirty="0">
                          <a:solidFill>
                            <a:srgbClr val="FFFF00"/>
                          </a:solidFill>
                          <a:effectLst/>
                        </a:rPr>
                        <a:t>války</a:t>
                      </a:r>
                      <a:endParaRPr lang="cs-CZ" sz="2000" dirty="0">
                        <a:solidFill>
                          <a:srgbClr val="FFFF00"/>
                        </a:solidFill>
                        <a:effectLst/>
                        <a:latin typeface="Arial"/>
                        <a:ea typeface="Calibri"/>
                        <a:cs typeface="Times New Roman"/>
                      </a:endParaRPr>
                    </a:p>
                  </a:txBody>
                  <a:tcPr marL="68580" marR="68580" marT="0" marB="0" anchor="ctr"/>
                </a:tc>
                <a:tc>
                  <a:txBody>
                    <a:bodyPr/>
                    <a:lstStyle/>
                    <a:p>
                      <a:pPr algn="ctr">
                        <a:spcAft>
                          <a:spcPts val="0"/>
                        </a:spcAft>
                      </a:pPr>
                      <a:r>
                        <a:rPr lang="cs-CZ" sz="2000" b="1" dirty="0" smtClean="0">
                          <a:solidFill>
                            <a:srgbClr val="FF0000"/>
                          </a:solidFill>
                          <a:effectLst>
                            <a:outerShdw blurRad="38100" dist="38100" dir="2700000" algn="tl">
                              <a:srgbClr val="000000">
                                <a:alpha val="43137"/>
                              </a:srgbClr>
                            </a:outerShdw>
                          </a:effectLst>
                        </a:rPr>
                        <a:t>50</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nchor="ctr"/>
                </a:tc>
                <a:extLst>
                  <a:ext uri="{0D108BD9-81ED-4DB2-BD59-A6C34878D82A}">
                    <a16:rowId xmlns:a16="http://schemas.microsoft.com/office/drawing/2014/main" val="10002"/>
                  </a:ext>
                </a:extLst>
              </a:tr>
              <a:tr h="609319">
                <a:tc>
                  <a:txBody>
                    <a:bodyPr/>
                    <a:lstStyle/>
                    <a:p>
                      <a:pPr algn="ctr">
                        <a:spcAft>
                          <a:spcPts val="0"/>
                        </a:spcAft>
                      </a:pPr>
                      <a:r>
                        <a:rPr lang="cs-CZ" sz="2000" dirty="0" smtClean="0">
                          <a:solidFill>
                            <a:srgbClr val="FFFF00"/>
                          </a:solidFill>
                          <a:effectLst/>
                        </a:rPr>
                        <a:t>Kriminalita</a:t>
                      </a:r>
                      <a:endParaRPr lang="cs-CZ" sz="2000" dirty="0">
                        <a:solidFill>
                          <a:srgbClr val="FFFF00"/>
                        </a:solidFill>
                        <a:effectLst/>
                        <a:latin typeface="Arial"/>
                        <a:ea typeface="Calibri"/>
                        <a:cs typeface="Times New Roman"/>
                      </a:endParaRPr>
                    </a:p>
                  </a:txBody>
                  <a:tcPr marL="68580" marR="68580" marT="0" marB="0" anchor="ctr"/>
                </a:tc>
                <a:tc>
                  <a:txBody>
                    <a:bodyPr/>
                    <a:lstStyle/>
                    <a:p>
                      <a:pPr algn="ctr">
                        <a:spcAft>
                          <a:spcPts val="0"/>
                        </a:spcAft>
                      </a:pPr>
                      <a:r>
                        <a:rPr lang="cs-CZ" sz="2000" b="1" dirty="0" smtClean="0">
                          <a:solidFill>
                            <a:srgbClr val="FF0000"/>
                          </a:solidFill>
                          <a:effectLst>
                            <a:outerShdw blurRad="38100" dist="38100" dir="2700000" algn="tl">
                              <a:srgbClr val="000000">
                                <a:alpha val="43137"/>
                              </a:srgbClr>
                            </a:outerShdw>
                          </a:effectLst>
                        </a:rPr>
                        <a:t>47</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nchor="ctr"/>
                </a:tc>
                <a:extLst>
                  <a:ext uri="{0D108BD9-81ED-4DB2-BD59-A6C34878D82A}">
                    <a16:rowId xmlns:a16="http://schemas.microsoft.com/office/drawing/2014/main" val="10003"/>
                  </a:ext>
                </a:extLst>
              </a:tr>
              <a:tr h="609319">
                <a:tc>
                  <a:txBody>
                    <a:bodyPr/>
                    <a:lstStyle/>
                    <a:p>
                      <a:pPr algn="ctr">
                        <a:spcAft>
                          <a:spcPts val="0"/>
                        </a:spcAft>
                      </a:pPr>
                      <a:r>
                        <a:rPr lang="cs-CZ" sz="2000" dirty="0" smtClean="0">
                          <a:solidFill>
                            <a:srgbClr val="FFFF00"/>
                          </a:solidFill>
                          <a:effectLst/>
                        </a:rPr>
                        <a:t>Nedostatek </a:t>
                      </a:r>
                      <a:r>
                        <a:rPr lang="cs-CZ" sz="2000" dirty="0">
                          <a:solidFill>
                            <a:srgbClr val="FFFF00"/>
                          </a:solidFill>
                          <a:effectLst/>
                        </a:rPr>
                        <a:t>vody</a:t>
                      </a:r>
                      <a:endParaRPr lang="cs-CZ" sz="2000" dirty="0">
                        <a:solidFill>
                          <a:srgbClr val="FFFF00"/>
                        </a:solidFill>
                        <a:effectLst/>
                        <a:latin typeface="Arial"/>
                        <a:ea typeface="Calibri"/>
                        <a:cs typeface="Times New Roman"/>
                      </a:endParaRPr>
                    </a:p>
                  </a:txBody>
                  <a:tcPr marL="68580" marR="68580" marT="0" marB="0" anchor="ctr"/>
                </a:tc>
                <a:tc>
                  <a:txBody>
                    <a:bodyPr/>
                    <a:lstStyle/>
                    <a:p>
                      <a:pPr algn="ctr">
                        <a:spcAft>
                          <a:spcPts val="0"/>
                        </a:spcAft>
                      </a:pPr>
                      <a:r>
                        <a:rPr lang="cs-CZ" sz="2000" b="1" dirty="0" smtClean="0">
                          <a:solidFill>
                            <a:srgbClr val="FF0000"/>
                          </a:solidFill>
                          <a:effectLst>
                            <a:outerShdw blurRad="38100" dist="38100" dir="2700000" algn="tl">
                              <a:srgbClr val="000000">
                                <a:alpha val="43137"/>
                              </a:srgbClr>
                            </a:outerShdw>
                          </a:effectLst>
                        </a:rPr>
                        <a:t>39</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nchor="ctr"/>
                </a:tc>
                <a:extLst>
                  <a:ext uri="{0D108BD9-81ED-4DB2-BD59-A6C34878D82A}">
                    <a16:rowId xmlns:a16="http://schemas.microsoft.com/office/drawing/2014/main" val="10004"/>
                  </a:ext>
                </a:extLst>
              </a:tr>
              <a:tr h="609319">
                <a:tc>
                  <a:txBody>
                    <a:bodyPr/>
                    <a:lstStyle/>
                    <a:p>
                      <a:pPr algn="ctr">
                        <a:spcAft>
                          <a:spcPts val="0"/>
                        </a:spcAft>
                      </a:pPr>
                      <a:r>
                        <a:rPr lang="cs-CZ" sz="2000" dirty="0" smtClean="0">
                          <a:solidFill>
                            <a:srgbClr val="FFFF00"/>
                          </a:solidFill>
                          <a:effectLst/>
                        </a:rPr>
                        <a:t>Nezaměstnanost</a:t>
                      </a:r>
                      <a:endParaRPr lang="cs-CZ" sz="2000" dirty="0">
                        <a:solidFill>
                          <a:srgbClr val="FFFF00"/>
                        </a:solidFill>
                        <a:effectLst/>
                        <a:latin typeface="Arial"/>
                        <a:ea typeface="Calibri"/>
                        <a:cs typeface="Times New Roman"/>
                      </a:endParaRPr>
                    </a:p>
                  </a:txBody>
                  <a:tcPr marL="68580" marR="68580" marT="0" marB="0" anchor="ctr"/>
                </a:tc>
                <a:tc>
                  <a:txBody>
                    <a:bodyPr/>
                    <a:lstStyle/>
                    <a:p>
                      <a:pPr algn="ctr">
                        <a:spcAft>
                          <a:spcPts val="0"/>
                        </a:spcAft>
                      </a:pPr>
                      <a:r>
                        <a:rPr lang="cs-CZ" sz="2000" b="1" dirty="0" smtClean="0">
                          <a:solidFill>
                            <a:srgbClr val="FF0000"/>
                          </a:solidFill>
                          <a:effectLst>
                            <a:outerShdw blurRad="38100" dist="38100" dir="2700000" algn="tl">
                              <a:srgbClr val="000000">
                                <a:alpha val="43137"/>
                              </a:srgbClr>
                            </a:outerShdw>
                          </a:effectLst>
                        </a:rPr>
                        <a:t>33</a:t>
                      </a:r>
                      <a:endParaRPr lang="cs-CZ" sz="2000" b="1" dirty="0">
                        <a:solidFill>
                          <a:srgbClr val="FF0000"/>
                        </a:solidFill>
                        <a:effectLst>
                          <a:outerShdw blurRad="38100" dist="38100" dir="2700000" algn="tl">
                            <a:srgbClr val="000000">
                              <a:alpha val="43137"/>
                            </a:srgbClr>
                          </a:outerShdw>
                        </a:effectLst>
                        <a:latin typeface="Arial"/>
                        <a:ea typeface="Calibri"/>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3" name="Nadpis 2"/>
          <p:cNvSpPr>
            <a:spLocks noGrp="1"/>
          </p:cNvSpPr>
          <p:nvPr>
            <p:ph type="title"/>
          </p:nvPr>
        </p:nvSpPr>
        <p:spPr>
          <a:xfrm>
            <a:off x="467544" y="692696"/>
            <a:ext cx="3168352" cy="1143000"/>
          </a:xfrm>
        </p:spPr>
        <p:txBody>
          <a:bodyPr/>
          <a:lstStyle/>
          <a:p>
            <a:pPr algn="ctr"/>
            <a:r>
              <a:rPr lang="cs-CZ" sz="2200" dirty="0" smtClean="0">
                <a:solidFill>
                  <a:srgbClr val="0000FF"/>
                </a:solidFill>
                <a:latin typeface="+mn-lt"/>
              </a:rPr>
              <a:t/>
            </a:r>
            <a:br>
              <a:rPr lang="cs-CZ" sz="2200" dirty="0" smtClean="0">
                <a:solidFill>
                  <a:srgbClr val="0000FF"/>
                </a:solidFill>
                <a:latin typeface="+mn-lt"/>
              </a:rPr>
            </a:br>
            <a:r>
              <a:rPr lang="cs-CZ" sz="1800" dirty="0" smtClean="0">
                <a:solidFill>
                  <a:srgbClr val="0000FF"/>
                </a:solidFill>
                <a:latin typeface="+mn-lt"/>
              </a:rPr>
              <a:t>Nejzávažnější </a:t>
            </a:r>
            <a:r>
              <a:rPr lang="cs-CZ" sz="1800" dirty="0">
                <a:solidFill>
                  <a:srgbClr val="0000FF"/>
                </a:solidFill>
                <a:latin typeface="+mn-lt"/>
              </a:rPr>
              <a:t>hrozby v pociťované ve výzkumu </a:t>
            </a:r>
            <a:r>
              <a:rPr lang="cs-CZ" sz="1800" dirty="0" smtClean="0">
                <a:solidFill>
                  <a:srgbClr val="0000FF"/>
                </a:solidFill>
                <a:latin typeface="+mn-lt"/>
              </a:rPr>
              <a:t/>
            </a:r>
            <a:br>
              <a:rPr lang="cs-CZ" sz="1800" dirty="0" smtClean="0">
                <a:solidFill>
                  <a:srgbClr val="0000FF"/>
                </a:solidFill>
                <a:latin typeface="+mn-lt"/>
              </a:rPr>
            </a:br>
            <a:r>
              <a:rPr lang="cs-CZ" sz="1800" dirty="0" smtClean="0">
                <a:solidFill>
                  <a:srgbClr val="0000FF"/>
                </a:solidFill>
                <a:latin typeface="+mn-lt"/>
              </a:rPr>
              <a:t>rezonance </a:t>
            </a:r>
            <a:r>
              <a:rPr lang="cs-CZ" sz="1800" dirty="0">
                <a:solidFill>
                  <a:srgbClr val="0000FF"/>
                </a:solidFill>
                <a:latin typeface="+mn-lt"/>
              </a:rPr>
              <a:t>společnosti v </a:t>
            </a:r>
            <a:r>
              <a:rPr lang="cs-CZ" sz="1800" dirty="0" smtClean="0">
                <a:solidFill>
                  <a:srgbClr val="0000FF"/>
                </a:solidFill>
                <a:latin typeface="+mn-lt"/>
              </a:rPr>
              <a:t>ČR - 2016</a:t>
            </a:r>
            <a:r>
              <a:rPr lang="cs-CZ" sz="1800" dirty="0">
                <a:solidFill>
                  <a:srgbClr val="0000FF"/>
                </a:solidFill>
                <a:latin typeface="+mn-lt"/>
              </a:rPr>
              <a:t/>
            </a:r>
            <a:br>
              <a:rPr lang="cs-CZ" sz="1800" dirty="0">
                <a:solidFill>
                  <a:srgbClr val="0000FF"/>
                </a:solidFill>
                <a:latin typeface="+mn-lt"/>
              </a:rPr>
            </a:br>
            <a:endParaRPr lang="cs-CZ" sz="1800" dirty="0">
              <a:solidFill>
                <a:srgbClr val="0000FF"/>
              </a:solidFill>
              <a:latin typeface="+mn-lt"/>
            </a:endParaRPr>
          </a:p>
        </p:txBody>
      </p:sp>
      <p:sp>
        <p:nvSpPr>
          <p:cNvPr id="2" name="TextovéPole 1"/>
          <p:cNvSpPr txBox="1"/>
          <p:nvPr/>
        </p:nvSpPr>
        <p:spPr>
          <a:xfrm>
            <a:off x="2555776" y="209913"/>
            <a:ext cx="4536504" cy="738664"/>
          </a:xfrm>
          <a:prstGeom prst="rect">
            <a:avLst/>
          </a:prstGeom>
          <a:noFill/>
        </p:spPr>
        <p:txBody>
          <a:bodyPr wrap="square" rtlCol="0">
            <a:spAutoFit/>
          </a:bodyPr>
          <a:lstStyle/>
          <a:p>
            <a:pPr algn="ctr"/>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endParaRPr lang="cs-CZ" sz="1400" b="1" dirty="0">
              <a:solidFill>
                <a:srgbClr val="CC0000"/>
              </a:solidFill>
              <a:effectLst>
                <a:outerShdw blurRad="38100" dist="38100" dir="2700000" algn="tl">
                  <a:srgbClr val="C0C0C0"/>
                </a:outerShdw>
              </a:effectLst>
            </a:endParaRPr>
          </a:p>
          <a:p>
            <a:pPr algn="ctr"/>
            <a:endParaRPr lang="cs-CZ" sz="1400" dirty="0"/>
          </a:p>
        </p:txBody>
      </p:sp>
      <p:graphicFrame>
        <p:nvGraphicFramePr>
          <p:cNvPr id="6" name="Zástupný symbol pro obsah 2"/>
          <p:cNvGraphicFramePr>
            <a:graphicFrameLocks/>
          </p:cNvGraphicFramePr>
          <p:nvPr>
            <p:extLst>
              <p:ext uri="{D42A27DB-BD31-4B8C-83A1-F6EECF244321}">
                <p14:modId xmlns:p14="http://schemas.microsoft.com/office/powerpoint/2010/main" val="886503866"/>
              </p:ext>
            </p:extLst>
          </p:nvPr>
        </p:nvGraphicFramePr>
        <p:xfrm>
          <a:off x="4572000" y="2051854"/>
          <a:ext cx="3600400" cy="3969568"/>
        </p:xfrm>
        <a:graphic>
          <a:graphicData uri="http://schemas.openxmlformats.org/drawingml/2006/table">
            <a:tbl>
              <a:tblPr firstRow="1" firstCol="1" bandRow="1">
                <a:tableStyleId>{5C22544A-7EE6-4342-B048-85BDC9FD1C3A}</a:tableStyleId>
              </a:tblPr>
              <a:tblGrid>
                <a:gridCol w="216024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811299">
                <a:tc>
                  <a:txBody>
                    <a:bodyPr/>
                    <a:lstStyle/>
                    <a:p>
                      <a:pPr algn="ctr">
                        <a:spcAft>
                          <a:spcPts val="0"/>
                        </a:spcAft>
                      </a:pP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Reakce </a:t>
                      </a: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 </a:t>
                      </a: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odpovědích</a:t>
                      </a:r>
                      <a:endPar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solidFill>
                      <a:schemeClr val="tx1"/>
                    </a:solidFill>
                  </a:tcPr>
                </a:tc>
                <a:tc>
                  <a:txBody>
                    <a:bodyPr/>
                    <a:lstStyle/>
                    <a:p>
                      <a:pPr algn="ctr">
                        <a:spcAft>
                          <a:spcPts val="0"/>
                        </a:spcAft>
                      </a:pPr>
                      <a:r>
                        <a:rPr lang="cs-CZ" sz="2000" dirty="0">
                          <a:solidFill>
                            <a:srgbClr val="FFFF00"/>
                          </a:solidFill>
                          <a:effectLst/>
                        </a:rPr>
                        <a:t>% </a:t>
                      </a:r>
                      <a:r>
                        <a:rPr lang="cs-CZ" sz="1800" dirty="0">
                          <a:solidFill>
                            <a:srgbClr val="FFFF00"/>
                          </a:solidFill>
                          <a:effectLst/>
                        </a:rPr>
                        <a:t>respondentů</a:t>
                      </a:r>
                      <a:endParaRPr lang="cs-CZ" sz="1800" dirty="0">
                        <a:solidFill>
                          <a:srgbClr val="FFFF00"/>
                        </a:solidFill>
                        <a:effectLst/>
                        <a:latin typeface="Arial"/>
                        <a:ea typeface="Calibri"/>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550524">
                <a:tc>
                  <a:txBody>
                    <a:bodyPr/>
                    <a:lstStyle/>
                    <a:p>
                      <a:pPr algn="ctr">
                        <a:spcAft>
                          <a:spcPts val="0"/>
                        </a:spcAft>
                      </a:pPr>
                      <a:endParaRPr lang="cs-CZ" sz="9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Rozhodně </a:t>
                      </a: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ano</a:t>
                      </a:r>
                      <a:endPar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solidFill>
                      <a:schemeClr val="tx1"/>
                    </a:solidFill>
                  </a:tcPr>
                </a:tc>
                <a:tc>
                  <a:txBody>
                    <a:bodyPr/>
                    <a:lstStyle/>
                    <a:p>
                      <a:pPr algn="ctr">
                        <a:spcAft>
                          <a:spcPts val="0"/>
                        </a:spcAft>
                      </a:pPr>
                      <a:endParaRPr lang="cs-CZ" sz="9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a:t>
                      </a:r>
                      <a:endParaRPr lang="cs-CZ"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50524">
                <a:tc>
                  <a:txBody>
                    <a:bodyPr/>
                    <a:lstStyle/>
                    <a:p>
                      <a:pPr algn="ctr">
                        <a:spcAft>
                          <a:spcPts val="0"/>
                        </a:spcAft>
                      </a:pPr>
                      <a:endParaRPr lang="cs-CZ" sz="9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Spíše </a:t>
                      </a: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souhlas</a:t>
                      </a:r>
                      <a:endPar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solidFill>
                      <a:schemeClr val="tx1"/>
                    </a:solidFill>
                  </a:tcPr>
                </a:tc>
                <a:tc>
                  <a:txBody>
                    <a:bodyPr/>
                    <a:lstStyle/>
                    <a:p>
                      <a:pPr algn="ctr">
                        <a:spcAft>
                          <a:spcPts val="0"/>
                        </a:spcAft>
                      </a:pPr>
                      <a:endParaRPr lang="cs-CZ" sz="9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52</a:t>
                      </a:r>
                      <a:endParaRPr lang="cs-CZ"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50524">
                <a:tc>
                  <a:txBody>
                    <a:bodyPr/>
                    <a:lstStyle/>
                    <a:p>
                      <a:pPr algn="ctr">
                        <a:spcAft>
                          <a:spcPts val="0"/>
                        </a:spcAft>
                      </a:pPr>
                      <a:endParaRPr lang="cs-CZ" sz="9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Spíše </a:t>
                      </a: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nesouhlas</a:t>
                      </a:r>
                      <a:endPar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solidFill>
                      <a:schemeClr val="tx1"/>
                    </a:solidFill>
                  </a:tcPr>
                </a:tc>
                <a:tc>
                  <a:txBody>
                    <a:bodyPr/>
                    <a:lstStyle/>
                    <a:p>
                      <a:pPr algn="ctr">
                        <a:spcAft>
                          <a:spcPts val="0"/>
                        </a:spcAft>
                      </a:pPr>
                      <a:endParaRPr lang="cs-CZ" sz="9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endParaRPr lang="cs-CZ"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56173">
                <a:tc>
                  <a:txBody>
                    <a:bodyPr/>
                    <a:lstStyle/>
                    <a:p>
                      <a:pPr algn="ctr">
                        <a:spcAft>
                          <a:spcPts val="0"/>
                        </a:spcAft>
                      </a:pPr>
                      <a:endParaRPr lang="cs-CZ" sz="9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Rozhodně </a:t>
                      </a: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nesouhlas</a:t>
                      </a:r>
                      <a:endPar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solidFill>
                      <a:schemeClr val="tx1"/>
                    </a:solidFill>
                  </a:tcPr>
                </a:tc>
                <a:tc>
                  <a:txBody>
                    <a:bodyPr/>
                    <a:lstStyle/>
                    <a:p>
                      <a:pPr algn="ctr">
                        <a:spcAft>
                          <a:spcPts val="0"/>
                        </a:spcAft>
                      </a:pPr>
                      <a:endParaRPr lang="cs-CZ"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cs-CZ"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50524">
                <a:tc>
                  <a:txBody>
                    <a:bodyPr/>
                    <a:lstStyle/>
                    <a:p>
                      <a:pPr algn="ctr">
                        <a:spcAft>
                          <a:spcPts val="0"/>
                        </a:spcAft>
                      </a:pPr>
                      <a:endParaRPr lang="cs-CZ" sz="9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Neví</a:t>
                      </a:r>
                      <a:r>
                        <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nezájem</a:t>
                      </a:r>
                      <a:endParaRPr lang="cs-CZ" sz="20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solidFill>
                      <a:schemeClr val="tx1"/>
                    </a:solidFill>
                  </a:tcPr>
                </a:tc>
                <a:tc>
                  <a:txBody>
                    <a:bodyPr/>
                    <a:lstStyle/>
                    <a:p>
                      <a:pPr algn="ctr">
                        <a:spcAft>
                          <a:spcPts val="0"/>
                        </a:spcAft>
                      </a:pPr>
                      <a:endParaRPr lang="cs-CZ" sz="9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spcAft>
                          <a:spcPts val="0"/>
                        </a:spcAft>
                      </a:pPr>
                      <a:r>
                        <a:rPr lang="cs-CZ"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endParaRPr lang="cs-CZ"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7" name="Nadpis 4"/>
          <p:cNvSpPr txBox="1">
            <a:spLocks/>
          </p:cNvSpPr>
          <p:nvPr/>
        </p:nvSpPr>
        <p:spPr bwMode="auto">
          <a:xfrm>
            <a:off x="4355976" y="692696"/>
            <a:ext cx="417646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cs-CZ" sz="3200" b="1" kern="1200" dirty="0">
                <a:solidFill>
                  <a:srgbClr val="B2BC00"/>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B2BC00"/>
                </a:solidFill>
                <a:latin typeface="Arial" charset="0"/>
                <a:cs typeface="Arial" charset="0"/>
              </a:defRPr>
            </a:lvl2pPr>
            <a:lvl3pPr algn="l" rtl="0" eaLnBrk="0" fontAlgn="base" hangingPunct="0">
              <a:spcBef>
                <a:spcPct val="0"/>
              </a:spcBef>
              <a:spcAft>
                <a:spcPct val="0"/>
              </a:spcAft>
              <a:defRPr sz="3200" b="1">
                <a:solidFill>
                  <a:srgbClr val="B2BC00"/>
                </a:solidFill>
                <a:latin typeface="Arial" charset="0"/>
                <a:cs typeface="Arial" charset="0"/>
              </a:defRPr>
            </a:lvl3pPr>
            <a:lvl4pPr algn="l" rtl="0" eaLnBrk="0" fontAlgn="base" hangingPunct="0">
              <a:spcBef>
                <a:spcPct val="0"/>
              </a:spcBef>
              <a:spcAft>
                <a:spcPct val="0"/>
              </a:spcAft>
              <a:defRPr sz="3200" b="1">
                <a:solidFill>
                  <a:srgbClr val="B2BC00"/>
                </a:solidFill>
                <a:latin typeface="Arial" charset="0"/>
                <a:cs typeface="Arial" charset="0"/>
              </a:defRPr>
            </a:lvl4pPr>
            <a:lvl5pPr algn="l" rtl="0" eaLnBrk="0" fontAlgn="base" hangingPunct="0">
              <a:spcBef>
                <a:spcPct val="0"/>
              </a:spcBef>
              <a:spcAft>
                <a:spcPct val="0"/>
              </a:spcAft>
              <a:defRPr sz="3200" b="1">
                <a:solidFill>
                  <a:srgbClr val="B2BC00"/>
                </a:solidFill>
                <a:latin typeface="Arial" charset="0"/>
                <a:cs typeface="Arial" charset="0"/>
              </a:defRPr>
            </a:lvl5pPr>
            <a:lvl6pPr marL="457200" algn="l" rtl="0" fontAlgn="base">
              <a:spcBef>
                <a:spcPct val="0"/>
              </a:spcBef>
              <a:spcAft>
                <a:spcPct val="0"/>
              </a:spcAft>
              <a:defRPr sz="3200" b="1">
                <a:solidFill>
                  <a:srgbClr val="B2BC00"/>
                </a:solidFill>
                <a:latin typeface="Arial" charset="0"/>
                <a:cs typeface="Arial" charset="0"/>
              </a:defRPr>
            </a:lvl6pPr>
            <a:lvl7pPr marL="914400" algn="l" rtl="0" fontAlgn="base">
              <a:spcBef>
                <a:spcPct val="0"/>
              </a:spcBef>
              <a:spcAft>
                <a:spcPct val="0"/>
              </a:spcAft>
              <a:defRPr sz="3200" b="1">
                <a:solidFill>
                  <a:srgbClr val="B2BC00"/>
                </a:solidFill>
                <a:latin typeface="Arial" charset="0"/>
                <a:cs typeface="Arial" charset="0"/>
              </a:defRPr>
            </a:lvl7pPr>
            <a:lvl8pPr marL="1371600" algn="l" rtl="0" fontAlgn="base">
              <a:spcBef>
                <a:spcPct val="0"/>
              </a:spcBef>
              <a:spcAft>
                <a:spcPct val="0"/>
              </a:spcAft>
              <a:defRPr sz="3200" b="1">
                <a:solidFill>
                  <a:srgbClr val="B2BC00"/>
                </a:solidFill>
                <a:latin typeface="Arial" charset="0"/>
                <a:cs typeface="Arial" charset="0"/>
              </a:defRPr>
            </a:lvl8pPr>
            <a:lvl9pPr marL="1828800" algn="l" rtl="0" fontAlgn="base">
              <a:spcBef>
                <a:spcPct val="0"/>
              </a:spcBef>
              <a:spcAft>
                <a:spcPct val="0"/>
              </a:spcAft>
              <a:defRPr sz="3200" b="1">
                <a:solidFill>
                  <a:srgbClr val="B2BC00"/>
                </a:solidFill>
                <a:latin typeface="Arial" charset="0"/>
                <a:cs typeface="Arial" charset="0"/>
              </a:defRPr>
            </a:lvl9pPr>
          </a:lstStyle>
          <a:p>
            <a:pPr algn="ctr"/>
            <a:r>
              <a:rPr lang="cs-CZ" sz="2400" dirty="0" smtClean="0">
                <a:solidFill>
                  <a:srgbClr val="0000FF"/>
                </a:solidFill>
                <a:latin typeface="+mn-lt"/>
              </a:rPr>
              <a:t/>
            </a:r>
            <a:br>
              <a:rPr lang="cs-CZ" sz="2400" dirty="0" smtClean="0">
                <a:solidFill>
                  <a:srgbClr val="0000FF"/>
                </a:solidFill>
                <a:latin typeface="+mn-lt"/>
              </a:rPr>
            </a:br>
            <a:r>
              <a:rPr lang="cs-CZ" sz="1800" dirty="0" smtClean="0">
                <a:solidFill>
                  <a:srgbClr val="0000FF"/>
                </a:solidFill>
                <a:latin typeface="Times New Roman" panose="02020603050405020304" pitchFamily="18" charset="0"/>
                <a:cs typeface="Times New Roman" panose="02020603050405020304" pitchFamily="18" charset="0"/>
              </a:rPr>
              <a:t>Postoj k výroku, zda by stát měl vybudovat více vodárenských nádrží, aby zajistil dostatek vody v průzkumu pro Ministerstvo zemědělství 2016</a:t>
            </a:r>
            <a:br>
              <a:rPr lang="cs-CZ" sz="1800" dirty="0" smtClean="0">
                <a:solidFill>
                  <a:srgbClr val="0000FF"/>
                </a:solidFill>
                <a:latin typeface="Times New Roman" panose="02020603050405020304" pitchFamily="18" charset="0"/>
                <a:cs typeface="Times New Roman" panose="02020603050405020304" pitchFamily="18" charset="0"/>
              </a:rPr>
            </a:br>
            <a:endParaRPr lang="cs-CZ" sz="1800" dirty="0">
              <a:solidFill>
                <a:srgbClr val="0000FF"/>
              </a:solidFill>
              <a:latin typeface="Times New Roman" panose="02020603050405020304" pitchFamily="18" charset="0"/>
              <a:cs typeface="Times New Roman" panose="02020603050405020304" pitchFamily="18" charset="0"/>
            </a:endParaRPr>
          </a:p>
        </p:txBody>
      </p:sp>
      <p:sp>
        <p:nvSpPr>
          <p:cNvPr id="8" name="TextovéPole 7"/>
          <p:cNvSpPr txBox="1"/>
          <p:nvPr/>
        </p:nvSpPr>
        <p:spPr>
          <a:xfrm>
            <a:off x="1763688" y="6237312"/>
            <a:ext cx="5184576" cy="369332"/>
          </a:xfrm>
          <a:prstGeom prst="rect">
            <a:avLst/>
          </a:prstGeom>
          <a:noFill/>
        </p:spPr>
        <p:txBody>
          <a:bodyPr wrap="square" rtlCol="0">
            <a:spAutoFit/>
          </a:bodyPr>
          <a:lstStyle/>
          <a:p>
            <a:pPr algn="ctr"/>
            <a:r>
              <a:rPr lang="cs-CZ" b="1" dirty="0" smtClean="0">
                <a:solidFill>
                  <a:srgbClr val="0000FF"/>
                </a:solidFill>
              </a:rPr>
              <a:t>Zapojeno 1 200 respondentů</a:t>
            </a:r>
            <a:endParaRPr lang="cs-CZ" b="1" dirty="0">
              <a:solidFill>
                <a:srgbClr val="0000FF"/>
              </a:solidFill>
            </a:endParaRPr>
          </a:p>
        </p:txBody>
      </p:sp>
    </p:spTree>
    <p:extLst>
      <p:ext uri="{BB962C8B-B14F-4D97-AF65-F5344CB8AC3E}">
        <p14:creationId xmlns:p14="http://schemas.microsoft.com/office/powerpoint/2010/main" val="3793214259"/>
      </p:ext>
    </p:extLst>
  </p:cSld>
  <p:clrMapOvr>
    <a:masterClrMapping/>
  </p:clrMapOvr>
  <p:transition>
    <p:cover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24002" y="171457"/>
            <a:ext cx="9019997" cy="523220"/>
          </a:xfrm>
          <a:prstGeom prst="rect">
            <a:avLst/>
          </a:prstGeom>
          <a:noFill/>
        </p:spPr>
        <p:txBody>
          <a:bodyPr wrap="square" rtlCol="0">
            <a:spAutoFit/>
          </a:bodyPr>
          <a:lstStyle/>
          <a:p>
            <a:pPr algn="ctr"/>
            <a:r>
              <a:rPr lang="cs-CZ" sz="2800" b="1" dirty="0" smtClean="0">
                <a:effectLst>
                  <a:outerShdw blurRad="38100" dist="38100" dir="2700000" algn="tl">
                    <a:srgbClr val="000000">
                      <a:alpha val="43137"/>
                    </a:srgbClr>
                  </a:outerShdw>
                </a:effectLst>
              </a:rPr>
              <a:t>Základní omezující faktory realizace přehradních nádrží</a:t>
            </a:r>
            <a:endParaRPr lang="cs-CZ" sz="2800" b="1" dirty="0">
              <a:effectLst>
                <a:outerShdw blurRad="38100" dist="38100" dir="2700000" algn="tl">
                  <a:srgbClr val="000000">
                    <a:alpha val="43137"/>
                  </a:srgbClr>
                </a:outerShdw>
              </a:effectLst>
            </a:endParaRPr>
          </a:p>
        </p:txBody>
      </p:sp>
      <p:sp>
        <p:nvSpPr>
          <p:cNvPr id="5" name="TextovéPole 4"/>
          <p:cNvSpPr txBox="1"/>
          <p:nvPr/>
        </p:nvSpPr>
        <p:spPr>
          <a:xfrm>
            <a:off x="398613" y="836712"/>
            <a:ext cx="8291264" cy="4093428"/>
          </a:xfrm>
          <a:prstGeom prst="rect">
            <a:avLst/>
          </a:prstGeom>
          <a:noFill/>
        </p:spPr>
        <p:txBody>
          <a:bodyPr wrap="square" rtlCol="0">
            <a:spAutoFit/>
          </a:bodyPr>
          <a:lstStyle/>
          <a:p>
            <a:pPr marL="285750" indent="-285750">
              <a:buFont typeface="Wingdings" panose="05000000000000000000" pitchFamily="2" charset="2"/>
              <a:buChar char="v"/>
            </a:pPr>
            <a:r>
              <a:rPr lang="cs-CZ" sz="2000" b="1" dirty="0" smtClean="0">
                <a:solidFill>
                  <a:srgbClr val="C00000"/>
                </a:solidFill>
              </a:rPr>
              <a:t>Vyvlastnění s majetkoprávním vypořádáním nezbytných pozemků </a:t>
            </a:r>
            <a:br>
              <a:rPr lang="cs-CZ" sz="2000" b="1" dirty="0" smtClean="0">
                <a:solidFill>
                  <a:srgbClr val="C00000"/>
                </a:solidFill>
              </a:rPr>
            </a:br>
            <a:r>
              <a:rPr lang="cs-CZ" sz="2000" b="1" dirty="0" smtClean="0">
                <a:solidFill>
                  <a:srgbClr val="C00000"/>
                </a:solidFill>
              </a:rPr>
              <a:t>a nemovitostí s vlastníky – „vyvlastnění za náhradu“ -  neumožňuje po rozhodnutí zahájit realizaci bez ohledu na následně probíhající soudní řízení o ceně/výši náhrady</a:t>
            </a:r>
          </a:p>
          <a:p>
            <a:endParaRPr lang="cs-CZ" sz="2000" b="1" dirty="0" smtClean="0">
              <a:solidFill>
                <a:srgbClr val="C00000"/>
              </a:solidFill>
            </a:endParaRPr>
          </a:p>
          <a:p>
            <a:pPr marL="285750" indent="-285750">
              <a:buFont typeface="Wingdings" panose="05000000000000000000" pitchFamily="2" charset="2"/>
              <a:buChar char="v"/>
            </a:pPr>
            <a:r>
              <a:rPr lang="cs-CZ" sz="2000" b="1" dirty="0" smtClean="0">
                <a:solidFill>
                  <a:srgbClr val="C00000"/>
                </a:solidFill>
              </a:rPr>
              <a:t>Příprava staveb, územní rozhodnutí, úpravy v územních plánech </a:t>
            </a:r>
            <a:br>
              <a:rPr lang="cs-CZ" sz="2000" b="1" dirty="0" smtClean="0">
                <a:solidFill>
                  <a:srgbClr val="C00000"/>
                </a:solidFill>
              </a:rPr>
            </a:br>
            <a:r>
              <a:rPr lang="cs-CZ" sz="2000" b="1" dirty="0" smtClean="0">
                <a:solidFill>
                  <a:srgbClr val="C00000"/>
                </a:solidFill>
              </a:rPr>
              <a:t>a stavební povolení se všemi náležitosti neúměrně komplikované a zdlouhavé – od rozhodnutí k realizaci vodního díla 20 i více let!!!</a:t>
            </a:r>
          </a:p>
          <a:p>
            <a:pPr marL="285750" indent="-285750">
              <a:buFont typeface="Wingdings" panose="05000000000000000000" pitchFamily="2" charset="2"/>
              <a:buChar char="v"/>
            </a:pPr>
            <a:endParaRPr lang="cs-CZ" sz="2000" b="1" dirty="0">
              <a:solidFill>
                <a:srgbClr val="C00000"/>
              </a:solidFill>
            </a:endParaRPr>
          </a:p>
          <a:p>
            <a:pPr marL="285750" indent="-285750">
              <a:buFont typeface="Wingdings" panose="05000000000000000000" pitchFamily="2" charset="2"/>
              <a:buChar char="v"/>
            </a:pPr>
            <a:r>
              <a:rPr lang="cs-CZ" sz="2000" b="1" dirty="0" smtClean="0">
                <a:solidFill>
                  <a:srgbClr val="C00000"/>
                </a:solidFill>
              </a:rPr>
              <a:t>Negativní stanoviska ochrany životního prostředí jsou v řadě případů principiální bez ohledu na veřejný zájem o zabezpečení vody pro obyvatelstvo, potlačují efektivitu staveb a navíc vesměs neúměrně zvyšují náklady na realizaci</a:t>
            </a:r>
            <a:endParaRPr lang="cs-CZ" sz="2000" b="1" dirty="0">
              <a:solidFill>
                <a:srgbClr val="C00000"/>
              </a:solidFill>
            </a:endParaRPr>
          </a:p>
        </p:txBody>
      </p:sp>
      <p:sp>
        <p:nvSpPr>
          <p:cNvPr id="7" name="Obdélník 6"/>
          <p:cNvSpPr/>
          <p:nvPr/>
        </p:nvSpPr>
        <p:spPr>
          <a:xfrm>
            <a:off x="1" y="4973115"/>
            <a:ext cx="9141168" cy="18960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a:solidFill>
                  <a:schemeClr val="tx1"/>
                </a:solidFill>
              </a:rPr>
              <a:t>Zabezpečení dostatečných a udržitelných vodních zdrojů </a:t>
            </a:r>
            <a:r>
              <a:rPr lang="cs-CZ" sz="2200" b="1" dirty="0" smtClean="0">
                <a:solidFill>
                  <a:schemeClr val="tx1"/>
                </a:solidFill>
              </a:rPr>
              <a:t>pro </a:t>
            </a:r>
            <a:r>
              <a:rPr lang="cs-CZ" sz="2200" b="1" dirty="0">
                <a:solidFill>
                  <a:schemeClr val="tx1"/>
                </a:solidFill>
              </a:rPr>
              <a:t>období po </a:t>
            </a:r>
            <a:r>
              <a:rPr lang="cs-CZ" sz="2200" b="1" dirty="0" smtClean="0">
                <a:solidFill>
                  <a:schemeClr val="tx1"/>
                </a:solidFill>
              </a:rPr>
              <a:t/>
            </a:r>
            <a:br>
              <a:rPr lang="cs-CZ" sz="2200" b="1" dirty="0" smtClean="0">
                <a:solidFill>
                  <a:schemeClr val="tx1"/>
                </a:solidFill>
              </a:rPr>
            </a:br>
            <a:r>
              <a:rPr lang="cs-CZ" sz="2200" b="1" dirty="0" smtClean="0">
                <a:solidFill>
                  <a:schemeClr val="tx1"/>
                </a:solidFill>
              </a:rPr>
              <a:t>r</a:t>
            </a:r>
            <a:r>
              <a:rPr lang="cs-CZ" sz="2200" b="1" dirty="0">
                <a:solidFill>
                  <a:schemeClr val="tx1"/>
                </a:solidFill>
              </a:rPr>
              <a:t>. 2040 – 2050 při pokračujícím trendu </a:t>
            </a:r>
            <a:r>
              <a:rPr lang="cs-CZ" sz="2200" b="1" dirty="0" smtClean="0">
                <a:solidFill>
                  <a:schemeClr val="tx1"/>
                </a:solidFill>
              </a:rPr>
              <a:t>změn </a:t>
            </a:r>
            <a:r>
              <a:rPr lang="cs-CZ" sz="2200" b="1" dirty="0">
                <a:solidFill>
                  <a:schemeClr val="tx1"/>
                </a:solidFill>
              </a:rPr>
              <a:t>klimatu vyžadují rozhodnutí o výstavbě nádrží </a:t>
            </a:r>
            <a:r>
              <a:rPr lang="cs-CZ" sz="2200" b="1" dirty="0" smtClean="0">
                <a:solidFill>
                  <a:schemeClr val="tx1"/>
                </a:solidFill>
              </a:rPr>
              <a:t>nyní, pokud mají zajistit vodu</a:t>
            </a:r>
            <a:br>
              <a:rPr lang="cs-CZ" sz="2200" b="1" dirty="0" smtClean="0">
                <a:solidFill>
                  <a:schemeClr val="tx1"/>
                </a:solidFill>
              </a:rPr>
            </a:br>
            <a:r>
              <a:rPr lang="cs-CZ" sz="2200" b="1" dirty="0" smtClean="0">
                <a:solidFill>
                  <a:schemeClr val="tx1"/>
                </a:solidFill>
              </a:rPr>
              <a:t>budoucím generacím ……</a:t>
            </a:r>
            <a:endParaRPr lang="cs-CZ" sz="2200" b="1" dirty="0">
              <a:solidFill>
                <a:schemeClr val="tx1"/>
              </a:solidFill>
            </a:endParaRPr>
          </a:p>
        </p:txBody>
      </p:sp>
    </p:spTree>
    <p:extLst>
      <p:ext uri="{BB962C8B-B14F-4D97-AF65-F5344CB8AC3E}">
        <p14:creationId xmlns:p14="http://schemas.microsoft.com/office/powerpoint/2010/main" val="23064069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04664"/>
          </a:xfrm>
        </p:spPr>
        <p:txBody>
          <a:bodyPr/>
          <a:lstStyle/>
          <a:p>
            <a:pPr algn="ctr"/>
            <a:r>
              <a:rPr lang="cs-CZ" sz="3200" b="1" dirty="0" smtClean="0">
                <a:solidFill>
                  <a:srgbClr val="CC0000"/>
                </a:solidFill>
                <a:effectLst>
                  <a:outerShdw blurRad="38100" dist="38100" dir="2700000" algn="tl">
                    <a:srgbClr val="C0C0C0"/>
                  </a:outerShdw>
                </a:effectLst>
                <a:latin typeface="Times New Roman" charset="0"/>
              </a:rPr>
              <a:t/>
            </a:r>
            <a:br>
              <a:rPr lang="cs-CZ" sz="3200" b="1" dirty="0" smtClean="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251520" y="1059226"/>
            <a:ext cx="8712968" cy="5184576"/>
          </a:xfrm>
        </p:spPr>
        <p:txBody>
          <a:bodyPr/>
          <a:lstStyle/>
          <a:p>
            <a:pPr marL="0" indent="0" algn="ctr">
              <a:buNone/>
            </a:pPr>
            <a:r>
              <a:rPr lang="cs-CZ" sz="1800" b="1" dirty="0" smtClean="0">
                <a:solidFill>
                  <a:srgbClr val="C00000"/>
                </a:solidFill>
                <a:latin typeface="+mn-lt"/>
              </a:rPr>
              <a:t>Ochrana před suchem = před nedostatkem vody</a:t>
            </a:r>
          </a:p>
          <a:p>
            <a:pPr>
              <a:buClr>
                <a:schemeClr val="accent2"/>
              </a:buClr>
            </a:pPr>
            <a:endParaRPr lang="cs-CZ" sz="800" b="1" dirty="0" smtClean="0">
              <a:solidFill>
                <a:schemeClr val="tx2">
                  <a:lumMod val="75000"/>
                </a:schemeClr>
              </a:solidFill>
              <a:effectLst>
                <a:outerShdw blurRad="38100" dist="38100" dir="2700000" algn="tl">
                  <a:srgbClr val="000000">
                    <a:alpha val="43137"/>
                  </a:srgbClr>
                </a:outerShdw>
              </a:effectLst>
            </a:endParaRPr>
          </a:p>
          <a:p>
            <a:pPr>
              <a:buClr>
                <a:schemeClr val="accent2"/>
              </a:buClr>
            </a:pPr>
            <a:r>
              <a:rPr lang="cs-CZ" sz="2000" b="1" i="1" dirty="0" smtClean="0">
                <a:solidFill>
                  <a:srgbClr val="0000FF"/>
                </a:solidFill>
                <a:latin typeface="+mn-lt"/>
              </a:rPr>
              <a:t>Soubor opatření k omezení následků sucha</a:t>
            </a:r>
          </a:p>
          <a:p>
            <a:pPr>
              <a:buClr>
                <a:schemeClr val="accent2"/>
              </a:buClr>
            </a:pPr>
            <a:r>
              <a:rPr lang="cs-CZ" sz="2000" b="1" i="1" dirty="0" smtClean="0">
                <a:solidFill>
                  <a:srgbClr val="0000FF"/>
                </a:solidFill>
                <a:latin typeface="+mn-lt"/>
              </a:rPr>
              <a:t>Orgány k zajištění ochrany před suchem (komise na úrovni krajských úřadů a ČR)</a:t>
            </a:r>
          </a:p>
          <a:p>
            <a:pPr>
              <a:buClr>
                <a:schemeClr val="accent2"/>
              </a:buClr>
            </a:pPr>
            <a:r>
              <a:rPr lang="cs-CZ" sz="2000" b="1" i="1" dirty="0" smtClean="0">
                <a:solidFill>
                  <a:srgbClr val="0000FF"/>
                </a:solidFill>
                <a:latin typeface="+mn-lt"/>
              </a:rPr>
              <a:t>Plány na ochranu před suchem</a:t>
            </a:r>
          </a:p>
          <a:p>
            <a:pPr>
              <a:buClr>
                <a:schemeClr val="accent2"/>
              </a:buClr>
            </a:pPr>
            <a:r>
              <a:rPr lang="cs-CZ" sz="2000" b="1" i="1" dirty="0" smtClean="0">
                <a:solidFill>
                  <a:srgbClr val="0000FF"/>
                </a:solidFill>
                <a:latin typeface="+mn-lt"/>
              </a:rPr>
              <a:t>Účastníci ochrany před suchem</a:t>
            </a:r>
          </a:p>
          <a:p>
            <a:pPr>
              <a:buClr>
                <a:schemeClr val="accent2"/>
              </a:buClr>
            </a:pPr>
            <a:r>
              <a:rPr lang="cs-CZ" sz="2000" b="1" i="1" dirty="0" smtClean="0">
                <a:solidFill>
                  <a:srgbClr val="0000FF"/>
                </a:solidFill>
                <a:latin typeface="+mn-lt"/>
              </a:rPr>
              <a:t>Náklady na opatření na ochranu před suchem</a:t>
            </a:r>
          </a:p>
          <a:p>
            <a:pPr marL="0" indent="0">
              <a:buClr>
                <a:schemeClr val="accent2"/>
              </a:buClr>
              <a:buNone/>
            </a:pPr>
            <a:r>
              <a:rPr lang="cs-CZ" sz="2000" b="1" i="1" dirty="0" smtClean="0">
                <a:solidFill>
                  <a:srgbClr val="C00000"/>
                </a:solidFill>
                <a:latin typeface="+mn-lt"/>
              </a:rPr>
              <a:t>Současný stav: Novela je projednávána v PS PČR, příprava 2. čtení (předkládání „pozměňovacích návrhů“</a:t>
            </a:r>
          </a:p>
          <a:p>
            <a:pPr marL="0" indent="0">
              <a:buClr>
                <a:schemeClr val="accent2"/>
              </a:buClr>
              <a:buNone/>
            </a:pPr>
            <a:endParaRPr lang="cs-CZ" sz="1000" b="1" i="1" dirty="0">
              <a:solidFill>
                <a:srgbClr val="C00000"/>
              </a:solidFill>
              <a:latin typeface="+mn-lt"/>
            </a:endParaRPr>
          </a:p>
          <a:p>
            <a:pPr marL="0" indent="0" algn="ctr">
              <a:buClr>
                <a:schemeClr val="accent2"/>
              </a:buClr>
              <a:buNone/>
            </a:pPr>
            <a:r>
              <a:rPr lang="cs-CZ" b="1" dirty="0" smtClean="0">
                <a:solidFill>
                  <a:srgbClr val="0000FF"/>
                </a:solidFill>
                <a:latin typeface="+mn-lt"/>
              </a:rPr>
              <a:t>Ústavní zákon o ochraně vody </a:t>
            </a:r>
          </a:p>
          <a:p>
            <a:pPr marL="0" indent="0" algn="ctr">
              <a:buClr>
                <a:schemeClr val="accent2"/>
              </a:buClr>
              <a:buNone/>
            </a:pPr>
            <a:r>
              <a:rPr lang="cs-CZ" sz="2000" b="1" dirty="0" smtClean="0">
                <a:solidFill>
                  <a:srgbClr val="C00000"/>
                </a:solidFill>
                <a:latin typeface="+mn-lt"/>
              </a:rPr>
              <a:t>(pro zabezpečení zásobování obyvatelstva pitnou vodou)</a:t>
            </a:r>
          </a:p>
          <a:p>
            <a:pPr>
              <a:buClr>
                <a:schemeClr val="accent2"/>
              </a:buClr>
              <a:buFont typeface="Arial" panose="020B0604020202020204" pitchFamily="34" charset="0"/>
              <a:buChar char="•"/>
            </a:pPr>
            <a:r>
              <a:rPr lang="cs-CZ" sz="2000" b="1" i="1" dirty="0" smtClean="0">
                <a:solidFill>
                  <a:srgbClr val="0000FF"/>
                </a:solidFill>
                <a:latin typeface="+mn-lt"/>
              </a:rPr>
              <a:t>Připraven text s důvodovou zprávou (na </a:t>
            </a:r>
            <a:r>
              <a:rPr lang="cs-CZ" sz="2000" b="1" i="1" dirty="0" err="1" smtClean="0">
                <a:solidFill>
                  <a:srgbClr val="0000FF"/>
                </a:solidFill>
                <a:latin typeface="+mn-lt"/>
              </a:rPr>
              <a:t>MZe</a:t>
            </a:r>
            <a:r>
              <a:rPr lang="cs-CZ" sz="2000" b="1" i="1" dirty="0" smtClean="0">
                <a:solidFill>
                  <a:srgbClr val="0000FF"/>
                </a:solidFill>
                <a:latin typeface="+mn-lt"/>
              </a:rPr>
              <a:t>)</a:t>
            </a:r>
          </a:p>
          <a:p>
            <a:pPr>
              <a:buClr>
                <a:schemeClr val="accent2"/>
              </a:buClr>
              <a:buFont typeface="Arial" panose="020B0604020202020204" pitchFamily="34" charset="0"/>
              <a:buChar char="•"/>
            </a:pPr>
            <a:r>
              <a:rPr lang="cs-CZ" sz="2000" b="1" i="1" dirty="0" smtClean="0">
                <a:solidFill>
                  <a:srgbClr val="0000FF"/>
                </a:solidFill>
                <a:latin typeface="+mn-lt"/>
              </a:rPr>
              <a:t>Budou zahájena jednání s poslaneckými kluby parlamentních stran</a:t>
            </a:r>
            <a:endParaRPr lang="cs-CZ" sz="2000" b="1" i="1" dirty="0">
              <a:solidFill>
                <a:srgbClr val="0000FF"/>
              </a:solidFill>
              <a:latin typeface="+mn-lt"/>
            </a:endParaRPr>
          </a:p>
        </p:txBody>
      </p:sp>
      <p:sp>
        <p:nvSpPr>
          <p:cNvPr id="4" name="Zástupný symbol pro text 3"/>
          <p:cNvSpPr>
            <a:spLocks noGrp="1"/>
          </p:cNvSpPr>
          <p:nvPr>
            <p:ph type="body" sz="quarter" idx="13"/>
          </p:nvPr>
        </p:nvSpPr>
        <p:spPr>
          <a:xfrm>
            <a:off x="539552" y="476672"/>
            <a:ext cx="8208912" cy="504056"/>
          </a:xfrm>
        </p:spPr>
        <p:txBody>
          <a:bodyPr/>
          <a:lstStyle/>
          <a:p>
            <a:pPr algn="ctr"/>
            <a:r>
              <a:rPr lang="cs-CZ" b="1" dirty="0" smtClean="0">
                <a:solidFill>
                  <a:srgbClr val="0000FF"/>
                </a:solidFill>
                <a:latin typeface="+mn-lt"/>
              </a:rPr>
              <a:t>Nová část vodního zákona – HLAVA „SUCHO“</a:t>
            </a:r>
            <a:endParaRPr lang="cs-CZ" b="1" dirty="0">
              <a:solidFill>
                <a:srgbClr val="0000FF"/>
              </a:solidFill>
              <a:latin typeface="+mn-lt"/>
            </a:endParaRPr>
          </a:p>
        </p:txBody>
      </p:sp>
    </p:spTree>
    <p:extLst>
      <p:ext uri="{BB962C8B-B14F-4D97-AF65-F5344CB8AC3E}">
        <p14:creationId xmlns:p14="http://schemas.microsoft.com/office/powerpoint/2010/main" val="36910862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9675"/>
            <a:ext cx="8229600" cy="576064"/>
          </a:xfrm>
        </p:spPr>
        <p:txBody>
          <a:bodyPr/>
          <a:lstStyle/>
          <a:p>
            <a:pPr algn="ctr"/>
            <a:r>
              <a:rPr lang="cs-CZ" sz="2400" dirty="0" smtClean="0">
                <a:solidFill>
                  <a:srgbClr val="CC0000"/>
                </a:solidFill>
                <a:effectLst>
                  <a:outerShdw blurRad="38100" dist="38100" dir="2700000" algn="tl">
                    <a:srgbClr val="C0C0C0"/>
                  </a:outerShdw>
                </a:effectLst>
                <a:latin typeface="Times New Roman" charset="0"/>
              </a:rPr>
              <a:t/>
            </a:r>
            <a:br>
              <a:rPr lang="cs-CZ" sz="2400" dirty="0" smtClean="0">
                <a:solidFill>
                  <a:srgbClr val="CC0000"/>
                </a:solidFill>
                <a:effectLst>
                  <a:outerShdw blurRad="38100" dist="38100" dir="2700000" algn="tl">
                    <a:srgbClr val="C0C0C0"/>
                  </a:outerShdw>
                </a:effectLst>
                <a:latin typeface="Times New Roman" charset="0"/>
              </a:rPr>
            </a:br>
            <a:r>
              <a:rPr lang="cs-CZ" sz="2400" dirty="0">
                <a:solidFill>
                  <a:srgbClr val="CC0000"/>
                </a:solidFill>
                <a:effectLst>
                  <a:outerShdw blurRad="38100" dist="38100" dir="2700000" algn="tl">
                    <a:srgbClr val="C0C0C0"/>
                  </a:outerShdw>
                </a:effectLst>
                <a:latin typeface="Times New Roman" charset="0"/>
              </a:rPr>
              <a:t/>
            </a:r>
            <a:br>
              <a:rPr lang="cs-CZ" sz="2400" dirty="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323528" y="836712"/>
            <a:ext cx="8229600" cy="4968081"/>
          </a:xfrm>
        </p:spPr>
        <p:txBody>
          <a:bodyPr/>
          <a:lstStyle/>
          <a:p>
            <a:pPr marL="0" indent="0" algn="ctr">
              <a:buNone/>
            </a:pPr>
            <a:r>
              <a:rPr lang="cs-CZ" sz="2800" b="1" dirty="0" smtClean="0">
                <a:solidFill>
                  <a:srgbClr val="0000FF"/>
                </a:solidFill>
                <a:effectLst>
                  <a:outerShdw blurRad="38100" dist="38100" dir="2700000" algn="tl">
                    <a:srgbClr val="000000">
                      <a:alpha val="43137"/>
                    </a:srgbClr>
                  </a:outerShdw>
                </a:effectLst>
              </a:rPr>
              <a:t>Recyklování v Evropě a ve světě</a:t>
            </a:r>
            <a:endParaRPr lang="cs-CZ" sz="1100" b="1" dirty="0" smtClean="0">
              <a:solidFill>
                <a:srgbClr val="0000FF"/>
              </a:solidFill>
              <a:effectLst>
                <a:outerShdw blurRad="38100" dist="38100" dir="2700000" algn="tl">
                  <a:srgbClr val="000000">
                    <a:alpha val="43137"/>
                  </a:srgbClr>
                </a:outerShdw>
              </a:effectLst>
            </a:endParaRPr>
          </a:p>
          <a:p>
            <a:pPr marL="0" indent="0" algn="ctr">
              <a:buNone/>
            </a:pPr>
            <a:endParaRPr lang="cs-CZ" sz="1000" b="1" dirty="0" smtClean="0">
              <a:solidFill>
                <a:srgbClr val="0000FF"/>
              </a:solidFill>
              <a:effectLst>
                <a:outerShdw blurRad="38100" dist="38100" dir="2700000" algn="tl">
                  <a:srgbClr val="000000">
                    <a:alpha val="43137"/>
                  </a:srgbClr>
                </a:outerShdw>
              </a:effectLst>
            </a:endParaRPr>
          </a:p>
          <a:p>
            <a:pPr>
              <a:buFont typeface="Wingdings" panose="05000000000000000000" pitchFamily="2" charset="2"/>
              <a:buChar char="v"/>
            </a:pPr>
            <a:r>
              <a:rPr lang="cs-CZ" sz="2000" b="1" dirty="0" smtClean="0">
                <a:solidFill>
                  <a:srgbClr val="DA0000"/>
                </a:solidFill>
              </a:rPr>
              <a:t>Izrael je příkladem úspěšné recyklace vyčištěných odpadních vod – 90% se recykluje, pro zemědělství 70%</a:t>
            </a:r>
          </a:p>
          <a:p>
            <a:pPr>
              <a:buFont typeface="Wingdings" panose="05000000000000000000" pitchFamily="2" charset="2"/>
              <a:buChar char="v"/>
            </a:pPr>
            <a:r>
              <a:rPr lang="cs-CZ" sz="2000" b="1" dirty="0" smtClean="0">
                <a:solidFill>
                  <a:srgbClr val="DA0000"/>
                </a:solidFill>
              </a:rPr>
              <a:t>Recyklace v USA se rozvíjí</a:t>
            </a:r>
          </a:p>
          <a:p>
            <a:pPr>
              <a:buFont typeface="Wingdings" panose="05000000000000000000" pitchFamily="2" charset="2"/>
              <a:buChar char="v"/>
            </a:pPr>
            <a:r>
              <a:rPr lang="cs-CZ" sz="2000" b="1" dirty="0" smtClean="0">
                <a:solidFill>
                  <a:srgbClr val="DA0000"/>
                </a:solidFill>
              </a:rPr>
              <a:t>V Evropě nejdále Španělsko, rozvíjí se Itálie</a:t>
            </a:r>
          </a:p>
          <a:p>
            <a:pPr marL="342900" lvl="1" indent="-342900">
              <a:buFont typeface="Wingdings" panose="05000000000000000000" pitchFamily="2" charset="2"/>
              <a:buChar char="v"/>
            </a:pPr>
            <a:r>
              <a:rPr lang="cs-CZ" b="1" dirty="0">
                <a:solidFill>
                  <a:srgbClr val="DA0000"/>
                </a:solidFill>
              </a:rPr>
              <a:t>Odhad využití recyklovaných vod v Evropě činí cca 1,1 mld. M3, vize do r. 2025 je cca </a:t>
            </a:r>
            <a:r>
              <a:rPr lang="cs-CZ" b="1" dirty="0" smtClean="0">
                <a:solidFill>
                  <a:srgbClr val="DA0000"/>
                </a:solidFill>
              </a:rPr>
              <a:t>trojnásobek</a:t>
            </a:r>
          </a:p>
          <a:p>
            <a:pPr marL="0" lvl="1" indent="0">
              <a:buNone/>
            </a:pPr>
            <a:r>
              <a:rPr lang="cs-CZ" b="1" dirty="0">
                <a:solidFill>
                  <a:srgbClr val="0000FF"/>
                </a:solidFill>
                <a:effectLst>
                  <a:outerShdw blurRad="38100" dist="38100" dir="2700000" algn="tl">
                    <a:srgbClr val="000000">
                      <a:alpha val="43137"/>
                    </a:srgbClr>
                  </a:outerShdw>
                </a:effectLst>
              </a:rPr>
              <a:t>	</a:t>
            </a:r>
          </a:p>
          <a:p>
            <a:pPr>
              <a:buFont typeface="Wingdings" panose="05000000000000000000" pitchFamily="2" charset="2"/>
              <a:buChar char="v"/>
            </a:pPr>
            <a:r>
              <a:rPr lang="cs-CZ" sz="2000" b="1" dirty="0" smtClean="0">
                <a:solidFill>
                  <a:srgbClr val="0000FF"/>
                </a:solidFill>
              </a:rPr>
              <a:t>Orientace na recyklaci v posledních letech v Evropě roste </a:t>
            </a:r>
          </a:p>
          <a:p>
            <a:pPr lvl="1">
              <a:buFont typeface="Wingdings" panose="05000000000000000000" pitchFamily="2" charset="2"/>
              <a:buChar char="ü"/>
            </a:pPr>
            <a:r>
              <a:rPr lang="cs-CZ" b="1" dirty="0" smtClean="0">
                <a:solidFill>
                  <a:srgbClr val="0000FF"/>
                </a:solidFill>
              </a:rPr>
              <a:t>Od r. 2013 je součástí vodohospodářské politiky</a:t>
            </a:r>
          </a:p>
          <a:p>
            <a:pPr lvl="1">
              <a:buFont typeface="Wingdings" panose="05000000000000000000" pitchFamily="2" charset="2"/>
              <a:buChar char="ü"/>
            </a:pPr>
            <a:r>
              <a:rPr lang="cs-CZ" b="1" dirty="0" smtClean="0">
                <a:solidFill>
                  <a:srgbClr val="0000FF"/>
                </a:solidFill>
              </a:rPr>
              <a:t>V r. 2015 zahájena v EU příprava minimálních požadavků na kvalitu recyklované vody pro závlahy a pro infiltraci do podzemních vod</a:t>
            </a:r>
          </a:p>
          <a:p>
            <a:pPr lvl="1">
              <a:buFont typeface="Wingdings" panose="05000000000000000000" pitchFamily="2" charset="2"/>
              <a:buChar char="ü"/>
            </a:pPr>
            <a:r>
              <a:rPr lang="cs-CZ" b="1" dirty="0" smtClean="0">
                <a:solidFill>
                  <a:srgbClr val="DA0000"/>
                </a:solidFill>
              </a:rPr>
              <a:t>V r. 2018 by měla vzniknout směrnice- ale vzniká NAŘÍZENÍ</a:t>
            </a:r>
          </a:p>
        </p:txBody>
      </p:sp>
    </p:spTree>
    <p:extLst>
      <p:ext uri="{BB962C8B-B14F-4D97-AF65-F5344CB8AC3E}">
        <p14:creationId xmlns:p14="http://schemas.microsoft.com/office/powerpoint/2010/main" val="1874340531"/>
      </p:ext>
    </p:extLst>
  </p:cSld>
  <p:clrMapOvr>
    <a:masterClrMapping/>
  </p:clrMapOvr>
  <p:transition>
    <p:cover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16632"/>
            <a:ext cx="8229600" cy="1417638"/>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smtClean="0">
                <a:solidFill>
                  <a:srgbClr val="CC0000"/>
                </a:solidFill>
                <a:latin typeface="Times New Roman" charset="0"/>
              </a:rPr>
              <a:t>Masarykova </a:t>
            </a:r>
            <a:r>
              <a:rPr lang="cs-CZ" sz="1400" i="1" dirty="0">
                <a:solidFill>
                  <a:srgbClr val="CC0000"/>
                </a:solidFill>
                <a:latin typeface="Times New Roman" charset="0"/>
              </a:rPr>
              <a:t>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r>
              <a:rPr lang="cs-CZ" dirty="0">
                <a:solidFill>
                  <a:srgbClr val="CC0000"/>
                </a:solidFill>
                <a:effectLst>
                  <a:outerShdw blurRad="38100" dist="38100" dir="2700000" algn="tl">
                    <a:srgbClr val="C0C0C0"/>
                  </a:outerShdw>
                </a:effectLst>
                <a:latin typeface="Times New Roman" charset="0"/>
              </a:rPr>
              <a:t/>
            </a:r>
            <a:br>
              <a:rPr lang="cs-CZ" dirty="0">
                <a:solidFill>
                  <a:srgbClr val="CC0000"/>
                </a:solidFill>
                <a:effectLst>
                  <a:outerShdw blurRad="38100" dist="38100" dir="2700000" algn="tl">
                    <a:srgbClr val="C0C0C0"/>
                  </a:outerShdw>
                </a:effectLst>
                <a:latin typeface="Times New Roman" charset="0"/>
              </a:rPr>
            </a:br>
            <a:endParaRPr lang="cs-CZ" dirty="0"/>
          </a:p>
        </p:txBody>
      </p:sp>
      <p:sp>
        <p:nvSpPr>
          <p:cNvPr id="3" name="Zástupný symbol pro obsah 2"/>
          <p:cNvSpPr>
            <a:spLocks noGrp="1"/>
          </p:cNvSpPr>
          <p:nvPr>
            <p:ph idx="1"/>
          </p:nvPr>
        </p:nvSpPr>
        <p:spPr>
          <a:xfrm>
            <a:off x="457200" y="692696"/>
            <a:ext cx="8229600" cy="5976664"/>
          </a:xfrm>
        </p:spPr>
        <p:txBody>
          <a:bodyPr/>
          <a:lstStyle/>
          <a:p>
            <a:pPr algn="ctr">
              <a:buNone/>
            </a:pPr>
            <a:r>
              <a:rPr lang="cs-CZ" sz="3200" b="1" dirty="0" smtClean="0">
                <a:solidFill>
                  <a:srgbClr val="C00000"/>
                </a:solidFill>
                <a:effectLst>
                  <a:outerShdw blurRad="38100" dist="38100" dir="2700000" algn="tl">
                    <a:srgbClr val="000000">
                      <a:alpha val="43137"/>
                    </a:srgbClr>
                  </a:outerShdw>
                </a:effectLst>
              </a:rPr>
              <a:t>   </a:t>
            </a:r>
            <a:r>
              <a:rPr lang="cs-CZ" sz="2800" b="1" dirty="0" smtClean="0">
                <a:solidFill>
                  <a:srgbClr val="C00000"/>
                </a:solidFill>
                <a:effectLst>
                  <a:outerShdw blurRad="38100" dist="38100" dir="2700000" algn="tl">
                    <a:srgbClr val="000000">
                      <a:alpha val="43137"/>
                    </a:srgbClr>
                  </a:outerShdw>
                </a:effectLst>
                <a:latin typeface="+mn-lt"/>
              </a:rPr>
              <a:t>Tlak na rozšíření technologií ČOV </a:t>
            </a:r>
            <a:br>
              <a:rPr lang="cs-CZ" sz="2800" b="1" dirty="0" smtClean="0">
                <a:solidFill>
                  <a:srgbClr val="C00000"/>
                </a:solidFill>
                <a:effectLst>
                  <a:outerShdw blurRad="38100" dist="38100" dir="2700000" algn="tl">
                    <a:srgbClr val="000000">
                      <a:alpha val="43137"/>
                    </a:srgbClr>
                  </a:outerShdw>
                </a:effectLst>
                <a:latin typeface="+mn-lt"/>
              </a:rPr>
            </a:br>
            <a:r>
              <a:rPr lang="cs-CZ" sz="2800" b="1" dirty="0" smtClean="0">
                <a:solidFill>
                  <a:srgbClr val="C00000"/>
                </a:solidFill>
                <a:effectLst>
                  <a:outerShdw blurRad="38100" dist="38100" dir="2700000" algn="tl">
                    <a:srgbClr val="000000">
                      <a:alpha val="43137"/>
                    </a:srgbClr>
                  </a:outerShdw>
                </a:effectLst>
                <a:latin typeface="+mn-lt"/>
              </a:rPr>
              <a:t>a rovněž vodáren roste</a:t>
            </a:r>
          </a:p>
          <a:p>
            <a:pPr>
              <a:buFont typeface="Wingdings" pitchFamily="2" charset="2"/>
              <a:buChar char="v"/>
            </a:pPr>
            <a:r>
              <a:rPr lang="cs-CZ" sz="3200" b="1" dirty="0" smtClean="0">
                <a:solidFill>
                  <a:srgbClr val="0000FF"/>
                </a:solidFill>
                <a:effectLst>
                  <a:outerShdw blurRad="38100" dist="38100" dir="2700000" algn="tl">
                    <a:srgbClr val="000000">
                      <a:alpha val="43137"/>
                    </a:srgbClr>
                  </a:outerShdw>
                </a:effectLst>
                <a:latin typeface="+mn-lt"/>
              </a:rPr>
              <a:t> </a:t>
            </a:r>
            <a:r>
              <a:rPr lang="cs-CZ" sz="2800" b="1" dirty="0" err="1" smtClean="0">
                <a:solidFill>
                  <a:srgbClr val="0000FF"/>
                </a:solidFill>
                <a:latin typeface="+mn-lt"/>
              </a:rPr>
              <a:t>M</a:t>
            </a:r>
            <a:r>
              <a:rPr lang="cs-CZ" sz="2400" b="1" dirty="0" err="1" smtClean="0">
                <a:solidFill>
                  <a:srgbClr val="0000FF"/>
                </a:solidFill>
                <a:latin typeface="+mn-lt"/>
              </a:rPr>
              <a:t>ikropolutanty</a:t>
            </a:r>
            <a:r>
              <a:rPr lang="cs-CZ" sz="2400" b="1" dirty="0" smtClean="0">
                <a:solidFill>
                  <a:srgbClr val="0000FF"/>
                </a:solidFill>
                <a:latin typeface="+mn-lt"/>
              </a:rPr>
              <a:t> se vyskytují ve zbytkových</a:t>
            </a:r>
            <a:br>
              <a:rPr lang="cs-CZ" sz="2400" b="1" dirty="0" smtClean="0">
                <a:solidFill>
                  <a:srgbClr val="0000FF"/>
                </a:solidFill>
                <a:latin typeface="+mn-lt"/>
              </a:rPr>
            </a:br>
            <a:r>
              <a:rPr lang="cs-CZ" sz="2400" b="1" dirty="0" smtClean="0">
                <a:solidFill>
                  <a:srgbClr val="0000FF"/>
                </a:solidFill>
                <a:latin typeface="+mn-lt"/>
              </a:rPr>
              <a:t>  koncentracích a tvoří směs, včetně metabolitů</a:t>
            </a:r>
          </a:p>
          <a:p>
            <a:pPr>
              <a:buFont typeface="Wingdings" pitchFamily="2" charset="2"/>
              <a:buChar char="v"/>
            </a:pPr>
            <a:r>
              <a:rPr lang="cs-CZ" sz="2400" b="1" dirty="0" smtClean="0">
                <a:solidFill>
                  <a:srgbClr val="0000FF"/>
                </a:solidFill>
                <a:latin typeface="+mn-lt"/>
              </a:rPr>
              <a:t>Účinky tohoto „koktejlu“ se zatím obtížně identifikují, nicméně velmi negativní dopady na oživení vod jsou známé – přirozené rozmnožování ryb a obojživelníků se vytrácí. </a:t>
            </a:r>
          </a:p>
          <a:p>
            <a:pPr>
              <a:buFont typeface="Wingdings" pitchFamily="2" charset="2"/>
              <a:buChar char="v"/>
            </a:pPr>
            <a:r>
              <a:rPr lang="cs-CZ" sz="2400" b="1" dirty="0" smtClean="0">
                <a:solidFill>
                  <a:srgbClr val="0000FF"/>
                </a:solidFill>
                <a:latin typeface="+mn-lt"/>
              </a:rPr>
              <a:t>Osud těchto látek v půdě, jejich účinky na půdní faunu a mikroorganismy, na plodiny včetně zátěže plodů (např. jahod) se začínají sledovat a projevovat tlakem na omezení aplikací.</a:t>
            </a:r>
          </a:p>
          <a:p>
            <a:pPr>
              <a:buFont typeface="Wingdings" pitchFamily="2" charset="2"/>
              <a:buChar char="v"/>
            </a:pPr>
            <a:r>
              <a:rPr lang="cs-CZ" sz="2400" b="1" dirty="0" smtClean="0">
                <a:solidFill>
                  <a:srgbClr val="A50021"/>
                </a:solidFill>
                <a:latin typeface="+mn-lt"/>
              </a:rPr>
              <a:t>Jak farmaceutický, tak chemický průmysl ovšem vývoj a zavedení „bezpečných“ látek neaplikuje….</a:t>
            </a:r>
            <a:endParaRPr lang="cs-CZ" sz="2400" b="1" dirty="0">
              <a:solidFill>
                <a:srgbClr val="A50021"/>
              </a:solidFill>
              <a:latin typeface="+mn-lt"/>
            </a:endParaRPr>
          </a:p>
        </p:txBody>
      </p:sp>
    </p:spTree>
    <p:extLst>
      <p:ext uri="{BB962C8B-B14F-4D97-AF65-F5344CB8AC3E}">
        <p14:creationId xmlns:p14="http://schemas.microsoft.com/office/powerpoint/2010/main" val="1033742813"/>
      </p:ext>
    </p:extLst>
  </p:cSld>
  <p:clrMapOvr>
    <a:masterClrMapping/>
  </p:clrMapOvr>
  <p:transition>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143000"/>
          </a:xfrm>
        </p:spPr>
        <p:txBody>
          <a:bodyPr/>
          <a:lstStyle/>
          <a:p>
            <a:pPr algn="ctr"/>
            <a:r>
              <a:rPr lang="cs-CZ" sz="1600" i="1" dirty="0">
                <a:solidFill>
                  <a:srgbClr val="CC0000"/>
                </a:solidFill>
                <a:latin typeface="Times New Roman" charset="0"/>
              </a:rPr>
              <a:t>Masarykova univ. Brno – březen 2020</a:t>
            </a:r>
            <a:br>
              <a:rPr lang="cs-CZ" sz="1600" i="1" dirty="0">
                <a:solidFill>
                  <a:srgbClr val="CC0000"/>
                </a:solidFill>
                <a:latin typeface="Times New Roman" charset="0"/>
              </a:rPr>
            </a:br>
            <a:r>
              <a:rPr lang="cs-CZ" sz="1600" dirty="0">
                <a:solidFill>
                  <a:srgbClr val="CC0000"/>
                </a:solidFill>
                <a:effectLst>
                  <a:outerShdw blurRad="38100" dist="38100" dir="2700000" algn="tl">
                    <a:srgbClr val="C0C0C0"/>
                  </a:outerShdw>
                </a:effectLst>
              </a:rPr>
              <a:t/>
            </a:r>
            <a:br>
              <a:rPr lang="cs-CZ" sz="1600" dirty="0">
                <a:solidFill>
                  <a:srgbClr val="CC0000"/>
                </a:solidFill>
                <a:effectLst>
                  <a:outerShdw blurRad="38100" dist="38100" dir="2700000" algn="tl">
                    <a:srgbClr val="C0C0C0"/>
                  </a:outerShdw>
                </a:effectLst>
              </a:rPr>
            </a:br>
            <a:endParaRPr lang="cs-CZ" sz="1600" dirty="0"/>
          </a:p>
        </p:txBody>
      </p:sp>
      <p:sp>
        <p:nvSpPr>
          <p:cNvPr id="3" name="Zástupný symbol pro obsah 2"/>
          <p:cNvSpPr>
            <a:spLocks noGrp="1"/>
          </p:cNvSpPr>
          <p:nvPr>
            <p:ph idx="1"/>
          </p:nvPr>
        </p:nvSpPr>
        <p:spPr>
          <a:xfrm>
            <a:off x="457200" y="980728"/>
            <a:ext cx="8229600" cy="5112097"/>
          </a:xfrm>
        </p:spPr>
        <p:txBody>
          <a:bodyPr/>
          <a:lstStyle/>
          <a:p>
            <a:pPr marL="0" indent="0">
              <a:buNone/>
            </a:pPr>
            <a:r>
              <a:rPr lang="cs-CZ" sz="2400" b="1" dirty="0" smtClean="0">
                <a:solidFill>
                  <a:srgbClr val="0000FF"/>
                </a:solidFill>
                <a:effectLst>
                  <a:outerShdw blurRad="38100" dist="38100" dir="2700000" algn="tl">
                    <a:srgbClr val="000000">
                      <a:alpha val="43137"/>
                    </a:srgbClr>
                  </a:outerShdw>
                </a:effectLst>
              </a:rPr>
              <a:t>Běžná (primární) recyklace vyčištěných odpadních vod……</a:t>
            </a:r>
          </a:p>
          <a:p>
            <a:pPr marL="0" indent="0">
              <a:buNone/>
            </a:pPr>
            <a:r>
              <a:rPr lang="cs-CZ" sz="2000" b="1" dirty="0" smtClean="0">
                <a:solidFill>
                  <a:srgbClr val="0000FF"/>
                </a:solidFill>
                <a:effectLst>
                  <a:outerShdw blurRad="38100" dist="38100" dir="2700000" algn="tl">
                    <a:srgbClr val="000000">
                      <a:alpha val="43137"/>
                    </a:srgbClr>
                  </a:outerShdw>
                </a:effectLst>
              </a:rPr>
              <a:t>	Primární, neřízená recyklace je v ČR kompletně zajištěna vypouštěním odpadních (vyčištěných) vod do recipientů – povrchových vod (vodní zákon, z. č. 254/2001 Sb., v platném znění)</a:t>
            </a:r>
          </a:p>
          <a:p>
            <a:pPr marL="0" indent="0">
              <a:buNone/>
            </a:pPr>
            <a:endParaRPr lang="cs-CZ" sz="2000" b="1" dirty="0">
              <a:solidFill>
                <a:srgbClr val="C00000"/>
              </a:solidFill>
              <a:effectLst>
                <a:outerShdw blurRad="38100" dist="38100" dir="2700000" algn="tl">
                  <a:srgbClr val="000000">
                    <a:alpha val="43137"/>
                  </a:srgbClr>
                </a:outerShdw>
              </a:effectLst>
            </a:endParaRPr>
          </a:p>
          <a:p>
            <a:pPr marL="0" indent="0" algn="just">
              <a:buNone/>
            </a:pPr>
            <a:r>
              <a:rPr lang="cs-CZ" sz="2000" b="1" i="1" dirty="0" smtClean="0">
                <a:solidFill>
                  <a:srgbClr val="C00000"/>
                </a:solidFill>
              </a:rPr>
              <a:t>Tato skutečnost je velmi podstatná z hlediska průtoků </a:t>
            </a:r>
            <a:br>
              <a:rPr lang="cs-CZ" sz="2000" b="1" i="1" dirty="0" smtClean="0">
                <a:solidFill>
                  <a:srgbClr val="C00000"/>
                </a:solidFill>
              </a:rPr>
            </a:br>
            <a:r>
              <a:rPr lang="cs-CZ" sz="2000" b="1" i="1" dirty="0" smtClean="0">
                <a:solidFill>
                  <a:srgbClr val="C00000"/>
                </a:solidFill>
              </a:rPr>
              <a:t>v recipientech. Ochuzení průtoků odvedením (převodem) vody do jiného povodí, do plochy povodí nebo do úseku vodního toku vzdálenému místě odběru přináší negativní dopady (pokles ředění dalšího vypouštění z jiných zdrojů, prodloužení doby </a:t>
            </a:r>
            <a:r>
              <a:rPr lang="cs-CZ" sz="2000" b="1" i="1" dirty="0" err="1" smtClean="0">
                <a:solidFill>
                  <a:srgbClr val="C00000"/>
                </a:solidFill>
              </a:rPr>
              <a:t>dotoku</a:t>
            </a:r>
            <a:r>
              <a:rPr lang="cs-CZ" sz="2000" b="1" i="1" dirty="0" smtClean="0">
                <a:solidFill>
                  <a:srgbClr val="C00000"/>
                </a:solidFill>
              </a:rPr>
              <a:t>, nárůst důsledků eutrofizace ve vegetačním období, zvýšené koncentrace celého spektra látek). </a:t>
            </a:r>
            <a:endParaRPr lang="cs-CZ" sz="2000" b="1" i="1" dirty="0">
              <a:solidFill>
                <a:srgbClr val="C00000"/>
              </a:solidFill>
            </a:endParaRPr>
          </a:p>
        </p:txBody>
      </p:sp>
    </p:spTree>
    <p:extLst>
      <p:ext uri="{BB962C8B-B14F-4D97-AF65-F5344CB8AC3E}">
        <p14:creationId xmlns:p14="http://schemas.microsoft.com/office/powerpoint/2010/main" val="2285860651"/>
      </p:ext>
    </p:extLst>
  </p:cSld>
  <p:clrMapOvr>
    <a:masterClrMapping/>
  </p:clrMapOvr>
  <p:transition>
    <p:cover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457200" y="764704"/>
            <a:ext cx="8229600" cy="5328591"/>
          </a:xfrm>
        </p:spPr>
        <p:txBody>
          <a:bodyPr/>
          <a:lstStyle/>
          <a:p>
            <a:pPr algn="ctr">
              <a:buNone/>
            </a:pPr>
            <a:r>
              <a:rPr lang="cs-CZ" sz="2800" b="1" dirty="0" smtClean="0">
                <a:solidFill>
                  <a:srgbClr val="0000FF"/>
                </a:solidFill>
                <a:latin typeface="+mn-lt"/>
              </a:rPr>
              <a:t>Je za uvedených okolností recyklace vody </a:t>
            </a:r>
            <a:br>
              <a:rPr lang="cs-CZ" sz="2800" b="1" dirty="0" smtClean="0">
                <a:solidFill>
                  <a:srgbClr val="0000FF"/>
                </a:solidFill>
                <a:latin typeface="+mn-lt"/>
              </a:rPr>
            </a:br>
            <a:r>
              <a:rPr lang="cs-CZ" sz="2800" b="1" dirty="0" smtClean="0">
                <a:solidFill>
                  <a:srgbClr val="0000FF"/>
                </a:solidFill>
                <a:latin typeface="+mn-lt"/>
              </a:rPr>
              <a:t>v ČR nezbytná jako jedno z opatření pro omezení následků změny klimatu?</a:t>
            </a:r>
          </a:p>
          <a:p>
            <a:pPr algn="ctr">
              <a:buNone/>
            </a:pPr>
            <a:endParaRPr lang="cs-CZ" sz="1200" b="1" dirty="0" smtClean="0">
              <a:solidFill>
                <a:srgbClr val="0000FF"/>
              </a:solidFill>
              <a:effectLst>
                <a:outerShdw blurRad="38100" dist="38100" dir="2700000" algn="tl">
                  <a:srgbClr val="000000">
                    <a:alpha val="43137"/>
                  </a:srgbClr>
                </a:outerShdw>
              </a:effectLst>
              <a:latin typeface="+mn-lt"/>
            </a:endParaRPr>
          </a:p>
          <a:p>
            <a:pPr>
              <a:buClr>
                <a:srgbClr val="A50021"/>
              </a:buClr>
              <a:buFont typeface="Wingdings" pitchFamily="2" charset="2"/>
              <a:buChar char="v"/>
            </a:pPr>
            <a:r>
              <a:rPr lang="cs-CZ" sz="2000" b="1" dirty="0">
                <a:solidFill>
                  <a:srgbClr val="0000FF"/>
                </a:solidFill>
                <a:effectLst>
                  <a:outerShdw blurRad="38100" dist="38100" dir="2700000" algn="tl">
                    <a:srgbClr val="000000">
                      <a:alpha val="43137"/>
                    </a:srgbClr>
                  </a:outerShdw>
                </a:effectLst>
                <a:latin typeface="+mn-lt"/>
              </a:rPr>
              <a:t> </a:t>
            </a:r>
            <a:r>
              <a:rPr lang="cs-CZ" sz="2400" b="1" dirty="0" smtClean="0">
                <a:solidFill>
                  <a:srgbClr val="A50021"/>
                </a:solidFill>
                <a:latin typeface="+mn-lt"/>
              </a:rPr>
              <a:t>Pokud se nerozšíří technologie v ČOV – nechvátat –</a:t>
            </a:r>
            <a:br>
              <a:rPr lang="cs-CZ" sz="2400" b="1" dirty="0" smtClean="0">
                <a:solidFill>
                  <a:srgbClr val="A50021"/>
                </a:solidFill>
                <a:latin typeface="+mn-lt"/>
              </a:rPr>
            </a:br>
            <a:r>
              <a:rPr lang="cs-CZ" sz="2400" b="1" dirty="0" smtClean="0">
                <a:solidFill>
                  <a:srgbClr val="A50021"/>
                </a:solidFill>
                <a:latin typeface="+mn-lt"/>
              </a:rPr>
              <a:t>  mnohem příznivější je zajistit další, nové zdroje</a:t>
            </a:r>
            <a:br>
              <a:rPr lang="cs-CZ" sz="2400" b="1" dirty="0" smtClean="0">
                <a:solidFill>
                  <a:srgbClr val="A50021"/>
                </a:solidFill>
                <a:latin typeface="+mn-lt"/>
              </a:rPr>
            </a:br>
            <a:r>
              <a:rPr lang="cs-CZ" sz="2400" b="1" dirty="0" smtClean="0">
                <a:solidFill>
                  <a:srgbClr val="A50021"/>
                </a:solidFill>
                <a:latin typeface="+mn-lt"/>
              </a:rPr>
              <a:t>  vody a modernizovat závlahy (snížit spotřebu vody)</a:t>
            </a:r>
          </a:p>
          <a:p>
            <a:pPr>
              <a:buClr>
                <a:srgbClr val="A50021"/>
              </a:buClr>
              <a:buFont typeface="Wingdings" pitchFamily="2" charset="2"/>
              <a:buChar char="v"/>
            </a:pPr>
            <a:r>
              <a:rPr lang="cs-CZ" sz="2400" b="1" dirty="0">
                <a:solidFill>
                  <a:srgbClr val="A50021"/>
                </a:solidFill>
                <a:latin typeface="+mn-lt"/>
              </a:rPr>
              <a:t> </a:t>
            </a:r>
            <a:r>
              <a:rPr lang="cs-CZ" sz="2400" b="1" dirty="0" smtClean="0">
                <a:solidFill>
                  <a:srgbClr val="A50021"/>
                </a:solidFill>
                <a:latin typeface="+mn-lt"/>
              </a:rPr>
              <a:t>Určitě v průmyslových podnicích, uzavřené</a:t>
            </a:r>
            <a:br>
              <a:rPr lang="cs-CZ" sz="2400" b="1" dirty="0" smtClean="0">
                <a:solidFill>
                  <a:srgbClr val="A50021"/>
                </a:solidFill>
                <a:latin typeface="+mn-lt"/>
              </a:rPr>
            </a:br>
            <a:r>
              <a:rPr lang="cs-CZ" sz="2400" b="1" dirty="0" smtClean="0">
                <a:solidFill>
                  <a:srgbClr val="A50021"/>
                </a:solidFill>
                <a:latin typeface="+mn-lt"/>
              </a:rPr>
              <a:t>  technologie</a:t>
            </a:r>
          </a:p>
          <a:p>
            <a:pPr>
              <a:buClr>
                <a:srgbClr val="A50021"/>
              </a:buClr>
              <a:buFont typeface="Wingdings" pitchFamily="2" charset="2"/>
              <a:buChar char="v"/>
            </a:pPr>
            <a:r>
              <a:rPr lang="cs-CZ" sz="2400" b="1" dirty="0">
                <a:solidFill>
                  <a:srgbClr val="A50021"/>
                </a:solidFill>
                <a:latin typeface="+mn-lt"/>
              </a:rPr>
              <a:t> </a:t>
            </a:r>
            <a:r>
              <a:rPr lang="cs-CZ" sz="2400" b="1" dirty="0" smtClean="0">
                <a:solidFill>
                  <a:srgbClr val="A50021"/>
                </a:solidFill>
                <a:latin typeface="+mn-lt"/>
              </a:rPr>
              <a:t> Na vhodných lokalitách zavést užití upravených</a:t>
            </a:r>
            <a:br>
              <a:rPr lang="cs-CZ" sz="2400" b="1" dirty="0" smtClean="0">
                <a:solidFill>
                  <a:srgbClr val="A50021"/>
                </a:solidFill>
                <a:latin typeface="+mn-lt"/>
              </a:rPr>
            </a:br>
            <a:r>
              <a:rPr lang="cs-CZ" sz="2400" b="1" dirty="0" smtClean="0">
                <a:solidFill>
                  <a:srgbClr val="A50021"/>
                </a:solidFill>
                <a:latin typeface="+mn-lt"/>
              </a:rPr>
              <a:t>  šedých vod (chybí ovšem legislativa)</a:t>
            </a:r>
          </a:p>
          <a:p>
            <a:pPr>
              <a:buClr>
                <a:srgbClr val="A50021"/>
              </a:buClr>
              <a:buFont typeface="Wingdings" pitchFamily="2" charset="2"/>
              <a:buChar char="v"/>
            </a:pPr>
            <a:r>
              <a:rPr lang="cs-CZ" sz="2400" b="1" dirty="0" smtClean="0">
                <a:solidFill>
                  <a:srgbClr val="A50021"/>
                </a:solidFill>
                <a:latin typeface="+mn-lt"/>
              </a:rPr>
              <a:t>  Zlepšit zachycení a využití srážkových vod tam, kde</a:t>
            </a:r>
            <a:r>
              <a:rPr lang="cs-CZ" sz="2400" b="1" dirty="0" smtClean="0">
                <a:solidFill>
                  <a:srgbClr val="A50021"/>
                </a:solidFill>
                <a:effectLst>
                  <a:outerShdw blurRad="38100" dist="38100" dir="2700000" algn="tl">
                    <a:srgbClr val="000000">
                      <a:alpha val="43137"/>
                    </a:srgbClr>
                  </a:outerShdw>
                </a:effectLst>
                <a:latin typeface="+mn-lt"/>
              </a:rPr>
              <a:t/>
            </a:r>
            <a:br>
              <a:rPr lang="cs-CZ" sz="2400" b="1" dirty="0" smtClean="0">
                <a:solidFill>
                  <a:srgbClr val="A50021"/>
                </a:solidFill>
                <a:effectLst>
                  <a:outerShdw blurRad="38100" dist="38100" dir="2700000" algn="tl">
                    <a:srgbClr val="000000">
                      <a:alpha val="43137"/>
                    </a:srgbClr>
                  </a:outerShdw>
                </a:effectLst>
                <a:latin typeface="+mn-lt"/>
              </a:rPr>
            </a:br>
            <a:r>
              <a:rPr lang="cs-CZ" sz="2400" b="1" dirty="0" smtClean="0">
                <a:solidFill>
                  <a:srgbClr val="A50021"/>
                </a:solidFill>
                <a:latin typeface="+mn-lt"/>
              </a:rPr>
              <a:t>  je to vhodné (zemědělství)</a:t>
            </a:r>
            <a:endParaRPr lang="cs-CZ" sz="2400" b="1" dirty="0">
              <a:solidFill>
                <a:srgbClr val="A50021"/>
              </a:solidFill>
              <a:latin typeface="+mn-lt"/>
            </a:endParaRPr>
          </a:p>
        </p:txBody>
      </p:sp>
    </p:spTree>
    <p:extLst>
      <p:ext uri="{BB962C8B-B14F-4D97-AF65-F5344CB8AC3E}">
        <p14:creationId xmlns:p14="http://schemas.microsoft.com/office/powerpoint/2010/main" val="1701666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endParaRPr lang="cs-CZ" sz="1400" dirty="0"/>
          </a:p>
        </p:txBody>
      </p:sp>
      <p:sp>
        <p:nvSpPr>
          <p:cNvPr id="3" name="Zástupný symbol pro obsah 2"/>
          <p:cNvSpPr>
            <a:spLocks noGrp="1"/>
          </p:cNvSpPr>
          <p:nvPr>
            <p:ph idx="1"/>
          </p:nvPr>
        </p:nvSpPr>
        <p:spPr>
          <a:xfrm>
            <a:off x="457200" y="798781"/>
            <a:ext cx="8229600" cy="5040089"/>
          </a:xfrm>
        </p:spPr>
        <p:txBody>
          <a:bodyPr/>
          <a:lstStyle/>
          <a:p>
            <a:pPr algn="ctr">
              <a:buNone/>
            </a:pPr>
            <a:r>
              <a:rPr lang="cs-CZ" sz="2800" b="1" dirty="0" smtClean="0">
                <a:solidFill>
                  <a:srgbClr val="A50021"/>
                </a:solidFill>
                <a:effectLst>
                  <a:outerShdw blurRad="38100" dist="38100" dir="2700000" algn="tl">
                    <a:srgbClr val="000000">
                      <a:alpha val="43137"/>
                    </a:srgbClr>
                  </a:outerShdw>
                </a:effectLst>
                <a:latin typeface="+mn-lt"/>
              </a:rPr>
              <a:t>Srážkové vody, jejich akumulace a využívání</a:t>
            </a:r>
          </a:p>
          <a:p>
            <a:pPr>
              <a:buNone/>
            </a:pPr>
            <a:endParaRPr lang="cs-CZ" sz="1200" b="1" dirty="0" smtClean="0">
              <a:solidFill>
                <a:srgbClr val="A50021"/>
              </a:solidFill>
              <a:effectLst>
                <a:outerShdw blurRad="38100" dist="38100" dir="2700000" algn="tl">
                  <a:srgbClr val="000000">
                    <a:alpha val="43137"/>
                  </a:srgbClr>
                </a:outerShdw>
              </a:effectLst>
              <a:latin typeface="+mn-lt"/>
            </a:endParaRPr>
          </a:p>
          <a:p>
            <a:pPr>
              <a:buFont typeface="Wingdings" pitchFamily="2" charset="2"/>
              <a:buChar char="v"/>
            </a:pPr>
            <a:r>
              <a:rPr lang="cs-CZ" sz="2400" b="1" dirty="0" smtClean="0">
                <a:solidFill>
                  <a:srgbClr val="0000FF"/>
                </a:solidFill>
                <a:effectLst>
                  <a:outerShdw blurRad="38100" dist="38100" dir="2700000" algn="tl">
                    <a:srgbClr val="000000">
                      <a:alpha val="43137"/>
                    </a:srgbClr>
                  </a:outerShdw>
                </a:effectLst>
                <a:latin typeface="+mn-lt"/>
              </a:rPr>
              <a:t> </a:t>
            </a:r>
            <a:r>
              <a:rPr lang="cs-CZ" sz="2400" b="1" dirty="0" smtClean="0">
                <a:solidFill>
                  <a:srgbClr val="0000FF"/>
                </a:solidFill>
                <a:latin typeface="+mn-lt"/>
              </a:rPr>
              <a:t>V současnosti jsou upřednostněny postupy pro</a:t>
            </a:r>
            <a:br>
              <a:rPr lang="cs-CZ" sz="2400" b="1" dirty="0" smtClean="0">
                <a:solidFill>
                  <a:srgbClr val="0000FF"/>
                </a:solidFill>
                <a:latin typeface="+mn-lt"/>
              </a:rPr>
            </a:br>
            <a:r>
              <a:rPr lang="cs-CZ" sz="2400" b="1" dirty="0" smtClean="0">
                <a:solidFill>
                  <a:srgbClr val="0000FF"/>
                </a:solidFill>
                <a:latin typeface="+mn-lt"/>
              </a:rPr>
              <a:t> zasakování nebo vytváření umělých vodních útvarů</a:t>
            </a:r>
          </a:p>
          <a:p>
            <a:pPr>
              <a:buFont typeface="Wingdings" pitchFamily="2" charset="2"/>
              <a:buChar char="v"/>
            </a:pPr>
            <a:r>
              <a:rPr lang="cs-CZ" sz="2400" b="1" dirty="0" smtClean="0">
                <a:solidFill>
                  <a:srgbClr val="0000FF"/>
                </a:solidFill>
                <a:latin typeface="+mn-lt"/>
              </a:rPr>
              <a:t>Nicméně se rozvíjejí úvahy o jejich využití jako „technické vody“ – zejména pro WC</a:t>
            </a:r>
          </a:p>
          <a:p>
            <a:pPr>
              <a:buFont typeface="Wingdings" pitchFamily="2" charset="2"/>
              <a:buChar char="v"/>
            </a:pPr>
            <a:endParaRPr lang="cs-CZ" sz="900" b="1" dirty="0" smtClean="0">
              <a:solidFill>
                <a:srgbClr val="0000FF"/>
              </a:solidFill>
              <a:latin typeface="+mn-lt"/>
            </a:endParaRPr>
          </a:p>
          <a:p>
            <a:pPr algn="just">
              <a:buNone/>
            </a:pPr>
            <a:r>
              <a:rPr lang="cs-CZ" sz="2400" b="1" dirty="0" smtClean="0">
                <a:solidFill>
                  <a:srgbClr val="A50021"/>
                </a:solidFill>
                <a:latin typeface="+mn-lt"/>
              </a:rPr>
              <a:t>    Problémem je opět paralelní infrastruktura rozvodů, která představuje těžiště nákladů a hlavně, nebezpečné propojení se systémy pitné vody – pokud totiž nebude dost akumulované vody srážkové, bude nutné opět zapojit standardní vodovodní rozvod pitné vody…..</a:t>
            </a:r>
            <a:endParaRPr lang="cs-CZ" sz="2400" b="1" dirty="0">
              <a:solidFill>
                <a:srgbClr val="A50021"/>
              </a:solidFill>
              <a:latin typeface="+mn-lt"/>
            </a:endParaRPr>
          </a:p>
        </p:txBody>
      </p:sp>
    </p:spTree>
    <p:extLst>
      <p:ext uri="{BB962C8B-B14F-4D97-AF65-F5344CB8AC3E}">
        <p14:creationId xmlns:p14="http://schemas.microsoft.com/office/powerpoint/2010/main" val="1516307465"/>
      </p:ext>
    </p:extLst>
  </p:cSld>
  <p:clrMapOvr>
    <a:masterClrMapping/>
  </p:clrMapOvr>
  <p:transition>
    <p:cover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1484784"/>
            <a:ext cx="8229600" cy="1512168"/>
          </a:xfrm>
        </p:spPr>
        <p:txBody>
          <a:bodyPr rtlCol="0">
            <a:normAutofit/>
          </a:bodyPr>
          <a:lstStyle/>
          <a:p>
            <a:pPr algn="ctr" eaLnBrk="1" fontAlgn="auto" hangingPunct="1">
              <a:spcAft>
                <a:spcPts val="0"/>
              </a:spcAft>
              <a:defRPr/>
            </a:pPr>
            <a:r>
              <a:rPr sz="4800" dirty="0" smtClean="0">
                <a:solidFill>
                  <a:srgbClr val="0000CC"/>
                </a:solidFill>
                <a:effectLst>
                  <a:outerShdw blurRad="38100" dist="38100" dir="2700000" algn="tl">
                    <a:srgbClr val="C0C0C0"/>
                  </a:outerShdw>
                </a:effectLst>
                <a:latin typeface="+mn-lt"/>
                <a:ea typeface="+mn-ea"/>
                <a:cs typeface="+mn-cs"/>
              </a:rPr>
              <a:t>   </a:t>
            </a:r>
            <a:r>
              <a:rPr sz="4800" dirty="0" err="1" smtClean="0">
                <a:solidFill>
                  <a:srgbClr val="0000FF"/>
                </a:solidFill>
                <a:effectLst>
                  <a:outerShdw blurRad="38100" dist="38100" dir="2700000" algn="tl">
                    <a:srgbClr val="C0C0C0"/>
                  </a:outerShdw>
                </a:effectLst>
                <a:latin typeface="+mn-lt"/>
                <a:ea typeface="+mn-ea"/>
                <a:cs typeface="+mn-cs"/>
              </a:rPr>
              <a:t>Děkuji</a:t>
            </a:r>
            <a:r>
              <a:rPr sz="4800" dirty="0" smtClean="0">
                <a:solidFill>
                  <a:srgbClr val="0000FF"/>
                </a:solidFill>
                <a:effectLst>
                  <a:outerShdw blurRad="38100" dist="38100" dir="2700000" algn="tl">
                    <a:srgbClr val="C0C0C0"/>
                  </a:outerShdw>
                </a:effectLst>
                <a:latin typeface="+mn-lt"/>
                <a:ea typeface="+mn-ea"/>
                <a:cs typeface="+mn-cs"/>
              </a:rPr>
              <a:t> </a:t>
            </a:r>
            <a:r>
              <a:rPr sz="4800" dirty="0" err="1">
                <a:solidFill>
                  <a:srgbClr val="0000FF"/>
                </a:solidFill>
                <a:effectLst>
                  <a:outerShdw blurRad="38100" dist="38100" dir="2700000" algn="tl">
                    <a:srgbClr val="C0C0C0"/>
                  </a:outerShdw>
                </a:effectLst>
                <a:latin typeface="+mn-lt"/>
                <a:ea typeface="+mn-ea"/>
                <a:cs typeface="+mn-cs"/>
              </a:rPr>
              <a:t>za</a:t>
            </a:r>
            <a:r>
              <a:rPr sz="4800" dirty="0">
                <a:solidFill>
                  <a:srgbClr val="0000FF"/>
                </a:solidFill>
                <a:effectLst>
                  <a:outerShdw blurRad="38100" dist="38100" dir="2700000" algn="tl">
                    <a:srgbClr val="C0C0C0"/>
                  </a:outerShdw>
                </a:effectLst>
                <a:latin typeface="+mn-lt"/>
                <a:ea typeface="+mn-ea"/>
                <a:cs typeface="+mn-cs"/>
              </a:rPr>
              <a:t> </a:t>
            </a:r>
            <a:r>
              <a:rPr sz="4800" dirty="0" err="1" smtClean="0">
                <a:solidFill>
                  <a:srgbClr val="0000FF"/>
                </a:solidFill>
                <a:effectLst>
                  <a:outerShdw blurRad="38100" dist="38100" dir="2700000" algn="tl">
                    <a:srgbClr val="C0C0C0"/>
                  </a:outerShdw>
                </a:effectLst>
                <a:latin typeface="+mn-lt"/>
                <a:ea typeface="+mn-ea"/>
                <a:cs typeface="+mn-cs"/>
              </a:rPr>
              <a:t>pozornost</a:t>
            </a:r>
            <a:r>
              <a:rPr sz="4800" dirty="0" smtClean="0">
                <a:solidFill>
                  <a:srgbClr val="0000FF"/>
                </a:solidFill>
                <a:effectLst>
                  <a:outerShdw blurRad="38100" dist="38100" dir="2700000" algn="tl">
                    <a:srgbClr val="C0C0C0"/>
                  </a:outerShdw>
                </a:effectLst>
                <a:latin typeface="+mn-lt"/>
                <a:ea typeface="+mn-ea"/>
                <a:cs typeface="+mn-cs"/>
              </a:rPr>
              <a:t> !</a:t>
            </a:r>
            <a:endParaRPr sz="4800" dirty="0">
              <a:solidFill>
                <a:srgbClr val="0000FF"/>
              </a:solidFill>
              <a:effectLst>
                <a:outerShdw blurRad="38100" dist="38100" dir="2700000" algn="tl">
                  <a:srgbClr val="C0C0C0"/>
                </a:outerShdw>
              </a:effectLst>
              <a:latin typeface="+mn-lt"/>
              <a:ea typeface="+mn-ea"/>
              <a:cs typeface="+mn-cs"/>
            </a:endParaRPr>
          </a:p>
        </p:txBody>
      </p:sp>
      <p:sp>
        <p:nvSpPr>
          <p:cNvPr id="3" name="Zástupný symbol pro obsah 2"/>
          <p:cNvSpPr>
            <a:spLocks noGrp="1"/>
          </p:cNvSpPr>
          <p:nvPr>
            <p:ph idx="1"/>
          </p:nvPr>
        </p:nvSpPr>
        <p:spPr>
          <a:xfrm>
            <a:off x="676469" y="2492896"/>
            <a:ext cx="7772400" cy="2592958"/>
          </a:xfrm>
        </p:spPr>
        <p:txBody>
          <a:bodyPr rtlCol="0">
            <a:normAutofit/>
          </a:bodyPr>
          <a:lstStyle/>
          <a:p>
            <a:pPr marL="0" indent="0" eaLnBrk="1" fontAlgn="auto" hangingPunct="1">
              <a:spcAft>
                <a:spcPts val="0"/>
              </a:spcAft>
              <a:buFont typeface="Arial" pitchFamily="34" charset="0"/>
              <a:buNone/>
              <a:defRPr/>
            </a:pPr>
            <a:endParaRPr sz="2800" b="1" i="1" dirty="0">
              <a:latin typeface="+mj-lt"/>
            </a:endParaRPr>
          </a:p>
          <a:p>
            <a:pPr marL="0" indent="0" algn="ctr" eaLnBrk="1" fontAlgn="auto" hangingPunct="1">
              <a:spcAft>
                <a:spcPts val="0"/>
              </a:spcAft>
              <a:buFont typeface="Arial" pitchFamily="34" charset="0"/>
              <a:buNone/>
              <a:defRPr/>
            </a:pPr>
            <a:r>
              <a:rPr sz="3600" b="1" i="1" dirty="0" smtClean="0">
                <a:solidFill>
                  <a:srgbClr val="A50021"/>
                </a:solidFill>
                <a:latin typeface="+mj-lt"/>
              </a:rPr>
              <a:t>pavel.puncochar@mze.cz </a:t>
            </a:r>
          </a:p>
          <a:p>
            <a:pPr marL="0" indent="0" algn="ctr" eaLnBrk="1" fontAlgn="auto" hangingPunct="1">
              <a:spcAft>
                <a:spcPts val="0"/>
              </a:spcAft>
              <a:buFont typeface="Arial" pitchFamily="34" charset="0"/>
              <a:buNone/>
              <a:defRPr/>
            </a:pPr>
            <a:endParaRPr sz="3600" b="1" i="1" dirty="0">
              <a:solidFill>
                <a:srgbClr val="A50021"/>
              </a:solidFill>
              <a:latin typeface="+mj-lt"/>
            </a:endParaRPr>
          </a:p>
          <a:p>
            <a:pPr marL="0" indent="0" algn="ctr" eaLnBrk="1" fontAlgn="auto" hangingPunct="1">
              <a:spcAft>
                <a:spcPts val="0"/>
              </a:spcAft>
              <a:buFont typeface="Arial" pitchFamily="34" charset="0"/>
              <a:buNone/>
              <a:defRPr/>
            </a:pPr>
            <a:r>
              <a:rPr lang="cs-CZ" sz="2400" b="1" i="1" dirty="0" smtClean="0">
                <a:latin typeface="+mj-lt"/>
              </a:rPr>
              <a:t>( A „přídavek“ o recyklaci pro zájemce?)</a:t>
            </a:r>
            <a:endParaRPr sz="2400" b="1" i="1" dirty="0">
              <a:latin typeface="+mj-lt"/>
            </a:endParaRPr>
          </a:p>
        </p:txBody>
      </p:sp>
      <p:sp>
        <p:nvSpPr>
          <p:cNvPr id="4" name="Nadpis 1"/>
          <p:cNvSpPr txBox="1">
            <a:spLocks/>
          </p:cNvSpPr>
          <p:nvPr/>
        </p:nvSpPr>
        <p:spPr bwMode="auto">
          <a:xfrm>
            <a:off x="-180528" y="403994"/>
            <a:ext cx="9144000" cy="9367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cs-CZ" sz="3200" b="1" kern="1200" dirty="0">
                <a:solidFill>
                  <a:srgbClr val="B2BC00"/>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B2BC00"/>
                </a:solidFill>
                <a:latin typeface="Arial" charset="0"/>
                <a:cs typeface="Arial" charset="0"/>
              </a:defRPr>
            </a:lvl2pPr>
            <a:lvl3pPr algn="l" rtl="0" eaLnBrk="0" fontAlgn="base" hangingPunct="0">
              <a:spcBef>
                <a:spcPct val="0"/>
              </a:spcBef>
              <a:spcAft>
                <a:spcPct val="0"/>
              </a:spcAft>
              <a:defRPr sz="3200" b="1">
                <a:solidFill>
                  <a:srgbClr val="B2BC00"/>
                </a:solidFill>
                <a:latin typeface="Arial" charset="0"/>
                <a:cs typeface="Arial" charset="0"/>
              </a:defRPr>
            </a:lvl3pPr>
            <a:lvl4pPr algn="l" rtl="0" eaLnBrk="0" fontAlgn="base" hangingPunct="0">
              <a:spcBef>
                <a:spcPct val="0"/>
              </a:spcBef>
              <a:spcAft>
                <a:spcPct val="0"/>
              </a:spcAft>
              <a:defRPr sz="3200" b="1">
                <a:solidFill>
                  <a:srgbClr val="B2BC00"/>
                </a:solidFill>
                <a:latin typeface="Arial" charset="0"/>
                <a:cs typeface="Arial" charset="0"/>
              </a:defRPr>
            </a:lvl4pPr>
            <a:lvl5pPr algn="l" rtl="0" eaLnBrk="0" fontAlgn="base" hangingPunct="0">
              <a:spcBef>
                <a:spcPct val="0"/>
              </a:spcBef>
              <a:spcAft>
                <a:spcPct val="0"/>
              </a:spcAft>
              <a:defRPr sz="3200" b="1">
                <a:solidFill>
                  <a:srgbClr val="B2BC00"/>
                </a:solidFill>
                <a:latin typeface="Arial" charset="0"/>
                <a:cs typeface="Arial" charset="0"/>
              </a:defRPr>
            </a:lvl5pPr>
            <a:lvl6pPr marL="457200" algn="l" rtl="0" fontAlgn="base">
              <a:spcBef>
                <a:spcPct val="0"/>
              </a:spcBef>
              <a:spcAft>
                <a:spcPct val="0"/>
              </a:spcAft>
              <a:defRPr sz="3200" b="1">
                <a:solidFill>
                  <a:srgbClr val="B2BC00"/>
                </a:solidFill>
                <a:latin typeface="Arial" charset="0"/>
                <a:cs typeface="Arial" charset="0"/>
              </a:defRPr>
            </a:lvl6pPr>
            <a:lvl7pPr marL="914400" algn="l" rtl="0" fontAlgn="base">
              <a:spcBef>
                <a:spcPct val="0"/>
              </a:spcBef>
              <a:spcAft>
                <a:spcPct val="0"/>
              </a:spcAft>
              <a:defRPr sz="3200" b="1">
                <a:solidFill>
                  <a:srgbClr val="B2BC00"/>
                </a:solidFill>
                <a:latin typeface="Arial" charset="0"/>
                <a:cs typeface="Arial" charset="0"/>
              </a:defRPr>
            </a:lvl7pPr>
            <a:lvl8pPr marL="1371600" algn="l" rtl="0" fontAlgn="base">
              <a:spcBef>
                <a:spcPct val="0"/>
              </a:spcBef>
              <a:spcAft>
                <a:spcPct val="0"/>
              </a:spcAft>
              <a:defRPr sz="3200" b="1">
                <a:solidFill>
                  <a:srgbClr val="B2BC00"/>
                </a:solidFill>
                <a:latin typeface="Arial" charset="0"/>
                <a:cs typeface="Arial" charset="0"/>
              </a:defRPr>
            </a:lvl8pPr>
            <a:lvl9pPr marL="1828800" algn="l" rtl="0" fontAlgn="base">
              <a:spcBef>
                <a:spcPct val="0"/>
              </a:spcBef>
              <a:spcAft>
                <a:spcPct val="0"/>
              </a:spcAft>
              <a:defRPr sz="3200" b="1">
                <a:solidFill>
                  <a:srgbClr val="B2BC00"/>
                </a:solidFill>
                <a:latin typeface="Arial" charset="0"/>
                <a:cs typeface="Arial" charset="0"/>
              </a:defRPr>
            </a:lvl9pPr>
          </a:lstStyle>
          <a:p>
            <a:pPr algn="ctr"/>
            <a:r>
              <a:rPr lang="cs-CZ" sz="2800" dirty="0" smtClean="0">
                <a:solidFill>
                  <a:srgbClr val="CC0000"/>
                </a:solidFill>
                <a:effectLst>
                  <a:outerShdw blurRad="38100" dist="38100" dir="2700000" algn="tl">
                    <a:srgbClr val="C0C0C0"/>
                  </a:outerShdw>
                </a:effectLst>
                <a:latin typeface="Times New Roman" charset="0"/>
              </a:rPr>
              <a:t/>
            </a:r>
            <a:br>
              <a:rPr lang="cs-CZ" sz="2800" dirty="0" smtClean="0">
                <a:solidFill>
                  <a:srgbClr val="CC0000"/>
                </a:solidFill>
                <a:effectLst>
                  <a:outerShdw blurRad="38100" dist="38100" dir="2700000" algn="tl">
                    <a:srgbClr val="C0C0C0"/>
                  </a:outerShdw>
                </a:effectLst>
                <a:latin typeface="Times New Roman" charset="0"/>
              </a:rPr>
            </a:br>
            <a:endParaRPr lang="cs-CZ" sz="2800" dirty="0" smtClean="0">
              <a:solidFill>
                <a:srgbClr val="CC0000"/>
              </a:solidFill>
              <a:effectLst>
                <a:outerShdw blurRad="38100" dist="38100" dir="2700000" algn="tl">
                  <a:srgbClr val="C0C0C0"/>
                </a:outerShdw>
              </a:effectLst>
              <a:latin typeface="Times New Roman" charset="0"/>
            </a:endParaRPr>
          </a:p>
          <a:p>
            <a:pPr algn="ctr"/>
            <a:r>
              <a:rPr lang="cs-CZ" sz="1800" i="1" dirty="0">
                <a:solidFill>
                  <a:srgbClr val="CC0000"/>
                </a:solidFill>
                <a:latin typeface="Times New Roman" charset="0"/>
              </a:rPr>
              <a:t>Masarykova univ. Brno – březen 2020</a:t>
            </a:r>
            <a:br>
              <a:rPr lang="cs-CZ" sz="1800" i="1" dirty="0">
                <a:solidFill>
                  <a:srgbClr val="CC0000"/>
                </a:solidFill>
                <a:latin typeface="Times New Roman" charset="0"/>
              </a:rPr>
            </a:br>
            <a:r>
              <a:rPr lang="cs-CZ" sz="1800" dirty="0">
                <a:solidFill>
                  <a:srgbClr val="CC0000"/>
                </a:solidFill>
                <a:effectLst>
                  <a:outerShdw blurRad="38100" dist="38100" dir="2700000" algn="tl">
                    <a:srgbClr val="C0C0C0"/>
                  </a:outerShdw>
                </a:effectLst>
              </a:rPr>
              <a:t/>
            </a:r>
            <a:br>
              <a:rPr lang="cs-CZ" sz="1800" dirty="0">
                <a:solidFill>
                  <a:srgbClr val="CC0000"/>
                </a:solidFill>
                <a:effectLst>
                  <a:outerShdw blurRad="38100" dist="38100" dir="2700000" algn="tl">
                    <a:srgbClr val="C0C0C0"/>
                  </a:outerShdw>
                </a:effectLst>
              </a:rPr>
            </a:br>
            <a:endParaRPr lang="cs-CZ" sz="1800" dirty="0"/>
          </a:p>
        </p:txBody>
      </p:sp>
    </p:spTree>
    <p:extLst>
      <p:ext uri="{BB962C8B-B14F-4D97-AF65-F5344CB8AC3E}">
        <p14:creationId xmlns:p14="http://schemas.microsoft.com/office/powerpoint/2010/main" val="2722602584"/>
      </p:ext>
    </p:extLst>
  </p:cSld>
  <p:clrMapOvr>
    <a:masterClrMapping/>
  </p:clrMapOvr>
  <p:transition>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2048"/>
            <a:ext cx="8229600" cy="922114"/>
          </a:xfrm>
        </p:spPr>
        <p:txBody>
          <a:bodyPr/>
          <a:lstStyle/>
          <a:p>
            <a:pPr algn="ctr"/>
            <a:r>
              <a:rPr lang="cs-CZ" sz="2800" dirty="0" smtClean="0">
                <a:solidFill>
                  <a:srgbClr val="CC0000"/>
                </a:solidFill>
                <a:effectLst>
                  <a:outerShdw blurRad="38100" dist="38100" dir="2700000" algn="tl">
                    <a:srgbClr val="C0C0C0"/>
                  </a:outerShdw>
                </a:effectLst>
                <a:latin typeface="Times New Roman" charset="0"/>
              </a:rPr>
              <a:t/>
            </a:r>
            <a:br>
              <a:rPr lang="cs-CZ" sz="2800" dirty="0" smtClean="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611560" y="764704"/>
            <a:ext cx="8064896" cy="5040561"/>
          </a:xfrm>
        </p:spPr>
        <p:txBody>
          <a:bodyPr/>
          <a:lstStyle/>
          <a:p>
            <a:pPr algn="ctr">
              <a:buNone/>
            </a:pPr>
            <a:r>
              <a:rPr lang="cs-CZ" sz="3200" b="1" dirty="0">
                <a:solidFill>
                  <a:srgbClr val="0000CC"/>
                </a:solidFill>
                <a:effectLst>
                  <a:outerShdw blurRad="38100" dist="38100" dir="2700000" algn="tl">
                    <a:srgbClr val="C0C0C0"/>
                  </a:outerShdw>
                </a:effectLst>
                <a:latin typeface="Times New Roman" pitchFamily="18" charset="0"/>
                <a:cs typeface="Arial" charset="0"/>
              </a:rPr>
              <a:t>Nálezy farmaceutických přípravků </a:t>
            </a:r>
            <a:br>
              <a:rPr lang="cs-CZ" sz="3200" b="1" dirty="0">
                <a:solidFill>
                  <a:srgbClr val="0000CC"/>
                </a:solidFill>
                <a:effectLst>
                  <a:outerShdw blurRad="38100" dist="38100" dir="2700000" algn="tl">
                    <a:srgbClr val="C0C0C0"/>
                  </a:outerShdw>
                </a:effectLst>
                <a:latin typeface="Times New Roman" pitchFamily="18" charset="0"/>
                <a:cs typeface="Arial" charset="0"/>
              </a:rPr>
            </a:br>
            <a:r>
              <a:rPr lang="cs-CZ" sz="3200" b="1" dirty="0">
                <a:solidFill>
                  <a:srgbClr val="0000CC"/>
                </a:solidFill>
                <a:effectLst>
                  <a:outerShdw blurRad="38100" dist="38100" dir="2700000" algn="tl">
                    <a:srgbClr val="C0C0C0"/>
                  </a:outerShdw>
                </a:effectLst>
                <a:latin typeface="Times New Roman" pitchFamily="18" charset="0"/>
                <a:cs typeface="Arial" charset="0"/>
              </a:rPr>
              <a:t>v odpadních vodách</a:t>
            </a:r>
          </a:p>
          <a:p>
            <a:pPr>
              <a:spcBef>
                <a:spcPts val="600"/>
              </a:spcBef>
              <a:spcAft>
                <a:spcPts val="600"/>
              </a:spcAft>
              <a:buClrTx/>
              <a:buFont typeface="Arial" pitchFamily="34" charset="0"/>
              <a:buChar char="•"/>
            </a:pPr>
            <a:r>
              <a:rPr lang="cs-CZ" sz="2800" b="1" dirty="0" smtClean="0">
                <a:latin typeface="+mn-lt"/>
              </a:rPr>
              <a:t>Odtoky z ČOV (Liška </a:t>
            </a:r>
            <a:r>
              <a:rPr lang="cs-CZ" sz="2800" b="1" dirty="0" err="1" smtClean="0">
                <a:latin typeface="+mn-lt"/>
              </a:rPr>
              <a:t>et</a:t>
            </a:r>
            <a:r>
              <a:rPr lang="cs-CZ" sz="2800" b="1" dirty="0" smtClean="0">
                <a:latin typeface="+mn-lt"/>
              </a:rPr>
              <a:t> </a:t>
            </a:r>
            <a:r>
              <a:rPr lang="cs-CZ" sz="2800" b="1" dirty="0" err="1" smtClean="0">
                <a:latin typeface="+mn-lt"/>
              </a:rPr>
              <a:t>al</a:t>
            </a:r>
            <a:r>
              <a:rPr lang="cs-CZ" sz="2800" b="1" dirty="0" smtClean="0">
                <a:latin typeface="+mn-lt"/>
              </a:rPr>
              <a:t>.,)</a:t>
            </a:r>
          </a:p>
          <a:p>
            <a:pPr lvl="1">
              <a:buClrTx/>
              <a:buFont typeface="Wingdings" pitchFamily="2" charset="2"/>
              <a:buChar char="ü"/>
            </a:pPr>
            <a:r>
              <a:rPr lang="cs-CZ" sz="2400" b="1" dirty="0" smtClean="0">
                <a:latin typeface="+mn-lt"/>
              </a:rPr>
              <a:t>antihypertenziva, diuretika, </a:t>
            </a:r>
            <a:r>
              <a:rPr lang="cs-CZ" sz="2400" b="1" dirty="0" err="1" smtClean="0">
                <a:latin typeface="+mn-lt"/>
              </a:rPr>
              <a:t>antireumatika</a:t>
            </a:r>
            <a:r>
              <a:rPr lang="cs-CZ" sz="2400" b="1" dirty="0" smtClean="0">
                <a:latin typeface="+mn-lt"/>
              </a:rPr>
              <a:t>, </a:t>
            </a:r>
            <a:r>
              <a:rPr lang="cs-CZ" sz="2400" b="1" dirty="0" err="1" smtClean="0">
                <a:latin typeface="+mn-lt"/>
              </a:rPr>
              <a:t>beta.blokátory</a:t>
            </a:r>
            <a:r>
              <a:rPr lang="cs-CZ" sz="2400" b="1" dirty="0" smtClean="0">
                <a:latin typeface="+mn-lt"/>
              </a:rPr>
              <a:t>:  3 – 9 </a:t>
            </a:r>
            <a:r>
              <a:rPr lang="cs-CZ" sz="2400" b="1" dirty="0" err="1" smtClean="0">
                <a:latin typeface="+mn-lt"/>
              </a:rPr>
              <a:t>ug</a:t>
            </a:r>
            <a:r>
              <a:rPr lang="cs-CZ" sz="2400" b="1" dirty="0" smtClean="0">
                <a:latin typeface="+mn-lt"/>
              </a:rPr>
              <a:t>/l</a:t>
            </a:r>
          </a:p>
          <a:p>
            <a:pPr lvl="1">
              <a:buClrTx/>
              <a:buFont typeface="Wingdings" pitchFamily="2" charset="2"/>
              <a:buChar char="ü"/>
            </a:pPr>
            <a:r>
              <a:rPr lang="cs-CZ" sz="2400" b="1" dirty="0">
                <a:latin typeface="+mn-lt"/>
              </a:rPr>
              <a:t> </a:t>
            </a:r>
            <a:r>
              <a:rPr lang="cs-CZ" sz="2400" b="1" dirty="0" smtClean="0">
                <a:latin typeface="+mn-lt"/>
              </a:rPr>
              <a:t>antiepileptika, psychofarmaka: 0,4 – 1 </a:t>
            </a:r>
            <a:r>
              <a:rPr lang="cs-CZ" sz="2400" b="1" dirty="0" err="1" smtClean="0">
                <a:latin typeface="+mn-lt"/>
              </a:rPr>
              <a:t>ug</a:t>
            </a:r>
            <a:r>
              <a:rPr lang="cs-CZ" sz="2400" b="1" dirty="0" smtClean="0">
                <a:latin typeface="+mn-lt"/>
              </a:rPr>
              <a:t>/l</a:t>
            </a:r>
          </a:p>
          <a:p>
            <a:pPr marL="360363" lvl="1" indent="-360363">
              <a:spcBef>
                <a:spcPts val="600"/>
              </a:spcBef>
              <a:spcAft>
                <a:spcPts val="600"/>
              </a:spcAft>
              <a:buClrTx/>
              <a:buSzPct val="120000"/>
              <a:buFont typeface="Arial" pitchFamily="34" charset="0"/>
              <a:buChar char="•"/>
            </a:pPr>
            <a:r>
              <a:rPr lang="cs-CZ" sz="2800" b="1" dirty="0">
                <a:latin typeface="+mn-lt"/>
              </a:rPr>
              <a:t>Surová odpadní voda </a:t>
            </a:r>
            <a:r>
              <a:rPr lang="cs-CZ" sz="2800" b="1" dirty="0" smtClean="0">
                <a:latin typeface="+mn-lt"/>
              </a:rPr>
              <a:t>(</a:t>
            </a:r>
            <a:r>
              <a:rPr lang="cs-CZ" sz="2800" b="1" dirty="0" err="1" smtClean="0">
                <a:latin typeface="+mn-lt"/>
              </a:rPr>
              <a:t>Očenášková</a:t>
            </a:r>
            <a:r>
              <a:rPr lang="cs-CZ" sz="2800" b="1" dirty="0" smtClean="0">
                <a:latin typeface="+mn-lt"/>
              </a:rPr>
              <a:t> </a:t>
            </a:r>
            <a:r>
              <a:rPr lang="cs-CZ" sz="2800" b="1" dirty="0" err="1" smtClean="0">
                <a:latin typeface="+mn-lt"/>
              </a:rPr>
              <a:t>et</a:t>
            </a:r>
            <a:r>
              <a:rPr lang="cs-CZ" sz="2800" b="1" dirty="0" smtClean="0">
                <a:latin typeface="+mn-lt"/>
              </a:rPr>
              <a:t> </a:t>
            </a:r>
            <a:r>
              <a:rPr lang="cs-CZ" sz="2800" b="1" dirty="0" err="1" smtClean="0">
                <a:latin typeface="+mn-lt"/>
              </a:rPr>
              <a:t>al</a:t>
            </a:r>
            <a:r>
              <a:rPr lang="cs-CZ" sz="2800" b="1" dirty="0" smtClean="0">
                <a:latin typeface="+mn-lt"/>
              </a:rPr>
              <a:t>.,)</a:t>
            </a:r>
          </a:p>
          <a:p>
            <a:pPr lvl="1">
              <a:buClrTx/>
              <a:buFont typeface="Wingdings" pitchFamily="2" charset="2"/>
              <a:buChar char="ü"/>
            </a:pPr>
            <a:r>
              <a:rPr lang="cs-CZ" sz="2400" b="1" dirty="0">
                <a:latin typeface="+mn-lt"/>
              </a:rPr>
              <a:t>Pervitin – i více než 10 </a:t>
            </a:r>
            <a:r>
              <a:rPr lang="cs-CZ" sz="2400" b="1" dirty="0" err="1">
                <a:latin typeface="+mn-lt"/>
              </a:rPr>
              <a:t>ug</a:t>
            </a:r>
            <a:r>
              <a:rPr lang="cs-CZ" sz="2400" b="1" dirty="0">
                <a:latin typeface="+mn-lt"/>
              </a:rPr>
              <a:t>/l</a:t>
            </a:r>
          </a:p>
          <a:p>
            <a:pPr lvl="1">
              <a:buClrTx/>
              <a:buFont typeface="Wingdings" pitchFamily="2" charset="2"/>
              <a:buChar char="ü"/>
            </a:pPr>
            <a:r>
              <a:rPr lang="cs-CZ" sz="2400" b="1" dirty="0">
                <a:latin typeface="+mn-lt"/>
              </a:rPr>
              <a:t>Extáze – až 0,535 </a:t>
            </a:r>
            <a:r>
              <a:rPr lang="cs-CZ" sz="2400" b="1" dirty="0" err="1">
                <a:latin typeface="+mn-lt"/>
              </a:rPr>
              <a:t>ug</a:t>
            </a:r>
            <a:r>
              <a:rPr lang="cs-CZ" sz="2400" b="1" dirty="0">
                <a:latin typeface="+mn-lt"/>
              </a:rPr>
              <a:t>/l</a:t>
            </a:r>
          </a:p>
          <a:p>
            <a:pPr lvl="1">
              <a:buClrTx/>
              <a:buFont typeface="Wingdings" pitchFamily="2" charset="2"/>
              <a:buChar char="ü"/>
            </a:pPr>
            <a:r>
              <a:rPr lang="cs-CZ" sz="2400" b="1" dirty="0">
                <a:latin typeface="+mn-lt"/>
              </a:rPr>
              <a:t>Kokain + metabolity – až 0,85 </a:t>
            </a:r>
            <a:r>
              <a:rPr lang="cs-CZ" sz="2400" b="1" dirty="0" err="1">
                <a:latin typeface="+mn-lt"/>
              </a:rPr>
              <a:t>ug</a:t>
            </a:r>
            <a:r>
              <a:rPr lang="cs-CZ" sz="2400" b="1" dirty="0">
                <a:latin typeface="+mn-lt"/>
              </a:rPr>
              <a:t>/l</a:t>
            </a:r>
          </a:p>
        </p:txBody>
      </p:sp>
    </p:spTree>
    <p:extLst>
      <p:ext uri="{BB962C8B-B14F-4D97-AF65-F5344CB8AC3E}">
        <p14:creationId xmlns:p14="http://schemas.microsoft.com/office/powerpoint/2010/main" val="973330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7760" y="116632"/>
            <a:ext cx="8756727" cy="1200814"/>
          </a:xfrm>
        </p:spPr>
        <p:txBody>
          <a:bodyPr/>
          <a:lstStyle/>
          <a:p>
            <a:pPr algn="ctr"/>
            <a:r>
              <a:rPr lang="cs-CZ" sz="2000" dirty="0" smtClean="0">
                <a:solidFill>
                  <a:srgbClr val="C00000"/>
                </a:solidFill>
                <a:latin typeface="+mn-lt"/>
              </a:rPr>
              <a:t>Vodárenské nádrže se zatím stačily doplňovat a překlenovat období nedostatku vody, ale ty menší nemusí v budoucnu stačit– zejména když se zvýší požadavky při nedostatečnosti podzemních vod</a:t>
            </a:r>
            <a:endParaRPr lang="cs-CZ" sz="2000" dirty="0">
              <a:solidFill>
                <a:srgbClr val="C00000"/>
              </a:solidFill>
              <a:latin typeface="+mn-lt"/>
            </a:endParaRPr>
          </a:p>
        </p:txBody>
      </p:sp>
      <p:pic>
        <p:nvPicPr>
          <p:cNvPr id="3" name="Picture 3" descr="C:\Users\10000777\Documents\výuka university\nádrže za sucha 2018\Hubenov\panor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84" y="5546203"/>
            <a:ext cx="3813607" cy="12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Users\10000777\Documents\výuka university\nádrže za sucha 2018\Hubenov\Konec vzdutí\DSC034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807" y="5546203"/>
            <a:ext cx="3893345" cy="12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10000777\Documents\výuka university\nádrže za sucha 2018\Vír\Konec vzdutí\IMG_20180912_1421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5" y="2061231"/>
            <a:ext cx="2709915" cy="16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10000777\Documents\výuka university\nádrže za sucha 2018\Vranov\Konec vzdutí\IMG_20180912_13333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9876" y="1773556"/>
            <a:ext cx="3112441" cy="176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10"/>
          <p:cNvSpPr txBox="1">
            <a:spLocks noChangeArrowheads="1"/>
          </p:cNvSpPr>
          <p:nvPr/>
        </p:nvSpPr>
        <p:spPr bwMode="auto">
          <a:xfrm>
            <a:off x="6026624" y="2656918"/>
            <a:ext cx="129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2400" b="1" dirty="0" smtClean="0">
                <a:solidFill>
                  <a:srgbClr val="FFFF00"/>
                </a:solidFill>
                <a:latin typeface="Times New Roman" pitchFamily="18" charset="0"/>
              </a:rPr>
              <a:t>Vír</a:t>
            </a:r>
          </a:p>
          <a:p>
            <a:pPr algn="ctr" eaLnBrk="1" hangingPunct="1">
              <a:spcBef>
                <a:spcPct val="0"/>
              </a:spcBef>
              <a:buFontTx/>
              <a:buNone/>
            </a:pPr>
            <a:r>
              <a:rPr lang="cs-CZ" altLang="cs-CZ" sz="2400" b="1" dirty="0" smtClean="0">
                <a:solidFill>
                  <a:srgbClr val="FFFF00"/>
                </a:solidFill>
                <a:latin typeface="Times New Roman" pitchFamily="18" charset="0"/>
              </a:rPr>
              <a:t>38%</a:t>
            </a:r>
            <a:endParaRPr lang="cs-CZ" altLang="cs-CZ" sz="2400" b="1" dirty="0">
              <a:solidFill>
                <a:srgbClr val="FFFF00"/>
              </a:solidFill>
              <a:latin typeface="Times New Roman" pitchFamily="18" charset="0"/>
            </a:endParaRPr>
          </a:p>
        </p:txBody>
      </p:sp>
      <p:sp>
        <p:nvSpPr>
          <p:cNvPr id="9" name="TextovéPole 9"/>
          <p:cNvSpPr txBox="1">
            <a:spLocks noChangeArrowheads="1"/>
          </p:cNvSpPr>
          <p:nvPr/>
        </p:nvSpPr>
        <p:spPr bwMode="auto">
          <a:xfrm>
            <a:off x="23791" y="2987658"/>
            <a:ext cx="12141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2000" b="1" dirty="0" smtClean="0">
                <a:solidFill>
                  <a:srgbClr val="FFFF00"/>
                </a:solidFill>
                <a:latin typeface="Times New Roman" pitchFamily="18" charset="0"/>
              </a:rPr>
              <a:t>Vranov</a:t>
            </a:r>
          </a:p>
          <a:p>
            <a:pPr algn="ctr" eaLnBrk="1" hangingPunct="1">
              <a:spcBef>
                <a:spcPct val="0"/>
              </a:spcBef>
              <a:buFontTx/>
              <a:buNone/>
            </a:pPr>
            <a:r>
              <a:rPr lang="cs-CZ" altLang="cs-CZ" sz="2000" b="1" dirty="0" smtClean="0">
                <a:solidFill>
                  <a:srgbClr val="FFFF00"/>
                </a:solidFill>
                <a:latin typeface="Times New Roman" pitchFamily="18" charset="0"/>
              </a:rPr>
              <a:t>45%</a:t>
            </a:r>
            <a:endParaRPr lang="cs-CZ" altLang="cs-CZ" sz="2000" b="1" dirty="0">
              <a:solidFill>
                <a:srgbClr val="FFFF00"/>
              </a:solidFill>
              <a:latin typeface="Times New Roman" pitchFamily="18" charset="0"/>
            </a:endParaRPr>
          </a:p>
        </p:txBody>
      </p:sp>
      <p:pic>
        <p:nvPicPr>
          <p:cNvPr id="10" name="Picture 2" descr="C:\Users\10000777\Documents\výuka university\nádrže za sucha 2018\Vranov\Návodní líc\IMG_20180912_12355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0" y="3678693"/>
            <a:ext cx="2491405" cy="186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sers\10000777\Documents\výuka university\nádrže za sucha 2018\Vír\Návodní líc\IMG_20180912_090208.jpg"/>
          <p:cNvPicPr>
            <a:picLocks noChangeAspect="1" noChangeArrowheads="1"/>
          </p:cNvPicPr>
          <p:nvPr/>
        </p:nvPicPr>
        <p:blipFill rotWithShape="1">
          <a:blip r:embed="rId8">
            <a:extLst>
              <a:ext uri="{28A0092B-C50C-407E-A947-70E740481C1C}">
                <a14:useLocalDpi xmlns:a14="http://schemas.microsoft.com/office/drawing/2010/main" val="0"/>
              </a:ext>
            </a:extLst>
          </a:blip>
          <a:srcRect l="1" t="8242" r="-1677"/>
          <a:stretch/>
        </p:blipFill>
        <p:spPr bwMode="auto">
          <a:xfrm>
            <a:off x="5997906" y="3433263"/>
            <a:ext cx="3117376" cy="218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ovéPole 14"/>
          <p:cNvSpPr txBox="1"/>
          <p:nvPr/>
        </p:nvSpPr>
        <p:spPr>
          <a:xfrm>
            <a:off x="3367678" y="6420024"/>
            <a:ext cx="2664296" cy="400110"/>
          </a:xfrm>
          <a:prstGeom prst="rect">
            <a:avLst/>
          </a:prstGeom>
          <a:noFill/>
        </p:spPr>
        <p:txBody>
          <a:bodyPr wrap="square" rtlCol="0">
            <a:spAutoFit/>
          </a:bodyPr>
          <a:lstStyle/>
          <a:p>
            <a:r>
              <a:rPr lang="cs-CZ" sz="2000" b="1" dirty="0" smtClean="0">
                <a:solidFill>
                  <a:srgbClr val="FFFF00"/>
                </a:solidFill>
              </a:rPr>
              <a:t>Hubenov 32%</a:t>
            </a:r>
            <a:endParaRPr lang="cs-CZ" sz="2000" b="1" dirty="0">
              <a:solidFill>
                <a:srgbClr val="FFFF00"/>
              </a:solidFill>
            </a:endParaRPr>
          </a:p>
        </p:txBody>
      </p:sp>
      <p:pic>
        <p:nvPicPr>
          <p:cNvPr id="16" name="Picture 2" descr="C:\Users\10000777\Documents\s.p. Povodí\sucho 2019\foto a data PLA\Vrchlice 10-201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555" y="1317446"/>
            <a:ext cx="2863930" cy="16109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2896464" y="2122927"/>
            <a:ext cx="2501160" cy="400110"/>
          </a:xfrm>
          <a:prstGeom prst="rect">
            <a:avLst/>
          </a:prstGeom>
          <a:noFill/>
        </p:spPr>
        <p:txBody>
          <a:bodyPr wrap="square" rtlCol="0">
            <a:spAutoFit/>
          </a:bodyPr>
          <a:lstStyle/>
          <a:p>
            <a:r>
              <a:rPr lang="cs-CZ" sz="2000" b="1" dirty="0" smtClean="0">
                <a:solidFill>
                  <a:srgbClr val="FFFF00"/>
                </a:solidFill>
              </a:rPr>
              <a:t>Vrchlice 59%</a:t>
            </a:r>
            <a:endParaRPr lang="cs-CZ" sz="2000" b="1" dirty="0">
              <a:solidFill>
                <a:srgbClr val="FFFF00"/>
              </a:solidFill>
            </a:endParaRPr>
          </a:p>
        </p:txBody>
      </p:sp>
      <p:pic>
        <p:nvPicPr>
          <p:cNvPr id="18" name="Picture 2"/>
          <p:cNvPicPr>
            <a:picLocks noChangeAspect="1" noChangeArrowheads="1"/>
          </p:cNvPicPr>
          <p:nvPr/>
        </p:nvPicPr>
        <p:blipFill>
          <a:blip r:embed="rId10" cstate="print"/>
          <a:srcRect l="513" t="713" r="513" b="713"/>
          <a:stretch>
            <a:fillRect/>
          </a:stretch>
        </p:blipFill>
        <p:spPr bwMode="auto">
          <a:xfrm>
            <a:off x="2740820" y="3179365"/>
            <a:ext cx="3038665" cy="2173419"/>
          </a:xfrm>
          <a:prstGeom prst="rect">
            <a:avLst/>
          </a:prstGeom>
          <a:noFill/>
          <a:ln w="9525">
            <a:noFill/>
            <a:miter lim="800000"/>
            <a:headEnd/>
            <a:tailEnd/>
          </a:ln>
        </p:spPr>
      </p:pic>
      <p:sp>
        <p:nvSpPr>
          <p:cNvPr id="19" name="TextovéPole 18"/>
          <p:cNvSpPr txBox="1"/>
          <p:nvPr/>
        </p:nvSpPr>
        <p:spPr>
          <a:xfrm>
            <a:off x="2740820" y="4890189"/>
            <a:ext cx="3199331" cy="461665"/>
          </a:xfrm>
          <a:prstGeom prst="rect">
            <a:avLst/>
          </a:prstGeom>
          <a:noFill/>
        </p:spPr>
        <p:txBody>
          <a:bodyPr wrap="square" rtlCol="0">
            <a:spAutoFit/>
          </a:bodyPr>
          <a:lstStyle/>
          <a:p>
            <a:r>
              <a:rPr lang="cs-CZ" sz="2400" b="1" dirty="0" smtClean="0">
                <a:solidFill>
                  <a:srgbClr val="FFFF00"/>
                </a:solidFill>
              </a:rPr>
              <a:t>Švihov –Želivka 1993</a:t>
            </a:r>
            <a:endParaRPr lang="cs-CZ" sz="2400" b="1" dirty="0">
              <a:solidFill>
                <a:srgbClr val="FFFF00"/>
              </a:solidFill>
            </a:endParaRPr>
          </a:p>
        </p:txBody>
      </p:sp>
    </p:spTree>
    <p:extLst>
      <p:ext uri="{BB962C8B-B14F-4D97-AF65-F5344CB8AC3E}">
        <p14:creationId xmlns:p14="http://schemas.microsoft.com/office/powerpoint/2010/main" val="1674302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08720"/>
          </a:xfrm>
        </p:spPr>
        <p:txBody>
          <a:bodyPr/>
          <a:lstStyle/>
          <a:p>
            <a:pPr algn="ctr"/>
            <a:r>
              <a:rPr lang="cs-CZ" sz="2800" dirty="0" smtClean="0">
                <a:solidFill>
                  <a:srgbClr val="CC0000"/>
                </a:solidFill>
                <a:effectLst>
                  <a:outerShdw blurRad="38100" dist="38100" dir="2700000" algn="tl">
                    <a:srgbClr val="C0C0C0"/>
                  </a:outerShdw>
                </a:effectLst>
                <a:latin typeface="Times New Roman" charset="0"/>
              </a:rPr>
              <a:t/>
            </a:r>
            <a:br>
              <a:rPr lang="cs-CZ" sz="2800" dirty="0" smtClean="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4" name="Picture 2" descr="VaK info 2 "/>
          <p:cNvPicPr>
            <a:picLocks noGrp="1" noChangeAspect="1" noChangeArrowheads="1"/>
          </p:cNvPicPr>
          <p:nvPr>
            <p:ph idx="1"/>
          </p:nvPr>
        </p:nvPicPr>
        <p:blipFill>
          <a:blip r:embed="rId2" cstate="print"/>
          <a:srcRect r="16198" b="14398"/>
          <a:stretch>
            <a:fillRect/>
          </a:stretch>
        </p:blipFill>
        <p:spPr bwMode="auto">
          <a:xfrm>
            <a:off x="16383" y="1124744"/>
            <a:ext cx="8876097" cy="5666718"/>
          </a:xfrm>
          <a:prstGeom prst="rect">
            <a:avLst/>
          </a:prstGeom>
          <a:noFill/>
          <a:ln w="9525">
            <a:noFill/>
            <a:miter lim="800000"/>
            <a:headEnd/>
            <a:tailEnd/>
          </a:ln>
        </p:spPr>
      </p:pic>
      <p:sp>
        <p:nvSpPr>
          <p:cNvPr id="5" name="TextovéPole 4"/>
          <p:cNvSpPr txBox="1"/>
          <p:nvPr/>
        </p:nvSpPr>
        <p:spPr>
          <a:xfrm>
            <a:off x="1259632" y="764704"/>
            <a:ext cx="7272808" cy="738664"/>
          </a:xfrm>
          <a:prstGeom prst="rect">
            <a:avLst/>
          </a:prstGeom>
          <a:noFill/>
        </p:spPr>
        <p:txBody>
          <a:bodyPr wrap="square" rtlCol="0">
            <a:spAutoFit/>
          </a:bodyPr>
          <a:lstStyle/>
          <a:p>
            <a:pPr algn="ctr"/>
            <a:r>
              <a:rPr lang="cs-CZ" sz="2400" b="1" dirty="0" err="1" smtClean="0">
                <a:solidFill>
                  <a:srgbClr val="A50021"/>
                </a:solidFill>
                <a:cs typeface="Times New Roman" pitchFamily="18" charset="0"/>
              </a:rPr>
              <a:t>Diklofenak</a:t>
            </a:r>
            <a:r>
              <a:rPr lang="cs-CZ" sz="2400" b="1" dirty="0" smtClean="0">
                <a:solidFill>
                  <a:srgbClr val="A50021"/>
                </a:solidFill>
                <a:cs typeface="Times New Roman" pitchFamily="18" charset="0"/>
              </a:rPr>
              <a:t> ve 3 významných řekách na území SRN</a:t>
            </a:r>
          </a:p>
          <a:p>
            <a:endParaRPr lang="cs-CZ" dirty="0"/>
          </a:p>
        </p:txBody>
      </p:sp>
    </p:spTree>
    <p:extLst>
      <p:ext uri="{BB962C8B-B14F-4D97-AF65-F5344CB8AC3E}">
        <p14:creationId xmlns:p14="http://schemas.microsoft.com/office/powerpoint/2010/main" val="13825200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0"/>
            <a:ext cx="8075240" cy="980728"/>
          </a:xfrm>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1026" name="Picture 2" descr="C:\Documents and Settings\puncochar\Plocha\FOTO\Izrael 2011\Izrael 2011\P1012751.JPG"/>
          <p:cNvPicPr>
            <a:picLocks noChangeAspect="1" noChangeArrowheads="1"/>
          </p:cNvPicPr>
          <p:nvPr/>
        </p:nvPicPr>
        <p:blipFill>
          <a:blip r:embed="rId2" cstate="print"/>
          <a:srcRect/>
          <a:stretch>
            <a:fillRect/>
          </a:stretch>
        </p:blipFill>
        <p:spPr bwMode="auto">
          <a:xfrm>
            <a:off x="251520" y="836712"/>
            <a:ext cx="8640960" cy="5685638"/>
          </a:xfrm>
          <a:prstGeom prst="rect">
            <a:avLst/>
          </a:prstGeom>
          <a:noFill/>
        </p:spPr>
      </p:pic>
    </p:spTree>
    <p:extLst>
      <p:ext uri="{BB962C8B-B14F-4D97-AF65-F5344CB8AC3E}">
        <p14:creationId xmlns:p14="http://schemas.microsoft.com/office/powerpoint/2010/main" val="973348658"/>
      </p:ext>
    </p:extLst>
  </p:cSld>
  <p:clrMapOvr>
    <a:masterClrMapping/>
  </p:clrMapOvr>
  <p:transition>
    <p:cover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4098" name="Picture 2" descr="C:\Users\10000777\Documents\Rukopisy\obrázky k suchu\IMG_3889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93595"/>
            <a:ext cx="7704856" cy="577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22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274042"/>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smtClean="0">
                <a:solidFill>
                  <a:srgbClr val="CC0000"/>
                </a:solidFill>
                <a:latin typeface="Times New Roman" charset="0"/>
              </a:rPr>
              <a:t>Masarykova </a:t>
            </a:r>
            <a:r>
              <a:rPr lang="cs-CZ" sz="1400" i="1" dirty="0">
                <a:solidFill>
                  <a:srgbClr val="CC0000"/>
                </a:solidFill>
                <a:latin typeface="Times New Roman" charset="0"/>
              </a:rPr>
              <a:t>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1026" name="Picture 2" descr="D:\IMG_40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567" b="25489"/>
          <a:stretch/>
        </p:blipFill>
        <p:spPr bwMode="auto">
          <a:xfrm>
            <a:off x="154008" y="1013128"/>
            <a:ext cx="4404360" cy="235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P10155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552" y="4149080"/>
            <a:ext cx="3477589" cy="260819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IMG_409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97" b="21944"/>
          <a:stretch/>
        </p:blipFill>
        <p:spPr bwMode="auto">
          <a:xfrm>
            <a:off x="4340995" y="4149080"/>
            <a:ext cx="4575389" cy="2608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527" r="18725" b="10224"/>
          <a:stretch/>
        </p:blipFill>
        <p:spPr bwMode="auto">
          <a:xfrm>
            <a:off x="4716016" y="1013128"/>
            <a:ext cx="4004670" cy="2374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0" y="3573016"/>
            <a:ext cx="9144000" cy="369332"/>
          </a:xfrm>
          <a:prstGeom prst="rect">
            <a:avLst/>
          </a:prstGeom>
          <a:noFill/>
        </p:spPr>
        <p:txBody>
          <a:bodyPr wrap="square" rtlCol="0">
            <a:spAutoFit/>
          </a:bodyPr>
          <a:lstStyle/>
          <a:p>
            <a:pPr algn="ctr"/>
            <a:r>
              <a:rPr lang="cs-CZ" b="1" dirty="0" smtClean="0">
                <a:solidFill>
                  <a:srgbClr val="0000FF"/>
                </a:solidFill>
              </a:rPr>
              <a:t>Kréta  VIII/ 2018 – neobvyklé sucho – nádrže se prázdní, závlaha podzemní vodou…</a:t>
            </a:r>
            <a:endParaRPr lang="cs-CZ" b="1" dirty="0">
              <a:solidFill>
                <a:srgbClr val="0000FF"/>
              </a:solidFill>
            </a:endParaRPr>
          </a:p>
        </p:txBody>
      </p:sp>
    </p:spTree>
    <p:extLst>
      <p:ext uri="{BB962C8B-B14F-4D97-AF65-F5344CB8AC3E}">
        <p14:creationId xmlns:p14="http://schemas.microsoft.com/office/powerpoint/2010/main" val="7544760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1600" i="1" dirty="0">
                <a:solidFill>
                  <a:srgbClr val="CC0000"/>
                </a:solidFill>
                <a:latin typeface="Times New Roman" charset="0"/>
              </a:rPr>
              <a:t>Masarykova univ. Brno – březen 2020</a:t>
            </a:r>
            <a:br>
              <a:rPr lang="cs-CZ" sz="1600" i="1" dirty="0">
                <a:solidFill>
                  <a:srgbClr val="CC0000"/>
                </a:solidFill>
                <a:latin typeface="Times New Roman" charset="0"/>
              </a:rPr>
            </a:br>
            <a:r>
              <a:rPr lang="cs-CZ" sz="1600" dirty="0">
                <a:solidFill>
                  <a:srgbClr val="CC0000"/>
                </a:solidFill>
                <a:effectLst>
                  <a:outerShdw blurRad="38100" dist="38100" dir="2700000" algn="tl">
                    <a:srgbClr val="C0C0C0"/>
                  </a:outerShdw>
                </a:effectLst>
              </a:rPr>
              <a:t/>
            </a:r>
            <a:br>
              <a:rPr lang="cs-CZ" sz="1600" dirty="0">
                <a:solidFill>
                  <a:srgbClr val="CC0000"/>
                </a:solidFill>
                <a:effectLst>
                  <a:outerShdw blurRad="38100" dist="38100" dir="2700000" algn="tl">
                    <a:srgbClr val="C0C0C0"/>
                  </a:outerShdw>
                </a:effectLst>
              </a:rPr>
            </a:br>
            <a:endParaRPr lang="cs-CZ" sz="1600" dirty="0"/>
          </a:p>
        </p:txBody>
      </p:sp>
      <p:graphicFrame>
        <p:nvGraphicFramePr>
          <p:cNvPr id="4" name="2 Gráfico"/>
          <p:cNvGraphicFramePr>
            <a:graphicFrameLocks noGrp="1"/>
          </p:cNvGraphicFramePr>
          <p:nvPr>
            <p:ph idx="1"/>
            <p:extLst/>
          </p:nvPr>
        </p:nvGraphicFramePr>
        <p:xfrm>
          <a:off x="457200" y="1341438"/>
          <a:ext cx="8229600" cy="4751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1029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90266"/>
            <a:ext cx="9144000" cy="634082"/>
          </a:xfrm>
        </p:spPr>
        <p:txBody>
          <a:bodyPr>
            <a:noAutofit/>
          </a:bodyPr>
          <a:lstStyle/>
          <a:p>
            <a:pPr algn="ctr"/>
            <a:r>
              <a:rPr lang="cs-CZ" sz="1800" dirty="0" smtClean="0">
                <a:solidFill>
                  <a:srgbClr val="A50021"/>
                </a:solidFill>
                <a:ea typeface="Calibri" pitchFamily="34" charset="0"/>
                <a:cs typeface="Times New Roman" pitchFamily="18" charset="0"/>
              </a:rPr>
              <a:t>Toxikologické studie požadují ještě nižší hodnoty (např. pro </a:t>
            </a:r>
            <a:r>
              <a:rPr lang="cs-CZ" sz="1800" dirty="0" err="1" smtClean="0">
                <a:solidFill>
                  <a:srgbClr val="A50021"/>
                </a:solidFill>
                <a:ea typeface="Calibri" pitchFamily="34" charset="0"/>
                <a:cs typeface="Times New Roman" pitchFamily="18" charset="0"/>
              </a:rPr>
              <a:t>genotoxické</a:t>
            </a:r>
            <a:r>
              <a:rPr lang="cs-CZ" sz="1800" dirty="0" smtClean="0">
                <a:solidFill>
                  <a:srgbClr val="A50021"/>
                </a:solidFill>
                <a:ea typeface="Calibri" pitchFamily="34" charset="0"/>
                <a:cs typeface="Times New Roman" pitchFamily="18" charset="0"/>
              </a:rPr>
              <a:t> látky</a:t>
            </a:r>
            <a:endParaRPr lang="cs-CZ" sz="1800" dirty="0">
              <a:solidFill>
                <a:srgbClr val="A50021"/>
              </a:solidFill>
            </a:endParaRPr>
          </a:p>
        </p:txBody>
      </p:sp>
      <p:graphicFrame>
        <p:nvGraphicFramePr>
          <p:cNvPr id="3" name="Tabulka 2"/>
          <p:cNvGraphicFramePr>
            <a:graphicFrameLocks noGrp="1"/>
          </p:cNvGraphicFramePr>
          <p:nvPr>
            <p:extLst>
              <p:ext uri="{D42A27DB-BD31-4B8C-83A1-F6EECF244321}">
                <p14:modId xmlns:p14="http://schemas.microsoft.com/office/powerpoint/2010/main" val="3012620044"/>
              </p:ext>
            </p:extLst>
          </p:nvPr>
        </p:nvGraphicFramePr>
        <p:xfrm>
          <a:off x="611559" y="1268765"/>
          <a:ext cx="8064896" cy="5448006"/>
        </p:xfrm>
        <a:graphic>
          <a:graphicData uri="http://schemas.openxmlformats.org/drawingml/2006/table">
            <a:tbl>
              <a:tblPr/>
              <a:tblGrid>
                <a:gridCol w="5828989">
                  <a:extLst>
                    <a:ext uri="{9D8B030D-6E8A-4147-A177-3AD203B41FA5}">
                      <a16:colId xmlns:a16="http://schemas.microsoft.com/office/drawing/2014/main" val="20000"/>
                    </a:ext>
                  </a:extLst>
                </a:gridCol>
                <a:gridCol w="1228663">
                  <a:extLst>
                    <a:ext uri="{9D8B030D-6E8A-4147-A177-3AD203B41FA5}">
                      <a16:colId xmlns:a16="http://schemas.microsoft.com/office/drawing/2014/main" val="20001"/>
                    </a:ext>
                  </a:extLst>
                </a:gridCol>
                <a:gridCol w="1007244">
                  <a:extLst>
                    <a:ext uri="{9D8B030D-6E8A-4147-A177-3AD203B41FA5}">
                      <a16:colId xmlns:a16="http://schemas.microsoft.com/office/drawing/2014/main" val="20002"/>
                    </a:ext>
                  </a:extLst>
                </a:gridCol>
              </a:tblGrid>
              <a:tr h="464778">
                <a:tc>
                  <a:txBody>
                    <a:bodyPr/>
                    <a:lstStyle/>
                    <a:p>
                      <a:pPr algn="just">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Typ látky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koncentrace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limit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4778">
                <a:tc>
                  <a:txBody>
                    <a:bodyPr/>
                    <a:lstStyle/>
                    <a:p>
                      <a:pPr algn="just">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Celkový organický uhlík (TOC)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mg/l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Rozpuštěný organický uhlík (DOC)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mg/l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Adsorbovatelné halogenované organické látky (AOX)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mg/l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Adsorbovatelné sulfonované organické látky (AOS)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mg/l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4778">
                <a:tc>
                  <a:txBody>
                    <a:bodyPr/>
                    <a:lstStyle/>
                    <a:p>
                      <a:pPr algn="just">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Pesticidy, biocidy a jejich metabolity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ug/l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0,1</a:t>
                      </a:r>
                      <a:r>
                        <a:rPr lang="cs-CZ" sz="1800" b="1" baseline="30000" dirty="0">
                          <a:solidFill>
                            <a:srgbClr val="0000FF"/>
                          </a:solidFill>
                          <a:effectLst>
                            <a:outerShdw blurRad="38100" dist="38100" dir="2700000" algn="tl">
                              <a:srgbClr val="000000">
                                <a:alpha val="43137"/>
                              </a:srgbClr>
                            </a:outerShdw>
                          </a:effectLst>
                          <a:latin typeface="Arial"/>
                          <a:ea typeface="Calibri"/>
                          <a:cs typeface="Times New Roman"/>
                        </a:rPr>
                        <a:t>x)</a:t>
                      </a:r>
                      <a:endParaRPr lang="cs-CZ" sz="1800" b="1" dirty="0">
                        <a:solidFill>
                          <a:srgbClr val="0000FF"/>
                        </a:solidFill>
                        <a:effectLst>
                          <a:outerShdw blurRad="38100" dist="38100" dir="2700000" algn="tl">
                            <a:srgbClr val="000000">
                              <a:alpha val="43137"/>
                            </a:srgbClr>
                          </a:outerShdw>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64778">
                <a:tc>
                  <a:txBody>
                    <a:bodyPr/>
                    <a:lstStyle/>
                    <a:p>
                      <a:pPr algn="just">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Látky s endokrinními efekty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err="1">
                          <a:solidFill>
                            <a:srgbClr val="0000FF"/>
                          </a:solidFill>
                          <a:effectLst>
                            <a:outerShdw blurRad="38100" dist="38100" dir="2700000" algn="tl">
                              <a:srgbClr val="000000">
                                <a:alpha val="43137"/>
                              </a:srgbClr>
                            </a:outerShdw>
                          </a:effectLst>
                          <a:latin typeface="Arial"/>
                          <a:ea typeface="Calibri"/>
                          <a:cs typeface="Times New Roman"/>
                        </a:rPr>
                        <a:t>ug</a:t>
                      </a: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0,1</a:t>
                      </a:r>
                      <a:r>
                        <a:rPr lang="cs-CZ" sz="1800" b="1" baseline="30000" dirty="0">
                          <a:solidFill>
                            <a:srgbClr val="0000FF"/>
                          </a:solidFill>
                          <a:effectLst>
                            <a:outerShdw blurRad="38100" dist="38100" dir="2700000" algn="tl">
                              <a:srgbClr val="000000">
                                <a:alpha val="43137"/>
                              </a:srgbClr>
                            </a:outerShdw>
                          </a:effectLst>
                          <a:latin typeface="Arial"/>
                          <a:ea typeface="Calibri"/>
                          <a:cs typeface="Times New Roman"/>
                        </a:rPr>
                        <a:t>x)</a:t>
                      </a:r>
                      <a:endParaRPr lang="cs-CZ" sz="1800" b="1" dirty="0">
                        <a:solidFill>
                          <a:srgbClr val="0000FF"/>
                        </a:solidFill>
                        <a:effectLst>
                          <a:outerShdw blurRad="38100" dist="38100" dir="2700000" algn="tl">
                            <a:srgbClr val="000000">
                              <a:alpha val="43137"/>
                            </a:srgbClr>
                          </a:outerShdw>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Farmaka (včetně antibiotik)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err="1">
                          <a:solidFill>
                            <a:srgbClr val="0000FF"/>
                          </a:solidFill>
                          <a:effectLst>
                            <a:outerShdw blurRad="38100" dist="38100" dir="2700000" algn="tl">
                              <a:srgbClr val="000000">
                                <a:alpha val="43137"/>
                              </a:srgbClr>
                            </a:outerShdw>
                          </a:effectLst>
                          <a:latin typeface="Arial"/>
                          <a:ea typeface="Calibri"/>
                          <a:cs typeface="Times New Roman"/>
                        </a:rPr>
                        <a:t>ug</a:t>
                      </a: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0,1</a:t>
                      </a:r>
                      <a:r>
                        <a:rPr lang="cs-CZ" sz="1800" b="1" baseline="30000" dirty="0">
                          <a:solidFill>
                            <a:srgbClr val="0000FF"/>
                          </a:solidFill>
                          <a:effectLst>
                            <a:outerShdw blurRad="38100" dist="38100" dir="2700000" algn="tl">
                              <a:srgbClr val="000000">
                                <a:alpha val="43137"/>
                              </a:srgbClr>
                            </a:outerShdw>
                          </a:effectLst>
                          <a:latin typeface="Arial"/>
                          <a:ea typeface="Calibri"/>
                          <a:cs typeface="Times New Roman"/>
                        </a:rPr>
                        <a:t>x)</a:t>
                      </a:r>
                      <a:endParaRPr lang="cs-CZ" sz="1800" b="1" dirty="0">
                        <a:solidFill>
                          <a:srgbClr val="0000FF"/>
                        </a:solidFill>
                        <a:effectLst>
                          <a:outerShdw blurRad="38100" dist="38100" dir="2700000" algn="tl">
                            <a:srgbClr val="000000">
                              <a:alpha val="43137"/>
                            </a:srgbClr>
                          </a:outerShdw>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Fluoridované látky (PFC) a další organohalogenní látky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err="1">
                          <a:solidFill>
                            <a:srgbClr val="0000FF"/>
                          </a:solidFill>
                          <a:effectLst>
                            <a:outerShdw blurRad="38100" dist="38100" dir="2700000" algn="tl">
                              <a:srgbClr val="000000">
                                <a:alpha val="43137"/>
                              </a:srgbClr>
                            </a:outerShdw>
                          </a:effectLst>
                          <a:latin typeface="Arial"/>
                          <a:ea typeface="Calibri"/>
                          <a:cs typeface="Times New Roman"/>
                        </a:rPr>
                        <a:t>ug</a:t>
                      </a: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0,1</a:t>
                      </a:r>
                      <a:r>
                        <a:rPr lang="cs-CZ" sz="1800" b="1" baseline="30000" dirty="0">
                          <a:solidFill>
                            <a:srgbClr val="0000FF"/>
                          </a:solidFill>
                          <a:effectLst>
                            <a:outerShdw blurRad="38100" dist="38100" dir="2700000" algn="tl">
                              <a:srgbClr val="000000">
                                <a:alpha val="43137"/>
                              </a:srgbClr>
                            </a:outerShdw>
                          </a:effectLst>
                          <a:latin typeface="Arial"/>
                          <a:ea typeface="Calibri"/>
                          <a:cs typeface="Times New Roman"/>
                        </a:rPr>
                        <a:t>x)</a:t>
                      </a:r>
                      <a:endParaRPr lang="cs-CZ" sz="1800" b="1" dirty="0">
                        <a:solidFill>
                          <a:srgbClr val="0000FF"/>
                        </a:solidFill>
                        <a:effectLst>
                          <a:outerShdw blurRad="38100" dist="38100" dir="2700000" algn="tl">
                            <a:srgbClr val="000000">
                              <a:alpha val="43137"/>
                            </a:srgbClr>
                          </a:outerShdw>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Mikrobiálně nerozložitelné látky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ug/l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0,1</a:t>
                      </a:r>
                      <a:r>
                        <a:rPr lang="cs-CZ" sz="1800" b="1" baseline="30000" dirty="0">
                          <a:solidFill>
                            <a:srgbClr val="0000FF"/>
                          </a:solidFill>
                          <a:effectLst>
                            <a:outerShdw blurRad="38100" dist="38100" dir="2700000" algn="tl">
                              <a:srgbClr val="000000">
                                <a:alpha val="43137"/>
                              </a:srgbClr>
                            </a:outerShdw>
                          </a:effectLst>
                          <a:latin typeface="Arial"/>
                          <a:ea typeface="Calibri"/>
                          <a:cs typeface="Times New Roman"/>
                        </a:rPr>
                        <a:t>x)</a:t>
                      </a:r>
                      <a:endParaRPr lang="cs-CZ" sz="1800" b="1" dirty="0">
                        <a:solidFill>
                          <a:srgbClr val="0000FF"/>
                        </a:solidFill>
                        <a:effectLst>
                          <a:outerShdw blurRad="38100" dist="38100" dir="2700000" algn="tl">
                            <a:srgbClr val="000000">
                              <a:alpha val="43137"/>
                            </a:srgbClr>
                          </a:outerShdw>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464778">
                <a:tc>
                  <a:txBody>
                    <a:bodyPr/>
                    <a:lstStyle/>
                    <a:p>
                      <a:pPr algn="just">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Nehodnocené látky (neodstranitelné standardními technologiemi)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a:solidFill>
                            <a:srgbClr val="0000FF"/>
                          </a:solidFill>
                          <a:effectLst>
                            <a:outerShdw blurRad="38100" dist="38100" dir="2700000" algn="tl">
                              <a:srgbClr val="000000">
                                <a:alpha val="43137"/>
                              </a:srgbClr>
                            </a:outerShdw>
                          </a:effectLst>
                          <a:latin typeface="Arial"/>
                          <a:ea typeface="Calibri"/>
                          <a:cs typeface="Times New Roman"/>
                        </a:rPr>
                        <a:t>ug/l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cs-CZ" sz="1800" b="1" dirty="0">
                          <a:solidFill>
                            <a:srgbClr val="0000FF"/>
                          </a:solidFill>
                          <a:effectLst>
                            <a:outerShdw blurRad="38100" dist="38100" dir="2700000" algn="tl">
                              <a:srgbClr val="000000">
                                <a:alpha val="43137"/>
                              </a:srgbClr>
                            </a:outerShdw>
                          </a:effectLst>
                          <a:latin typeface="Arial"/>
                          <a:ea typeface="Calibri"/>
                          <a:cs typeface="Times New Roman"/>
                        </a:rPr>
                        <a:t>0,1</a:t>
                      </a:r>
                      <a:r>
                        <a:rPr lang="cs-CZ" sz="1800" b="1" baseline="30000" dirty="0">
                          <a:solidFill>
                            <a:srgbClr val="0000FF"/>
                          </a:solidFill>
                          <a:effectLst>
                            <a:outerShdw blurRad="38100" dist="38100" dir="2700000" algn="tl">
                              <a:srgbClr val="000000">
                                <a:alpha val="43137"/>
                              </a:srgbClr>
                            </a:outerShdw>
                          </a:effectLst>
                          <a:latin typeface="Arial"/>
                          <a:ea typeface="Calibri"/>
                          <a:cs typeface="Times New Roman"/>
                        </a:rPr>
                        <a:t>x)</a:t>
                      </a:r>
                      <a:endParaRPr lang="cs-CZ" sz="1800" b="1" dirty="0">
                        <a:solidFill>
                          <a:srgbClr val="0000FF"/>
                        </a:solidFill>
                        <a:effectLst>
                          <a:outerShdw blurRad="38100" dist="38100" dir="2700000" algn="tl">
                            <a:srgbClr val="000000">
                              <a:alpha val="43137"/>
                            </a:srgbClr>
                          </a:outerShdw>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sp>
        <p:nvSpPr>
          <p:cNvPr id="74753" name="Rectangle 1"/>
          <p:cNvSpPr>
            <a:spLocks noChangeArrowheads="1"/>
          </p:cNvSpPr>
          <p:nvPr/>
        </p:nvSpPr>
        <p:spPr bwMode="auto">
          <a:xfrm>
            <a:off x="395536" y="-233064"/>
            <a:ext cx="435055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cs-CZ" sz="1100" dirty="0">
              <a:latin typeface="Arial"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cs-CZ" sz="3200" b="1" i="0" u="none" strike="noStrike" cap="none" normalizeH="0" baseline="30000" dirty="0" smtClean="0">
                <a:ln>
                  <a:noFill/>
                </a:ln>
                <a:solidFill>
                  <a:srgbClr val="0000FF"/>
                </a:solidFill>
                <a:effectLst>
                  <a:outerShdw blurRad="38100" dist="38100" dir="2700000" algn="tl">
                    <a:srgbClr val="000000">
                      <a:alpha val="43137"/>
                    </a:srgbClr>
                  </a:outerShdw>
                </a:effectLst>
                <a:latin typeface="Arial" pitchFamily="34" charset="0"/>
                <a:ea typeface="Calibri" pitchFamily="34" charset="0"/>
                <a:cs typeface="Times New Roman" pitchFamily="18" charset="0"/>
              </a:rPr>
              <a:t>  </a:t>
            </a:r>
            <a:endParaRPr kumimoji="0" lang="cs-CZ" sz="3200" b="1" i="0" u="none"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endParaRPr>
          </a:p>
        </p:txBody>
      </p:sp>
      <p:sp>
        <p:nvSpPr>
          <p:cNvPr id="4" name="TextovéPole 3"/>
          <p:cNvSpPr txBox="1"/>
          <p:nvPr/>
        </p:nvSpPr>
        <p:spPr>
          <a:xfrm>
            <a:off x="1259632" y="228601"/>
            <a:ext cx="6264696" cy="738664"/>
          </a:xfrm>
          <a:prstGeom prst="rect">
            <a:avLst/>
          </a:prstGeom>
          <a:noFill/>
        </p:spPr>
        <p:txBody>
          <a:bodyPr wrap="square" rtlCol="0">
            <a:spAutoFit/>
          </a:bodyPr>
          <a:lstStyle/>
          <a:p>
            <a:pPr algn="ctr"/>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r>
              <a:rPr lang="cs-CZ" sz="1400" b="1" dirty="0">
                <a:solidFill>
                  <a:srgbClr val="CC0000"/>
                </a:solidFill>
                <a:effectLst>
                  <a:outerShdw blurRad="38100" dist="38100" dir="2700000" algn="tl">
                    <a:srgbClr val="C0C0C0"/>
                  </a:outerShdw>
                </a:effectLst>
              </a:rPr>
              <a:t/>
            </a:r>
            <a:br>
              <a:rPr lang="cs-CZ" sz="1400" b="1" dirty="0">
                <a:solidFill>
                  <a:srgbClr val="CC0000"/>
                </a:solidFill>
                <a:effectLst>
                  <a:outerShdw blurRad="38100" dist="38100" dir="2700000" algn="tl">
                    <a:srgbClr val="C0C0C0"/>
                  </a:outerShdw>
                </a:effectLst>
              </a:rPr>
            </a:br>
            <a:endParaRPr lang="cs-CZ" sz="1400" b="1" dirty="0"/>
          </a:p>
        </p:txBody>
      </p:sp>
    </p:spTree>
    <p:extLst>
      <p:ext uri="{BB962C8B-B14F-4D97-AF65-F5344CB8AC3E}">
        <p14:creationId xmlns:p14="http://schemas.microsoft.com/office/powerpoint/2010/main" val="2340818260"/>
      </p:ext>
    </p:extLst>
  </p:cSld>
  <p:clrMapOvr>
    <a:masterClrMapping/>
  </p:clrMapOvr>
  <p:transition>
    <p:cover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147248" cy="274042"/>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smtClean="0">
                <a:solidFill>
                  <a:srgbClr val="CC0000"/>
                </a:solidFill>
                <a:latin typeface="Times New Roman" charset="0"/>
              </a:rPr>
              <a:t>Masarykova </a:t>
            </a:r>
            <a:r>
              <a:rPr lang="cs-CZ" sz="1400" i="1" dirty="0">
                <a:solidFill>
                  <a:srgbClr val="CC0000"/>
                </a:solidFill>
                <a:latin typeface="Times New Roman" charset="0"/>
              </a:rPr>
              <a:t>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solidFill>
                <a:srgbClr val="C00000"/>
              </a:solidFill>
              <a:latin typeface="+mn-lt"/>
            </a:endParaRPr>
          </a:p>
        </p:txBody>
      </p:sp>
      <p:sp>
        <p:nvSpPr>
          <p:cNvPr id="3" name="Zástupný symbol pro obsah 2"/>
          <p:cNvSpPr>
            <a:spLocks noGrp="1"/>
          </p:cNvSpPr>
          <p:nvPr>
            <p:ph idx="1"/>
          </p:nvPr>
        </p:nvSpPr>
        <p:spPr>
          <a:xfrm>
            <a:off x="539552" y="1631000"/>
            <a:ext cx="8229600" cy="4752527"/>
          </a:xfrm>
        </p:spPr>
        <p:txBody>
          <a:bodyPr/>
          <a:lstStyle/>
          <a:p>
            <a:pPr marL="0" indent="0">
              <a:buNone/>
            </a:pPr>
            <a:endParaRPr lang="cs-CZ" sz="2000" b="1" dirty="0" smtClean="0">
              <a:solidFill>
                <a:srgbClr val="C00000"/>
              </a:solidFill>
              <a:latin typeface="+mn-lt"/>
            </a:endParaRPr>
          </a:p>
          <a:p>
            <a:pPr marL="0" indent="0">
              <a:buNone/>
            </a:pPr>
            <a:r>
              <a:rPr lang="cs-CZ" sz="2000" b="1" dirty="0" smtClean="0">
                <a:solidFill>
                  <a:srgbClr val="C00000"/>
                </a:solidFill>
                <a:latin typeface="+mn-lt"/>
              </a:rPr>
              <a:t>„More </a:t>
            </a:r>
            <a:r>
              <a:rPr lang="cs-CZ" sz="2000" b="1" dirty="0">
                <a:solidFill>
                  <a:srgbClr val="C00000"/>
                </a:solidFill>
                <a:latin typeface="+mn-lt"/>
              </a:rPr>
              <a:t>action needed to tackle mixtures of chemicals in </a:t>
            </a:r>
            <a:r>
              <a:rPr lang="cs-CZ" sz="2000" b="1" dirty="0" err="1">
                <a:solidFill>
                  <a:srgbClr val="C00000"/>
                </a:solidFill>
                <a:latin typeface="+mn-lt"/>
              </a:rPr>
              <a:t>Europe's</a:t>
            </a:r>
            <a:r>
              <a:rPr lang="cs-CZ" sz="2000" b="1" dirty="0">
                <a:solidFill>
                  <a:srgbClr val="C00000"/>
                </a:solidFill>
                <a:latin typeface="+mn-lt"/>
              </a:rPr>
              <a:t> </a:t>
            </a:r>
            <a:r>
              <a:rPr lang="cs-CZ" sz="2000" b="1" dirty="0" err="1" smtClean="0">
                <a:solidFill>
                  <a:srgbClr val="C00000"/>
                </a:solidFill>
                <a:latin typeface="+mn-lt"/>
              </a:rPr>
              <a:t>waters</a:t>
            </a:r>
            <a:r>
              <a:rPr lang="cs-CZ" sz="2000" b="1" dirty="0" smtClean="0">
                <a:solidFill>
                  <a:srgbClr val="C00000"/>
                </a:solidFill>
                <a:latin typeface="+mn-lt"/>
              </a:rPr>
              <a:t>“</a:t>
            </a:r>
            <a:endParaRPr lang="cs-CZ" sz="2000" b="1" dirty="0">
              <a:solidFill>
                <a:srgbClr val="C00000"/>
              </a:solidFill>
              <a:latin typeface="+mn-lt"/>
            </a:endParaRPr>
          </a:p>
        </p:txBody>
      </p:sp>
      <p:graphicFrame>
        <p:nvGraphicFramePr>
          <p:cNvPr id="6" name="Tabulka 5"/>
          <p:cNvGraphicFramePr>
            <a:graphicFrameLocks noGrp="1"/>
          </p:cNvGraphicFramePr>
          <p:nvPr>
            <p:extLst/>
          </p:nvPr>
        </p:nvGraphicFramePr>
        <p:xfrm>
          <a:off x="507432" y="2060848"/>
          <a:ext cx="8352928" cy="2088232"/>
        </p:xfrm>
        <a:graphic>
          <a:graphicData uri="http://schemas.openxmlformats.org/drawingml/2006/table">
            <a:tbl>
              <a:tblPr firstRow="1" firstCol="1" bandRow="1">
                <a:tableStyleId>{5C22544A-7EE6-4342-B048-85BDC9FD1C3A}</a:tableStyleId>
              </a:tblPr>
              <a:tblGrid>
                <a:gridCol w="8352928">
                  <a:extLst>
                    <a:ext uri="{9D8B030D-6E8A-4147-A177-3AD203B41FA5}">
                      <a16:colId xmlns:a16="http://schemas.microsoft.com/office/drawing/2014/main" val="20000"/>
                    </a:ext>
                  </a:extLst>
                </a:gridCol>
              </a:tblGrid>
              <a:tr h="2088232">
                <a:tc>
                  <a:txBody>
                    <a:bodyPr/>
                    <a:lstStyle/>
                    <a:p>
                      <a:pPr marR="95250">
                        <a:spcBef>
                          <a:spcPts val="750"/>
                        </a:spcBef>
                        <a:spcAft>
                          <a:spcPts val="300"/>
                        </a:spcAft>
                      </a:pPr>
                      <a:r>
                        <a:rPr lang="cs-CZ" sz="2000" dirty="0" err="1">
                          <a:solidFill>
                            <a:srgbClr val="FFFF00"/>
                          </a:solidFill>
                          <a:effectLst/>
                        </a:rPr>
                        <a:t>Despite</a:t>
                      </a:r>
                      <a:r>
                        <a:rPr lang="cs-CZ" sz="2000" dirty="0">
                          <a:solidFill>
                            <a:srgbClr val="FFFF00"/>
                          </a:solidFill>
                          <a:effectLst/>
                        </a:rPr>
                        <a:t> </a:t>
                      </a:r>
                      <a:r>
                        <a:rPr lang="cs-CZ" sz="2000" dirty="0" err="1">
                          <a:solidFill>
                            <a:srgbClr val="FFFF00"/>
                          </a:solidFill>
                          <a:effectLst/>
                        </a:rPr>
                        <a:t>successes</a:t>
                      </a:r>
                      <a:r>
                        <a:rPr lang="cs-CZ" sz="2000" dirty="0">
                          <a:solidFill>
                            <a:srgbClr val="FFFF00"/>
                          </a:solidFill>
                          <a:effectLst/>
                        </a:rPr>
                        <a:t> in </a:t>
                      </a:r>
                      <a:r>
                        <a:rPr lang="cs-CZ" sz="2000" dirty="0" err="1">
                          <a:solidFill>
                            <a:srgbClr val="FFFF00"/>
                          </a:solidFill>
                          <a:effectLst/>
                        </a:rPr>
                        <a:t>addressing</a:t>
                      </a:r>
                      <a:r>
                        <a:rPr lang="cs-CZ" sz="2000" dirty="0">
                          <a:solidFill>
                            <a:srgbClr val="FFFF00"/>
                          </a:solidFill>
                          <a:effectLst/>
                        </a:rPr>
                        <a:t> </a:t>
                      </a:r>
                      <a:r>
                        <a:rPr lang="cs-CZ" sz="2000" dirty="0" err="1">
                          <a:solidFill>
                            <a:srgbClr val="FFFF00"/>
                          </a:solidFill>
                          <a:effectLst/>
                        </a:rPr>
                        <a:t>some</a:t>
                      </a:r>
                      <a:r>
                        <a:rPr lang="cs-CZ" sz="2000" dirty="0">
                          <a:solidFill>
                            <a:srgbClr val="FFFF00"/>
                          </a:solidFill>
                          <a:effectLst/>
                        </a:rPr>
                        <a:t> of the most </a:t>
                      </a:r>
                      <a:r>
                        <a:rPr lang="cs-CZ" sz="2000" dirty="0" err="1">
                          <a:solidFill>
                            <a:srgbClr val="FFFF00"/>
                          </a:solidFill>
                          <a:effectLst/>
                        </a:rPr>
                        <a:t>hazardous</a:t>
                      </a:r>
                      <a:r>
                        <a:rPr lang="cs-CZ" sz="2000" dirty="0">
                          <a:solidFill>
                            <a:srgbClr val="FFFF00"/>
                          </a:solidFill>
                          <a:effectLst/>
                        </a:rPr>
                        <a:t> </a:t>
                      </a:r>
                      <a:r>
                        <a:rPr lang="cs-CZ" sz="2000" dirty="0" err="1">
                          <a:solidFill>
                            <a:srgbClr val="FFFF00"/>
                          </a:solidFill>
                          <a:effectLst/>
                        </a:rPr>
                        <a:t>chemicals</a:t>
                      </a:r>
                      <a:r>
                        <a:rPr lang="cs-CZ" sz="2000" dirty="0">
                          <a:solidFill>
                            <a:srgbClr val="FFFF00"/>
                          </a:solidFill>
                          <a:effectLst/>
                        </a:rPr>
                        <a:t>, more </a:t>
                      </a:r>
                      <a:r>
                        <a:rPr lang="cs-CZ" sz="2000" dirty="0" err="1">
                          <a:solidFill>
                            <a:srgbClr val="FFFF00"/>
                          </a:solidFill>
                          <a:effectLst/>
                        </a:rPr>
                        <a:t>attention</a:t>
                      </a:r>
                      <a:r>
                        <a:rPr lang="cs-CZ" sz="2000" dirty="0">
                          <a:solidFill>
                            <a:srgbClr val="FFFF00"/>
                          </a:solidFill>
                          <a:effectLst/>
                        </a:rPr>
                        <a:t> </a:t>
                      </a:r>
                      <a:r>
                        <a:rPr lang="cs-CZ" sz="2000" dirty="0" err="1">
                          <a:solidFill>
                            <a:srgbClr val="FFFF00"/>
                          </a:solidFill>
                          <a:effectLst/>
                        </a:rPr>
                        <a:t>is</a:t>
                      </a:r>
                      <a:r>
                        <a:rPr lang="cs-CZ" sz="2000" dirty="0">
                          <a:solidFill>
                            <a:srgbClr val="FFFF00"/>
                          </a:solidFill>
                          <a:effectLst/>
                        </a:rPr>
                        <a:t> </a:t>
                      </a:r>
                      <a:r>
                        <a:rPr lang="cs-CZ" sz="2000" dirty="0" err="1">
                          <a:solidFill>
                            <a:srgbClr val="FFFF00"/>
                          </a:solidFill>
                          <a:effectLst/>
                        </a:rPr>
                        <a:t>needed</a:t>
                      </a:r>
                      <a:r>
                        <a:rPr lang="cs-CZ" sz="2000" dirty="0">
                          <a:solidFill>
                            <a:srgbClr val="FFFF00"/>
                          </a:solidFill>
                          <a:effectLst/>
                        </a:rPr>
                        <a:t> to </a:t>
                      </a:r>
                      <a:r>
                        <a:rPr lang="cs-CZ" sz="2000" dirty="0" err="1">
                          <a:solidFill>
                            <a:srgbClr val="FFFF00"/>
                          </a:solidFill>
                          <a:effectLst/>
                        </a:rPr>
                        <a:t>address</a:t>
                      </a:r>
                      <a:r>
                        <a:rPr lang="cs-CZ" sz="2000" dirty="0">
                          <a:solidFill>
                            <a:srgbClr val="FFFF00"/>
                          </a:solidFill>
                          <a:effectLst/>
                        </a:rPr>
                        <a:t> the </a:t>
                      </a:r>
                      <a:r>
                        <a:rPr lang="cs-CZ" sz="2000" dirty="0" err="1">
                          <a:solidFill>
                            <a:srgbClr val="FFFF00"/>
                          </a:solidFill>
                          <a:effectLst/>
                        </a:rPr>
                        <a:t>danger</a:t>
                      </a:r>
                      <a:r>
                        <a:rPr lang="cs-CZ" sz="2000" dirty="0">
                          <a:solidFill>
                            <a:srgbClr val="FFFF00"/>
                          </a:solidFill>
                          <a:effectLst/>
                        </a:rPr>
                        <a:t> posed by the 'cocktail </a:t>
                      </a:r>
                      <a:r>
                        <a:rPr lang="cs-CZ" sz="2000" dirty="0" err="1">
                          <a:solidFill>
                            <a:srgbClr val="FFFF00"/>
                          </a:solidFill>
                          <a:effectLst/>
                        </a:rPr>
                        <a:t>effect</a:t>
                      </a:r>
                      <a:r>
                        <a:rPr lang="cs-CZ" sz="2000" dirty="0">
                          <a:solidFill>
                            <a:srgbClr val="FFFF00"/>
                          </a:solidFill>
                          <a:effectLst/>
                        </a:rPr>
                        <a:t>' of </a:t>
                      </a:r>
                      <a:r>
                        <a:rPr lang="cs-CZ" sz="2000" dirty="0" err="1">
                          <a:solidFill>
                            <a:srgbClr val="FFFF00"/>
                          </a:solidFill>
                          <a:effectLst/>
                        </a:rPr>
                        <a:t>lower</a:t>
                      </a:r>
                      <a:r>
                        <a:rPr lang="cs-CZ" sz="2000" dirty="0">
                          <a:solidFill>
                            <a:srgbClr val="FFFF00"/>
                          </a:solidFill>
                          <a:effectLst/>
                        </a:rPr>
                        <a:t> </a:t>
                      </a:r>
                      <a:r>
                        <a:rPr lang="cs-CZ" sz="2000" dirty="0" err="1">
                          <a:solidFill>
                            <a:srgbClr val="FFFF00"/>
                          </a:solidFill>
                          <a:effectLst/>
                        </a:rPr>
                        <a:t>concentrations</a:t>
                      </a:r>
                      <a:r>
                        <a:rPr lang="cs-CZ" sz="2000" dirty="0">
                          <a:solidFill>
                            <a:srgbClr val="FFFF00"/>
                          </a:solidFill>
                          <a:effectLst/>
                        </a:rPr>
                        <a:t> of </a:t>
                      </a:r>
                      <a:r>
                        <a:rPr lang="cs-CZ" sz="2000" dirty="0" err="1">
                          <a:solidFill>
                            <a:srgbClr val="FFFF00"/>
                          </a:solidFill>
                          <a:effectLst/>
                        </a:rPr>
                        <a:t>chemicals</a:t>
                      </a:r>
                      <a:r>
                        <a:rPr lang="cs-CZ" sz="2000" dirty="0">
                          <a:solidFill>
                            <a:srgbClr val="FFFF00"/>
                          </a:solidFill>
                          <a:effectLst/>
                        </a:rPr>
                        <a:t> in </a:t>
                      </a:r>
                      <a:r>
                        <a:rPr lang="cs-CZ" sz="2000" dirty="0" err="1">
                          <a:solidFill>
                            <a:srgbClr val="FFFF00"/>
                          </a:solidFill>
                          <a:effectLst/>
                        </a:rPr>
                        <a:t>European</a:t>
                      </a:r>
                      <a:r>
                        <a:rPr lang="cs-CZ" sz="2000" dirty="0">
                          <a:solidFill>
                            <a:srgbClr val="FFFF00"/>
                          </a:solidFill>
                          <a:effectLst/>
                        </a:rPr>
                        <a:t> </a:t>
                      </a:r>
                      <a:r>
                        <a:rPr lang="cs-CZ" sz="2000" dirty="0" err="1">
                          <a:solidFill>
                            <a:srgbClr val="FFFF00"/>
                          </a:solidFill>
                          <a:effectLst/>
                        </a:rPr>
                        <a:t>lakes</a:t>
                      </a:r>
                      <a:r>
                        <a:rPr lang="cs-CZ" sz="2000" dirty="0">
                          <a:solidFill>
                            <a:srgbClr val="FFFF00"/>
                          </a:solidFill>
                          <a:effectLst/>
                        </a:rPr>
                        <a:t>, </a:t>
                      </a:r>
                      <a:r>
                        <a:rPr lang="cs-CZ" sz="2000" dirty="0" err="1">
                          <a:solidFill>
                            <a:srgbClr val="FFFF00"/>
                          </a:solidFill>
                          <a:effectLst/>
                        </a:rPr>
                        <a:t>rivers</a:t>
                      </a:r>
                      <a:r>
                        <a:rPr lang="cs-CZ" sz="2000" dirty="0">
                          <a:solidFill>
                            <a:srgbClr val="FFFF00"/>
                          </a:solidFill>
                          <a:effectLst/>
                        </a:rPr>
                        <a:t> and </a:t>
                      </a:r>
                      <a:r>
                        <a:rPr lang="cs-CZ" sz="2000" dirty="0" err="1">
                          <a:solidFill>
                            <a:srgbClr val="FFFF00"/>
                          </a:solidFill>
                          <a:effectLst/>
                        </a:rPr>
                        <a:t>other</a:t>
                      </a:r>
                      <a:r>
                        <a:rPr lang="cs-CZ" sz="2000" dirty="0">
                          <a:solidFill>
                            <a:srgbClr val="FFFF00"/>
                          </a:solidFill>
                          <a:effectLst/>
                        </a:rPr>
                        <a:t> </a:t>
                      </a:r>
                      <a:r>
                        <a:rPr lang="cs-CZ" sz="2000" dirty="0" err="1">
                          <a:solidFill>
                            <a:srgbClr val="FFFF00"/>
                          </a:solidFill>
                          <a:effectLst/>
                        </a:rPr>
                        <a:t>surface</a:t>
                      </a:r>
                      <a:r>
                        <a:rPr lang="cs-CZ" sz="2000" dirty="0">
                          <a:solidFill>
                            <a:srgbClr val="FFFF00"/>
                          </a:solidFill>
                          <a:effectLst/>
                        </a:rPr>
                        <a:t> water </a:t>
                      </a:r>
                      <a:r>
                        <a:rPr lang="cs-CZ" sz="2000" dirty="0" err="1">
                          <a:solidFill>
                            <a:srgbClr val="FFFF00"/>
                          </a:solidFill>
                          <a:effectLst/>
                        </a:rPr>
                        <a:t>bodies</a:t>
                      </a:r>
                      <a:r>
                        <a:rPr lang="cs-CZ" sz="2000" dirty="0">
                          <a:solidFill>
                            <a:srgbClr val="FFFF00"/>
                          </a:solidFill>
                          <a:effectLst/>
                        </a:rPr>
                        <a:t>, </a:t>
                      </a:r>
                      <a:r>
                        <a:rPr lang="cs-CZ" sz="2000" dirty="0" err="1">
                          <a:solidFill>
                            <a:srgbClr val="FFFF00"/>
                          </a:solidFill>
                          <a:effectLst/>
                        </a:rPr>
                        <a:t>according</a:t>
                      </a:r>
                      <a:r>
                        <a:rPr lang="cs-CZ" sz="2000" dirty="0">
                          <a:solidFill>
                            <a:srgbClr val="FFFF00"/>
                          </a:solidFill>
                          <a:effectLst/>
                        </a:rPr>
                        <a:t> to a </a:t>
                      </a:r>
                      <a:r>
                        <a:rPr lang="cs-CZ" sz="2000" dirty="0" err="1">
                          <a:solidFill>
                            <a:srgbClr val="FFFF00"/>
                          </a:solidFill>
                          <a:effectLst/>
                        </a:rPr>
                        <a:t>European</a:t>
                      </a:r>
                      <a:r>
                        <a:rPr lang="cs-CZ" sz="2000" dirty="0">
                          <a:solidFill>
                            <a:srgbClr val="FFFF00"/>
                          </a:solidFill>
                          <a:effectLst/>
                        </a:rPr>
                        <a:t> </a:t>
                      </a:r>
                      <a:r>
                        <a:rPr lang="cs-CZ" sz="2000" dirty="0" err="1">
                          <a:solidFill>
                            <a:srgbClr val="FFFF00"/>
                          </a:solidFill>
                          <a:effectLst/>
                        </a:rPr>
                        <a:t>Environment</a:t>
                      </a:r>
                      <a:r>
                        <a:rPr lang="cs-CZ" sz="2000" dirty="0">
                          <a:solidFill>
                            <a:srgbClr val="FFFF00"/>
                          </a:solidFill>
                          <a:effectLst/>
                        </a:rPr>
                        <a:t> </a:t>
                      </a:r>
                      <a:r>
                        <a:rPr lang="cs-CZ" sz="2000" dirty="0" err="1">
                          <a:solidFill>
                            <a:srgbClr val="FFFF00"/>
                          </a:solidFill>
                          <a:effectLst/>
                        </a:rPr>
                        <a:t>Agency</a:t>
                      </a:r>
                      <a:r>
                        <a:rPr lang="cs-CZ" sz="2000" dirty="0">
                          <a:solidFill>
                            <a:srgbClr val="FFFF00"/>
                          </a:solidFill>
                          <a:effectLst/>
                        </a:rPr>
                        <a:t> (EEA) report </a:t>
                      </a:r>
                      <a:r>
                        <a:rPr lang="cs-CZ" sz="2000" dirty="0" err="1">
                          <a:solidFill>
                            <a:srgbClr val="FFFF00"/>
                          </a:solidFill>
                          <a:effectLst/>
                        </a:rPr>
                        <a:t>released</a:t>
                      </a:r>
                      <a:r>
                        <a:rPr lang="cs-CZ" sz="2000" dirty="0">
                          <a:solidFill>
                            <a:srgbClr val="FFFF00"/>
                          </a:solidFill>
                          <a:effectLst/>
                        </a:rPr>
                        <a:t> </a:t>
                      </a:r>
                      <a:r>
                        <a:rPr lang="cs-CZ" sz="2000" dirty="0" err="1">
                          <a:solidFill>
                            <a:srgbClr val="FFFF00"/>
                          </a:solidFill>
                          <a:effectLst/>
                        </a:rPr>
                        <a:t>today</a:t>
                      </a:r>
                      <a:r>
                        <a:rPr lang="cs-CZ" sz="900" dirty="0">
                          <a:effectLst/>
                        </a:rPr>
                        <a:t>.</a:t>
                      </a:r>
                      <a:endParaRPr lang="cs-CZ" sz="1000" dirty="0">
                        <a:effectLst/>
                        <a:latin typeface="Times New Roman"/>
                        <a:ea typeface="Calibri"/>
                      </a:endParaRPr>
                    </a:p>
                  </a:txBody>
                  <a:tcPr marL="57150" marR="95250" marT="0" marB="95250" anchor="ctr"/>
                </a:tc>
                <a:extLst>
                  <a:ext uri="{0D108BD9-81ED-4DB2-BD59-A6C34878D82A}">
                    <a16:rowId xmlns:a16="http://schemas.microsoft.com/office/drawing/2014/main" val="10000"/>
                  </a:ext>
                </a:extLst>
              </a:tr>
            </a:tbl>
          </a:graphicData>
        </a:graphic>
      </p:graphicFrame>
      <p:sp>
        <p:nvSpPr>
          <p:cNvPr id="7" name="Obdélník 6"/>
          <p:cNvSpPr/>
          <p:nvPr/>
        </p:nvSpPr>
        <p:spPr>
          <a:xfrm>
            <a:off x="539552" y="4149080"/>
            <a:ext cx="8352928" cy="2246769"/>
          </a:xfrm>
          <a:prstGeom prst="rect">
            <a:avLst/>
          </a:prstGeom>
        </p:spPr>
        <p:txBody>
          <a:bodyPr wrap="square">
            <a:spAutoFit/>
          </a:bodyPr>
          <a:lstStyle/>
          <a:p>
            <a:r>
              <a:rPr lang="cs-CZ" sz="2000" b="1" i="1" dirty="0" err="1"/>
              <a:t>Europe-wide</a:t>
            </a:r>
            <a:r>
              <a:rPr lang="cs-CZ" sz="2000" b="1" i="1" dirty="0"/>
              <a:t> </a:t>
            </a:r>
            <a:r>
              <a:rPr lang="cs-CZ" sz="2000" b="1" i="1" dirty="0" err="1"/>
              <a:t>action</a:t>
            </a:r>
            <a:r>
              <a:rPr lang="cs-CZ" sz="2000" b="1" i="1" dirty="0"/>
              <a:t> to </a:t>
            </a:r>
            <a:r>
              <a:rPr lang="cs-CZ" sz="2000" b="1" i="1" dirty="0" err="1"/>
              <a:t>prevent</a:t>
            </a:r>
            <a:r>
              <a:rPr lang="cs-CZ" sz="2000" b="1" i="1" dirty="0"/>
              <a:t> and </a:t>
            </a:r>
            <a:r>
              <a:rPr lang="cs-CZ" sz="2000" b="1" i="1" dirty="0" err="1"/>
              <a:t>reduce</a:t>
            </a:r>
            <a:r>
              <a:rPr lang="cs-CZ" sz="2000" b="1" i="1" dirty="0"/>
              <a:t> </a:t>
            </a:r>
            <a:r>
              <a:rPr lang="cs-CZ" sz="2000" b="1" i="1" dirty="0" err="1"/>
              <a:t>some</a:t>
            </a:r>
            <a:r>
              <a:rPr lang="cs-CZ" sz="2000" b="1" i="1" dirty="0"/>
              <a:t> of the most </a:t>
            </a:r>
            <a:r>
              <a:rPr lang="cs-CZ" sz="2000" b="1" i="1" dirty="0" err="1"/>
              <a:t>hazardous</a:t>
            </a:r>
            <a:r>
              <a:rPr lang="cs-CZ" sz="2000" b="1" i="1" dirty="0"/>
              <a:t> </a:t>
            </a:r>
            <a:r>
              <a:rPr lang="cs-CZ" sz="2000" b="1" i="1" dirty="0" err="1"/>
              <a:t>chemicals</a:t>
            </a:r>
            <a:r>
              <a:rPr lang="cs-CZ" sz="2000" b="1" i="1" dirty="0"/>
              <a:t> </a:t>
            </a:r>
            <a:r>
              <a:rPr lang="cs-CZ" sz="2000" b="1" i="1" dirty="0" err="1"/>
              <a:t>from</a:t>
            </a:r>
            <a:r>
              <a:rPr lang="cs-CZ" sz="2000" b="1" i="1" dirty="0"/>
              <a:t> </a:t>
            </a:r>
            <a:r>
              <a:rPr lang="cs-CZ" sz="2000" b="1" i="1" dirty="0" err="1"/>
              <a:t>making</a:t>
            </a:r>
            <a:r>
              <a:rPr lang="cs-CZ" sz="2000" b="1" i="1" dirty="0"/>
              <a:t> </a:t>
            </a:r>
            <a:r>
              <a:rPr lang="cs-CZ" sz="2000" b="1" i="1" dirty="0" err="1"/>
              <a:t>their</a:t>
            </a:r>
            <a:r>
              <a:rPr lang="cs-CZ" sz="2000" b="1" i="1" dirty="0"/>
              <a:t> </a:t>
            </a:r>
            <a:r>
              <a:rPr lang="cs-CZ" sz="2000" b="1" i="1" dirty="0" err="1"/>
              <a:t>way</a:t>
            </a:r>
            <a:r>
              <a:rPr lang="cs-CZ" sz="2000" b="1" i="1" dirty="0"/>
              <a:t> </a:t>
            </a:r>
            <a:r>
              <a:rPr lang="cs-CZ" sz="2000" b="1" i="1" dirty="0" err="1"/>
              <a:t>into</a:t>
            </a:r>
            <a:r>
              <a:rPr lang="cs-CZ" sz="2000" b="1" i="1" dirty="0"/>
              <a:t> </a:t>
            </a:r>
            <a:r>
              <a:rPr lang="cs-CZ" sz="2000" b="1" i="1" dirty="0" err="1"/>
              <a:t>Europe’s</a:t>
            </a:r>
            <a:r>
              <a:rPr lang="cs-CZ" sz="2000" b="1" i="1" dirty="0"/>
              <a:t> many </a:t>
            </a:r>
            <a:r>
              <a:rPr lang="cs-CZ" sz="2000" b="1" i="1" dirty="0" err="1"/>
              <a:t>fresh</a:t>
            </a:r>
            <a:r>
              <a:rPr lang="cs-CZ" sz="2000" b="1" i="1" dirty="0"/>
              <a:t> water </a:t>
            </a:r>
            <a:r>
              <a:rPr lang="cs-CZ" sz="2000" b="1" i="1" dirty="0" err="1"/>
              <a:t>bodies</a:t>
            </a:r>
            <a:r>
              <a:rPr lang="cs-CZ" sz="2000" b="1" i="1" dirty="0"/>
              <a:t> has </a:t>
            </a:r>
            <a:r>
              <a:rPr lang="cs-CZ" sz="2000" b="1" i="1" dirty="0" err="1"/>
              <a:t>been</a:t>
            </a:r>
            <a:r>
              <a:rPr lang="cs-CZ" sz="2000" b="1" i="1" dirty="0"/>
              <a:t> </a:t>
            </a:r>
            <a:r>
              <a:rPr lang="cs-CZ" sz="2000" b="1" i="1" dirty="0" err="1"/>
              <a:t>successful</a:t>
            </a:r>
            <a:r>
              <a:rPr lang="cs-CZ" sz="2000" b="1" i="1" dirty="0"/>
              <a:t> </a:t>
            </a:r>
            <a:r>
              <a:rPr lang="cs-CZ" sz="2000" b="1" i="1" dirty="0" err="1"/>
              <a:t>over</a:t>
            </a:r>
            <a:r>
              <a:rPr lang="cs-CZ" sz="2000" b="1" i="1" dirty="0"/>
              <a:t> past </a:t>
            </a:r>
            <a:r>
              <a:rPr lang="cs-CZ" sz="2000" b="1" i="1" dirty="0" err="1"/>
              <a:t>decades</a:t>
            </a:r>
            <a:r>
              <a:rPr lang="cs-CZ" sz="2000" b="1" i="1" dirty="0"/>
              <a:t>, </a:t>
            </a:r>
            <a:r>
              <a:rPr lang="cs-CZ" sz="2000" b="1" i="1" dirty="0" err="1"/>
              <a:t>thanks</a:t>
            </a:r>
            <a:r>
              <a:rPr lang="cs-CZ" sz="2000" b="1" i="1" dirty="0"/>
              <a:t> in most part to EU </a:t>
            </a:r>
            <a:r>
              <a:rPr lang="cs-CZ" sz="2000" b="1" i="1" dirty="0" err="1"/>
              <a:t>rules</a:t>
            </a:r>
            <a:r>
              <a:rPr lang="cs-CZ" sz="2000" b="1" i="1" dirty="0"/>
              <a:t>, </a:t>
            </a:r>
            <a:r>
              <a:rPr lang="cs-CZ" sz="2000" b="1" i="1" dirty="0" err="1"/>
              <a:t>according</a:t>
            </a:r>
            <a:r>
              <a:rPr lang="cs-CZ" sz="2000" b="1" i="1" dirty="0"/>
              <a:t> to the EEA report '</a:t>
            </a:r>
            <a:r>
              <a:rPr lang="cs-CZ" sz="2000" b="1" i="1" dirty="0" err="1"/>
              <a:t>Chemicals</a:t>
            </a:r>
            <a:r>
              <a:rPr lang="cs-CZ" sz="2000" b="1" i="1" dirty="0"/>
              <a:t> in </a:t>
            </a:r>
            <a:r>
              <a:rPr lang="cs-CZ" sz="2000" b="1" i="1" dirty="0" err="1"/>
              <a:t>European</a:t>
            </a:r>
            <a:r>
              <a:rPr lang="cs-CZ" sz="2000" b="1" i="1" dirty="0"/>
              <a:t> </a:t>
            </a:r>
            <a:r>
              <a:rPr lang="cs-CZ" sz="2000" b="1" i="1" dirty="0" err="1"/>
              <a:t>waters</a:t>
            </a:r>
            <a:r>
              <a:rPr lang="cs-CZ" sz="2000" b="1" i="1" dirty="0"/>
              <a:t>.' </a:t>
            </a:r>
            <a:r>
              <a:rPr lang="cs-CZ" sz="2000" b="1" i="1" dirty="0" err="1"/>
              <a:t>However</a:t>
            </a:r>
            <a:r>
              <a:rPr lang="cs-CZ" sz="2000" b="1" i="1" dirty="0"/>
              <a:t>, </a:t>
            </a:r>
            <a:r>
              <a:rPr lang="cs-CZ" sz="2000" b="1" i="1" dirty="0" err="1"/>
              <a:t>challenges</a:t>
            </a:r>
            <a:r>
              <a:rPr lang="cs-CZ" sz="2000" b="1" i="1" dirty="0"/>
              <a:t> </a:t>
            </a:r>
            <a:r>
              <a:rPr lang="cs-CZ" sz="2000" b="1" i="1" dirty="0" err="1"/>
              <a:t>remain</a:t>
            </a:r>
            <a:r>
              <a:rPr lang="cs-CZ" sz="2000" b="1" i="1" dirty="0"/>
              <a:t> in </a:t>
            </a:r>
            <a:r>
              <a:rPr lang="cs-CZ" sz="2000" b="1" i="1" dirty="0" err="1"/>
              <a:t>effectively</a:t>
            </a:r>
            <a:r>
              <a:rPr lang="cs-CZ" sz="2000" b="1" i="1" dirty="0"/>
              <a:t> </a:t>
            </a:r>
            <a:r>
              <a:rPr lang="cs-CZ" sz="2000" b="1" i="1" dirty="0" err="1"/>
              <a:t>dealing</a:t>
            </a:r>
            <a:r>
              <a:rPr lang="cs-CZ" sz="2000" b="1" i="1" dirty="0"/>
              <a:t> </a:t>
            </a:r>
            <a:r>
              <a:rPr lang="cs-CZ" sz="2000" b="1" i="1" dirty="0" err="1"/>
              <a:t>with</a:t>
            </a:r>
            <a:r>
              <a:rPr lang="cs-CZ" sz="2000" b="1" i="1" dirty="0"/>
              <a:t> </a:t>
            </a:r>
            <a:r>
              <a:rPr lang="cs-CZ" sz="2000" b="1" i="1" dirty="0" err="1"/>
              <a:t>mercury</a:t>
            </a:r>
            <a:r>
              <a:rPr lang="cs-CZ" sz="2000" b="1" i="1" dirty="0"/>
              <a:t> and </a:t>
            </a:r>
            <a:r>
              <a:rPr lang="cs-CZ" sz="2000" b="1" i="1" dirty="0" err="1"/>
              <a:t>brominated</a:t>
            </a:r>
            <a:r>
              <a:rPr lang="cs-CZ" sz="2000" b="1" i="1" dirty="0"/>
              <a:t> </a:t>
            </a:r>
            <a:r>
              <a:rPr lang="cs-CZ" sz="2000" b="1" i="1" dirty="0" err="1"/>
              <a:t>flame</a:t>
            </a:r>
            <a:r>
              <a:rPr lang="cs-CZ" sz="2000" b="1" i="1" dirty="0"/>
              <a:t> </a:t>
            </a:r>
            <a:r>
              <a:rPr lang="cs-CZ" sz="2000" b="1" i="1" dirty="0" err="1"/>
              <a:t>retardants</a:t>
            </a:r>
            <a:r>
              <a:rPr lang="cs-CZ" sz="2000" b="1" i="1" dirty="0"/>
              <a:t>, and </a:t>
            </a:r>
            <a:r>
              <a:rPr lang="cs-CZ" sz="2000" b="1" i="1" dirty="0" err="1"/>
              <a:t>with</a:t>
            </a:r>
            <a:r>
              <a:rPr lang="cs-CZ" sz="2000" b="1" i="1" dirty="0"/>
              <a:t> </a:t>
            </a:r>
            <a:r>
              <a:rPr lang="cs-CZ" sz="2000" b="1" i="1" dirty="0">
                <a:solidFill>
                  <a:srgbClr val="C00000"/>
                </a:solidFill>
              </a:rPr>
              <a:t>many </a:t>
            </a:r>
            <a:r>
              <a:rPr lang="cs-CZ" sz="2000" b="1" i="1" dirty="0" err="1">
                <a:solidFill>
                  <a:srgbClr val="C00000"/>
                </a:solidFill>
              </a:rPr>
              <a:t>harmful</a:t>
            </a:r>
            <a:r>
              <a:rPr lang="cs-CZ" sz="2000" b="1" i="1" dirty="0">
                <a:solidFill>
                  <a:srgbClr val="C00000"/>
                </a:solidFill>
              </a:rPr>
              <a:t> </a:t>
            </a:r>
            <a:r>
              <a:rPr lang="cs-CZ" sz="2000" b="1" i="1" dirty="0" err="1">
                <a:solidFill>
                  <a:srgbClr val="C00000"/>
                </a:solidFill>
              </a:rPr>
              <a:t>chemicals</a:t>
            </a:r>
            <a:r>
              <a:rPr lang="cs-CZ" sz="2000" b="1" i="1" dirty="0">
                <a:solidFill>
                  <a:srgbClr val="C00000"/>
                </a:solidFill>
              </a:rPr>
              <a:t> </a:t>
            </a:r>
            <a:r>
              <a:rPr lang="cs-CZ" sz="2000" b="1" i="1" dirty="0" err="1">
                <a:solidFill>
                  <a:srgbClr val="C00000"/>
                </a:solidFill>
              </a:rPr>
              <a:t>which</a:t>
            </a:r>
            <a:r>
              <a:rPr lang="cs-CZ" sz="2000" b="1" i="1" dirty="0">
                <a:solidFill>
                  <a:srgbClr val="C00000"/>
                </a:solidFill>
              </a:rPr>
              <a:t> </a:t>
            </a:r>
            <a:r>
              <a:rPr lang="cs-CZ" sz="2000" b="1" i="1" dirty="0" err="1">
                <a:solidFill>
                  <a:srgbClr val="C00000"/>
                </a:solidFill>
              </a:rPr>
              <a:t>have</a:t>
            </a:r>
            <a:r>
              <a:rPr lang="cs-CZ" sz="2000" b="1" i="1" dirty="0">
                <a:solidFill>
                  <a:srgbClr val="C00000"/>
                </a:solidFill>
              </a:rPr>
              <a:t> not </a:t>
            </a:r>
            <a:r>
              <a:rPr lang="cs-CZ" sz="2000" b="1" i="1" dirty="0" err="1">
                <a:solidFill>
                  <a:srgbClr val="C00000"/>
                </a:solidFill>
              </a:rPr>
              <a:t>been</a:t>
            </a:r>
            <a:r>
              <a:rPr lang="cs-CZ" sz="2000" b="1" i="1" dirty="0">
                <a:solidFill>
                  <a:srgbClr val="C00000"/>
                </a:solidFill>
              </a:rPr>
              <a:t> </a:t>
            </a:r>
            <a:r>
              <a:rPr lang="cs-CZ" sz="2000" b="1" i="1" dirty="0" err="1">
                <a:solidFill>
                  <a:srgbClr val="C00000"/>
                </a:solidFill>
              </a:rPr>
              <a:t>prioritised</a:t>
            </a:r>
            <a:r>
              <a:rPr lang="cs-CZ" sz="2000" b="1" i="1" dirty="0">
                <a:solidFill>
                  <a:srgbClr val="C00000"/>
                </a:solidFill>
              </a:rPr>
              <a:t> </a:t>
            </a:r>
            <a:r>
              <a:rPr lang="cs-CZ" sz="2000" b="1" i="1" dirty="0" err="1">
                <a:solidFill>
                  <a:srgbClr val="C00000"/>
                </a:solidFill>
              </a:rPr>
              <a:t>for</a:t>
            </a:r>
            <a:r>
              <a:rPr lang="cs-CZ" sz="2000" b="1" i="1" dirty="0">
                <a:solidFill>
                  <a:srgbClr val="C00000"/>
                </a:solidFill>
              </a:rPr>
              <a:t> monitoring </a:t>
            </a:r>
            <a:r>
              <a:rPr lang="cs-CZ" sz="2000" b="1" i="1" dirty="0" err="1">
                <a:solidFill>
                  <a:srgbClr val="C00000"/>
                </a:solidFill>
              </a:rPr>
              <a:t>under</a:t>
            </a:r>
            <a:r>
              <a:rPr lang="cs-CZ" sz="2000" b="1" i="1" dirty="0">
                <a:solidFill>
                  <a:srgbClr val="C00000"/>
                </a:solidFill>
              </a:rPr>
              <a:t> the EU Water Framework </a:t>
            </a:r>
            <a:r>
              <a:rPr lang="cs-CZ" sz="2000" b="1" i="1" dirty="0" err="1">
                <a:solidFill>
                  <a:srgbClr val="C00000"/>
                </a:solidFill>
              </a:rPr>
              <a:t>Directive</a:t>
            </a:r>
            <a:r>
              <a:rPr lang="cs-CZ" sz="2000" b="1" i="1" dirty="0">
                <a:solidFill>
                  <a:srgbClr val="C00000"/>
                </a:solidFill>
              </a:rPr>
              <a:t>.</a:t>
            </a:r>
          </a:p>
        </p:txBody>
      </p:sp>
      <p:sp>
        <p:nvSpPr>
          <p:cNvPr id="8" name="TextovéPole 7"/>
          <p:cNvSpPr txBox="1"/>
          <p:nvPr/>
        </p:nvSpPr>
        <p:spPr>
          <a:xfrm>
            <a:off x="5989340" y="1340768"/>
            <a:ext cx="2471092" cy="369332"/>
          </a:xfrm>
          <a:prstGeom prst="rect">
            <a:avLst/>
          </a:prstGeom>
          <a:noFill/>
        </p:spPr>
        <p:txBody>
          <a:bodyPr wrap="square" rtlCol="0">
            <a:spAutoFit/>
          </a:bodyPr>
          <a:lstStyle/>
          <a:p>
            <a:pPr algn="ctr"/>
            <a:r>
              <a:rPr lang="cs-CZ" b="1" dirty="0">
                <a:solidFill>
                  <a:srgbClr val="0000FF"/>
                </a:solidFill>
              </a:rPr>
              <a:t>16 </a:t>
            </a:r>
            <a:r>
              <a:rPr lang="cs-CZ" b="1" dirty="0" err="1">
                <a:solidFill>
                  <a:srgbClr val="0000FF"/>
                </a:solidFill>
              </a:rPr>
              <a:t>January</a:t>
            </a:r>
            <a:r>
              <a:rPr lang="cs-CZ" b="1" dirty="0">
                <a:solidFill>
                  <a:srgbClr val="0000FF"/>
                </a:solidFill>
              </a:rPr>
              <a:t> 2019</a:t>
            </a:r>
          </a:p>
        </p:txBody>
      </p:sp>
      <p:sp>
        <p:nvSpPr>
          <p:cNvPr id="4" name="TextovéPole 3"/>
          <p:cNvSpPr txBox="1"/>
          <p:nvPr/>
        </p:nvSpPr>
        <p:spPr>
          <a:xfrm>
            <a:off x="755576" y="836712"/>
            <a:ext cx="7128792" cy="369332"/>
          </a:xfrm>
          <a:prstGeom prst="rect">
            <a:avLst/>
          </a:prstGeom>
          <a:noFill/>
        </p:spPr>
        <p:txBody>
          <a:bodyPr wrap="square" rtlCol="0">
            <a:spAutoFit/>
          </a:bodyPr>
          <a:lstStyle/>
          <a:p>
            <a:r>
              <a:rPr lang="cs-CZ" b="1" dirty="0" smtClean="0">
                <a:solidFill>
                  <a:srgbClr val="0000FF"/>
                </a:solidFill>
              </a:rPr>
              <a:t>EEA – </a:t>
            </a:r>
            <a:r>
              <a:rPr lang="cs-CZ" b="1" dirty="0" err="1" smtClean="0">
                <a:solidFill>
                  <a:srgbClr val="0000FF"/>
                </a:solidFill>
              </a:rPr>
              <a:t>European</a:t>
            </a:r>
            <a:r>
              <a:rPr lang="cs-CZ" b="1" dirty="0" smtClean="0">
                <a:solidFill>
                  <a:srgbClr val="0000FF"/>
                </a:solidFill>
              </a:rPr>
              <a:t> Environmental </a:t>
            </a:r>
            <a:r>
              <a:rPr lang="cs-CZ" b="1" dirty="0" err="1" smtClean="0">
                <a:solidFill>
                  <a:srgbClr val="0000FF"/>
                </a:solidFill>
              </a:rPr>
              <a:t>Agency</a:t>
            </a:r>
            <a:r>
              <a:rPr lang="cs-CZ" b="1" dirty="0" smtClean="0">
                <a:solidFill>
                  <a:srgbClr val="0000FF"/>
                </a:solidFill>
              </a:rPr>
              <a:t>:</a:t>
            </a:r>
            <a:endParaRPr lang="cs-CZ" b="1" dirty="0">
              <a:solidFill>
                <a:srgbClr val="0000FF"/>
              </a:solidFill>
            </a:endParaRPr>
          </a:p>
        </p:txBody>
      </p:sp>
      <p:sp>
        <p:nvSpPr>
          <p:cNvPr id="5" name="TextovéPole 4"/>
          <p:cNvSpPr txBox="1"/>
          <p:nvPr/>
        </p:nvSpPr>
        <p:spPr>
          <a:xfrm>
            <a:off x="683568" y="1340768"/>
            <a:ext cx="5305772" cy="984885"/>
          </a:xfrm>
          <a:prstGeom prst="rect">
            <a:avLst/>
          </a:prstGeom>
          <a:noFill/>
        </p:spPr>
        <p:txBody>
          <a:bodyPr wrap="square" rtlCol="0">
            <a:spAutoFit/>
          </a:bodyPr>
          <a:lstStyle/>
          <a:p>
            <a:r>
              <a:rPr lang="en-US" sz="2000" b="1" dirty="0">
                <a:solidFill>
                  <a:srgbClr val="0000FF"/>
                </a:solidFill>
              </a:rPr>
              <a:t>More action needed to tackle mixtures of chemicals in Europe's waters</a:t>
            </a:r>
          </a:p>
          <a:p>
            <a:endParaRPr lang="cs-CZ" dirty="0"/>
          </a:p>
        </p:txBody>
      </p:sp>
    </p:spTree>
    <p:extLst>
      <p:ext uri="{BB962C8B-B14F-4D97-AF65-F5344CB8AC3E}">
        <p14:creationId xmlns:p14="http://schemas.microsoft.com/office/powerpoint/2010/main" val="15110579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pPr algn="ctr"/>
            <a:r>
              <a:rPr lang="cs-CZ" sz="1800" i="1" dirty="0" smtClean="0">
                <a:solidFill>
                  <a:srgbClr val="CC0000"/>
                </a:solidFill>
                <a:latin typeface="Times New Roman" charset="0"/>
              </a:rPr>
              <a:t/>
            </a:r>
            <a:br>
              <a:rPr lang="cs-CZ" sz="1800" i="1" dirty="0" smtClean="0">
                <a:solidFill>
                  <a:srgbClr val="CC0000"/>
                </a:solidFill>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15553"/>
            <a:ext cx="7704856" cy="538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9335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634082"/>
          </a:xfrm>
        </p:spPr>
        <p:txBody>
          <a:bodyPr/>
          <a:lstStyle/>
          <a:p>
            <a:pPr algn="ctr"/>
            <a:r>
              <a:rPr lang="cs-CZ" sz="1800" dirty="0" smtClean="0">
                <a:solidFill>
                  <a:srgbClr val="CC0000"/>
                </a:solidFill>
                <a:effectLst>
                  <a:outerShdw blurRad="38100" dist="38100" dir="2700000" algn="tl">
                    <a:srgbClr val="C0C0C0"/>
                  </a:outerShdw>
                </a:effectLst>
                <a:latin typeface="Times New Roman" charset="0"/>
              </a:rPr>
              <a:t/>
            </a:r>
            <a:br>
              <a:rPr lang="cs-CZ" sz="1800" dirty="0" smtClean="0">
                <a:solidFill>
                  <a:srgbClr val="CC0000"/>
                </a:solidFill>
                <a:effectLst>
                  <a:outerShdw blurRad="38100" dist="38100" dir="2700000" algn="tl">
                    <a:srgbClr val="C0C0C0"/>
                  </a:outerShdw>
                </a:effectLst>
                <a:latin typeface="Times New Roman" charset="0"/>
              </a:rPr>
            </a:br>
            <a:r>
              <a:rPr lang="cs-CZ" sz="1800" dirty="0" smtClean="0">
                <a:solidFill>
                  <a:srgbClr val="CC0000"/>
                </a:solidFill>
                <a:effectLst>
                  <a:outerShdw blurRad="38100" dist="38100" dir="2700000" algn="tl">
                    <a:srgbClr val="C0C0C0"/>
                  </a:outerShdw>
                </a:effectLst>
                <a:latin typeface="Times New Roman" charset="0"/>
              </a:rPr>
              <a:t/>
            </a:r>
            <a:br>
              <a:rPr lang="cs-CZ" sz="1800" dirty="0" smtClean="0">
                <a:solidFill>
                  <a:srgbClr val="CC0000"/>
                </a:solidFill>
                <a:effectLst>
                  <a:outerShdw blurRad="38100" dist="38100" dir="2700000" algn="tl">
                    <a:srgbClr val="C0C0C0"/>
                  </a:outerShdw>
                </a:effectLst>
                <a:latin typeface="Times New Roman" charset="0"/>
              </a:rPr>
            </a:br>
            <a:r>
              <a:rPr lang="cs-CZ" sz="1800" dirty="0">
                <a:solidFill>
                  <a:srgbClr val="CC0000"/>
                </a:solidFill>
                <a:effectLst>
                  <a:outerShdw blurRad="38100" dist="38100" dir="2700000" algn="tl">
                    <a:srgbClr val="C0C0C0"/>
                  </a:outerShdw>
                </a:effectLst>
                <a:latin typeface="Times New Roman" charset="0"/>
              </a:rPr>
              <a:t/>
            </a:r>
            <a:br>
              <a:rPr lang="cs-CZ" sz="1800" dirty="0">
                <a:solidFill>
                  <a:srgbClr val="CC0000"/>
                </a:solidFill>
                <a:effectLst>
                  <a:outerShdw blurRad="38100" dist="38100" dir="2700000" algn="tl">
                    <a:srgbClr val="C0C0C0"/>
                  </a:outerShdw>
                </a:effectLst>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28350"/>
            <a:ext cx="8299200" cy="495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973064"/>
      </p:ext>
    </p:extLst>
  </p:cSld>
  <p:clrMapOvr>
    <a:masterClrMapping/>
  </p:clrMapOvr>
  <p:transition>
    <p:cover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648072"/>
          </a:xfrm>
        </p:spPr>
        <p:txBody>
          <a:bodyPr/>
          <a:lstStyle/>
          <a:p>
            <a:pPr algn="ctr"/>
            <a:r>
              <a:rPr lang="cs-CZ" sz="1400" i="1" dirty="0" smtClean="0">
                <a:solidFill>
                  <a:srgbClr val="CC0000"/>
                </a:solidFill>
                <a:latin typeface="Times New Roman" charset="0"/>
              </a:rPr>
              <a:t/>
            </a:r>
            <a:br>
              <a:rPr lang="cs-CZ" sz="1400" i="1" dirty="0" smtClean="0">
                <a:solidFill>
                  <a:srgbClr val="CC0000"/>
                </a:solidFill>
                <a:latin typeface="Times New Roman" charset="0"/>
              </a:rPr>
            </a:br>
            <a:r>
              <a:rPr lang="cs-CZ" sz="1400" i="1" dirty="0">
                <a:solidFill>
                  <a:srgbClr val="CC0000"/>
                </a:solidFill>
                <a:latin typeface="Times New Roman" charset="0"/>
              </a:rPr>
              <a:t/>
            </a:r>
            <a:br>
              <a:rPr lang="cs-CZ" sz="1400" i="1" dirty="0">
                <a:solidFill>
                  <a:srgbClr val="CC0000"/>
                </a:solidFill>
                <a:latin typeface="Times New Roman" charset="0"/>
              </a:rPr>
            </a:b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395536" y="764704"/>
            <a:ext cx="8435280" cy="5544616"/>
          </a:xfrm>
        </p:spPr>
        <p:txBody>
          <a:bodyPr/>
          <a:lstStyle/>
          <a:p>
            <a:pPr marL="0" indent="0">
              <a:buNone/>
            </a:pPr>
            <a:r>
              <a:rPr lang="cs-CZ" b="1" i="1" dirty="0" smtClean="0">
                <a:solidFill>
                  <a:srgbClr val="C00000"/>
                </a:solidFill>
                <a:latin typeface="+mn-lt"/>
              </a:rPr>
              <a:t>Paradoxně však probíhá proces schválení „nařízení k recyklaci vody pro zavlažování“ v EU (návrh EK je opakovaně diskutován a připomínkován).</a:t>
            </a:r>
          </a:p>
          <a:p>
            <a:pPr marL="0" indent="0">
              <a:buNone/>
            </a:pPr>
            <a:r>
              <a:rPr lang="cs-CZ" b="1" i="1" dirty="0" smtClean="0">
                <a:solidFill>
                  <a:schemeClr val="tx2"/>
                </a:solidFill>
                <a:latin typeface="+mn-lt"/>
              </a:rPr>
              <a:t>Je pozoruhodné,  a pro mne nepochopitelné, že tzv. „minimální požadavky na kvalitu recyklovaných vod pro závlahy“ naprosto neobsahují konkrétní požadavky na koncentraci a výskyt </a:t>
            </a:r>
            <a:r>
              <a:rPr lang="cs-CZ" b="1" i="1" dirty="0" err="1" smtClean="0">
                <a:solidFill>
                  <a:schemeClr val="tx2"/>
                </a:solidFill>
                <a:latin typeface="+mn-lt"/>
              </a:rPr>
              <a:t>mikropolutantů</a:t>
            </a:r>
            <a:r>
              <a:rPr lang="cs-CZ" b="1" i="1" dirty="0" smtClean="0">
                <a:solidFill>
                  <a:schemeClr val="tx2"/>
                </a:solidFill>
                <a:latin typeface="+mn-lt"/>
              </a:rPr>
              <a:t>….</a:t>
            </a:r>
          </a:p>
          <a:p>
            <a:pPr marL="0" indent="0">
              <a:buNone/>
            </a:pPr>
            <a:r>
              <a:rPr lang="cs-CZ" b="1" i="1" dirty="0" smtClean="0">
                <a:solidFill>
                  <a:srgbClr val="C00000"/>
                </a:solidFill>
                <a:latin typeface="+mn-lt"/>
              </a:rPr>
              <a:t>Členské státy mají zajistit úřad, který schválí možnost využívání recyklovaných vod (rovněž s odpovědností operátora ČOV a uživatele aplikovaných vod…)</a:t>
            </a:r>
          </a:p>
          <a:p>
            <a:pPr marL="0" indent="0">
              <a:buNone/>
            </a:pPr>
            <a:r>
              <a:rPr lang="cs-CZ" b="1" i="1" dirty="0" smtClean="0">
                <a:solidFill>
                  <a:srgbClr val="0000FF"/>
                </a:solidFill>
                <a:latin typeface="+mn-lt"/>
              </a:rPr>
              <a:t>S ohledem na nařízení se nyní již řada států (KONEČNĚ) začala obávat, že při aplikaci „principu předběžné opatrnosti, který je požadován Rámcovou směrnicí vodní politiky)“ nepovolí aplikaci vyčištěných odpadních komunálních vod na závlahy – a NENAPLNÍ POŽADAVEK NAŘÍZENÍ… což lze podřídit sankcím…</a:t>
            </a:r>
            <a:endParaRPr lang="cs-CZ" b="1" i="1" dirty="0">
              <a:solidFill>
                <a:srgbClr val="0000FF"/>
              </a:solidFill>
              <a:latin typeface="+mn-lt"/>
            </a:endParaRPr>
          </a:p>
        </p:txBody>
      </p:sp>
    </p:spTree>
    <p:extLst>
      <p:ext uri="{BB962C8B-B14F-4D97-AF65-F5344CB8AC3E}">
        <p14:creationId xmlns:p14="http://schemas.microsoft.com/office/powerpoint/2010/main" val="3728890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684213" y="503238"/>
            <a:ext cx="7920037" cy="523220"/>
          </a:xfrm>
          <a:prstGeom prst="rect">
            <a:avLst/>
          </a:prstGeom>
          <a:noFill/>
          <a:ln w="9525">
            <a:noFill/>
            <a:miter lim="800000"/>
            <a:headEnd/>
            <a:tailEnd/>
          </a:ln>
          <a:effectLst/>
        </p:spPr>
        <p:txBody>
          <a:bodyPr>
            <a:spAutoFit/>
          </a:bodyPr>
          <a:lstStyle/>
          <a:p>
            <a:pPr algn="ctr">
              <a:spcBef>
                <a:spcPct val="50000"/>
              </a:spcBef>
              <a:defRPr/>
            </a:pPr>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endParaRPr lang="cs-CZ" sz="1400" b="1" dirty="0">
              <a:solidFill>
                <a:srgbClr val="CC0000"/>
              </a:solidFill>
              <a:effectLst>
                <a:outerShdw blurRad="38100" dist="38100" dir="2700000" algn="tl">
                  <a:srgbClr val="C0C0C0"/>
                </a:outerShdw>
              </a:effectLst>
              <a:cs typeface="+mn-cs"/>
            </a:endParaRPr>
          </a:p>
        </p:txBody>
      </p:sp>
      <p:sp>
        <p:nvSpPr>
          <p:cNvPr id="126981" name="Rectangle 5"/>
          <p:cNvSpPr>
            <a:spLocks noChangeArrowheads="1"/>
          </p:cNvSpPr>
          <p:nvPr/>
        </p:nvSpPr>
        <p:spPr bwMode="auto">
          <a:xfrm>
            <a:off x="539750" y="1052513"/>
            <a:ext cx="8064500" cy="6208712"/>
          </a:xfrm>
          <a:prstGeom prst="rect">
            <a:avLst/>
          </a:prstGeom>
          <a:noFill/>
          <a:ln w="9525">
            <a:noFill/>
            <a:miter lim="800000"/>
            <a:headEnd/>
            <a:tailEnd/>
          </a:ln>
          <a:effectLst/>
        </p:spPr>
        <p:txBody>
          <a:bodyPr>
            <a:spAutoFit/>
          </a:bodyPr>
          <a:lstStyle/>
          <a:p>
            <a:pPr>
              <a:lnSpc>
                <a:spcPct val="90000"/>
              </a:lnSpc>
              <a:defRPr/>
            </a:pPr>
            <a:r>
              <a:rPr lang="cs-CZ" sz="2800" b="1" dirty="0">
                <a:solidFill>
                  <a:srgbClr val="0000CC"/>
                </a:solidFill>
                <a:effectLst>
                  <a:outerShdw blurRad="38100" dist="38100" dir="2700000" algn="tl">
                    <a:srgbClr val="C0C0C0"/>
                  </a:outerShdw>
                </a:effectLst>
                <a:cs typeface="+mn-cs"/>
              </a:rPr>
              <a:t>Hlavní výstupy scénářů vývoje klimatu </a:t>
            </a:r>
            <a:br>
              <a:rPr lang="cs-CZ" sz="2800" b="1" dirty="0">
                <a:solidFill>
                  <a:srgbClr val="0000CC"/>
                </a:solidFill>
                <a:effectLst>
                  <a:outerShdw blurRad="38100" dist="38100" dir="2700000" algn="tl">
                    <a:srgbClr val="C0C0C0"/>
                  </a:outerShdw>
                </a:effectLst>
                <a:cs typeface="+mn-cs"/>
              </a:rPr>
            </a:br>
            <a:r>
              <a:rPr lang="cs-CZ" sz="2800" b="1" dirty="0">
                <a:solidFill>
                  <a:srgbClr val="0000CC"/>
                </a:solidFill>
                <a:effectLst>
                  <a:outerShdw blurRad="38100" dist="38100" dir="2700000" algn="tl">
                    <a:srgbClr val="C0C0C0"/>
                  </a:outerShdw>
                </a:effectLst>
                <a:cs typeface="+mn-cs"/>
              </a:rPr>
              <a:t>pro území ČR:</a:t>
            </a:r>
          </a:p>
          <a:p>
            <a:pPr>
              <a:lnSpc>
                <a:spcPct val="90000"/>
              </a:lnSpc>
              <a:defRPr/>
            </a:pPr>
            <a:endParaRPr lang="cs-CZ" sz="1200" b="1" dirty="0">
              <a:solidFill>
                <a:srgbClr val="0000CC"/>
              </a:solidFill>
              <a:effectLst>
                <a:outerShdw blurRad="38100" dist="38100" dir="2700000" algn="tl">
                  <a:srgbClr val="C0C0C0"/>
                </a:outerShdw>
              </a:effectLst>
              <a:cs typeface="+mn-cs"/>
            </a:endParaRPr>
          </a:p>
          <a:p>
            <a:pPr marL="457200" indent="-457200">
              <a:lnSpc>
                <a:spcPct val="90000"/>
              </a:lnSpc>
              <a:buFont typeface="Wingdings" panose="05000000000000000000" pitchFamily="2" charset="2"/>
              <a:buChar char="v"/>
              <a:defRPr/>
            </a:pPr>
            <a:r>
              <a:rPr lang="cs-CZ" sz="2800" b="1" dirty="0">
                <a:solidFill>
                  <a:srgbClr val="C00000"/>
                </a:solidFill>
                <a:effectLst>
                  <a:outerShdw blurRad="38100" dist="38100" dir="2700000" algn="tl">
                    <a:srgbClr val="C0C0C0"/>
                  </a:outerShdw>
                </a:effectLst>
                <a:cs typeface="+mn-cs"/>
              </a:rPr>
              <a:t>Povodně a sucha budou častější</a:t>
            </a:r>
          </a:p>
          <a:p>
            <a:pPr>
              <a:buClr>
                <a:srgbClr val="CC0000"/>
              </a:buClr>
              <a:buSzPct val="110000"/>
              <a:buFont typeface="Wingdings" pitchFamily="2" charset="2"/>
              <a:buChar char="v"/>
              <a:defRPr/>
            </a:pPr>
            <a:endParaRPr lang="cs-CZ" sz="1200" b="1" dirty="0">
              <a:effectLst>
                <a:outerShdw blurRad="38100" dist="38100" dir="2700000" algn="tl">
                  <a:srgbClr val="C0C0C0"/>
                </a:outerShdw>
              </a:effectLst>
              <a:cs typeface="Times New Roman" pitchFamily="18" charset="0"/>
            </a:endParaRPr>
          </a:p>
          <a:p>
            <a:pPr>
              <a:buClr>
                <a:srgbClr val="CC0000"/>
              </a:buClr>
              <a:buSzPct val="110000"/>
              <a:buFont typeface="Wingdings" pitchFamily="2" charset="2"/>
              <a:buChar char="v"/>
              <a:defRPr/>
            </a:pPr>
            <a:r>
              <a:rPr lang="cs-CZ" sz="2800" b="1" dirty="0">
                <a:effectLst>
                  <a:outerShdw blurRad="38100" dist="38100" dir="2700000" algn="tl">
                    <a:srgbClr val="C0C0C0"/>
                  </a:outerShdw>
                </a:effectLst>
                <a:cs typeface="Times New Roman" pitchFamily="18" charset="0"/>
              </a:rPr>
              <a:t>  celkový úhrn srážek se příliš nezmění, ale</a:t>
            </a:r>
            <a:br>
              <a:rPr lang="cs-CZ" sz="2800" b="1" dirty="0">
                <a:effectLst>
                  <a:outerShdw blurRad="38100" dist="38100" dir="2700000" algn="tl">
                    <a:srgbClr val="C0C0C0"/>
                  </a:outerShdw>
                </a:effectLst>
                <a:cs typeface="Times New Roman" pitchFamily="18" charset="0"/>
              </a:rPr>
            </a:br>
            <a:r>
              <a:rPr lang="cs-CZ" sz="2800" b="1" dirty="0">
                <a:effectLst>
                  <a:outerShdw blurRad="38100" dist="38100" dir="2700000" algn="tl">
                    <a:srgbClr val="C0C0C0"/>
                  </a:outerShdw>
                </a:effectLst>
                <a:cs typeface="Times New Roman" pitchFamily="18" charset="0"/>
              </a:rPr>
              <a:t>      meziročně mohou velmi kolísat (běžně 30%)</a:t>
            </a:r>
          </a:p>
          <a:p>
            <a:pPr>
              <a:buClr>
                <a:srgbClr val="CC0000"/>
              </a:buClr>
              <a:buSzPct val="110000"/>
              <a:buFont typeface="Wingdings" pitchFamily="2" charset="2"/>
              <a:buChar char="v"/>
              <a:defRPr/>
            </a:pPr>
            <a:endParaRPr lang="cs-CZ" sz="1100" b="1" dirty="0">
              <a:effectLst>
                <a:outerShdw blurRad="38100" dist="38100" dir="2700000" algn="tl">
                  <a:srgbClr val="C0C0C0"/>
                </a:outerShdw>
              </a:effectLst>
              <a:cs typeface="Times New Roman" pitchFamily="18" charset="0"/>
            </a:endParaRPr>
          </a:p>
          <a:p>
            <a:pPr marL="457200" indent="-457200">
              <a:buClr>
                <a:srgbClr val="CC0000"/>
              </a:buClr>
              <a:buSzPct val="110000"/>
              <a:buFont typeface="Wingdings" panose="05000000000000000000" pitchFamily="2" charset="2"/>
              <a:buChar char="v"/>
              <a:defRPr/>
            </a:pPr>
            <a:r>
              <a:rPr lang="cs-CZ" sz="2800" b="1" dirty="0">
                <a:effectLst>
                  <a:outerShdw blurRad="38100" dist="38100" dir="2700000" algn="tl">
                    <a:srgbClr val="C0C0C0"/>
                  </a:outerShdw>
                </a:effectLst>
                <a:cs typeface="Times New Roman" pitchFamily="18" charset="0"/>
              </a:rPr>
              <a:t>dramaticky se změní jejich distribuce </a:t>
            </a:r>
            <a:br>
              <a:rPr lang="cs-CZ" sz="2800" b="1" dirty="0">
                <a:effectLst>
                  <a:outerShdw blurRad="38100" dist="38100" dir="2700000" algn="tl">
                    <a:srgbClr val="C0C0C0"/>
                  </a:outerShdw>
                </a:effectLst>
                <a:cs typeface="Times New Roman" pitchFamily="18" charset="0"/>
              </a:rPr>
            </a:br>
            <a:r>
              <a:rPr lang="cs-CZ" sz="2800" b="1" dirty="0">
                <a:effectLst>
                  <a:outerShdw blurRad="38100" dist="38100" dir="2700000" algn="tl">
                    <a:srgbClr val="C0C0C0"/>
                  </a:outerShdw>
                </a:effectLst>
                <a:cs typeface="Times New Roman" pitchFamily="18" charset="0"/>
              </a:rPr>
              <a:t>v průběhu roku  (i meziročně</a:t>
            </a:r>
            <a:r>
              <a:rPr lang="cs-CZ" sz="2800" b="1" dirty="0" smtClean="0">
                <a:effectLst>
                  <a:outerShdw blurRad="38100" dist="38100" dir="2700000" algn="tl">
                    <a:srgbClr val="C0C0C0"/>
                  </a:outerShdw>
                </a:effectLst>
                <a:cs typeface="Times New Roman" pitchFamily="18" charset="0"/>
              </a:rPr>
              <a:t>?!) a regionálně</a:t>
            </a:r>
            <a:endParaRPr lang="cs-CZ" sz="2800" b="1" dirty="0">
              <a:effectLst>
                <a:outerShdw blurRad="38100" dist="38100" dir="2700000" algn="tl">
                  <a:srgbClr val="C0C0C0"/>
                </a:outerShdw>
              </a:effectLst>
              <a:cs typeface="Times New Roman" pitchFamily="18" charset="0"/>
            </a:endParaRPr>
          </a:p>
          <a:p>
            <a:pPr marL="457200" indent="-457200">
              <a:buClr>
                <a:srgbClr val="CC0000"/>
              </a:buClr>
              <a:buSzPct val="110000"/>
              <a:buFont typeface="Wingdings" panose="05000000000000000000" pitchFamily="2" charset="2"/>
              <a:buChar char="v"/>
              <a:defRPr/>
            </a:pPr>
            <a:r>
              <a:rPr lang="cs-CZ" sz="2800" b="1" dirty="0" smtClean="0">
                <a:effectLst>
                  <a:outerShdw blurRad="38100" dist="38100" dir="2700000" algn="tl">
                    <a:srgbClr val="000000">
                      <a:alpha val="43137"/>
                    </a:srgbClr>
                  </a:outerShdw>
                </a:effectLst>
                <a:cs typeface="Times New Roman" pitchFamily="18" charset="0"/>
              </a:rPr>
              <a:t>opakování </a:t>
            </a:r>
            <a:r>
              <a:rPr lang="cs-CZ" sz="2800" b="1" dirty="0">
                <a:effectLst>
                  <a:outerShdw blurRad="38100" dist="38100" dir="2700000" algn="tl">
                    <a:srgbClr val="000000">
                      <a:alpha val="43137"/>
                    </a:srgbClr>
                  </a:outerShdw>
                </a:effectLst>
                <a:cs typeface="Times New Roman" pitchFamily="18" charset="0"/>
              </a:rPr>
              <a:t>„suchých let“ ??</a:t>
            </a:r>
            <a:endParaRPr lang="cs-CZ" sz="2800" b="1" dirty="0">
              <a:effectLst>
                <a:outerShdw blurRad="38100" dist="38100" dir="2700000" algn="tl">
                  <a:srgbClr val="C0C0C0"/>
                </a:outerShdw>
              </a:effectLst>
              <a:cs typeface="Times New Roman" pitchFamily="18" charset="0"/>
            </a:endParaRPr>
          </a:p>
          <a:p>
            <a:pPr marL="457200" indent="-457200">
              <a:buClr>
                <a:srgbClr val="CC0000"/>
              </a:buClr>
              <a:buSzPct val="110000"/>
              <a:buFont typeface="Wingdings" panose="05000000000000000000" pitchFamily="2" charset="2"/>
              <a:buChar char="v"/>
              <a:defRPr/>
            </a:pPr>
            <a:endParaRPr lang="cs-CZ" sz="1400" b="1" dirty="0">
              <a:effectLst>
                <a:outerShdw blurRad="38100" dist="38100" dir="2700000" algn="tl">
                  <a:srgbClr val="C0C0C0"/>
                </a:outerShdw>
              </a:effectLst>
              <a:cs typeface="Times New Roman" pitchFamily="18" charset="0"/>
            </a:endParaRPr>
          </a:p>
          <a:p>
            <a:pPr marL="457200" indent="-457200">
              <a:buClr>
                <a:srgbClr val="CC0000"/>
              </a:buClr>
              <a:buSzPct val="110000"/>
              <a:buFont typeface="Wingdings" panose="05000000000000000000" pitchFamily="2" charset="2"/>
              <a:buChar char="v"/>
              <a:defRPr/>
            </a:pPr>
            <a:r>
              <a:rPr lang="cs-CZ" sz="2800" b="1" dirty="0">
                <a:solidFill>
                  <a:srgbClr val="C00000"/>
                </a:solidFill>
                <a:effectLst>
                  <a:outerShdw blurRad="38100" dist="38100" dir="2700000" algn="tl">
                    <a:srgbClr val="000000">
                      <a:alpha val="43137"/>
                    </a:srgbClr>
                  </a:outerShdw>
                </a:effectLst>
                <a:cs typeface="Times New Roman" pitchFamily="18" charset="0"/>
              </a:rPr>
              <a:t>ZAPOMEŇTE NA PRŮMĚRY </a:t>
            </a:r>
            <a:br>
              <a:rPr lang="cs-CZ" sz="2800" b="1" dirty="0">
                <a:solidFill>
                  <a:srgbClr val="C00000"/>
                </a:solidFill>
                <a:effectLst>
                  <a:outerShdw blurRad="38100" dist="38100" dir="2700000" algn="tl">
                    <a:srgbClr val="000000">
                      <a:alpha val="43137"/>
                    </a:srgbClr>
                  </a:outerShdw>
                </a:effectLst>
                <a:cs typeface="Times New Roman" pitchFamily="18" charset="0"/>
              </a:rPr>
            </a:br>
            <a:r>
              <a:rPr lang="cs-CZ" sz="2800" b="1" dirty="0">
                <a:solidFill>
                  <a:srgbClr val="C00000"/>
                </a:solidFill>
                <a:effectLst>
                  <a:outerShdw blurRad="38100" dist="38100" dir="2700000" algn="tl">
                    <a:srgbClr val="000000">
                      <a:alpha val="43137"/>
                    </a:srgbClr>
                  </a:outerShdw>
                </a:effectLst>
                <a:cs typeface="Times New Roman" pitchFamily="18" charset="0"/>
              </a:rPr>
              <a:t>–  ROZHODNOU EXTRÉMY </a:t>
            </a:r>
          </a:p>
          <a:p>
            <a:pPr algn="ctr">
              <a:buClr>
                <a:srgbClr val="CC0000"/>
              </a:buClr>
              <a:buSzPct val="110000"/>
              <a:buFont typeface="Wingdings" pitchFamily="2" charset="2"/>
              <a:buNone/>
              <a:defRPr/>
            </a:pPr>
            <a:endParaRPr lang="cs-CZ" sz="2800" b="1" dirty="0">
              <a:effectLst>
                <a:outerShdw blurRad="38100" dist="38100" dir="2700000" algn="tl">
                  <a:srgbClr val="C0C0C0"/>
                </a:outerShdw>
              </a:effectLst>
              <a:cs typeface="Times New Roman" pitchFamily="18" charset="0"/>
            </a:endParaRPr>
          </a:p>
          <a:p>
            <a:pPr algn="ctr">
              <a:buClr>
                <a:srgbClr val="CC0000"/>
              </a:buClr>
              <a:buSzPct val="110000"/>
              <a:defRPr/>
            </a:pPr>
            <a:r>
              <a:rPr lang="cs-CZ" sz="3600" b="1" dirty="0">
                <a:solidFill>
                  <a:srgbClr val="C00000"/>
                </a:solidFill>
                <a:effectLst>
                  <a:outerShdw blurRad="38100" dist="38100" dir="2700000" algn="tl">
                    <a:srgbClr val="C0C0C0"/>
                  </a:outerShdw>
                </a:effectLst>
                <a:cs typeface="Times New Roman" pitchFamily="18" charset="0"/>
              </a:rPr>
              <a:t>  </a:t>
            </a:r>
            <a:endParaRPr lang="cs-CZ" b="1" dirty="0">
              <a:effectLst>
                <a:outerShdw blurRad="38100" dist="38100" dir="2700000" algn="tl">
                  <a:srgbClr val="C0C0C0"/>
                </a:outerShdw>
              </a:effectLst>
              <a:cs typeface="Times New Roman" pitchFamily="18" charset="0"/>
            </a:endParaRPr>
          </a:p>
        </p:txBody>
      </p:sp>
    </p:spTree>
    <p:extLst>
      <p:ext uri="{BB962C8B-B14F-4D97-AF65-F5344CB8AC3E}">
        <p14:creationId xmlns:p14="http://schemas.microsoft.com/office/powerpoint/2010/main" val="115859367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988840"/>
            <a:ext cx="8229600" cy="1512168"/>
          </a:xfrm>
        </p:spPr>
        <p:txBody>
          <a:bodyPr rtlCol="0">
            <a:normAutofit fontScale="90000"/>
          </a:bodyPr>
          <a:lstStyle/>
          <a:p>
            <a:pPr algn="ctr" eaLnBrk="1" fontAlgn="auto" hangingPunct="1">
              <a:spcAft>
                <a:spcPts val="0"/>
              </a:spcAft>
              <a:defRPr/>
            </a:pPr>
            <a:r>
              <a:rPr sz="4800" dirty="0" smtClean="0">
                <a:solidFill>
                  <a:srgbClr val="0000CC"/>
                </a:solidFill>
                <a:effectLst>
                  <a:outerShdw blurRad="38100" dist="38100" dir="2700000" algn="tl">
                    <a:srgbClr val="C0C0C0"/>
                  </a:outerShdw>
                </a:effectLst>
                <a:latin typeface="+mn-lt"/>
                <a:ea typeface="+mn-ea"/>
                <a:cs typeface="+mn-cs"/>
              </a:rPr>
              <a:t>   </a:t>
            </a:r>
            <a:r>
              <a:rPr sz="4800" dirty="0" smtClean="0">
                <a:solidFill>
                  <a:srgbClr val="0000FF"/>
                </a:solidFill>
                <a:effectLst>
                  <a:outerShdw blurRad="38100" dist="38100" dir="2700000" algn="tl">
                    <a:srgbClr val="C0C0C0"/>
                  </a:outerShdw>
                </a:effectLst>
                <a:latin typeface="+mn-lt"/>
                <a:ea typeface="+mn-ea"/>
                <a:cs typeface="+mn-cs"/>
              </a:rPr>
              <a:t>Děkuji </a:t>
            </a:r>
            <a:r>
              <a:rPr sz="4800" dirty="0">
                <a:solidFill>
                  <a:srgbClr val="0000FF"/>
                </a:solidFill>
                <a:effectLst>
                  <a:outerShdw blurRad="38100" dist="38100" dir="2700000" algn="tl">
                    <a:srgbClr val="C0C0C0"/>
                  </a:outerShdw>
                </a:effectLst>
                <a:latin typeface="+mn-lt"/>
                <a:ea typeface="+mn-ea"/>
                <a:cs typeface="+mn-cs"/>
              </a:rPr>
              <a:t>za </a:t>
            </a:r>
            <a:r>
              <a:rPr sz="4800" dirty="0" smtClean="0">
                <a:solidFill>
                  <a:srgbClr val="0000FF"/>
                </a:solidFill>
                <a:effectLst>
                  <a:outerShdw blurRad="38100" dist="38100" dir="2700000" algn="tl">
                    <a:srgbClr val="C0C0C0"/>
                  </a:outerShdw>
                </a:effectLst>
                <a:latin typeface="+mn-lt"/>
                <a:ea typeface="+mn-ea"/>
                <a:cs typeface="+mn-cs"/>
              </a:rPr>
              <a:t>pozornost </a:t>
            </a:r>
            <a:r>
              <a:rPr lang="cs-CZ" sz="4800" dirty="0" smtClean="0">
                <a:solidFill>
                  <a:srgbClr val="0000FF"/>
                </a:solidFill>
                <a:effectLst>
                  <a:outerShdw blurRad="38100" dist="38100" dir="2700000" algn="tl">
                    <a:srgbClr val="C0C0C0"/>
                  </a:outerShdw>
                </a:effectLst>
                <a:latin typeface="+mn-lt"/>
                <a:ea typeface="+mn-ea"/>
                <a:cs typeface="+mn-cs"/>
              </a:rPr>
              <a:t>–</a:t>
            </a:r>
            <a:r>
              <a:rPr sz="4800" dirty="0" smtClean="0">
                <a:solidFill>
                  <a:srgbClr val="0000FF"/>
                </a:solidFill>
                <a:effectLst>
                  <a:outerShdw blurRad="38100" dist="38100" dir="2700000" algn="tl">
                    <a:srgbClr val="C0C0C0"/>
                  </a:outerShdw>
                </a:effectLst>
                <a:latin typeface="+mn-lt"/>
                <a:ea typeface="+mn-ea"/>
                <a:cs typeface="+mn-cs"/>
              </a:rPr>
              <a:t/>
            </a:r>
            <a:br>
              <a:rPr sz="4800" dirty="0" smtClean="0">
                <a:solidFill>
                  <a:srgbClr val="0000FF"/>
                </a:solidFill>
                <a:effectLst>
                  <a:outerShdw blurRad="38100" dist="38100" dir="2700000" algn="tl">
                    <a:srgbClr val="C0C0C0"/>
                  </a:outerShdw>
                </a:effectLst>
                <a:latin typeface="+mn-lt"/>
                <a:ea typeface="+mn-ea"/>
                <a:cs typeface="+mn-cs"/>
              </a:rPr>
            </a:br>
            <a:r>
              <a:rPr lang="cs-CZ" sz="4800" dirty="0" smtClean="0">
                <a:solidFill>
                  <a:srgbClr val="0000FF"/>
                </a:solidFill>
                <a:effectLst>
                  <a:outerShdw blurRad="38100" dist="38100" dir="2700000" algn="tl">
                    <a:srgbClr val="C0C0C0"/>
                  </a:outerShdw>
                </a:effectLst>
                <a:latin typeface="+mn-lt"/>
                <a:ea typeface="+mn-ea"/>
                <a:cs typeface="+mn-cs"/>
              </a:rPr>
              <a:t>definitivně….</a:t>
            </a:r>
            <a:endParaRPr sz="4800" dirty="0">
              <a:solidFill>
                <a:srgbClr val="0000FF"/>
              </a:solidFill>
              <a:effectLst>
                <a:outerShdw blurRad="38100" dist="38100" dir="2700000" algn="tl">
                  <a:srgbClr val="C0C0C0"/>
                </a:outerShdw>
              </a:effectLst>
              <a:latin typeface="+mn-lt"/>
              <a:ea typeface="+mn-ea"/>
              <a:cs typeface="+mn-cs"/>
            </a:endParaRPr>
          </a:p>
        </p:txBody>
      </p:sp>
      <p:sp>
        <p:nvSpPr>
          <p:cNvPr id="3" name="Zástupný symbol pro obsah 2"/>
          <p:cNvSpPr>
            <a:spLocks noGrp="1"/>
          </p:cNvSpPr>
          <p:nvPr>
            <p:ph idx="1"/>
          </p:nvPr>
        </p:nvSpPr>
        <p:spPr>
          <a:xfrm>
            <a:off x="685800" y="2924944"/>
            <a:ext cx="7772400" cy="2592958"/>
          </a:xfrm>
        </p:spPr>
        <p:txBody>
          <a:bodyPr rtlCol="0">
            <a:normAutofit/>
          </a:bodyPr>
          <a:lstStyle/>
          <a:p>
            <a:pPr marL="0" indent="0" eaLnBrk="1" fontAlgn="auto" hangingPunct="1">
              <a:spcAft>
                <a:spcPts val="0"/>
              </a:spcAft>
              <a:buFont typeface="Arial" pitchFamily="34" charset="0"/>
              <a:buNone/>
              <a:defRPr/>
            </a:pPr>
            <a:endParaRPr sz="2800" b="1" i="1" dirty="0">
              <a:latin typeface="+mj-lt"/>
            </a:endParaRPr>
          </a:p>
          <a:p>
            <a:pPr marL="0" indent="0" algn="ctr" eaLnBrk="1" fontAlgn="auto" hangingPunct="1">
              <a:spcAft>
                <a:spcPts val="0"/>
              </a:spcAft>
              <a:buFont typeface="Arial" pitchFamily="34" charset="0"/>
              <a:buNone/>
              <a:defRPr/>
            </a:pPr>
            <a:endParaRPr sz="3600" b="1" i="1" dirty="0" smtClean="0">
              <a:solidFill>
                <a:srgbClr val="A50021"/>
              </a:solidFill>
              <a:latin typeface="+mj-lt"/>
            </a:endParaRPr>
          </a:p>
          <a:p>
            <a:pPr marL="0" indent="0" algn="ctr" eaLnBrk="1" fontAlgn="auto" hangingPunct="1">
              <a:spcAft>
                <a:spcPts val="0"/>
              </a:spcAft>
              <a:buFont typeface="Arial" pitchFamily="34" charset="0"/>
              <a:buNone/>
              <a:defRPr/>
            </a:pPr>
            <a:r>
              <a:rPr sz="2800" b="1" i="1" dirty="0" smtClean="0">
                <a:solidFill>
                  <a:srgbClr val="A50021"/>
                </a:solidFill>
                <a:latin typeface="+mj-lt"/>
              </a:rPr>
              <a:t>pavel.puncochar@mze.cz </a:t>
            </a:r>
          </a:p>
          <a:p>
            <a:pPr marL="0" indent="0" algn="ctr" eaLnBrk="1" fontAlgn="auto" hangingPunct="1">
              <a:spcAft>
                <a:spcPts val="0"/>
              </a:spcAft>
              <a:buFont typeface="Arial" pitchFamily="34" charset="0"/>
              <a:buNone/>
              <a:defRPr/>
            </a:pPr>
            <a:endParaRPr sz="3600" b="1" i="1" dirty="0">
              <a:solidFill>
                <a:srgbClr val="A50021"/>
              </a:solidFill>
              <a:latin typeface="+mj-lt"/>
            </a:endParaRPr>
          </a:p>
        </p:txBody>
      </p:sp>
      <p:sp>
        <p:nvSpPr>
          <p:cNvPr id="4" name="Nadpis 1"/>
          <p:cNvSpPr txBox="1">
            <a:spLocks/>
          </p:cNvSpPr>
          <p:nvPr/>
        </p:nvSpPr>
        <p:spPr bwMode="auto">
          <a:xfrm>
            <a:off x="0" y="188640"/>
            <a:ext cx="9144000" cy="13681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cs-CZ" sz="3200" b="1" kern="1200" dirty="0">
                <a:solidFill>
                  <a:srgbClr val="B2BC00"/>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B2BC00"/>
                </a:solidFill>
                <a:latin typeface="Arial" charset="0"/>
                <a:cs typeface="Arial" charset="0"/>
              </a:defRPr>
            </a:lvl2pPr>
            <a:lvl3pPr algn="l" rtl="0" eaLnBrk="0" fontAlgn="base" hangingPunct="0">
              <a:spcBef>
                <a:spcPct val="0"/>
              </a:spcBef>
              <a:spcAft>
                <a:spcPct val="0"/>
              </a:spcAft>
              <a:defRPr sz="3200" b="1">
                <a:solidFill>
                  <a:srgbClr val="B2BC00"/>
                </a:solidFill>
                <a:latin typeface="Arial" charset="0"/>
                <a:cs typeface="Arial" charset="0"/>
              </a:defRPr>
            </a:lvl3pPr>
            <a:lvl4pPr algn="l" rtl="0" eaLnBrk="0" fontAlgn="base" hangingPunct="0">
              <a:spcBef>
                <a:spcPct val="0"/>
              </a:spcBef>
              <a:spcAft>
                <a:spcPct val="0"/>
              </a:spcAft>
              <a:defRPr sz="3200" b="1">
                <a:solidFill>
                  <a:srgbClr val="B2BC00"/>
                </a:solidFill>
                <a:latin typeface="Arial" charset="0"/>
                <a:cs typeface="Arial" charset="0"/>
              </a:defRPr>
            </a:lvl4pPr>
            <a:lvl5pPr algn="l" rtl="0" eaLnBrk="0" fontAlgn="base" hangingPunct="0">
              <a:spcBef>
                <a:spcPct val="0"/>
              </a:spcBef>
              <a:spcAft>
                <a:spcPct val="0"/>
              </a:spcAft>
              <a:defRPr sz="3200" b="1">
                <a:solidFill>
                  <a:srgbClr val="B2BC00"/>
                </a:solidFill>
                <a:latin typeface="Arial" charset="0"/>
                <a:cs typeface="Arial" charset="0"/>
              </a:defRPr>
            </a:lvl5pPr>
            <a:lvl6pPr marL="457200" algn="l" rtl="0" fontAlgn="base">
              <a:spcBef>
                <a:spcPct val="0"/>
              </a:spcBef>
              <a:spcAft>
                <a:spcPct val="0"/>
              </a:spcAft>
              <a:defRPr sz="3200" b="1">
                <a:solidFill>
                  <a:srgbClr val="B2BC00"/>
                </a:solidFill>
                <a:latin typeface="Arial" charset="0"/>
                <a:cs typeface="Arial" charset="0"/>
              </a:defRPr>
            </a:lvl6pPr>
            <a:lvl7pPr marL="914400" algn="l" rtl="0" fontAlgn="base">
              <a:spcBef>
                <a:spcPct val="0"/>
              </a:spcBef>
              <a:spcAft>
                <a:spcPct val="0"/>
              </a:spcAft>
              <a:defRPr sz="3200" b="1">
                <a:solidFill>
                  <a:srgbClr val="B2BC00"/>
                </a:solidFill>
                <a:latin typeface="Arial" charset="0"/>
                <a:cs typeface="Arial" charset="0"/>
              </a:defRPr>
            </a:lvl7pPr>
            <a:lvl8pPr marL="1371600" algn="l" rtl="0" fontAlgn="base">
              <a:spcBef>
                <a:spcPct val="0"/>
              </a:spcBef>
              <a:spcAft>
                <a:spcPct val="0"/>
              </a:spcAft>
              <a:defRPr sz="3200" b="1">
                <a:solidFill>
                  <a:srgbClr val="B2BC00"/>
                </a:solidFill>
                <a:latin typeface="Arial" charset="0"/>
                <a:cs typeface="Arial" charset="0"/>
              </a:defRPr>
            </a:lvl8pPr>
            <a:lvl9pPr marL="1828800" algn="l" rtl="0" fontAlgn="base">
              <a:spcBef>
                <a:spcPct val="0"/>
              </a:spcBef>
              <a:spcAft>
                <a:spcPct val="0"/>
              </a:spcAft>
              <a:defRPr sz="3200" b="1">
                <a:solidFill>
                  <a:srgbClr val="B2BC00"/>
                </a:solidFill>
                <a:latin typeface="Arial" charset="0"/>
                <a:cs typeface="Arial" charset="0"/>
              </a:defRPr>
            </a:lvl9pPr>
          </a:lstStyle>
          <a:p>
            <a:pPr algn="ctr"/>
            <a:r>
              <a:rPr lang="cs-CZ" sz="2800" dirty="0" smtClean="0">
                <a:solidFill>
                  <a:srgbClr val="CC0000"/>
                </a:solidFill>
                <a:effectLst>
                  <a:outerShdw blurRad="38100" dist="38100" dir="2700000" algn="tl">
                    <a:srgbClr val="C0C0C0"/>
                  </a:outerShdw>
                </a:effectLst>
                <a:latin typeface="Times New Roman" charset="0"/>
              </a:rPr>
              <a:t/>
            </a:r>
            <a:br>
              <a:rPr lang="cs-CZ" sz="2800" dirty="0" smtClean="0">
                <a:solidFill>
                  <a:srgbClr val="CC0000"/>
                </a:solidFill>
                <a:effectLst>
                  <a:outerShdw blurRad="38100" dist="38100" dir="2700000" algn="tl">
                    <a:srgbClr val="C0C0C0"/>
                  </a:outerShdw>
                </a:effectLst>
                <a:latin typeface="Times New Roman" charset="0"/>
              </a:rPr>
            </a:br>
            <a:endParaRPr lang="cs-CZ" sz="2800" dirty="0" smtClean="0">
              <a:solidFill>
                <a:srgbClr val="CC0000"/>
              </a:solidFill>
              <a:effectLst>
                <a:outerShdw blurRad="38100" dist="38100" dir="2700000" algn="tl">
                  <a:srgbClr val="C0C0C0"/>
                </a:outerShdw>
              </a:effectLst>
              <a:latin typeface="Times New Roman" charset="0"/>
            </a:endParaRPr>
          </a:p>
          <a:p>
            <a:pPr algn="ctr"/>
            <a:r>
              <a:rPr lang="cs-CZ" sz="2000" i="1" dirty="0">
                <a:solidFill>
                  <a:srgbClr val="CC0000"/>
                </a:solidFill>
                <a:latin typeface="Times New Roman" charset="0"/>
              </a:rPr>
              <a:t>Masarykova univ. Brno – březen 2020</a:t>
            </a:r>
            <a:br>
              <a:rPr lang="cs-CZ" sz="2000" i="1" dirty="0">
                <a:solidFill>
                  <a:srgbClr val="CC0000"/>
                </a:solidFill>
                <a:latin typeface="Times New Roman" charset="0"/>
              </a:rPr>
            </a:br>
            <a:r>
              <a:rPr lang="cs-CZ" sz="2000" dirty="0">
                <a:solidFill>
                  <a:srgbClr val="CC0000"/>
                </a:solidFill>
                <a:effectLst>
                  <a:outerShdw blurRad="38100" dist="38100" dir="2700000" algn="tl">
                    <a:srgbClr val="C0C0C0"/>
                  </a:outerShdw>
                </a:effectLst>
              </a:rPr>
              <a:t/>
            </a:r>
            <a:br>
              <a:rPr lang="cs-CZ" sz="2000" dirty="0">
                <a:solidFill>
                  <a:srgbClr val="CC0000"/>
                </a:solidFill>
                <a:effectLst>
                  <a:outerShdw blurRad="38100" dist="38100" dir="2700000" algn="tl">
                    <a:srgbClr val="C0C0C0"/>
                  </a:outerShdw>
                </a:effectLst>
              </a:rPr>
            </a:br>
            <a:endParaRPr lang="cs-CZ" sz="2000" dirty="0"/>
          </a:p>
        </p:txBody>
      </p:sp>
    </p:spTree>
    <p:extLst>
      <p:ext uri="{BB962C8B-B14F-4D97-AF65-F5344CB8AC3E}">
        <p14:creationId xmlns:p14="http://schemas.microsoft.com/office/powerpoint/2010/main" val="3580268089"/>
      </p:ext>
    </p:extLst>
  </p:cSld>
  <p:clrMapOvr>
    <a:masterClrMapping/>
  </p:clrMapOvr>
  <p:transition>
    <p:cover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1400" i="1" dirty="0">
                <a:solidFill>
                  <a:srgbClr val="CC0000"/>
                </a:solidFill>
                <a:latin typeface="Times New Roman" charset="0"/>
              </a:rPr>
              <a:t>Masarykova univ. Brno – březen 2020</a:t>
            </a:r>
            <a:br>
              <a:rPr lang="cs-CZ" sz="1400" i="1" dirty="0">
                <a:solidFill>
                  <a:srgbClr val="CC0000"/>
                </a:solidFill>
                <a:latin typeface="Times New Roman" charset="0"/>
              </a:rPr>
            </a:br>
            <a:r>
              <a:rPr lang="cs-CZ" sz="1400" dirty="0">
                <a:solidFill>
                  <a:srgbClr val="CC0000"/>
                </a:solidFill>
                <a:effectLst>
                  <a:outerShdw blurRad="38100" dist="38100" dir="2700000" algn="tl">
                    <a:srgbClr val="C0C0C0"/>
                  </a:outerShdw>
                </a:effectLst>
              </a:rPr>
              <a:t/>
            </a:r>
            <a:br>
              <a:rPr lang="cs-CZ" sz="1400" dirty="0">
                <a:solidFill>
                  <a:srgbClr val="CC0000"/>
                </a:solidFill>
                <a:effectLst>
                  <a:outerShdw blurRad="38100" dist="38100" dir="2700000" algn="tl">
                    <a:srgbClr val="C0C0C0"/>
                  </a:outerShdw>
                </a:effectLst>
              </a:rPr>
            </a:br>
            <a:endParaRPr lang="cs-CZ" sz="1400" dirty="0"/>
          </a:p>
        </p:txBody>
      </p:sp>
      <p:sp>
        <p:nvSpPr>
          <p:cNvPr id="3" name="Zástupný symbol pro obsah 2"/>
          <p:cNvSpPr>
            <a:spLocks noGrp="1"/>
          </p:cNvSpPr>
          <p:nvPr>
            <p:ph idx="1"/>
          </p:nvPr>
        </p:nvSpPr>
        <p:spPr>
          <a:xfrm>
            <a:off x="395536" y="908720"/>
            <a:ext cx="8363272" cy="5400600"/>
          </a:xfrm>
        </p:spPr>
        <p:txBody>
          <a:bodyPr/>
          <a:lstStyle/>
          <a:p>
            <a:pPr>
              <a:buNone/>
            </a:pPr>
            <a:r>
              <a:rPr lang="cs-CZ" sz="2400" b="1" dirty="0" smtClean="0">
                <a:solidFill>
                  <a:srgbClr val="C00000"/>
                </a:solidFill>
                <a:effectLst>
                  <a:outerShdw blurRad="38100" dist="38100" dir="2700000" algn="tl">
                    <a:srgbClr val="000000">
                      <a:alpha val="43137"/>
                    </a:srgbClr>
                  </a:outerShdw>
                </a:effectLst>
                <a:latin typeface="+mn-lt"/>
              </a:rPr>
              <a:t>Regionální sucha jsou častější……………  </a:t>
            </a:r>
          </a:p>
          <a:p>
            <a:pPr>
              <a:buNone/>
            </a:pPr>
            <a:endParaRPr lang="cs-CZ" sz="800" b="1" dirty="0" smtClean="0">
              <a:solidFill>
                <a:srgbClr val="C00000"/>
              </a:solidFill>
              <a:effectLst>
                <a:outerShdw blurRad="38100" dist="38100" dir="2700000" algn="tl">
                  <a:srgbClr val="000000">
                    <a:alpha val="43137"/>
                  </a:srgbClr>
                </a:outerShdw>
              </a:effectLst>
              <a:latin typeface="+mn-lt"/>
            </a:endParaRPr>
          </a:p>
          <a:p>
            <a:pPr>
              <a:buClr>
                <a:srgbClr val="002060"/>
              </a:buClr>
              <a:buFont typeface="Wingdings" pitchFamily="2" charset="2"/>
              <a:buChar char="v"/>
            </a:pPr>
            <a:r>
              <a:rPr lang="cs-CZ" sz="2400" b="1" dirty="0" smtClean="0">
                <a:solidFill>
                  <a:srgbClr val="0000FF"/>
                </a:solidFill>
                <a:latin typeface="+mn-lt"/>
              </a:rPr>
              <a:t>Dle informací ČHMÚ lze zaznamenat sucha také v letech 2000, 2007, 2012, 2014 i 2016</a:t>
            </a:r>
          </a:p>
          <a:p>
            <a:pPr>
              <a:buClr>
                <a:srgbClr val="002060"/>
              </a:buClr>
              <a:buNone/>
            </a:pPr>
            <a:r>
              <a:rPr lang="cs-CZ" sz="2400" b="1" dirty="0" smtClean="0">
                <a:solidFill>
                  <a:srgbClr val="A50021"/>
                </a:solidFill>
                <a:latin typeface="+mn-lt"/>
              </a:rPr>
              <a:t>Výhled ………… předběžná opatrnost…..</a:t>
            </a:r>
          </a:p>
          <a:p>
            <a:pPr>
              <a:buClr>
                <a:srgbClr val="002060"/>
              </a:buClr>
              <a:buFont typeface="Wingdings" pitchFamily="2" charset="2"/>
              <a:buChar char="v"/>
            </a:pPr>
            <a:r>
              <a:rPr lang="cs-CZ" sz="2400" b="1" dirty="0" smtClean="0">
                <a:solidFill>
                  <a:srgbClr val="0000FF"/>
                </a:solidFill>
                <a:latin typeface="+mn-lt"/>
              </a:rPr>
              <a:t>Změna klimatu přináší zvýšení průměrné roční teploty – </a:t>
            </a:r>
            <a:br>
              <a:rPr lang="cs-CZ" sz="2400" b="1" dirty="0" smtClean="0">
                <a:solidFill>
                  <a:srgbClr val="0000FF"/>
                </a:solidFill>
                <a:latin typeface="+mn-lt"/>
              </a:rPr>
            </a:br>
            <a:r>
              <a:rPr lang="cs-CZ" sz="2400" b="1" dirty="0" smtClean="0">
                <a:solidFill>
                  <a:srgbClr val="0000FF"/>
                </a:solidFill>
                <a:latin typeface="+mn-lt"/>
              </a:rPr>
              <a:t>což výrazně zvyšuje evapotranspiraci („odpar“) rostlin</a:t>
            </a:r>
          </a:p>
          <a:p>
            <a:pPr>
              <a:buClr>
                <a:srgbClr val="002060"/>
              </a:buClr>
              <a:buFont typeface="Wingdings" pitchFamily="2" charset="2"/>
              <a:buChar char="v"/>
            </a:pPr>
            <a:r>
              <a:rPr lang="cs-CZ" sz="2400" b="1" dirty="0" smtClean="0">
                <a:solidFill>
                  <a:srgbClr val="0000FF"/>
                </a:solidFill>
                <a:latin typeface="+mn-lt"/>
              </a:rPr>
              <a:t>Při nárůstu průměrné roční teploty o + 1 st. C – evapotranspirace vzroste o 30 – 40%</a:t>
            </a:r>
          </a:p>
          <a:p>
            <a:pPr>
              <a:buClr>
                <a:srgbClr val="002060"/>
              </a:buClr>
              <a:buFont typeface="Wingdings" pitchFamily="2" charset="2"/>
              <a:buChar char="v"/>
            </a:pPr>
            <a:r>
              <a:rPr lang="cs-CZ" sz="2400" b="1" dirty="0" smtClean="0">
                <a:solidFill>
                  <a:srgbClr val="0000FF"/>
                </a:solidFill>
                <a:latin typeface="+mn-lt"/>
              </a:rPr>
              <a:t>Pokud nárůst +2 až +4 st. C – nárůst o100% !</a:t>
            </a:r>
          </a:p>
          <a:p>
            <a:pPr>
              <a:buClr>
                <a:srgbClr val="002060"/>
              </a:buClr>
              <a:buFont typeface="Wingdings" pitchFamily="2" charset="2"/>
              <a:buChar char="v"/>
            </a:pPr>
            <a:r>
              <a:rPr lang="cs-CZ" sz="2400" b="1" dirty="0" smtClean="0">
                <a:solidFill>
                  <a:srgbClr val="0000FF"/>
                </a:solidFill>
                <a:latin typeface="+mn-lt"/>
              </a:rPr>
              <a:t>V r. 2015 chybělo ve srážkách na Moravě díky evapotranspiraci cca 200 – 300 mm srážek  </a:t>
            </a:r>
          </a:p>
          <a:p>
            <a:pPr>
              <a:buClr>
                <a:srgbClr val="002060"/>
              </a:buClr>
              <a:buNone/>
            </a:pPr>
            <a:r>
              <a:rPr lang="cs-CZ" sz="2400" b="1" dirty="0" smtClean="0">
                <a:solidFill>
                  <a:srgbClr val="0000FF"/>
                </a:solidFill>
                <a:latin typeface="+mn-lt"/>
              </a:rPr>
              <a:t> </a:t>
            </a:r>
            <a:r>
              <a:rPr lang="cs-CZ" sz="2400" b="1" dirty="0" smtClean="0">
                <a:solidFill>
                  <a:srgbClr val="A50021"/>
                </a:solidFill>
                <a:latin typeface="+mn-lt"/>
              </a:rPr>
              <a:t>To se samozřejmě promítne do disponibility vodních zdrojů! </a:t>
            </a:r>
            <a:endParaRPr lang="cs-CZ" sz="2400" b="1" dirty="0">
              <a:solidFill>
                <a:srgbClr val="A50021"/>
              </a:solidFill>
              <a:latin typeface="+mn-lt"/>
            </a:endParaRPr>
          </a:p>
          <a:p>
            <a:pPr marL="0" indent="0">
              <a:buClr>
                <a:srgbClr val="002060"/>
              </a:buClr>
              <a:buNone/>
            </a:pPr>
            <a:r>
              <a:rPr lang="cs-CZ" sz="2400" b="1" dirty="0" smtClean="0">
                <a:solidFill>
                  <a:srgbClr val="A50021"/>
                </a:solidFill>
                <a:effectLst>
                  <a:outerShdw blurRad="38100" dist="38100" dir="2700000" algn="tl">
                    <a:srgbClr val="000000">
                      <a:alpha val="43137"/>
                    </a:srgbClr>
                  </a:outerShdw>
                </a:effectLst>
                <a:latin typeface="+mn-lt"/>
              </a:rPr>
              <a:t> </a:t>
            </a:r>
          </a:p>
          <a:p>
            <a:pPr>
              <a:buClr>
                <a:srgbClr val="002060"/>
              </a:buClr>
              <a:buFont typeface="Wingdings" pitchFamily="2" charset="2"/>
              <a:buChar char="v"/>
            </a:pPr>
            <a:endParaRPr lang="cs-CZ" b="1" dirty="0">
              <a:solidFill>
                <a:srgbClr val="0000FF"/>
              </a:solidFill>
            </a:endParaRPr>
          </a:p>
        </p:txBody>
      </p:sp>
    </p:spTree>
    <p:extLst>
      <p:ext uri="{BB962C8B-B14F-4D97-AF65-F5344CB8AC3E}">
        <p14:creationId xmlns:p14="http://schemas.microsoft.com/office/powerpoint/2010/main" val="72601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706090"/>
          </a:xfrm>
        </p:spPr>
        <p:txBody>
          <a:bodyPr/>
          <a:lstStyle/>
          <a:p>
            <a:pPr algn="ctr"/>
            <a:r>
              <a:rPr lang="cs-CZ" sz="1600" i="1" dirty="0" smtClean="0">
                <a:solidFill>
                  <a:srgbClr val="CC0000"/>
                </a:solidFill>
                <a:latin typeface="Times New Roman" charset="0"/>
              </a:rPr>
              <a:t/>
            </a:r>
            <a:br>
              <a:rPr lang="cs-CZ" sz="1600" i="1" dirty="0" smtClean="0">
                <a:solidFill>
                  <a:srgbClr val="CC0000"/>
                </a:solidFill>
                <a:latin typeface="Times New Roman" charset="0"/>
              </a:rPr>
            </a:br>
            <a:r>
              <a:rPr lang="cs-CZ" sz="1600" i="1" dirty="0" smtClean="0">
                <a:solidFill>
                  <a:srgbClr val="CC0000"/>
                </a:solidFill>
                <a:latin typeface="Times New Roman" charset="0"/>
              </a:rPr>
              <a:t>Masarykova </a:t>
            </a:r>
            <a:r>
              <a:rPr lang="cs-CZ" sz="1600" i="1" dirty="0">
                <a:solidFill>
                  <a:srgbClr val="CC0000"/>
                </a:solidFill>
                <a:latin typeface="Times New Roman" charset="0"/>
              </a:rPr>
              <a:t>univ. Brno – březen 2020</a:t>
            </a:r>
            <a:br>
              <a:rPr lang="cs-CZ" sz="1600" i="1" dirty="0">
                <a:solidFill>
                  <a:srgbClr val="CC0000"/>
                </a:solidFill>
                <a:latin typeface="Times New Roman" charset="0"/>
              </a:rPr>
            </a:br>
            <a:r>
              <a:rPr lang="cs-CZ" sz="1600" dirty="0">
                <a:solidFill>
                  <a:srgbClr val="CC0000"/>
                </a:solidFill>
                <a:effectLst>
                  <a:outerShdw blurRad="38100" dist="38100" dir="2700000" algn="tl">
                    <a:srgbClr val="C0C0C0"/>
                  </a:outerShdw>
                </a:effectLst>
              </a:rPr>
              <a:t/>
            </a:r>
            <a:br>
              <a:rPr lang="cs-CZ" sz="1600" dirty="0">
                <a:solidFill>
                  <a:srgbClr val="CC0000"/>
                </a:solidFill>
                <a:effectLst>
                  <a:outerShdw blurRad="38100" dist="38100" dir="2700000" algn="tl">
                    <a:srgbClr val="C0C0C0"/>
                  </a:outerShdw>
                </a:effectLst>
              </a:rPr>
            </a:br>
            <a:endParaRPr lang="cs-CZ" sz="1600" dirty="0"/>
          </a:p>
        </p:txBody>
      </p:sp>
      <p:sp>
        <p:nvSpPr>
          <p:cNvPr id="3" name="TextovéPole 2"/>
          <p:cNvSpPr txBox="1"/>
          <p:nvPr/>
        </p:nvSpPr>
        <p:spPr>
          <a:xfrm>
            <a:off x="376104" y="485472"/>
            <a:ext cx="8136904" cy="400110"/>
          </a:xfrm>
          <a:prstGeom prst="rect">
            <a:avLst/>
          </a:prstGeom>
          <a:noFill/>
        </p:spPr>
        <p:txBody>
          <a:bodyPr wrap="square" rtlCol="0">
            <a:spAutoFit/>
          </a:bodyPr>
          <a:lstStyle/>
          <a:p>
            <a:pPr algn="ctr"/>
            <a:r>
              <a:rPr lang="cs-CZ" sz="2000" b="1" dirty="0" smtClean="0">
                <a:solidFill>
                  <a:srgbClr val="0000FF"/>
                </a:solidFill>
              </a:rPr>
              <a:t>Vývoj průměrných teplot vzduchu a srážkových úhrnů na území ČR</a:t>
            </a:r>
            <a:endParaRPr lang="cs-CZ" sz="2000" b="1" dirty="0">
              <a:solidFill>
                <a:srgbClr val="0000FF"/>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79" t="10049" r="4574" b="9550"/>
          <a:stretch/>
        </p:blipFill>
        <p:spPr bwMode="auto">
          <a:xfrm>
            <a:off x="1871133" y="1210732"/>
            <a:ext cx="4555066" cy="249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43" r="2526" b="12433"/>
          <a:stretch/>
        </p:blipFill>
        <p:spPr bwMode="auto">
          <a:xfrm>
            <a:off x="1350962" y="3725911"/>
            <a:ext cx="5595408" cy="274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236296" y="2248583"/>
            <a:ext cx="1800200" cy="1477328"/>
          </a:xfrm>
          <a:prstGeom prst="rect">
            <a:avLst/>
          </a:prstGeom>
          <a:noFill/>
        </p:spPr>
        <p:txBody>
          <a:bodyPr wrap="square" rtlCol="0">
            <a:spAutoFit/>
          </a:bodyPr>
          <a:lstStyle/>
          <a:p>
            <a:r>
              <a:rPr lang="cs-CZ" b="1" i="1" dirty="0" smtClean="0"/>
              <a:t>Zdroj: </a:t>
            </a:r>
          </a:p>
          <a:p>
            <a:r>
              <a:rPr lang="cs-CZ" b="1" i="1" dirty="0" smtClean="0"/>
              <a:t>Czech globe </a:t>
            </a:r>
            <a:br>
              <a:rPr lang="cs-CZ" b="1" i="1" dirty="0" smtClean="0"/>
            </a:br>
            <a:r>
              <a:rPr lang="cs-CZ" b="1" i="1" dirty="0" smtClean="0"/>
              <a:t>a</a:t>
            </a:r>
            <a:r>
              <a:rPr lang="cs-CZ" b="1" i="1" dirty="0"/>
              <a:t> </a:t>
            </a:r>
            <a:r>
              <a:rPr lang="cs-CZ" b="1" i="1" dirty="0" smtClean="0"/>
              <a:t>Mendelova </a:t>
            </a:r>
          </a:p>
          <a:p>
            <a:r>
              <a:rPr lang="cs-CZ" b="1" i="1" dirty="0" smtClean="0"/>
              <a:t>Universita</a:t>
            </a:r>
          </a:p>
          <a:p>
            <a:r>
              <a:rPr lang="cs-CZ" b="1" i="1" dirty="0" smtClean="0"/>
              <a:t>(Brno)</a:t>
            </a:r>
            <a:endParaRPr lang="cs-CZ" b="1" i="1" dirty="0"/>
          </a:p>
        </p:txBody>
      </p:sp>
    </p:spTree>
    <p:extLst>
      <p:ext uri="{BB962C8B-B14F-4D97-AF65-F5344CB8AC3E}">
        <p14:creationId xmlns:p14="http://schemas.microsoft.com/office/powerpoint/2010/main" val="2477803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79" t="10049" r="4574" b="9550"/>
          <a:stretch/>
        </p:blipFill>
        <p:spPr bwMode="auto">
          <a:xfrm>
            <a:off x="302302" y="325452"/>
            <a:ext cx="5083012" cy="278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zahradnicek\Downloads\B2BTUR01_PD30-TMA (1).png"/>
          <p:cNvPicPr>
            <a:picLocks noChangeAspect="1" noChangeArrowheads="1"/>
          </p:cNvPicPr>
          <p:nvPr/>
        </p:nvPicPr>
        <p:blipFill rotWithShape="1">
          <a:blip r:embed="rId3">
            <a:extLst>
              <a:ext uri="{28A0092B-C50C-407E-A947-70E740481C1C}">
                <a14:useLocalDpi xmlns:a14="http://schemas.microsoft.com/office/drawing/2010/main" val="0"/>
              </a:ext>
            </a:extLst>
          </a:blip>
          <a:srcRect t="26" r="31312"/>
          <a:stretch/>
        </p:blipFill>
        <p:spPr bwMode="auto">
          <a:xfrm>
            <a:off x="115970" y="2420888"/>
            <a:ext cx="5887724" cy="428187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5"/>
          <p:cNvCxnSpPr/>
          <p:nvPr/>
        </p:nvCxnSpPr>
        <p:spPr>
          <a:xfrm>
            <a:off x="683568" y="3717032"/>
            <a:ext cx="4989711" cy="0"/>
          </a:xfrm>
          <a:prstGeom prst="line">
            <a:avLst/>
          </a:prstGeom>
          <a:ln/>
        </p:spPr>
        <p:style>
          <a:lnRef idx="3">
            <a:schemeClr val="dk1"/>
          </a:lnRef>
          <a:fillRef idx="0">
            <a:schemeClr val="dk1"/>
          </a:fillRef>
          <a:effectRef idx="2">
            <a:schemeClr val="dk1"/>
          </a:effectRef>
          <a:fontRef idx="minor">
            <a:schemeClr val="tx1"/>
          </a:fontRef>
        </p:style>
      </p:cxnSp>
      <p:cxnSp>
        <p:nvCxnSpPr>
          <p:cNvPr id="7" name="Přímá spojnice 6"/>
          <p:cNvCxnSpPr/>
          <p:nvPr/>
        </p:nvCxnSpPr>
        <p:spPr>
          <a:xfrm>
            <a:off x="665109" y="4005064"/>
            <a:ext cx="5008170" cy="0"/>
          </a:xfrm>
          <a:prstGeom prst="line">
            <a:avLst/>
          </a:prstGeom>
          <a:ln/>
        </p:spPr>
        <p:style>
          <a:lnRef idx="3">
            <a:schemeClr val="dk1"/>
          </a:lnRef>
          <a:fillRef idx="0">
            <a:schemeClr val="dk1"/>
          </a:fillRef>
          <a:effectRef idx="2">
            <a:schemeClr val="dk1"/>
          </a:effectRef>
          <a:fontRef idx="minor">
            <a:schemeClr val="tx1"/>
          </a:fontRef>
        </p:style>
      </p:cxnSp>
      <p:cxnSp>
        <p:nvCxnSpPr>
          <p:cNvPr id="9" name="Přímá spojnice 8"/>
          <p:cNvCxnSpPr/>
          <p:nvPr/>
        </p:nvCxnSpPr>
        <p:spPr>
          <a:xfrm flipV="1">
            <a:off x="683568" y="4293096"/>
            <a:ext cx="4989711" cy="19604"/>
          </a:xfrm>
          <a:prstGeom prst="line">
            <a:avLst/>
          </a:prstGeom>
          <a:ln/>
        </p:spPr>
        <p:style>
          <a:lnRef idx="3">
            <a:schemeClr val="dk1"/>
          </a:lnRef>
          <a:fillRef idx="0">
            <a:schemeClr val="dk1"/>
          </a:fillRef>
          <a:effectRef idx="2">
            <a:schemeClr val="dk1"/>
          </a:effectRef>
          <a:fontRef idx="minor">
            <a:schemeClr val="tx1"/>
          </a:fontRef>
        </p:style>
      </p:cxnSp>
      <p:sp>
        <p:nvSpPr>
          <p:cNvPr id="10" name="TextovéPole 9"/>
          <p:cNvSpPr txBox="1"/>
          <p:nvPr/>
        </p:nvSpPr>
        <p:spPr>
          <a:xfrm>
            <a:off x="755576" y="3347700"/>
            <a:ext cx="1512168" cy="369332"/>
          </a:xfrm>
          <a:prstGeom prst="rect">
            <a:avLst/>
          </a:prstGeom>
          <a:noFill/>
        </p:spPr>
        <p:txBody>
          <a:bodyPr wrap="square" rtlCol="0">
            <a:spAutoFit/>
          </a:bodyPr>
          <a:lstStyle/>
          <a:p>
            <a:r>
              <a:rPr lang="cs-CZ" b="1" dirty="0" smtClean="0">
                <a:solidFill>
                  <a:srgbClr val="C00000"/>
                </a:solidFill>
              </a:rPr>
              <a:t>2018</a:t>
            </a:r>
            <a:endParaRPr lang="cs-CZ" b="1" dirty="0">
              <a:solidFill>
                <a:srgbClr val="C00000"/>
              </a:solidFill>
            </a:endParaRPr>
          </a:p>
        </p:txBody>
      </p:sp>
      <p:sp>
        <p:nvSpPr>
          <p:cNvPr id="11" name="TextovéPole 10"/>
          <p:cNvSpPr txBox="1"/>
          <p:nvPr/>
        </p:nvSpPr>
        <p:spPr>
          <a:xfrm>
            <a:off x="1403648" y="3678061"/>
            <a:ext cx="1080120" cy="369332"/>
          </a:xfrm>
          <a:prstGeom prst="rect">
            <a:avLst/>
          </a:prstGeom>
          <a:noFill/>
        </p:spPr>
        <p:txBody>
          <a:bodyPr wrap="square" rtlCol="0">
            <a:spAutoFit/>
          </a:bodyPr>
          <a:lstStyle/>
          <a:p>
            <a:r>
              <a:rPr lang="cs-CZ" b="1" dirty="0" smtClean="0">
                <a:solidFill>
                  <a:srgbClr val="C00000"/>
                </a:solidFill>
              </a:rPr>
              <a:t>2015</a:t>
            </a:r>
            <a:endParaRPr lang="cs-CZ" b="1" dirty="0">
              <a:solidFill>
                <a:srgbClr val="C00000"/>
              </a:solidFill>
            </a:endParaRPr>
          </a:p>
        </p:txBody>
      </p:sp>
      <p:sp>
        <p:nvSpPr>
          <p:cNvPr id="12" name="TextovéPole 11"/>
          <p:cNvSpPr txBox="1"/>
          <p:nvPr/>
        </p:nvSpPr>
        <p:spPr>
          <a:xfrm>
            <a:off x="2123728" y="3985579"/>
            <a:ext cx="720080" cy="369332"/>
          </a:xfrm>
          <a:prstGeom prst="rect">
            <a:avLst/>
          </a:prstGeom>
          <a:noFill/>
        </p:spPr>
        <p:txBody>
          <a:bodyPr wrap="square" rtlCol="0">
            <a:spAutoFit/>
          </a:bodyPr>
          <a:lstStyle/>
          <a:p>
            <a:r>
              <a:rPr lang="cs-CZ" b="1" dirty="0" smtClean="0">
                <a:solidFill>
                  <a:srgbClr val="C00000"/>
                </a:solidFill>
              </a:rPr>
              <a:t>2019</a:t>
            </a:r>
            <a:endParaRPr lang="cs-CZ" b="1" dirty="0">
              <a:solidFill>
                <a:srgbClr val="C00000"/>
              </a:solidFill>
            </a:endParaRPr>
          </a:p>
        </p:txBody>
      </p:sp>
      <p:sp>
        <p:nvSpPr>
          <p:cNvPr id="13" name="TextovéPole 12"/>
          <p:cNvSpPr txBox="1"/>
          <p:nvPr/>
        </p:nvSpPr>
        <p:spPr>
          <a:xfrm>
            <a:off x="971600" y="188640"/>
            <a:ext cx="4176464" cy="338554"/>
          </a:xfrm>
          <a:prstGeom prst="rect">
            <a:avLst/>
          </a:prstGeom>
          <a:noFill/>
        </p:spPr>
        <p:txBody>
          <a:bodyPr wrap="square" rtlCol="0">
            <a:spAutoFit/>
          </a:bodyPr>
          <a:lstStyle/>
          <a:p>
            <a:r>
              <a:rPr lang="cs-CZ" sz="1600" b="1" dirty="0" smtClean="0">
                <a:solidFill>
                  <a:srgbClr val="C00000"/>
                </a:solidFill>
              </a:rPr>
              <a:t>Průběh průměrných ročních teplot vzduchu</a:t>
            </a:r>
            <a:endParaRPr lang="cs-CZ" sz="1600" b="1" dirty="0">
              <a:solidFill>
                <a:srgbClr val="C00000"/>
              </a:solidFill>
            </a:endParaRPr>
          </a:p>
        </p:txBody>
      </p:sp>
      <p:sp>
        <p:nvSpPr>
          <p:cNvPr id="14" name="TextovéPole 13"/>
          <p:cNvSpPr txBox="1"/>
          <p:nvPr/>
        </p:nvSpPr>
        <p:spPr>
          <a:xfrm>
            <a:off x="1943708" y="2652062"/>
            <a:ext cx="2736304" cy="646331"/>
          </a:xfrm>
          <a:prstGeom prst="rect">
            <a:avLst/>
          </a:prstGeom>
          <a:noFill/>
        </p:spPr>
        <p:txBody>
          <a:bodyPr wrap="square" rtlCol="0">
            <a:spAutoFit/>
          </a:bodyPr>
          <a:lstStyle/>
          <a:p>
            <a:r>
              <a:rPr lang="cs-CZ" b="1" dirty="0" smtClean="0">
                <a:solidFill>
                  <a:srgbClr val="C00000"/>
                </a:solidFill>
              </a:rPr>
              <a:t>Modely počtu dnů s trop. teplotou a skutečnost</a:t>
            </a:r>
            <a:endParaRPr lang="cs-CZ" b="1" dirty="0">
              <a:solidFill>
                <a:srgbClr val="C00000"/>
              </a:solidFill>
            </a:endParaRPr>
          </a:p>
        </p:txBody>
      </p:sp>
      <p:sp>
        <p:nvSpPr>
          <p:cNvPr id="17" name="TextovéPole 16"/>
          <p:cNvSpPr txBox="1"/>
          <p:nvPr/>
        </p:nvSpPr>
        <p:spPr>
          <a:xfrm>
            <a:off x="6003694" y="4005064"/>
            <a:ext cx="2816778" cy="1631216"/>
          </a:xfrm>
          <a:prstGeom prst="rect">
            <a:avLst/>
          </a:prstGeom>
          <a:noFill/>
        </p:spPr>
        <p:txBody>
          <a:bodyPr wrap="square" rtlCol="0">
            <a:spAutoFit/>
          </a:bodyPr>
          <a:lstStyle/>
          <a:p>
            <a:r>
              <a:rPr lang="cs-CZ" sz="2000" b="1" dirty="0" smtClean="0">
                <a:solidFill>
                  <a:srgbClr val="C00000"/>
                </a:solidFill>
              </a:rPr>
              <a:t>Teploty vzduchu rostou, </a:t>
            </a:r>
            <a:br>
              <a:rPr lang="cs-CZ" sz="2000" b="1" dirty="0" smtClean="0">
                <a:solidFill>
                  <a:srgbClr val="C00000"/>
                </a:solidFill>
              </a:rPr>
            </a:br>
            <a:r>
              <a:rPr lang="cs-CZ" sz="2000" b="1" dirty="0" smtClean="0">
                <a:solidFill>
                  <a:srgbClr val="C00000"/>
                </a:solidFill>
              </a:rPr>
              <a:t>dokonce rychleji, než předpokládají používané scénáře vývoje klimatu.</a:t>
            </a:r>
            <a:endParaRPr lang="cs-CZ" sz="2000" b="1" dirty="0">
              <a:solidFill>
                <a:srgbClr val="C00000"/>
              </a:solidFill>
            </a:endParaRPr>
          </a:p>
        </p:txBody>
      </p:sp>
      <p:sp>
        <p:nvSpPr>
          <p:cNvPr id="19" name="TextovéPole 18"/>
          <p:cNvSpPr txBox="1"/>
          <p:nvPr/>
        </p:nvSpPr>
        <p:spPr>
          <a:xfrm>
            <a:off x="5796136" y="5733256"/>
            <a:ext cx="3240360" cy="369332"/>
          </a:xfrm>
          <a:prstGeom prst="rect">
            <a:avLst/>
          </a:prstGeom>
          <a:noFill/>
        </p:spPr>
        <p:txBody>
          <a:bodyPr wrap="square" rtlCol="0">
            <a:spAutoFit/>
          </a:bodyPr>
          <a:lstStyle/>
          <a:p>
            <a:r>
              <a:rPr lang="cs-CZ" b="1" dirty="0" smtClean="0"/>
              <a:t>Zdroj – Czech Globe a ČHMÚ</a:t>
            </a:r>
            <a:endParaRPr lang="cs-CZ" b="1" dirty="0"/>
          </a:p>
        </p:txBody>
      </p:sp>
      <p:pic>
        <p:nvPicPr>
          <p:cNvPr id="15" name="Obrázek 14"/>
          <p:cNvPicPr/>
          <p:nvPr/>
        </p:nvPicPr>
        <p:blipFill rotWithShape="1">
          <a:blip r:embed="rId4" cstate="print">
            <a:extLst>
              <a:ext uri="{28A0092B-C50C-407E-A947-70E740481C1C}">
                <a14:useLocalDpi xmlns:a14="http://schemas.microsoft.com/office/drawing/2010/main" val="0"/>
              </a:ext>
            </a:extLst>
          </a:blip>
          <a:srcRect l="3939" t="-1" r="1047" b="5752"/>
          <a:stretch/>
        </p:blipFill>
        <p:spPr bwMode="auto">
          <a:xfrm rot="10800000">
            <a:off x="5724129" y="1099393"/>
            <a:ext cx="3312367" cy="2337043"/>
          </a:xfrm>
          <a:prstGeom prst="rect">
            <a:avLst/>
          </a:prstGeom>
          <a:noFill/>
          <a:ln>
            <a:noFill/>
          </a:ln>
        </p:spPr>
      </p:pic>
      <p:sp>
        <p:nvSpPr>
          <p:cNvPr id="2" name="TextovéPole 1"/>
          <p:cNvSpPr txBox="1"/>
          <p:nvPr/>
        </p:nvSpPr>
        <p:spPr>
          <a:xfrm>
            <a:off x="5817362" y="38536"/>
            <a:ext cx="3030421" cy="800219"/>
          </a:xfrm>
          <a:prstGeom prst="rect">
            <a:avLst/>
          </a:prstGeom>
          <a:noFill/>
        </p:spPr>
        <p:txBody>
          <a:bodyPr wrap="square" rtlCol="0">
            <a:spAutoFit/>
          </a:bodyPr>
          <a:lstStyle/>
          <a:p>
            <a:r>
              <a:rPr lang="cs-CZ" sz="1400" b="1" i="1" dirty="0">
                <a:solidFill>
                  <a:srgbClr val="CC0000"/>
                </a:solidFill>
                <a:latin typeface="Times New Roman" charset="0"/>
              </a:rPr>
              <a:t>Masarykova univ. Brno – březen 2020</a:t>
            </a:r>
            <a:br>
              <a:rPr lang="cs-CZ" sz="1400" b="1" i="1" dirty="0">
                <a:solidFill>
                  <a:srgbClr val="CC0000"/>
                </a:solidFill>
                <a:latin typeface="Times New Roman" charset="0"/>
              </a:rPr>
            </a:br>
            <a:endParaRPr lang="cs-CZ" sz="1400" b="1" dirty="0">
              <a:solidFill>
                <a:srgbClr val="CC0000"/>
              </a:solidFill>
              <a:effectLst>
                <a:outerShdw blurRad="38100" dist="38100" dir="2700000" algn="tl">
                  <a:srgbClr val="C0C0C0"/>
                </a:outerShdw>
              </a:effectLst>
            </a:endParaRPr>
          </a:p>
          <a:p>
            <a:endParaRPr lang="cs-CZ" dirty="0"/>
          </a:p>
        </p:txBody>
      </p:sp>
    </p:spTree>
    <p:extLst>
      <p:ext uri="{BB962C8B-B14F-4D97-AF65-F5344CB8AC3E}">
        <p14:creationId xmlns:p14="http://schemas.microsoft.com/office/powerpoint/2010/main" val="426191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zentace_mze - šablona">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lastní 3">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Prezentace_mze - šablona</Template>
  <TotalTime>2487</TotalTime>
  <Words>5053</Words>
  <Application>Microsoft Office PowerPoint</Application>
  <PresentationFormat>Předvádění na obrazovce (4:3)</PresentationFormat>
  <Paragraphs>850</Paragraphs>
  <Slides>60</Slides>
  <Notes>3</Notes>
  <HiddenSlides>0</HiddenSlides>
  <MMClips>0</MMClips>
  <ScaleCrop>false</ScaleCrop>
  <HeadingPairs>
    <vt:vector size="8" baseType="variant">
      <vt:variant>
        <vt:lpstr>Použitá písma</vt:lpstr>
      </vt:variant>
      <vt:variant>
        <vt:i4>4</vt:i4>
      </vt:variant>
      <vt:variant>
        <vt:lpstr>Motiv</vt:lpstr>
      </vt:variant>
      <vt:variant>
        <vt:i4>4</vt:i4>
      </vt:variant>
      <vt:variant>
        <vt:lpstr>Vložené servery OLE</vt:lpstr>
      </vt:variant>
      <vt:variant>
        <vt:i4>1</vt:i4>
      </vt:variant>
      <vt:variant>
        <vt:lpstr>Nadpisy snímků</vt:lpstr>
      </vt:variant>
      <vt:variant>
        <vt:i4>60</vt:i4>
      </vt:variant>
    </vt:vector>
  </HeadingPairs>
  <TitlesOfParts>
    <vt:vector size="69" baseType="lpstr">
      <vt:lpstr>Arial</vt:lpstr>
      <vt:lpstr>Calibri</vt:lpstr>
      <vt:lpstr>Times New Roman</vt:lpstr>
      <vt:lpstr>Wingdings</vt:lpstr>
      <vt:lpstr>Prezentace_mze - šablona</vt:lpstr>
      <vt:lpstr>2_Vlastní návrh</vt:lpstr>
      <vt:lpstr>1_Vlastní návrh</vt:lpstr>
      <vt:lpstr>Vlastní návrh</vt:lpstr>
      <vt:lpstr>Acrobat Document</vt:lpstr>
      <vt:lpstr>Prezentace aplikace PowerPoint</vt:lpstr>
      <vt:lpstr>Masarykova univ. Brno – březen 2020  </vt:lpstr>
      <vt:lpstr>Masarykova univ. Brno – březen 2020 </vt:lpstr>
      <vt:lpstr> Masarykova univ. Brno – březen 2020 </vt:lpstr>
      <vt:lpstr>Vodárenské nádrže se zatím stačily doplňovat a překlenovat období nedostatku vody, ale ty menší nemusí v budoucnu stačit– zejména když se zvýší požadavky při nedostatečnosti podzemních vod</vt:lpstr>
      <vt:lpstr>Prezentace aplikace PowerPoint</vt:lpstr>
      <vt:lpstr>Masarykova univ. Brno – březen 2020  </vt:lpstr>
      <vt:lpstr> Masarykova univ. Brno – březen 2020  </vt:lpstr>
      <vt:lpstr>Prezentace aplikace PowerPoint</vt:lpstr>
      <vt:lpstr> Masarykova univ. Brno – březen 2020  </vt:lpstr>
      <vt:lpstr>          Výskyt m-denních průtoků v povodí Moravy v r. 2014 – 2018 (Q 365 +355)</vt:lpstr>
      <vt:lpstr> Masarykova univ. Brno – březen 2020  </vt:lpstr>
      <vt:lpstr>Prezentace aplikace PowerPoint</vt:lpstr>
      <vt:lpstr> Masarykova univ. Brno – březen 2020  </vt:lpstr>
      <vt:lpstr>Masarykova univ. Brno – březen 2020  </vt:lpstr>
      <vt:lpstr>  </vt:lpstr>
      <vt:lpstr>Prezentace aplikace PowerPoint</vt:lpstr>
      <vt:lpstr>Prezentace aplikace PowerPoint</vt:lpstr>
      <vt:lpstr>Výhled změny vodní bilance v krajině a průměrných teplot vzduchu (pro pravděpodobné scénáře s variantami  růstu hodnot záření)</vt:lpstr>
      <vt:lpstr> Masarykova univ. Brno – březen 2020  </vt:lpstr>
      <vt:lpstr>Pokles spotřeby pitné vody v posledních 30 letech….</vt:lpstr>
      <vt:lpstr>Masarykova univ. Brno – březen 2020  </vt:lpstr>
      <vt:lpstr>Prezentace aplikace PowerPoint</vt:lpstr>
      <vt:lpstr>  Masarykova univ. Brno – březen 2020  </vt:lpstr>
      <vt:lpstr>Prezentace aplikace PowerPoint</vt:lpstr>
      <vt:lpstr> Masarykova univ. Brno – březen 2020  </vt:lpstr>
      <vt:lpstr>Masarykova univ. Brno – březen 2020  </vt:lpstr>
      <vt:lpstr>Masarykova univ. Brno – březen 2020  </vt:lpstr>
      <vt:lpstr>Masarykova univ. Brno – březen 2020  </vt:lpstr>
      <vt:lpstr> Masarykova univ. Brno – březen 2020  </vt:lpstr>
      <vt:lpstr> </vt:lpstr>
      <vt:lpstr> Masarykova univ. Brno – březen 2020  </vt:lpstr>
      <vt:lpstr> Masarykova univ. Brno – březen 2020  </vt:lpstr>
      <vt:lpstr>Prezentace aplikace PowerPoint</vt:lpstr>
      <vt:lpstr>Masarykova univ. Brno – březen 2020  </vt:lpstr>
      <vt:lpstr>Prezentace aplikace PowerPoint</vt:lpstr>
      <vt:lpstr>Prezentace aplikace PowerPoint</vt:lpstr>
      <vt:lpstr>    Masarykova univ. Brno – březen 2020    </vt:lpstr>
      <vt:lpstr>Prezentace aplikace PowerPoint</vt:lpstr>
      <vt:lpstr> Nejzávažnější hrozby v pociťované ve výzkumu  rezonance společnosti v ČR - 2016 </vt:lpstr>
      <vt:lpstr>Prezentace aplikace PowerPoint</vt:lpstr>
      <vt:lpstr> Masarykova univ. Brno – březen 2020  </vt:lpstr>
      <vt:lpstr>  Masarykova univ. Brno – březen 2020  </vt:lpstr>
      <vt:lpstr> Masarykova univ. Brno – březen 2020   </vt:lpstr>
      <vt:lpstr>Masarykova univ. Brno – březen 2020  </vt:lpstr>
      <vt:lpstr>Masarykova univ. Brno – březen 2020  </vt:lpstr>
      <vt:lpstr>Masarykova univ. Brno – březen 2020 </vt:lpstr>
      <vt:lpstr>   Děkuji za pozornost !</vt:lpstr>
      <vt:lpstr> Masarykova univ. Brno – březen 2020  </vt:lpstr>
      <vt:lpstr> Masarykova univ. Brno – březen 2020  </vt:lpstr>
      <vt:lpstr>Masarykova univ. Brno – březen 2020  </vt:lpstr>
      <vt:lpstr>Masarykova univ. Brno – březen 2020  </vt:lpstr>
      <vt:lpstr> Masarykova univ. Brno – březen 2020  </vt:lpstr>
      <vt:lpstr>Masarykova univ. Brno – březen 2020  </vt:lpstr>
      <vt:lpstr>Toxikologické studie požadují ještě nižší hodnoty (např. pro genotoxické látky</vt:lpstr>
      <vt:lpstr> Masarykova univ. Brno – březen 2020  </vt:lpstr>
      <vt:lpstr> Masarykova univ. Brno – březen 2020  </vt:lpstr>
      <vt:lpstr>   Masarykova univ. Brno – březen 2020  </vt:lpstr>
      <vt:lpstr>  Masarykova univ. Brno – březen 2020  </vt:lpstr>
      <vt:lpstr>   Děkuji za pozornost – definitivně….</vt:lpstr>
    </vt:vector>
  </TitlesOfParts>
  <Company>MZe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Fousova Eva Ing.</dc:creator>
  <cp:lastModifiedBy>Punčochář Pavel</cp:lastModifiedBy>
  <cp:revision>211</cp:revision>
  <cp:lastPrinted>2020-03-05T13:59:48Z</cp:lastPrinted>
  <dcterms:created xsi:type="dcterms:W3CDTF">2014-10-15T07:20:32Z</dcterms:created>
  <dcterms:modified xsi:type="dcterms:W3CDTF">2020-03-08T10:34:05Z</dcterms:modified>
</cp:coreProperties>
</file>