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0" r:id="rId2"/>
    <p:sldId id="542" r:id="rId3"/>
    <p:sldId id="543" r:id="rId4"/>
    <p:sldId id="544" r:id="rId5"/>
    <p:sldId id="262" r:id="rId6"/>
    <p:sldId id="265" r:id="rId7"/>
    <p:sldId id="468" r:id="rId8"/>
    <p:sldId id="541" r:id="rId9"/>
    <p:sldId id="540" r:id="rId10"/>
    <p:sldId id="395" r:id="rId11"/>
    <p:sldId id="466" r:id="rId12"/>
    <p:sldId id="506" r:id="rId13"/>
    <p:sldId id="453" r:id="rId14"/>
    <p:sldId id="519" r:id="rId15"/>
    <p:sldId id="530" r:id="rId16"/>
    <p:sldId id="401" r:id="rId17"/>
    <p:sldId id="450" r:id="rId18"/>
    <p:sldId id="459" r:id="rId19"/>
    <p:sldId id="258" r:id="rId20"/>
    <p:sldId id="536" r:id="rId21"/>
    <p:sldId id="537" r:id="rId22"/>
    <p:sldId id="364" r:id="rId23"/>
    <p:sldId id="535" r:id="rId24"/>
    <p:sldId id="267" r:id="rId25"/>
    <p:sldId id="528" r:id="rId26"/>
    <p:sldId id="524" r:id="rId27"/>
    <p:sldId id="525" r:id="rId28"/>
    <p:sldId id="257" r:id="rId29"/>
    <p:sldId id="527" r:id="rId30"/>
    <p:sldId id="259" r:id="rId31"/>
    <p:sldId id="256" r:id="rId32"/>
    <p:sldId id="260" r:id="rId33"/>
    <p:sldId id="521" r:id="rId34"/>
    <p:sldId id="520" r:id="rId35"/>
    <p:sldId id="269" r:id="rId36"/>
    <p:sldId id="482" r:id="rId37"/>
    <p:sldId id="488" r:id="rId38"/>
    <p:sldId id="399" r:id="rId39"/>
    <p:sldId id="533" r:id="rId40"/>
    <p:sldId id="532" r:id="rId41"/>
    <p:sldId id="534" r:id="rId42"/>
    <p:sldId id="523" r:id="rId43"/>
    <p:sldId id="266" r:id="rId44"/>
    <p:sldId id="272" r:id="rId45"/>
    <p:sldId id="264" r:id="rId46"/>
    <p:sldId id="271" r:id="rId47"/>
    <p:sldId id="263" r:id="rId48"/>
    <p:sldId id="454" r:id="rId49"/>
    <p:sldId id="464" r:id="rId50"/>
    <p:sldId id="465" r:id="rId51"/>
    <p:sldId id="273" r:id="rId52"/>
    <p:sldId id="408" r:id="rId53"/>
    <p:sldId id="410" r:id="rId54"/>
    <p:sldId id="463" r:id="rId55"/>
    <p:sldId id="433" r:id="rId56"/>
    <p:sldId id="471" r:id="rId57"/>
    <p:sldId id="487" r:id="rId58"/>
    <p:sldId id="503" r:id="rId59"/>
    <p:sldId id="504" r:id="rId60"/>
    <p:sldId id="505" r:id="rId61"/>
    <p:sldId id="462" r:id="rId62"/>
    <p:sldId id="277" r:id="rId63"/>
    <p:sldId id="413" r:id="rId64"/>
    <p:sldId id="393" r:id="rId65"/>
    <p:sldId id="397" r:id="rId66"/>
    <p:sldId id="461" r:id="rId67"/>
    <p:sldId id="299" r:id="rId68"/>
    <p:sldId id="305" r:id="rId69"/>
    <p:sldId id="286" r:id="rId70"/>
    <p:sldId id="367" r:id="rId71"/>
    <p:sldId id="412" r:id="rId72"/>
    <p:sldId id="411" r:id="rId73"/>
    <p:sldId id="414" r:id="rId74"/>
    <p:sldId id="281" r:id="rId75"/>
    <p:sldId id="416" r:id="rId76"/>
    <p:sldId id="288" r:id="rId77"/>
    <p:sldId id="287" r:id="rId78"/>
    <p:sldId id="415" r:id="rId79"/>
    <p:sldId id="484" r:id="rId80"/>
    <p:sldId id="486" r:id="rId81"/>
    <p:sldId id="485" r:id="rId82"/>
    <p:sldId id="546" r:id="rId83"/>
    <p:sldId id="294" r:id="rId84"/>
    <p:sldId id="391" r:id="rId85"/>
    <p:sldId id="513" r:id="rId86"/>
    <p:sldId id="514" r:id="rId87"/>
    <p:sldId id="452" r:id="rId88"/>
    <p:sldId id="290" r:id="rId89"/>
    <p:sldId id="387" r:id="rId90"/>
    <p:sldId id="426" r:id="rId91"/>
    <p:sldId id="389" r:id="rId92"/>
    <p:sldId id="390" r:id="rId93"/>
    <p:sldId id="422" r:id="rId94"/>
    <p:sldId id="427" r:id="rId95"/>
    <p:sldId id="507" r:id="rId96"/>
    <p:sldId id="284" r:id="rId97"/>
    <p:sldId id="469" r:id="rId98"/>
    <p:sldId id="470" r:id="rId99"/>
    <p:sldId id="545" r:id="rId100"/>
    <p:sldId id="431" r:id="rId101"/>
    <p:sldId id="444" r:id="rId102"/>
    <p:sldId id="445" r:id="rId103"/>
    <p:sldId id="446" r:id="rId104"/>
    <p:sldId id="308" r:id="rId105"/>
    <p:sldId id="383" r:id="rId106"/>
    <p:sldId id="430" r:id="rId107"/>
    <p:sldId id="381" r:id="rId108"/>
    <p:sldId id="481" r:id="rId109"/>
    <p:sldId id="435" r:id="rId110"/>
    <p:sldId id="400" r:id="rId111"/>
    <p:sldId id="402" r:id="rId112"/>
    <p:sldId id="404" r:id="rId113"/>
    <p:sldId id="517" r:id="rId114"/>
    <p:sldId id="518" r:id="rId115"/>
    <p:sldId id="516" r:id="rId116"/>
    <p:sldId id="320" r:id="rId117"/>
    <p:sldId id="321" r:id="rId118"/>
    <p:sldId id="392" r:id="rId119"/>
    <p:sldId id="394" r:id="rId120"/>
    <p:sldId id="538" r:id="rId121"/>
    <p:sldId id="539" r:id="rId122"/>
    <p:sldId id="319" r:id="rId123"/>
    <p:sldId id="419" r:id="rId124"/>
    <p:sldId id="421" r:id="rId125"/>
    <p:sldId id="511" r:id="rId126"/>
    <p:sldId id="512" r:id="rId127"/>
    <p:sldId id="436" r:id="rId128"/>
    <p:sldId id="439" r:id="rId129"/>
    <p:sldId id="377" r:id="rId130"/>
    <p:sldId id="378" r:id="rId131"/>
    <p:sldId id="379" r:id="rId132"/>
    <p:sldId id="356" r:id="rId133"/>
    <p:sldId id="368" r:id="rId134"/>
    <p:sldId id="451" r:id="rId135"/>
    <p:sldId id="351" r:id="rId136"/>
    <p:sldId id="476" r:id="rId137"/>
    <p:sldId id="477" r:id="rId138"/>
    <p:sldId id="478" r:id="rId139"/>
    <p:sldId id="480" r:id="rId140"/>
    <p:sldId id="502" r:id="rId141"/>
    <p:sldId id="491" r:id="rId142"/>
    <p:sldId id="474" r:id="rId143"/>
    <p:sldId id="475" r:id="rId144"/>
    <p:sldId id="375" r:id="rId145"/>
  </p:sldIdLst>
  <p:sldSz cx="9144000" cy="6858000" type="screen4x3"/>
  <p:notesSz cx="6858000" cy="9144000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59" autoAdjust="0"/>
    <p:restoredTop sz="99389" autoAdjust="0"/>
  </p:normalViewPr>
  <p:slideViewPr>
    <p:cSldViewPr>
      <p:cViewPr>
        <p:scale>
          <a:sx n="110" d="100"/>
          <a:sy n="110" d="100"/>
        </p:scale>
        <p:origin x="1818" y="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tableStyles" Target="tableStyles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FF29C5-94AD-4B81-AE39-35051FF946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958E80-CC9B-4D2A-993C-A7F7935D8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6D386C-825B-40B5-B9F3-E5ABD44EEF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B8614-E98D-4AAE-A2CE-6F4D551863E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998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FD87B0-3995-46B4-848C-CB11E3B5BC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B13270-3C62-49F2-8F8E-B63394B18D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F40781-BF14-4D2C-9612-28B7A8152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0F0B53-4D19-432D-A15F-5471DAA6BA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223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89E17D-4AAA-4ED9-AFBC-ABC50C2FFA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471F65-A3ED-4486-9005-DC084CE81F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6527B3-016D-4450-A541-84AAD79676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01214-B315-4298-98C4-39647DB85D1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5319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12BB2A-84C6-48CF-B45C-7E7ED497A0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1B40DD-9705-4F10-A6D3-0200C24DE8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1E3E70-23B0-4A47-9522-72562BB29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B2B673-B1DF-46AD-A4C0-89053379C5A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344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F45ADC-7F43-4E99-A668-C6C86ABBA5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CDEEC5-2C17-429A-B040-C9DD3FD69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99BA3C-AC66-423D-BD7C-23B3E01E5C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C41F7-D53C-43CE-9BB6-F4624A1537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19859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DD091E-389E-43F3-83A6-E1E46CE5E0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CFADDE-CFB6-46DC-9E7A-5DC95BA24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7E77BD-98D0-4A3A-9848-D8E89BC6A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EE404-C830-4481-A041-F23EFC5DAA6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784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EA3AC3-6E32-4AB8-8CC0-AE42B48DD6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895BBF4-BE13-4A41-83F3-233EF9E9D2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9E275AC-3AD7-4B3B-8AB4-69FC71929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2215B0-7E77-4821-BCDF-3166B5D2E33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634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7C8DB1-5532-48DB-A60E-7BD1B6179F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3E6AE0-6718-48B3-A05A-468AB23BF3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2412CE-CB77-4385-B511-86CD8FB1F7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619EE-B411-4276-90C0-5984A21687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9144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98D133-423C-4B17-A2AC-8CB70568F8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CAD54D9-CFA0-402F-8E74-9142C4F1E5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289254-FDF1-4E1D-ABED-3C282F5813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56AF0C-D782-4956-BE35-FA1D696505A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687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912E58-15D2-4B16-8725-9E70AB0D8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617FB1-FB5D-46E1-BAE8-3066614BF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FF120-856B-4003-88CB-4013FBA03D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446D5-47A4-4168-85B4-8C89D4FB322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742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15B520-7C24-4A45-9C45-8931B8DEB5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9E0718-88FE-455E-92A3-72FC4B659B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14FC9B-3B76-4DF1-A855-99D422616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F90EA-F95C-41AA-9CF0-C3D30B6888C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378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4958FB-FAC5-44C5-8414-FB814ADB7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7CB8930-8358-40EA-A108-770E4D1E6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1AEFFD3-3CBE-4558-8141-1DD2459273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5EF7206-92D6-4FA2-84A5-799044D6317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A8B4324-EF03-4065-A43E-25023BE6497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B5F9D1-6F92-43E9-B0F5-DFA390A49367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E7BCD76-7793-4296-B84D-E61FB2D94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91513" cy="610711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65000"/>
              </a:spcBef>
            </a:pPr>
            <a:r>
              <a:rPr lang="cs-CZ" altLang="cs-CZ" sz="7200"/>
              <a:t>Extrémní mikrostanoviště</a:t>
            </a:r>
            <a:br>
              <a:rPr lang="cs-CZ" altLang="cs-CZ" sz="7200"/>
            </a:br>
            <a:r>
              <a:rPr lang="cs-CZ" altLang="cs-CZ" sz="4800"/>
              <a:t>RNDr.</a:t>
            </a:r>
            <a:r>
              <a:rPr lang="cs-CZ" altLang="cs-CZ" sz="7200"/>
              <a:t> </a:t>
            </a:r>
            <a:r>
              <a:rPr lang="cs-CZ" altLang="cs-CZ" sz="5400"/>
              <a:t>Martin Culek,</a:t>
            </a:r>
            <a:r>
              <a:rPr lang="cs-CZ" altLang="cs-CZ" sz="7200"/>
              <a:t> </a:t>
            </a:r>
            <a:r>
              <a:rPr lang="cs-CZ" altLang="cs-CZ" sz="4800"/>
              <a:t>Ph.D.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C11F49A-0B8D-4F95-8691-A7A1B8DA7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268" name="Picture 4" descr="Vrch_fenomén">
            <a:extLst>
              <a:ext uri="{FF2B5EF4-FFF2-40B4-BE49-F238E27FC236}">
                <a16:creationId xmlns:a16="http://schemas.microsoft.com/office/drawing/2014/main" id="{FBDFCC91-9714-4416-BDF1-136540014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ADCC5D6C-2E48-4F34-9DD9-20245C3202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44624"/>
            <a:ext cx="8579296" cy="792089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Červená hora (1333 m) v létě při opačném pohledu – z Keprníku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9469015C-6502-4F25-942F-59D75B9C8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9C098154-F34D-4284-B99A-F1F82C0E15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1380" name="Picture 4" descr="P5160187">
            <a:extLst>
              <a:ext uri="{FF2B5EF4-FFF2-40B4-BE49-F238E27FC236}">
                <a16:creationId xmlns:a16="http://schemas.microsoft.com/office/drawing/2014/main" id="{ECAD29E2-4B15-4218-BF51-FD197E15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5">
            <a:extLst>
              <a:ext uri="{FF2B5EF4-FFF2-40B4-BE49-F238E27FC236}">
                <a16:creationId xmlns:a16="http://schemas.microsoft.com/office/drawing/2014/main" id="{2E8F832B-96B5-4C66-8195-B9CBF093D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5888"/>
            <a:ext cx="5976937" cy="830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solidFill>
                  <a:srgbClr val="FF0000"/>
                </a:solidFill>
              </a:rPr>
              <a:t>EROZE A STRHÁVÁNÍ – akumulace listí a tedy živin - výskyt kopřivy. NP Podyjí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3D4DD5BF-F68E-42C8-9BD7-3DFB8FE1C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CFCC6C5C-DE92-4079-8439-E6025EF50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2404" name="Picture 4" descr="Sesuv_Stredohori">
            <a:extLst>
              <a:ext uri="{FF2B5EF4-FFF2-40B4-BE49-F238E27FC236}">
                <a16:creationId xmlns:a16="http://schemas.microsoft.com/office/drawing/2014/main" id="{0BC314A9-10FB-4832-AB29-C075FEE0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TextovéPole 1">
            <a:extLst>
              <a:ext uri="{FF2B5EF4-FFF2-40B4-BE49-F238E27FC236}">
                <a16:creationId xmlns:a16="http://schemas.microsoft.com/office/drawing/2014/main" id="{3444A584-419E-46FF-87B9-CBA27ECA4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538" y="-100013"/>
            <a:ext cx="5543550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Tzv. bílé stráně na slínovcích v Česk. Středohoří – výskyt druhů obnažených půd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4B3A90B2-3BEF-4D91-8DF6-7156541BC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16D2699E-A191-4069-B842-4D0494A1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3428" name="Picture 4" descr="Stremosicka_stran">
            <a:extLst>
              <a:ext uri="{FF2B5EF4-FFF2-40B4-BE49-F238E27FC236}">
                <a16:creationId xmlns:a16="http://schemas.microsoft.com/office/drawing/2014/main" id="{2129A1EF-480F-4C32-93B4-D6140831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144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C83AF0B-E877-4105-84AD-06AB7EE14D6A}"/>
              </a:ext>
            </a:extLst>
          </p:cNvPr>
          <p:cNvSpPr txBox="1"/>
          <p:nvPr/>
        </p:nvSpPr>
        <p:spPr>
          <a:xfrm>
            <a:off x="1698178" y="0"/>
            <a:ext cx="744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PR </a:t>
            </a:r>
            <a:r>
              <a:rPr lang="cs-CZ" dirty="0" err="1">
                <a:solidFill>
                  <a:schemeClr val="bg1"/>
                </a:solidFill>
              </a:rPr>
              <a:t>Střemošická</a:t>
            </a:r>
            <a:r>
              <a:rPr lang="cs-CZ" dirty="0">
                <a:solidFill>
                  <a:schemeClr val="bg1"/>
                </a:solidFill>
              </a:rPr>
              <a:t> stráň na </a:t>
            </a:r>
            <a:r>
              <a:rPr lang="cs-CZ" dirty="0" err="1">
                <a:solidFill>
                  <a:schemeClr val="bg1"/>
                </a:solidFill>
              </a:rPr>
              <a:t>jílovcových</a:t>
            </a:r>
            <a:r>
              <a:rPr lang="cs-CZ" dirty="0">
                <a:solidFill>
                  <a:schemeClr val="bg1"/>
                </a:solidFill>
              </a:rPr>
              <a:t> opukách u Chrudimi. Udržuje se bezlesí, mnohé druhy vstavačů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A26CCFD6-FCAE-4EF1-BFD6-14C3FE2E73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B30A6223-A476-445F-8814-E5A8169E2F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4452" name="Picture 4" descr="P7241543a">
            <a:extLst>
              <a:ext uri="{FF2B5EF4-FFF2-40B4-BE49-F238E27FC236}">
                <a16:creationId xmlns:a16="http://schemas.microsoft.com/office/drawing/2014/main" id="{67354760-D3B1-421C-8822-5E47D7779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F523ADB-945B-498B-94F4-6FDE3762A88B}"/>
              </a:ext>
            </a:extLst>
          </p:cNvPr>
          <p:cNvSpPr txBox="1"/>
          <p:nvPr/>
        </p:nvSpPr>
        <p:spPr>
          <a:xfrm>
            <a:off x="539552" y="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Okraj zářezu silnice v </a:t>
            </a:r>
            <a:r>
              <a:rPr lang="cs-CZ" sz="1600" dirty="0" err="1"/>
              <a:t>těšinitech</a:t>
            </a:r>
            <a:r>
              <a:rPr lang="cs-CZ" sz="1600" dirty="0"/>
              <a:t> u Nového Jičína – zde náhle světlomilné a suchomilné druhy, které se v okolí nevyskytují. Půda se sesouvá, nemůže zarůst vysokou bylinnou vegetací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1AB56102-2DB1-49AC-81A2-8FF37D88DD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242A6B6-9D72-4334-9293-A028E5759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5476" name="Picture 8" descr="Karpaty_sesuv_X">
            <a:extLst>
              <a:ext uri="{FF2B5EF4-FFF2-40B4-BE49-F238E27FC236}">
                <a16:creationId xmlns:a16="http://schemas.microsoft.com/office/drawing/2014/main" id="{6D19F403-B6BF-4FC3-86D5-50345DCF5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Text Box 10">
            <a:extLst>
              <a:ext uri="{FF2B5EF4-FFF2-40B4-BE49-F238E27FC236}">
                <a16:creationId xmlns:a16="http://schemas.microsoft.com/office/drawing/2014/main" id="{9DEFD705-7833-4414-A65C-F12EF36D1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"/>
            <a:ext cx="370840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FF0000"/>
                </a:solidFill>
              </a:rPr>
              <a:t>Voda – Prameniště na sesuvech v Karpatech. </a:t>
            </a:r>
            <a:r>
              <a:rPr lang="cs-CZ" altLang="cs-CZ" b="1" dirty="0" err="1">
                <a:solidFill>
                  <a:srgbClr val="FF0000"/>
                </a:solidFill>
              </a:rPr>
              <a:t>Mikrolokality</a:t>
            </a:r>
            <a:r>
              <a:rPr lang="cs-CZ" altLang="cs-CZ" b="1" dirty="0">
                <a:solidFill>
                  <a:srgbClr val="FF0000"/>
                </a:solidFill>
              </a:rPr>
              <a:t> mokřadů s orchidejemi</a:t>
            </a:r>
            <a:endParaRPr lang="cs-CZ" alt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DA98C32D-177F-449F-9017-AC8FE9C09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D301A7BA-4A83-4F1B-8381-6ACDA96C7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6500" name="Picture 4" descr="P6270910x">
            <a:extLst>
              <a:ext uri="{FF2B5EF4-FFF2-40B4-BE49-F238E27FC236}">
                <a16:creationId xmlns:a16="http://schemas.microsoft.com/office/drawing/2014/main" id="{949DD269-E35B-4BF0-8A61-454E37A5A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ovéPole 1">
            <a:extLst>
              <a:ext uri="{FF2B5EF4-FFF2-40B4-BE49-F238E27FC236}">
                <a16:creationId xmlns:a16="http://schemas.microsoft.com/office/drawing/2014/main" id="{1D173018-CACE-4F5B-8B8A-CAEC2134A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0"/>
            <a:ext cx="4319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Vývrat stromu obnažil podzemní vodu a umožnil vyrůst rašeliníku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C76FD691-EA2E-4D38-B4FF-D2BFB9646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B4155CD7-A985-4839-A300-04F30BB14E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7950" y="1600200"/>
            <a:ext cx="2843213" cy="4525963"/>
          </a:xfrm>
        </p:spPr>
        <p:txBody>
          <a:bodyPr/>
          <a:lstStyle/>
          <a:p>
            <a:pPr eaLnBrk="1" hangingPunct="1"/>
            <a:r>
              <a:rPr lang="cs-CZ" altLang="cs-CZ"/>
              <a:t>Jarní prameniště v Alpách – v létě lokality pro druhy vlhkých sutí.</a:t>
            </a:r>
          </a:p>
        </p:txBody>
      </p:sp>
      <p:pic>
        <p:nvPicPr>
          <p:cNvPr id="107524" name="Picture 4" descr="P1011050">
            <a:extLst>
              <a:ext uri="{FF2B5EF4-FFF2-40B4-BE49-F238E27FC236}">
                <a16:creationId xmlns:a16="http://schemas.microsoft.com/office/drawing/2014/main" id="{55E293ED-19AF-4912-BC7F-696D4242C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0"/>
            <a:ext cx="6408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99EA4DD7-7875-4A50-A89C-28444EE89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30549E77-4681-4921-9FE1-764C9EDEB8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8548" name="Picture 4" descr="17b">
            <a:extLst>
              <a:ext uri="{FF2B5EF4-FFF2-40B4-BE49-F238E27FC236}">
                <a16:creationId xmlns:a16="http://schemas.microsoft.com/office/drawing/2014/main" id="{1024746B-E01A-4FEE-A166-4B12DCFA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9" name="TextovéPole 1">
            <a:extLst>
              <a:ext uri="{FF2B5EF4-FFF2-40B4-BE49-F238E27FC236}">
                <a16:creationId xmlns:a16="http://schemas.microsoft.com/office/drawing/2014/main" id="{B8B2E141-4B66-4E0C-8981-5DBC05773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0"/>
            <a:ext cx="59055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Prameniště mají teplotu vody i v zimě nad 0, takže mohou být zelená po celý rok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F2E2E956-8EDD-4CD5-8FCC-EBCC48B3D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4E16C357-34A0-4553-B40E-BC04308A84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9572" name="Picture 4" descr="13a">
            <a:extLst>
              <a:ext uri="{FF2B5EF4-FFF2-40B4-BE49-F238E27FC236}">
                <a16:creationId xmlns:a16="http://schemas.microsoft.com/office/drawing/2014/main" id="{665D4485-3003-42DF-94B5-32374E75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ovéPole 1">
            <a:extLst>
              <a:ext uri="{FF2B5EF4-FFF2-40B4-BE49-F238E27FC236}">
                <a16:creationId xmlns:a16="http://schemas.microsoft.com/office/drawing/2014/main" id="{3BABC844-F817-48EB-B78F-1C992D609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54" y="476250"/>
            <a:ext cx="88408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Zvláštní niva na kyselých píscích – Hodonínsko – výskyt mokřadních </a:t>
            </a:r>
            <a:r>
              <a:rPr lang="cs-CZ" altLang="cs-CZ" b="1" dirty="0" err="1">
                <a:solidFill>
                  <a:srgbClr val="FF0000"/>
                </a:solidFill>
              </a:rPr>
              <a:t>acidofytů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B1C4D64-70A9-4DD1-8FCE-20727BE17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FB6B6C42-31E3-4B87-B8FE-562B9217CC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0596" name="Picture 4" descr="Peklo_prameniště">
            <a:extLst>
              <a:ext uri="{FF2B5EF4-FFF2-40B4-BE49-F238E27FC236}">
                <a16:creationId xmlns:a16="http://schemas.microsoft.com/office/drawing/2014/main" id="{3FDA380A-FD6A-45A0-9B83-F35F6AD8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TextovéPole 1">
            <a:extLst>
              <a:ext uri="{FF2B5EF4-FFF2-40B4-BE49-F238E27FC236}">
                <a16:creationId xmlns:a16="http://schemas.microsoft.com/office/drawing/2014/main" id="{D94F7C6C-A733-4E9B-9CAC-917681AD3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675" y="115888"/>
            <a:ext cx="612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Prameniště na úpatí skály v pískovcovém skalním městě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09195E0-516C-4F47-B656-37940D86A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04825"/>
          </a:xfrm>
        </p:spPr>
        <p:txBody>
          <a:bodyPr/>
          <a:lstStyle/>
          <a:p>
            <a:pPr eaLnBrk="1" hangingPunct="1"/>
            <a:r>
              <a:rPr lang="cs-CZ" altLang="cs-CZ" sz="2800"/>
              <a:t>Polykormony smrku nad hranicí lesa - Keprník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4C60E9C-8140-442A-B280-B799A6B71D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292" name="Picture 4" descr="PA214523">
            <a:extLst>
              <a:ext uri="{FF2B5EF4-FFF2-40B4-BE49-F238E27FC236}">
                <a16:creationId xmlns:a16="http://schemas.microsoft.com/office/drawing/2014/main" id="{83A85F7C-1422-4B9A-AC79-6A2A0F7C0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53CBFB44-C5B3-4178-95A2-ADF6C5FC83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E9B6DF09-CF3E-4A8B-BE22-D9EF794EBC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1620" name="Picture 4" descr="P1011095">
            <a:extLst>
              <a:ext uri="{FF2B5EF4-FFF2-40B4-BE49-F238E27FC236}">
                <a16:creationId xmlns:a16="http://schemas.microsoft.com/office/drawing/2014/main" id="{6C7DB4FC-77D9-41FE-B28D-77CE0CC3A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TextovéPole 1">
            <a:extLst>
              <a:ext uri="{FF2B5EF4-FFF2-40B4-BE49-F238E27FC236}">
                <a16:creationId xmlns:a16="http://schemas.microsoft.com/office/drawing/2014/main" id="{CD34D2DA-F8DD-475A-AE9B-79F205F2E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388" y="620713"/>
            <a:ext cx="610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Krasová vyvěračka se stálou teplotou vody – u Býčí skály 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94664EF8-3823-4224-9AC1-330587E00C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B0812A3-324A-45F5-9AD8-AA4E6211D3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2644" name="Picture 4" descr="P8151715x">
            <a:extLst>
              <a:ext uri="{FF2B5EF4-FFF2-40B4-BE49-F238E27FC236}">
                <a16:creationId xmlns:a16="http://schemas.microsoft.com/office/drawing/2014/main" id="{1A329CDC-E6D8-4DE8-9D16-40B9F904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DE6ACACB-E172-42C0-88C4-58A91A6D9F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DC0DA378-02F9-4838-AE6A-B737F1074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3668" name="Picture 4" descr="P8151718x">
            <a:extLst>
              <a:ext uri="{FF2B5EF4-FFF2-40B4-BE49-F238E27FC236}">
                <a16:creationId xmlns:a16="http://schemas.microsoft.com/office/drawing/2014/main" id="{D8989771-EBBD-48ED-A28F-323BA71DF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8286D886-8DC4-4EBD-BA22-502A63CDBC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92725" y="0"/>
            <a:ext cx="3851275" cy="2708275"/>
          </a:xfrm>
        </p:spPr>
        <p:txBody>
          <a:bodyPr/>
          <a:lstStyle/>
          <a:p>
            <a:pPr eaLnBrk="1" hangingPunct="1"/>
            <a:r>
              <a:rPr lang="cs-CZ" altLang="cs-CZ" sz="3600"/>
              <a:t>Hranická propast: - 289,5 m</a:t>
            </a:r>
            <a:r>
              <a:rPr lang="cs-CZ" altLang="cs-CZ" sz="4000"/>
              <a:t>                                </a:t>
            </a:r>
            <a:r>
              <a:rPr lang="cs-CZ" altLang="cs-CZ" sz="2800"/>
              <a:t>dosažená  hl. jezírka 220 m, kyselka 17</a:t>
            </a:r>
            <a:r>
              <a:rPr lang="en-US" altLang="cs-CZ" sz="2800">
                <a:cs typeface="Arial" panose="020B0604020202020204" pitchFamily="34" charset="0"/>
              </a:rPr>
              <a:t>º</a:t>
            </a:r>
            <a:r>
              <a:rPr lang="cs-CZ" altLang="cs-CZ" sz="2800">
                <a:cs typeface="Arial" panose="020B0604020202020204" pitchFamily="34" charset="0"/>
              </a:rPr>
              <a:t>C</a:t>
            </a:r>
            <a:endParaRPr lang="en-US" altLang="cs-CZ" sz="2800">
              <a:cs typeface="Arial" panose="020B0604020202020204" pitchFamily="34" charset="0"/>
            </a:endParaRP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D7477986-E52C-407A-81C8-3C7155026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24525" y="3500438"/>
            <a:ext cx="3419475" cy="1296987"/>
          </a:xfrm>
        </p:spPr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8244" name="Picture 4" descr="Hranická_řez">
            <a:extLst>
              <a:ext uri="{FF2B5EF4-FFF2-40B4-BE49-F238E27FC236}">
                <a16:creationId xmlns:a16="http://schemas.microsoft.com/office/drawing/2014/main" id="{7513288A-A155-4501-9A42-F33B17D72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0"/>
            <a:ext cx="5219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8654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30DC4DC1-A62D-4E56-9605-EE01D3621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F13169CA-34F2-438B-B746-635357DF81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88913"/>
            <a:ext cx="4427538" cy="4464050"/>
          </a:xfrm>
        </p:spPr>
        <p:txBody>
          <a:bodyPr/>
          <a:lstStyle/>
          <a:p>
            <a:pPr eaLnBrk="1" hangingPunct="1"/>
            <a:r>
              <a:rPr lang="cs-CZ" altLang="cs-CZ" sz="2800"/>
              <a:t>Netopýr velký – jediná popul. rozmnožující se v létě v jesk. na sever od Alp</a:t>
            </a:r>
          </a:p>
          <a:p>
            <a:pPr eaLnBrk="1" hangingPunct="1"/>
            <a:r>
              <a:rPr lang="cs-CZ" altLang="cs-CZ" sz="2800"/>
              <a:t>Drabčík </a:t>
            </a:r>
            <a:r>
              <a:rPr lang="cs-CZ" altLang="cs-CZ" sz="2400" i="1"/>
              <a:t>Atheta  spelaea</a:t>
            </a:r>
          </a:p>
          <a:p>
            <a:pPr eaLnBrk="1" hangingPunct="1"/>
            <a:r>
              <a:rPr lang="cs-CZ" altLang="cs-CZ" sz="2800"/>
              <a:t>Štírek</a:t>
            </a:r>
            <a:r>
              <a:rPr lang="cs-CZ" altLang="cs-CZ" sz="2400"/>
              <a:t>  </a:t>
            </a:r>
            <a:r>
              <a:rPr lang="cs-CZ" altLang="cs-CZ" sz="2400" i="1"/>
              <a:t>Chthonius                           heterodactylus</a:t>
            </a:r>
          </a:p>
          <a:p>
            <a:pPr eaLnBrk="1" hangingPunct="1"/>
            <a:r>
              <a:rPr lang="cs-CZ" altLang="cs-CZ" sz="2800"/>
              <a:t>Bakteriální                           „Soplíky“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139268" name="Picture 4" descr="Hranická_potápěč">
            <a:extLst>
              <a:ext uri="{FF2B5EF4-FFF2-40B4-BE49-F238E27FC236}">
                <a16:creationId xmlns:a16="http://schemas.microsoft.com/office/drawing/2014/main" id="{1BEBB576-53A3-4F30-9FBD-701113D1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" b="525"/>
          <a:stretch>
            <a:fillRect/>
          </a:stretch>
        </p:blipFill>
        <p:spPr bwMode="auto">
          <a:xfrm>
            <a:off x="4371975" y="0"/>
            <a:ext cx="477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7750" name="Picture 6">
            <a:extLst>
              <a:ext uri="{FF2B5EF4-FFF2-40B4-BE49-F238E27FC236}">
                <a16:creationId xmlns:a16="http://schemas.microsoft.com/office/drawing/2014/main" id="{DD73106E-9DED-4D61-BF8A-C31B6E1F3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6" t="10172" r="38196" b="11856"/>
          <a:stretch>
            <a:fillRect/>
          </a:stretch>
        </p:blipFill>
        <p:spPr bwMode="auto">
          <a:xfrm>
            <a:off x="2411413" y="3213100"/>
            <a:ext cx="1871662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5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87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7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BA6BE89A-47C4-4847-AE07-E43730185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0291" name="Rectangle 5">
            <a:extLst>
              <a:ext uri="{FF2B5EF4-FFF2-40B4-BE49-F238E27FC236}">
                <a16:creationId xmlns:a16="http://schemas.microsoft.com/office/drawing/2014/main" id="{FD31E6AF-73D9-427D-8CE5-41C490F1D4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0292" name="Picture 6" descr="Hranická_kužely">
            <a:extLst>
              <a:ext uri="{FF2B5EF4-FFF2-40B4-BE49-F238E27FC236}">
                <a16:creationId xmlns:a16="http://schemas.microsoft.com/office/drawing/2014/main" id="{BF151675-C1DE-4E9B-92CA-A1EE19487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7896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A528A6C1-0D76-4592-8CA9-49168F330D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FB46F90B-C963-4918-9BD4-6E5E7178BE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4692" name="Picture 4" descr="P7201161pp">
            <a:extLst>
              <a:ext uri="{FF2B5EF4-FFF2-40B4-BE49-F238E27FC236}">
                <a16:creationId xmlns:a16="http://schemas.microsoft.com/office/drawing/2014/main" id="{6234850B-5F56-45F6-A4C3-F6710BFEE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3" name="Text Box 5">
            <a:extLst>
              <a:ext uri="{FF2B5EF4-FFF2-40B4-BE49-F238E27FC236}">
                <a16:creationId xmlns:a16="http://schemas.microsoft.com/office/drawing/2014/main" id="{9741B051-EF47-4FCD-8569-1A6BB60E4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0988"/>
            <a:ext cx="3276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400" b="1">
                <a:solidFill>
                  <a:srgbClr val="FF0000"/>
                </a:solidFill>
              </a:rPr>
              <a:t>Vodní  toky</a:t>
            </a:r>
          </a:p>
        </p:txBody>
      </p:sp>
      <p:sp>
        <p:nvSpPr>
          <p:cNvPr id="114694" name="TextovéPole 1">
            <a:extLst>
              <a:ext uri="{FF2B5EF4-FFF2-40B4-BE49-F238E27FC236}">
                <a16:creationId xmlns:a16="http://schemas.microsoft.com/office/drawing/2014/main" id="{D31DEBCC-0363-489D-919D-B94FDE49C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175" y="549275"/>
            <a:ext cx="2684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rgbClr val="FF0000"/>
                </a:solidFill>
              </a:rPr>
              <a:t>Haná pod Vyškovem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C314B6A2-D068-4C45-A013-C70241C7EB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C8DAF0E1-2D16-47AE-85BD-5B3480442D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8520" y="1196975"/>
            <a:ext cx="2520280" cy="492918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Splavováním druhů vrchovin se v teplé nížině u vodních toků objevují horské druhy – kýchavice bílá </a:t>
            </a:r>
            <a:r>
              <a:rPr lang="cs-CZ" altLang="cs-CZ" sz="2400" dirty="0" err="1"/>
              <a:t>Lobelova</a:t>
            </a:r>
            <a:r>
              <a:rPr lang="cs-CZ" altLang="cs-CZ" sz="2400" dirty="0"/>
              <a:t> splavena až v CHKO Litovelské Pomoraví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ECEA90C-31D5-4125-B21B-D167DDE52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2100" y="1268760"/>
            <a:ext cx="6701900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0391BA6A-BDED-4332-869D-164414CA75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174051D-D717-4288-A230-047794392C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6740" name="Picture 4" descr="P9021869ax">
            <a:extLst>
              <a:ext uri="{FF2B5EF4-FFF2-40B4-BE49-F238E27FC236}">
                <a16:creationId xmlns:a16="http://schemas.microsoft.com/office/drawing/2014/main" id="{CC60E683-0735-4C85-93CE-F216740F8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1" name="TextovéPole 1">
            <a:extLst>
              <a:ext uri="{FF2B5EF4-FFF2-40B4-BE49-F238E27FC236}">
                <a16:creationId xmlns:a16="http://schemas.microsoft.com/office/drawing/2014/main" id="{5BF11988-E9BE-44AD-92FE-E01E58778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5473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Štěrkové lavice toků umožňují existenci světlomilné bioty s krátkým životním cyklem (do další povodně) – Svratka pod Tišnovem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C17A6F6C-77A7-4FDA-ADFE-052A209DC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647EB58D-10FA-47DD-995E-98D45E998D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7764" name="Picture 4" descr="P9021866ax">
            <a:extLst>
              <a:ext uri="{FF2B5EF4-FFF2-40B4-BE49-F238E27FC236}">
                <a16:creationId xmlns:a16="http://schemas.microsoft.com/office/drawing/2014/main" id="{DF7F0956-F300-4D18-9853-092D0024C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B8159A0-2609-4A74-93F8-7CD9FADEB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C6B4C97-19EA-43FC-9299-2FD18544B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6" name="Picture 4" descr="PA214546">
            <a:extLst>
              <a:ext uri="{FF2B5EF4-FFF2-40B4-BE49-F238E27FC236}">
                <a16:creationId xmlns:a16="http://schemas.microsoft.com/office/drawing/2014/main" id="{F952683A-C880-4B6E-853D-8B326A21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F07ED153-E769-43F5-9610-27E999B23E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063791CF-3BD0-45B6-BF7A-E08C79966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8788" name="Picture 4" descr="0P9080231">
            <a:extLst>
              <a:ext uri="{FF2B5EF4-FFF2-40B4-BE49-F238E27FC236}">
                <a16:creationId xmlns:a16="http://schemas.microsoft.com/office/drawing/2014/main" id="{5C1F3D80-370E-42F7-A801-439E75076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TextovéPole 1">
            <a:extLst>
              <a:ext uri="{FF2B5EF4-FFF2-40B4-BE49-F238E27FC236}">
                <a16:creationId xmlns:a16="http://schemas.microsoft.com/office/drawing/2014/main" id="{6324B811-3D7F-4BF2-B7CE-06B6463B516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95288" y="0"/>
            <a:ext cx="1512887" cy="6461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Morávka v Podbeskydí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325B9F41-C3F1-442F-96C7-4D419F0C9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0" y="0"/>
            <a:ext cx="4248150" cy="11255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Zde židovník německý </a:t>
            </a:r>
            <a:r>
              <a:rPr lang="cs-CZ" altLang="cs-CZ" sz="2400" i="1"/>
              <a:t>(Myricaria germanica</a:t>
            </a:r>
            <a:r>
              <a:rPr lang="cs-CZ" altLang="cs-CZ" sz="2400"/>
              <a:t>)- jediná lokalita v ČR</a:t>
            </a:r>
          </a:p>
        </p:txBody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7FF06CFD-7DF4-47D2-9F2C-8160AF9E1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19812" name="Picture 4" descr="židoviník_ myricariaherb">
            <a:extLst>
              <a:ext uri="{FF2B5EF4-FFF2-40B4-BE49-F238E27FC236}">
                <a16:creationId xmlns:a16="http://schemas.microsoft.com/office/drawing/2014/main" id="{7DAA2F8C-C052-4429-8979-FB611CBD6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4"/>
          <a:stretch>
            <a:fillRect/>
          </a:stretch>
        </p:blipFill>
        <p:spPr bwMode="auto">
          <a:xfrm>
            <a:off x="900113" y="1104900"/>
            <a:ext cx="8243887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469" name="Picture 5" descr="židoviník_myricaria_detail1">
            <a:extLst>
              <a:ext uri="{FF2B5EF4-FFF2-40B4-BE49-F238E27FC236}">
                <a16:creationId xmlns:a16="http://schemas.microsoft.com/office/drawing/2014/main" id="{03757FE9-E815-417C-802E-A995F8F53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16438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5CBB2F8B-9FC1-4FDC-921D-A4922AD04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F8D39B62-BFCB-4473-B1D9-7E9E893F1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504" y="1600200"/>
            <a:ext cx="3311971" cy="4525963"/>
          </a:xfrm>
        </p:spPr>
        <p:txBody>
          <a:bodyPr/>
          <a:lstStyle/>
          <a:p>
            <a:pPr eaLnBrk="1" hangingPunct="1"/>
            <a:r>
              <a:rPr lang="cs-CZ" altLang="cs-CZ" dirty="0"/>
              <a:t>Téměř jen u mrtvých ramen řeky roste na jižní Moravě relativně teplomilná bledule letní – Křivé jezero</a:t>
            </a:r>
          </a:p>
        </p:txBody>
      </p:sp>
      <p:pic>
        <p:nvPicPr>
          <p:cNvPr id="120836" name="Picture 4" descr="P5130038a">
            <a:extLst>
              <a:ext uri="{FF2B5EF4-FFF2-40B4-BE49-F238E27FC236}">
                <a16:creationId xmlns:a16="http://schemas.microsoft.com/office/drawing/2014/main" id="{C451DC6B-0FD1-463C-AF31-7C80CB97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0"/>
            <a:ext cx="511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0A697CEC-3ACE-4A86-A9C3-31D9CBFEB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C3A5A443-CF22-442D-9685-D14BE31F10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1860" name="Picture 4" descr="09a2">
            <a:extLst>
              <a:ext uri="{FF2B5EF4-FFF2-40B4-BE49-F238E27FC236}">
                <a16:creationId xmlns:a16="http://schemas.microsoft.com/office/drawing/2014/main" id="{C5BFD806-CC24-45DD-8A9F-D9A234BDC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1" name="Text Box 5">
            <a:extLst>
              <a:ext uri="{FF2B5EF4-FFF2-40B4-BE49-F238E27FC236}">
                <a16:creationId xmlns:a16="http://schemas.microsoft.com/office/drawing/2014/main" id="{F7E6732C-4B0B-400B-A277-254337D96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-7938"/>
            <a:ext cx="3079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21862" name="Text Box 6">
            <a:extLst>
              <a:ext uri="{FF2B5EF4-FFF2-40B4-BE49-F238E27FC236}">
                <a16:creationId xmlns:a16="http://schemas.microsoft.com/office/drawing/2014/main" id="{112484A9-D0F7-408C-992E-BF2EABBB2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0"/>
            <a:ext cx="1820862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>
                <a:solidFill>
                  <a:srgbClr val="CC0099"/>
                </a:solidFill>
              </a:rPr>
              <a:t>Slaniska – u Nesytu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A89BD58A-000D-43AD-8A48-A695411089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031D1D4A-B032-4915-B5C6-EABCAFE466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2884" name="Picture 4" descr="0P9070107">
            <a:extLst>
              <a:ext uri="{FF2B5EF4-FFF2-40B4-BE49-F238E27FC236}">
                <a16:creationId xmlns:a16="http://schemas.microsoft.com/office/drawing/2014/main" id="{D2659DC0-5205-4013-990F-654C5400D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0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5" descr="0P9070118">
            <a:extLst>
              <a:ext uri="{FF2B5EF4-FFF2-40B4-BE49-F238E27FC236}">
                <a16:creationId xmlns:a16="http://schemas.microsoft.com/office/drawing/2014/main" id="{3BC5C9AA-8A22-414C-8D7C-D80581230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6" name="TextovéPole 1">
            <a:extLst>
              <a:ext uri="{FF2B5EF4-FFF2-40B4-BE49-F238E27FC236}">
                <a16:creationId xmlns:a16="http://schemas.microsoft.com/office/drawing/2014/main" id="{B6F049F6-6592-48E4-AF0C-25AF85A2D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0"/>
            <a:ext cx="4464050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Hvězdnice slanistá a jitrocel přímořský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251DC2E2-0916-48BF-87B3-8AFA8945BB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08A1732B-DCF6-4309-8DF2-C53712D031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3908" name="Picture 4" descr="P7133742a">
            <a:extLst>
              <a:ext uri="{FF2B5EF4-FFF2-40B4-BE49-F238E27FC236}">
                <a16:creationId xmlns:a16="http://schemas.microsoft.com/office/drawing/2014/main" id="{BDE12532-9BC5-4AE5-8213-CADBFE727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9" name="TextovéPole 1">
            <a:extLst>
              <a:ext uri="{FF2B5EF4-FFF2-40B4-BE49-F238E27FC236}">
                <a16:creationId xmlns:a16="http://schemas.microsoft.com/office/drawing/2014/main" id="{4F6F760A-4406-48DB-92CA-E7FBE101C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333375"/>
            <a:ext cx="6416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Slaniska u Neziderského jezera – zde dosud se slanorožcem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A5820959-16C8-4EE2-A959-186B540BC3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4931" name="Picture 4" descr="P7133749ax">
            <a:extLst>
              <a:ext uri="{FF2B5EF4-FFF2-40B4-BE49-F238E27FC236}">
                <a16:creationId xmlns:a16="http://schemas.microsoft.com/office/drawing/2014/main" id="{2CD4803C-CDB0-42ED-9538-57C53590F564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31CFEEBF-3C7B-43F4-A771-47B53FB29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716A9E78-C0FD-4D2B-9524-768878978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5956" name="Picture 4" descr="Cerne_jezero">
            <a:extLst>
              <a:ext uri="{FF2B5EF4-FFF2-40B4-BE49-F238E27FC236}">
                <a16:creationId xmlns:a16="http://schemas.microsoft.com/office/drawing/2014/main" id="{BF0BB099-E47A-4100-98E0-9A970DBA1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7" name="TextovéPole 1">
            <a:extLst>
              <a:ext uri="{FF2B5EF4-FFF2-40B4-BE49-F238E27FC236}">
                <a16:creationId xmlns:a16="http://schemas.microsoft.com/office/drawing/2014/main" id="{85054C2A-25FF-46AD-BF71-579AEB369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549275"/>
            <a:ext cx="4608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Ledovcové Černé jezero – jediná lokalita vodní kapradiny šídlatky jezerní v ČR 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F94FAD48-9349-406D-BDDC-FC4EA6BC9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E6BF132F-24AD-423B-9784-04765D480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6980" name="Picture 4" descr="Sidlatka_jezerni">
            <a:extLst>
              <a:ext uri="{FF2B5EF4-FFF2-40B4-BE49-F238E27FC236}">
                <a16:creationId xmlns:a16="http://schemas.microsoft.com/office/drawing/2014/main" id="{45D34FC2-E2B2-46AC-B73B-8F70CFAAD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AEE4925A-4F0E-47BC-B768-1F38280ED0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/>
            <a:r>
              <a:rPr lang="cs-CZ" altLang="cs-CZ" sz="2400" b="1">
                <a:solidFill>
                  <a:srgbClr val="FF0000"/>
                </a:solidFill>
              </a:rPr>
              <a:t>Bioticky podmíněná mikrostanoviště</a:t>
            </a:r>
            <a:r>
              <a:rPr lang="cs-CZ" altLang="cs-CZ" sz="2000" b="1">
                <a:solidFill>
                  <a:srgbClr val="FF0000"/>
                </a:solidFill>
              </a:rPr>
              <a:t> – ekoton lesa, Jinačovice</a:t>
            </a: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D78BB796-3B86-427B-907A-2CCC5A268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8004" name="Picture 4" descr="P5023768">
            <a:extLst>
              <a:ext uri="{FF2B5EF4-FFF2-40B4-BE49-F238E27FC236}">
                <a16:creationId xmlns:a16="http://schemas.microsoft.com/office/drawing/2014/main" id="{0F9660A0-9EAF-49AC-962C-F13EE419F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F3FB399-7437-4811-9093-B703EFF5C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00013"/>
            <a:ext cx="8229600" cy="649288"/>
          </a:xfrm>
        </p:spPr>
        <p:txBody>
          <a:bodyPr/>
          <a:lstStyle/>
          <a:p>
            <a:pPr eaLnBrk="1" hangingPunct="1"/>
            <a:r>
              <a:rPr lang="cs-CZ" altLang="cs-CZ" sz="3200"/>
              <a:t>Smrky zničené velkou vrstvou sněhu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E14BE4DF-743E-409D-AEA4-3065DE786D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40" name="Picture 4" descr="b_34">
            <a:extLst>
              <a:ext uri="{FF2B5EF4-FFF2-40B4-BE49-F238E27FC236}">
                <a16:creationId xmlns:a16="http://schemas.microsoft.com/office/drawing/2014/main" id="{52ACC871-556F-4C95-BE55-F39C034E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FFCA730E-E32B-4B33-BF18-EBC79F66AF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69FC6C6A-E191-4F24-8538-8D06155A6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9028" name="Picture 4" descr="P5023767">
            <a:extLst>
              <a:ext uri="{FF2B5EF4-FFF2-40B4-BE49-F238E27FC236}">
                <a16:creationId xmlns:a16="http://schemas.microsoft.com/office/drawing/2014/main" id="{615347D1-FC29-4361-888A-F5D08228C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9" name="TextovéPole 1">
            <a:extLst>
              <a:ext uri="{FF2B5EF4-FFF2-40B4-BE49-F238E27FC236}">
                <a16:creationId xmlns:a16="http://schemas.microsoft.com/office/drawing/2014/main" id="{D0A69709-247B-4B22-A4E7-6C4FC1819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450"/>
            <a:ext cx="4767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>
                <a:solidFill>
                  <a:schemeClr val="bg1"/>
                </a:solidFill>
              </a:rPr>
              <a:t>S výskytem atraktivního pryšce mnohobarvého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A1F9D882-1330-4234-AE0C-AC3E937A9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76250"/>
          </a:xfrm>
        </p:spPr>
        <p:txBody>
          <a:bodyPr/>
          <a:lstStyle/>
          <a:p>
            <a:pPr eaLnBrk="1" hangingPunct="1"/>
            <a:r>
              <a:rPr lang="cs-CZ" altLang="cs-CZ" sz="2800"/>
              <a:t>U Lelekovic zase s třešní křovitou</a:t>
            </a: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40A5548-664B-4B1B-B635-DF7304CF3A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0052" name="Picture 4" descr="P6240705a">
            <a:extLst>
              <a:ext uri="{FF2B5EF4-FFF2-40B4-BE49-F238E27FC236}">
                <a16:creationId xmlns:a16="http://schemas.microsoft.com/office/drawing/2014/main" id="{F45EF79C-C3D7-4A65-8B63-AB15AFAD9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14783CEA-4189-49EA-AC05-446DFD8D2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831071B6-9D81-468C-8735-93F6F34F8A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1076" name="Picture 5" descr="P6270802x">
            <a:extLst>
              <a:ext uri="{FF2B5EF4-FFF2-40B4-BE49-F238E27FC236}">
                <a16:creationId xmlns:a16="http://schemas.microsoft.com/office/drawing/2014/main" id="{35DFF6BB-7276-45BB-8357-8486D5025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7" name="TextovéPole 1">
            <a:extLst>
              <a:ext uri="{FF2B5EF4-FFF2-40B4-BE49-F238E27FC236}">
                <a16:creationId xmlns:a16="http://schemas.microsoft.com/office/drawing/2014/main" id="{6EB315A0-8CCD-4A46-90DE-82C481F68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5125"/>
            <a:ext cx="50038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Smrk roste na rašelinných půdách u Dářka. Kořeny se zvedá z podzemní vody, aby mohly kořeny dýchat – při tom vytvoří kolem sebe stanoviště relativně suché, kde kvete sedmikvítek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5EEAFCB5-957F-4E34-9F4A-77A4AB82D7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C73C6437-4F84-4101-B031-C27BDEA8D3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3276600" cy="4525963"/>
          </a:xfrm>
        </p:spPr>
        <p:txBody>
          <a:bodyPr/>
          <a:lstStyle/>
          <a:p>
            <a:pPr eaLnBrk="1" hangingPunct="1"/>
            <a:r>
              <a:rPr lang="cs-CZ" altLang="cs-CZ" sz="2800"/>
              <a:t>V klimaxových smrčinách může smrk zmladit jen na narušených půdách nebo starých kmenech</a:t>
            </a:r>
          </a:p>
        </p:txBody>
      </p:sp>
      <p:pic>
        <p:nvPicPr>
          <p:cNvPr id="132100" name="Picture 4" descr="P5300624">
            <a:extLst>
              <a:ext uri="{FF2B5EF4-FFF2-40B4-BE49-F238E27FC236}">
                <a16:creationId xmlns:a16="http://schemas.microsoft.com/office/drawing/2014/main" id="{AD52913D-7A45-4AD5-9080-2334ECAA0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0"/>
            <a:ext cx="5795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AE7DEAE0-D14E-491D-9CA4-EF88AEF7A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292B87A2-F8F7-4DFF-ADDA-C5AF1FCCF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24" name="Picture 4" descr="PC260759">
            <a:extLst>
              <a:ext uri="{FF2B5EF4-FFF2-40B4-BE49-F238E27FC236}">
                <a16:creationId xmlns:a16="http://schemas.microsoft.com/office/drawing/2014/main" id="{46FDD55A-1B3D-47A2-9AA1-BE4FE98C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5">
            <a:extLst>
              <a:ext uri="{FF2B5EF4-FFF2-40B4-BE49-F238E27FC236}">
                <a16:creationId xmlns:a16="http://schemas.microsoft.com/office/drawing/2014/main" id="{E809C855-7920-4DCD-AF67-84E01B273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7885113" cy="8302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/>
              <a:t>Dendrotelmy – jezírka v kmenech – lokality drobných vodních organismů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59343A83-6259-447F-AD84-53D50063CC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1C534672-D995-4600-949C-59A1D7BD3C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396875" y="1600200"/>
            <a:ext cx="2376488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Vlnami a větrem omyté kořenové baly ostřice poskytují stanoviště světlomilným relativně suchomilným druhům </a:t>
            </a:r>
          </a:p>
          <a:p>
            <a:pPr eaLnBrk="1" hangingPunct="1"/>
            <a:r>
              <a:rPr lang="cs-CZ" altLang="cs-CZ" sz="2400"/>
              <a:t>Velké Dářko</a:t>
            </a:r>
          </a:p>
        </p:txBody>
      </p:sp>
      <p:pic>
        <p:nvPicPr>
          <p:cNvPr id="134148" name="Picture 4" descr="P6270783">
            <a:extLst>
              <a:ext uri="{FF2B5EF4-FFF2-40B4-BE49-F238E27FC236}">
                <a16:creationId xmlns:a16="http://schemas.microsoft.com/office/drawing/2014/main" id="{60233A71-0F82-4989-9AF6-7724E2B5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225"/>
            <a:ext cx="709295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26492DEB-6A3D-4A9C-BD09-B34FB61D00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2907FD0C-684D-411F-8486-1C7F7DB8BC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5172" name="Picture 4" descr="P5043070x">
            <a:extLst>
              <a:ext uri="{FF2B5EF4-FFF2-40B4-BE49-F238E27FC236}">
                <a16:creationId xmlns:a16="http://schemas.microsoft.com/office/drawing/2014/main" id="{56E6E82F-C30F-48CB-9645-7024330B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TextovéPole 1">
            <a:extLst>
              <a:ext uri="{FF2B5EF4-FFF2-40B4-BE49-F238E27FC236}">
                <a16:creationId xmlns:a16="http://schemas.microsoft.com/office/drawing/2014/main" id="{0E1E590B-8758-43AB-8B57-C26ABAD26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8064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V podhorském lužním lese by mokrýš střídavolistý trpěl nedostatkem světla od vyšších bylin. Roste tedy na padlém stromu, což umožňuje nasávání vody dřevem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2E852717-24ED-4DAF-BCDB-ED82C5955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40644" name="Picture 4" descr="P5043072ax">
            <a:extLst>
              <a:ext uri="{FF2B5EF4-FFF2-40B4-BE49-F238E27FC236}">
                <a16:creationId xmlns:a16="http://schemas.microsoft.com/office/drawing/2014/main" id="{8CD3A59D-8E85-482F-9454-919BDC4B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6" name="Picture 5" descr="Dachstein_pod vodopádem">
            <a:extLst>
              <a:ext uri="{FF2B5EF4-FFF2-40B4-BE49-F238E27FC236}">
                <a16:creationId xmlns:a16="http://schemas.microsoft.com/office/drawing/2014/main" id="{4CF65656-264C-454F-94C7-F7B081F8CFC8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5688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6197" name="TextovéPole 1">
            <a:extLst>
              <a:ext uri="{FF2B5EF4-FFF2-40B4-BE49-F238E27FC236}">
                <a16:creationId xmlns:a16="http://schemas.microsoft.com/office/drawing/2014/main" id="{D43201F6-D6CA-4345-8EB0-212D59221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0"/>
            <a:ext cx="6913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Středoevropské „epifyty“ – v lesích u vodopádů, kde je vzduch velmi vlhký., takže rostliny neztrácejí vodu. Nejde samozřejmě o epifyty, ale lesní druh šťavel kyselý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0042DEFC-7083-44DB-BC68-7A25267A85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6E85FE87-D150-4D2B-8C86-671427A738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7220" name="Picture 4" descr="P4132833ax">
            <a:extLst>
              <a:ext uri="{FF2B5EF4-FFF2-40B4-BE49-F238E27FC236}">
                <a16:creationId xmlns:a16="http://schemas.microsoft.com/office/drawing/2014/main" id="{4B95BE1C-04D7-4483-878F-502745856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TextovéPole 1">
            <a:extLst>
              <a:ext uri="{FF2B5EF4-FFF2-40B4-BE49-F238E27FC236}">
                <a16:creationId xmlns:a16="http://schemas.microsoft.com/office/drawing/2014/main" id="{32609143-6E76-491E-9DEF-4FD1E5E34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0"/>
            <a:ext cx="8208963" cy="584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>
                <a:solidFill>
                  <a:srgbClr val="FF0000"/>
                </a:solidFill>
              </a:rPr>
              <a:t>Řeka Oslava naplavila tuto kládu na stojící vrbu a na tomto útvaru našla stanoviště připlavená suchomilná teplomilná rostlina rozchodník největší. Samozřejmě jen dočasně. 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02167184-7EC8-46E3-9B10-C418A400E9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497ACDEA-216B-4282-BCA2-530E9ACF4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1316" name="Picture 4" descr="PB252236x">
            <a:extLst>
              <a:ext uri="{FF2B5EF4-FFF2-40B4-BE49-F238E27FC236}">
                <a16:creationId xmlns:a16="http://schemas.microsoft.com/office/drawing/2014/main" id="{27E19252-94A8-49DA-A602-0F4F83356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ovéPole 1">
            <a:extLst>
              <a:ext uri="{FF2B5EF4-FFF2-40B4-BE49-F238E27FC236}">
                <a16:creationId xmlns:a16="http://schemas.microsoft.com/office/drawing/2014/main" id="{AB80C7A4-E4F8-4E94-95BB-0FB539A2C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532813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Nitrofilní vegetace na stávaništi stád muflonů, kteří přispěli také ke vzniku světliny</a:t>
            </a:r>
          </a:p>
        </p:txBody>
      </p:sp>
    </p:spTree>
    <p:extLst>
      <p:ext uri="{BB962C8B-B14F-4D97-AF65-F5344CB8AC3E}">
        <p14:creationId xmlns:p14="http://schemas.microsoft.com/office/powerpoint/2010/main" val="377196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43A0580-D244-4280-BCF8-A481B778B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8400" y="115888"/>
            <a:ext cx="5435600" cy="1065212"/>
          </a:xfrm>
        </p:spPr>
        <p:txBody>
          <a:bodyPr/>
          <a:lstStyle/>
          <a:p>
            <a:pPr eaLnBrk="1" hangingPunct="1"/>
            <a:r>
              <a:rPr lang="cs-CZ" altLang="cs-CZ" sz="2000"/>
              <a:t>Uvnitř smrkových polykormonů nad hranicí lesa vznikají podmínky pro růst lesních druhů (stín) – sedmikvítek evropský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02D7813-13D1-4122-BE0F-72BC03B31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5364" name="Picture 4" descr="PA214520">
            <a:extLst>
              <a:ext uri="{FF2B5EF4-FFF2-40B4-BE49-F238E27FC236}">
                <a16:creationId xmlns:a16="http://schemas.microsoft.com/office/drawing/2014/main" id="{6AF3AB43-88C9-4772-BC48-DF9DBED13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2" b="7350"/>
          <a:stretch>
            <a:fillRect/>
          </a:stretch>
        </p:blipFill>
        <p:spPr bwMode="auto">
          <a:xfrm>
            <a:off x="0" y="1181100"/>
            <a:ext cx="9144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9" name="Picture 5" descr="Trientalis europaea">
            <a:extLst>
              <a:ext uri="{FF2B5EF4-FFF2-40B4-BE49-F238E27FC236}">
                <a16:creationId xmlns:a16="http://schemas.microsoft.com/office/drawing/2014/main" id="{296D78D2-3A1C-4B2B-A87D-306E0F28C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35375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8525822D-AC74-4558-9D36-6192F31AD3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561E8B50-D6C7-42F8-90D0-80C89BC0A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2340" name="Picture 4" descr="P7083516x">
            <a:extLst>
              <a:ext uri="{FF2B5EF4-FFF2-40B4-BE49-F238E27FC236}">
                <a16:creationId xmlns:a16="http://schemas.microsoft.com/office/drawing/2014/main" id="{CD6CE80B-2BDF-491D-9486-FC5A34E80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TextovéPole 1">
            <a:extLst>
              <a:ext uri="{FF2B5EF4-FFF2-40B4-BE49-F238E27FC236}">
                <a16:creationId xmlns:a16="http://schemas.microsoft.com/office/drawing/2014/main" id="{3AF2DA0D-E348-4F25-BEB1-610B7CD64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888"/>
            <a:ext cx="79216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Spárkatá zvěř ráda zalehává na terénních hranách a vrcholech, kde také intenzivně „nitrifikuje“. Kamzík na Schneebergu jižně od Vídně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2E7A9716-6477-4A70-BBF1-434CEC86AB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7AC9A0AF-3B09-4DE4-8F58-F6890FC14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364" name="Picture 4" descr="P7083519ax">
            <a:extLst>
              <a:ext uri="{FF2B5EF4-FFF2-40B4-BE49-F238E27FC236}">
                <a16:creationId xmlns:a16="http://schemas.microsoft.com/office/drawing/2014/main" id="{6FDB6D43-C297-4940-B18D-F6363565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5" name="TextovéPole 1">
            <a:extLst>
              <a:ext uri="{FF2B5EF4-FFF2-40B4-BE49-F238E27FC236}">
                <a16:creationId xmlns:a16="http://schemas.microsoft.com/office/drawing/2014/main" id="{E877F3F0-1A7A-4A02-9376-565DFF3CC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260350"/>
            <a:ext cx="1506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To je ono ... !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A3841887-C067-4333-B4B6-773C853A9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D747AB2A-FD8E-4123-A9C0-0C861F5CD3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4388" name="Picture 4" descr="PA214541x">
            <a:extLst>
              <a:ext uri="{FF2B5EF4-FFF2-40B4-BE49-F238E27FC236}">
                <a16:creationId xmlns:a16="http://schemas.microsoft.com/office/drawing/2014/main" id="{2FAD74CB-4EFF-4C06-B9AF-49B7304F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ovéPole 1">
            <a:extLst>
              <a:ext uri="{FF2B5EF4-FFF2-40B4-BE49-F238E27FC236}">
                <a16:creationId xmlns:a16="http://schemas.microsoft.com/office/drawing/2014/main" id="{7A1D1D83-B091-48DF-9D67-442792A41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4450"/>
            <a:ext cx="6480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Podobně dopadají jelení říjiště u horní hranice lesa. Keprník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5B1CA263-04AC-41BF-A2A2-B54C8D19C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ADFBDDF7-A9B1-4C3A-BC8F-8E335F626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5412" name="Picture 4" descr="PA214595">
            <a:extLst>
              <a:ext uri="{FF2B5EF4-FFF2-40B4-BE49-F238E27FC236}">
                <a16:creationId xmlns:a16="http://schemas.microsoft.com/office/drawing/2014/main" id="{236A5544-269B-45A5-9888-12577F874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0DA34FF9-BBD2-47A0-B0A1-26B65F548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5CEE8863-C5D4-4CB8-AC3C-B8452555F0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6436" name="Picture 4" descr="P7231447">
            <a:extLst>
              <a:ext uri="{FF2B5EF4-FFF2-40B4-BE49-F238E27FC236}">
                <a16:creationId xmlns:a16="http://schemas.microsoft.com/office/drawing/2014/main" id="{768ABA7D-FD55-4559-9231-A77A61265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TextovéPole 1">
            <a:extLst>
              <a:ext uri="{FF2B5EF4-FFF2-40B4-BE49-F238E27FC236}">
                <a16:creationId xmlns:a16="http://schemas.microsoft.com/office/drawing/2014/main" id="{B4654868-FF20-4DAA-8C77-79CA1D7F6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949950"/>
            <a:ext cx="7704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/>
              <a:t>No a na závěr: Někdy zvláštní biotická stanoviště vytváří i člověk. Ve skanzenu v Rožnově p.R. pěstují obilí archaickým způsobem, aby v poli mohly růst i nyní vymizelé plevely, např. koukol.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D71ACE4-4B81-469B-B64A-6C5C02C6C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160070B-0ECE-4BF2-8122-C38C5B903F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6388" name="Picture 4" descr="P7083453a">
            <a:extLst>
              <a:ext uri="{FF2B5EF4-FFF2-40B4-BE49-F238E27FC236}">
                <a16:creationId xmlns:a16="http://schemas.microsoft.com/office/drawing/2014/main" id="{5B1C2105-D51F-4DB5-9AAB-C0619C93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ovéPole 1">
            <a:extLst>
              <a:ext uri="{FF2B5EF4-FFF2-40B4-BE49-F238E27FC236}">
                <a16:creationId xmlns:a16="http://schemas.microsoft.com/office/drawing/2014/main" id="{2961F6E1-03FC-4AAA-A879-FDF4720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V závětří kleče roste vysoko nad hranicí lesa smrk a je bohaté bylinné patro – teplo v závětří, akumulace živin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23A4B90-656E-4BDC-8F07-BA5577419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7E5819C1-D4C5-497B-A832-0B583A557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7412" name="Picture 4" descr="P1011015">
            <a:extLst>
              <a:ext uri="{FF2B5EF4-FFF2-40B4-BE49-F238E27FC236}">
                <a16:creationId xmlns:a16="http://schemas.microsoft.com/office/drawing/2014/main" id="{19799261-D5BA-47F8-A673-4E630E74F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>
            <a:extLst>
              <a:ext uri="{FF2B5EF4-FFF2-40B4-BE49-F238E27FC236}">
                <a16:creationId xmlns:a16="http://schemas.microsoft.com/office/drawing/2014/main" id="{94834DE6-0323-4DD5-851E-686CCD4AB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</a:rPr>
              <a:t>Vítr - Sněhová pole.                                                </a:t>
            </a:r>
            <a:r>
              <a:rPr lang="cs-CZ" altLang="cs-CZ" sz="2400" b="1" dirty="0" err="1">
                <a:solidFill>
                  <a:schemeClr val="bg1"/>
                </a:solidFill>
              </a:rPr>
              <a:t>Mikrostanoviště</a:t>
            </a:r>
            <a:r>
              <a:rPr lang="cs-CZ" altLang="cs-CZ" sz="2400" b="1" dirty="0">
                <a:solidFill>
                  <a:schemeClr val="bg1"/>
                </a:solidFill>
              </a:rPr>
              <a:t> daná různou vrstvou akumulovaného sněhu</a:t>
            </a:r>
            <a:endParaRPr lang="cs-CZ" altLang="cs-CZ" sz="3200" b="1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2000" dirty="0" err="1">
                <a:solidFill>
                  <a:schemeClr val="bg1"/>
                </a:solidFill>
              </a:rPr>
              <a:t>Heiligenblutt</a:t>
            </a:r>
            <a:r>
              <a:rPr lang="cs-CZ" altLang="cs-CZ" sz="2000" dirty="0">
                <a:solidFill>
                  <a:schemeClr val="bg1"/>
                </a:solidFill>
              </a:rPr>
              <a:t>, Rakousko, vrchol ca 2750 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E4ABB49-273F-4290-BD82-B8E559E0B9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19E382E-6E4A-4F07-A81F-811AEDDFA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8436" name="Picture 4" descr="P1011043">
            <a:extLst>
              <a:ext uri="{FF2B5EF4-FFF2-40B4-BE49-F238E27FC236}">
                <a16:creationId xmlns:a16="http://schemas.microsoft.com/office/drawing/2014/main" id="{4B388CC4-1337-44EF-907A-31278CA41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ovéPole 1">
            <a:extLst>
              <a:ext uri="{FF2B5EF4-FFF2-40B4-BE49-F238E27FC236}">
                <a16:creationId xmlns:a16="http://schemas.microsoft.com/office/drawing/2014/main" id="{E1250FF9-563C-4FBF-A126-0997D3FA2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33375"/>
            <a:ext cx="30353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/>
              <a:t>Na hřbítcích beze sněhu roste koniklec bílý alpský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962D1FF-B3A3-4DAE-BAA1-BAE7220F1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6F1EA1F-7683-4E46-B9FA-7082323493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9460" name="Picture 4" descr="P1011041">
            <a:extLst>
              <a:ext uri="{FF2B5EF4-FFF2-40B4-BE49-F238E27FC236}">
                <a16:creationId xmlns:a16="http://schemas.microsoft.com/office/drawing/2014/main" id="{622E51D8-94D5-485A-ABD6-736263F15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20BB751-F7D8-4BC3-9002-4C281B5E4E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cs-CZ" altLang="cs-CZ" sz="2800"/>
              <a:t>Korutanské Alpy – sněhová pole – jedině v jejich okolí je dost vody po celý rok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A0BBD5F1-4B7B-4794-9B0E-E9A58BC9F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6628" name="Picture 4" descr="P7044229">
            <a:extLst>
              <a:ext uri="{FF2B5EF4-FFF2-40B4-BE49-F238E27FC236}">
                <a16:creationId xmlns:a16="http://schemas.microsoft.com/office/drawing/2014/main" id="{A7CA1665-DB2F-4E9E-AAFA-E914C036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3446BA6D-E283-4A30-88E3-D5B340C2A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15888"/>
            <a:ext cx="8856662" cy="720725"/>
          </a:xfrm>
        </p:spPr>
        <p:txBody>
          <a:bodyPr/>
          <a:lstStyle/>
          <a:p>
            <a:pPr eaLnBrk="1" hangingPunct="1"/>
            <a:r>
              <a:rPr lang="cs-CZ" altLang="cs-CZ" sz="4000"/>
              <a:t>Význam extrémních mikrostanovišť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299C47-196E-48FB-B945-811DC97C5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908050"/>
            <a:ext cx="8964612" cy="5949950"/>
          </a:xfrm>
        </p:spPr>
        <p:txBody>
          <a:bodyPr/>
          <a:lstStyle/>
          <a:p>
            <a:pPr eaLnBrk="1" hangingPunct="1"/>
            <a:r>
              <a:rPr lang="cs-CZ" altLang="cs-CZ"/>
              <a:t>Biodiverzita v jakékoliv krajině není rovnoměrně rozložena</a:t>
            </a:r>
          </a:p>
          <a:p>
            <a:pPr eaLnBrk="1" hangingPunct="1"/>
            <a:r>
              <a:rPr lang="cs-CZ" altLang="cs-CZ"/>
              <a:t>Často se řada druhů nachází na relativně malém prostoru a v širokém okolí již nikoliv. </a:t>
            </a:r>
          </a:p>
          <a:p>
            <a:pPr eaLnBrk="1" hangingPunct="1"/>
            <a:r>
              <a:rPr lang="cs-CZ" altLang="cs-CZ"/>
              <a:t>Příčina: 1. jde o zbytek rozsáhlých populací destruovaných vlivem člověka – to neřešíme</a:t>
            </a:r>
          </a:p>
          <a:p>
            <a:pPr eaLnBrk="1" hangingPunct="1"/>
            <a:r>
              <a:rPr lang="cs-CZ" altLang="cs-CZ"/>
              <a:t>             2. druhy se vyskytují na malé lokalitě, protože jen zde jsou pro ni příznivé přírodní podmínky – o tom je tato přednáška</a:t>
            </a:r>
          </a:p>
          <a:p>
            <a:pPr eaLnBrk="1" hangingPunct="1"/>
            <a:r>
              <a:rPr lang="cs-CZ" altLang="cs-CZ"/>
              <a:t>Jde o to uvědomit si tato mikrostanoviště a často i potřebu jejich ochrany.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EA3CF83-D02D-4D70-BE92-8ECEA0AE4D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EE41418-CE39-46D9-9F71-4ECBB3159E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7652" name="Picture 4" descr="sněh">
            <a:extLst>
              <a:ext uri="{FF2B5EF4-FFF2-40B4-BE49-F238E27FC236}">
                <a16:creationId xmlns:a16="http://schemas.microsoft.com/office/drawing/2014/main" id="{E2EB8D34-BA79-4C3B-8E02-A86E4C4FE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F3D9BBE-E046-4891-9D25-640324E03CFE}"/>
              </a:ext>
            </a:extLst>
          </p:cNvPr>
          <p:cNvSpPr txBox="1"/>
          <p:nvPr/>
        </p:nvSpPr>
        <p:spPr>
          <a:xfrm>
            <a:off x="250825" y="0"/>
            <a:ext cx="8785225" cy="3077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400" dirty="0">
                <a:latin typeface="Arial" charset="0"/>
              </a:rPr>
              <a:t>A sněhová pole způsobují hnití kosodřeviny, čímž se uvolní místo pro vzácné byliny. Labský důl, Krkonoše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9FACF505-EBD2-4147-B893-AFFFB8595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865188"/>
          </a:xfrm>
        </p:spPr>
        <p:txBody>
          <a:bodyPr/>
          <a:lstStyle/>
          <a:p>
            <a:pPr eaLnBrk="1" hangingPunct="1"/>
            <a:r>
              <a:rPr lang="cs-CZ" altLang="cs-CZ" sz="2400" dirty="0" err="1"/>
              <a:t>Mikrostanoviště</a:t>
            </a:r>
            <a:r>
              <a:rPr lang="cs-CZ" altLang="cs-CZ" sz="2400" dirty="0"/>
              <a:t> u závěje – zpoždění </a:t>
            </a:r>
            <a:r>
              <a:rPr lang="cs-CZ" altLang="cs-CZ" sz="2400" dirty="0" err="1"/>
              <a:t>fenofází</a:t>
            </a:r>
            <a:r>
              <a:rPr lang="cs-CZ" altLang="cs-CZ" sz="2400" dirty="0"/>
              <a:t>, jiné druhy.                       </a:t>
            </a:r>
            <a:r>
              <a:rPr lang="cs-CZ" altLang="cs-CZ" sz="2000" dirty="0"/>
              <a:t>Velká Kotlina v Hrubém </a:t>
            </a:r>
            <a:r>
              <a:rPr lang="cs-CZ" altLang="cs-CZ" sz="2000" dirty="0" err="1"/>
              <a:t>Jesníku</a:t>
            </a:r>
            <a:endParaRPr lang="cs-CZ" altLang="cs-CZ" sz="2400" dirty="0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5A8BABD-B4CF-448E-9968-4570ACADF2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8676" name="Picture 4" descr="sněh">
            <a:extLst>
              <a:ext uri="{FF2B5EF4-FFF2-40B4-BE49-F238E27FC236}">
                <a16:creationId xmlns:a16="http://schemas.microsoft.com/office/drawing/2014/main" id="{512918C2-F340-417E-ABEE-501194C7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8435280A-7C37-4CA3-8C27-3350663802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0AF276B-93D7-416C-97E4-AB8B9E8E71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9700" name="Picture 4" descr="Gnaphalium supinum">
            <a:extLst>
              <a:ext uri="{FF2B5EF4-FFF2-40B4-BE49-F238E27FC236}">
                <a16:creationId xmlns:a16="http://schemas.microsoft.com/office/drawing/2014/main" id="{7C506507-93FF-423E-9C4C-CF5B86010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ovéPole 1">
            <a:extLst>
              <a:ext uri="{FF2B5EF4-FFF2-40B4-BE49-F238E27FC236}">
                <a16:creationId xmlns:a16="http://schemas.microsoft.com/office/drawing/2014/main" id="{27DDDC9D-B004-4FCE-80B5-101A06E7D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60350"/>
            <a:ext cx="2663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0000"/>
                </a:solidFill>
              </a:rPr>
              <a:t>Např. protěž nízká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CBF4050E-CD09-4C99-AEE5-6710E18ED2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304800"/>
            <a:ext cx="8456613" cy="609600"/>
          </a:xfrm>
        </p:spPr>
        <p:txBody>
          <a:bodyPr/>
          <a:lstStyle/>
          <a:p>
            <a:pPr eaLnBrk="1" hangingPunct="1"/>
            <a:r>
              <a:rPr lang="cs-CZ" altLang="cs-CZ"/>
              <a:t>7.-8. Vegetační stupeň - lavina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4BB861C-B2C5-4A5A-843A-75712FDEE0D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14372" name="Picture 4" descr="Moheln50">
            <a:extLst>
              <a:ext uri="{FF2B5EF4-FFF2-40B4-BE49-F238E27FC236}">
                <a16:creationId xmlns:a16="http://schemas.microsoft.com/office/drawing/2014/main" id="{3DAA2DED-4A18-41F1-8111-5C2C83708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4E1E717-EA25-484E-A7AB-CC1BE5FD6D1C}"/>
              </a:ext>
            </a:extLst>
          </p:cNvPr>
          <p:cNvSpPr txBox="1"/>
          <p:nvPr/>
        </p:nvSpPr>
        <p:spPr>
          <a:xfrm>
            <a:off x="0" y="764704"/>
            <a:ext cx="36358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92D050"/>
                </a:solidFill>
              </a:rPr>
              <a:t>Lavina obnažuje skalní povrch s žílami živných či bazických hornin – ty pak tvoří </a:t>
            </a:r>
            <a:r>
              <a:rPr lang="cs-CZ" sz="1400" dirty="0" err="1">
                <a:solidFill>
                  <a:srgbClr val="92D050"/>
                </a:solidFill>
              </a:rPr>
              <a:t>mikrostanoviště</a:t>
            </a:r>
            <a:r>
              <a:rPr lang="cs-CZ" sz="1400" dirty="0">
                <a:solidFill>
                  <a:srgbClr val="92D050"/>
                </a:solidFill>
              </a:rPr>
              <a:t>, které by jinak pod zvětralinami přestalo mít vliv na rostliny. Příklad – čedičová žíla v Malé Sněžné jámě na polské straně Krkonoš, mramorová žíla v </a:t>
            </a:r>
            <a:r>
              <a:rPr lang="cs-CZ" sz="1400" dirty="0" err="1">
                <a:solidFill>
                  <a:srgbClr val="92D050"/>
                </a:solidFill>
              </a:rPr>
              <a:t>Kotelných</a:t>
            </a:r>
            <a:r>
              <a:rPr lang="cs-CZ" sz="1400" dirty="0">
                <a:solidFill>
                  <a:srgbClr val="92D050"/>
                </a:solidFill>
              </a:rPr>
              <a:t> jamách – zde dokonce roste kalcifilní hvězdnice alpinská.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823F2270-0E23-4AA3-9460-42CA75CBDD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81000" y="188640"/>
            <a:ext cx="3429000" cy="5069160"/>
          </a:xfrm>
        </p:spPr>
        <p:txBody>
          <a:bodyPr/>
          <a:lstStyle/>
          <a:p>
            <a:pPr eaLnBrk="1" hangingPunct="1"/>
            <a:r>
              <a:rPr lang="cs-CZ" altLang="cs-CZ" dirty="0"/>
              <a:t>ledovcový kar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4A05CF0-1CC6-46D3-AAD7-6F903BDDD30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005064"/>
            <a:ext cx="4075113" cy="1633736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- Bohatá vegetace – vliv dostatku vody, akumulace živin i semen větrem. Výhřevná i studená </a:t>
            </a:r>
            <a:r>
              <a:rPr lang="cs-CZ" altLang="cs-CZ" sz="2400" dirty="0" err="1"/>
              <a:t>mikrostanoviště</a:t>
            </a:r>
            <a:r>
              <a:rPr lang="cs-CZ" altLang="cs-CZ" sz="2400" dirty="0"/>
              <a:t> – daná mj. akumulací sněhu z lavin</a:t>
            </a:r>
          </a:p>
        </p:txBody>
      </p:sp>
      <p:pic>
        <p:nvPicPr>
          <p:cNvPr id="15364" name="Picture 4" descr="Moheln53">
            <a:extLst>
              <a:ext uri="{FF2B5EF4-FFF2-40B4-BE49-F238E27FC236}">
                <a16:creationId xmlns:a16="http://schemas.microsoft.com/office/drawing/2014/main" id="{88AAE03C-AB42-4DBA-BD1D-9B998614C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0"/>
            <a:ext cx="5068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CC9ECDC-0F07-46B4-9C3C-BC5D85054C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1759DE2-62B1-4A79-83C6-19BA70E481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2532" name="Picture 4" descr="P7083497x">
            <a:extLst>
              <a:ext uri="{FF2B5EF4-FFF2-40B4-BE49-F238E27FC236}">
                <a16:creationId xmlns:a16="http://schemas.microsoft.com/office/drawing/2014/main" id="{C8830668-26C0-4B56-81F1-5DB5A591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ovéPole 1">
            <a:extLst>
              <a:ext uri="{FF2B5EF4-FFF2-40B4-BE49-F238E27FC236}">
                <a16:creationId xmlns:a16="http://schemas.microsoft.com/office/drawing/2014/main" id="{D7D747CE-520F-4554-9F49-277E55CB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640"/>
            <a:ext cx="3779912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/>
              <a:t>Větrem obnažovaný skalní povrch na travnatém hřbetu. </a:t>
            </a:r>
            <a:br>
              <a:rPr lang="cs-CZ" altLang="cs-CZ" b="1" dirty="0"/>
            </a:br>
            <a:r>
              <a:rPr lang="cs-CZ" altLang="cs-CZ" sz="1600" b="1" dirty="0" err="1"/>
              <a:t>Schneeberg</a:t>
            </a:r>
            <a:r>
              <a:rPr lang="cs-CZ" altLang="cs-CZ" sz="1600" b="1" dirty="0"/>
              <a:t>, ca 80 km </a:t>
            </a:r>
            <a:r>
              <a:rPr lang="cs-CZ" altLang="cs-CZ" sz="1600" b="1" dirty="0" err="1"/>
              <a:t>jjz</a:t>
            </a:r>
            <a:r>
              <a:rPr lang="cs-CZ" altLang="cs-CZ" sz="1600" b="1" dirty="0"/>
              <a:t>, od Vídně, ca 2000 m</a:t>
            </a:r>
            <a:endParaRPr lang="cs-CZ" altLang="cs-CZ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8F4B0A4-175C-4B97-85DB-3D97976D8B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422A6C8-2154-46B9-90BF-5BACBB74E8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0484" name="Picture 4" descr="P7093565x">
            <a:extLst>
              <a:ext uri="{FF2B5EF4-FFF2-40B4-BE49-F238E27FC236}">
                <a16:creationId xmlns:a16="http://schemas.microsoft.com/office/drawing/2014/main" id="{291F2EFE-5B66-462B-80C1-6B18A63F2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ovéPole 1">
            <a:extLst>
              <a:ext uri="{FF2B5EF4-FFF2-40B4-BE49-F238E27FC236}">
                <a16:creationId xmlns:a16="http://schemas.microsoft.com/office/drawing/2014/main" id="{AFE80D08-41AA-437A-8C3A-BFC924E68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115888"/>
            <a:ext cx="3960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/>
              <a:t>Větrem vyvátá deprese na hřbetu hory umožňuje existenci skalních druhů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6901E995-2863-483A-B847-13231BB7E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CEEC7CD-0E66-42B6-859E-BBDDD5037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1508" name="Picture 4" descr="P7083495ax">
            <a:extLst>
              <a:ext uri="{FF2B5EF4-FFF2-40B4-BE49-F238E27FC236}">
                <a16:creationId xmlns:a16="http://schemas.microsoft.com/office/drawing/2014/main" id="{C3C98DC0-7277-4322-8D95-C363ED5EA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ovéPole 1">
            <a:extLst>
              <a:ext uri="{FF2B5EF4-FFF2-40B4-BE49-F238E27FC236}">
                <a16:creationId xmlns:a16="http://schemas.microsoft.com/office/drawing/2014/main" id="{9C6938B5-20A6-41A7-A6D2-434105B7B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4925" y="115888"/>
            <a:ext cx="4822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Extrémně výsušné podmínky na hraně drnu umožňují existenci suchomilných druhů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DF6BCA9-9776-4A11-87A2-90148C470E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936626"/>
          </a:xfrm>
        </p:spPr>
        <p:txBody>
          <a:bodyPr/>
          <a:lstStyle/>
          <a:p>
            <a:pPr eaLnBrk="1" hangingPunct="1"/>
            <a:r>
              <a:rPr lang="cs-CZ" altLang="cs-CZ" sz="2400"/>
              <a:t>Extrémně vyfoukávaná místa: Polštářová vegetace                        – mydlice nejmenší, vítr odstraňuje půdu pro konkurenci</a:t>
            </a:r>
            <a:endParaRPr lang="cs-CZ" altLang="cs-CZ" sz="2800"/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31968A8-4804-4094-8CCD-D5A86B23DB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3556" name="Picture 4" descr="Mydlice nejmenší">
            <a:extLst>
              <a:ext uri="{FF2B5EF4-FFF2-40B4-BE49-F238E27FC236}">
                <a16:creationId xmlns:a16="http://schemas.microsoft.com/office/drawing/2014/main" id="{3FA0F2FE-9D5B-4512-9ACD-BC35421F6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8825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22F01B8-0A1B-45B3-84B0-3B2E8BA534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0F759C2-EB4C-4867-90FD-259F371C4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4580" name="Picture 4" descr="Alpy_mydlice_sítina">
            <a:extLst>
              <a:ext uri="{FF2B5EF4-FFF2-40B4-BE49-F238E27FC236}">
                <a16:creationId xmlns:a16="http://schemas.microsoft.com/office/drawing/2014/main" id="{1094B845-5211-4958-BE01-280D4610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2BF0662-A218-4D6A-9034-CEC986D26D3B}"/>
              </a:ext>
            </a:extLst>
          </p:cNvPr>
          <p:cNvSpPr txBox="1"/>
          <p:nvPr/>
        </p:nvSpPr>
        <p:spPr>
          <a:xfrm>
            <a:off x="5940425" y="115888"/>
            <a:ext cx="3203575" cy="70802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0070C0"/>
                </a:solidFill>
                <a:latin typeface="Arial" charset="0"/>
              </a:rPr>
              <a:t>A v mydlici vzniká půda pro další rostliny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15B2555A-EF25-4789-95CF-833DB04B0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7786688" cy="765175"/>
          </a:xfrm>
        </p:spPr>
        <p:txBody>
          <a:bodyPr/>
          <a:lstStyle/>
          <a:p>
            <a:pPr eaLnBrk="1" hangingPunct="1"/>
            <a:r>
              <a:rPr lang="cs-CZ" altLang="cs-CZ" sz="4000"/>
              <a:t>Mikrostanoviště souvisí s: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DA73C5-EE47-4963-BD08-87D45908D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92150"/>
            <a:ext cx="9144000" cy="6165850"/>
          </a:xfrm>
        </p:spPr>
        <p:txBody>
          <a:bodyPr/>
          <a:lstStyle/>
          <a:p>
            <a:pPr eaLnBrk="1" hangingPunct="1"/>
            <a:r>
              <a:rPr lang="cs-CZ" altLang="cs-CZ" sz="2400"/>
              <a:t>Geodiverzitou: </a:t>
            </a:r>
          </a:p>
          <a:p>
            <a:pPr eaLnBrk="1" hangingPunct="1"/>
            <a:r>
              <a:rPr lang="cs-CZ" altLang="cs-CZ" sz="2400"/>
              <a:t>1) maloplošným výskytem </a:t>
            </a:r>
            <a:r>
              <a:rPr lang="cs-CZ" altLang="cs-CZ" sz="2400" u="sng"/>
              <a:t>chemicky či fyzikálně extrémních hornin</a:t>
            </a:r>
            <a:r>
              <a:rPr lang="cs-CZ" altLang="cs-CZ" sz="2400"/>
              <a:t> -  např. hadce, vápence + zříceniny hradů, písková duna, křemence, rašeliny, slaniska …</a:t>
            </a:r>
          </a:p>
          <a:p>
            <a:pPr eaLnBrk="1" hangingPunct="1"/>
            <a:r>
              <a:rPr lang="cs-CZ" altLang="cs-CZ" sz="2400"/>
              <a:t>2) extrémními (výjimečnými) </a:t>
            </a:r>
            <a:r>
              <a:rPr lang="cs-CZ" altLang="cs-CZ" sz="2400" u="sng"/>
              <a:t>tvary georeliéfu</a:t>
            </a:r>
            <a:r>
              <a:rPr lang="cs-CZ" altLang="cs-CZ" sz="2400"/>
              <a:t> - vysoké skály, ústí jeskyní, otevřené propasti, hluboké skalní trhliny, podzemní prostory, rokle či strže, lidské stavby …</a:t>
            </a:r>
          </a:p>
          <a:p>
            <a:pPr eaLnBrk="1" hangingPunct="1"/>
            <a:r>
              <a:rPr lang="cs-CZ" altLang="cs-CZ" sz="2400"/>
              <a:t>Hydrodiverzitou:</a:t>
            </a:r>
          </a:p>
          <a:p>
            <a:pPr eaLnBrk="1" hangingPunct="1"/>
            <a:r>
              <a:rPr lang="cs-CZ" altLang="cs-CZ" sz="2400"/>
              <a:t>1) </a:t>
            </a:r>
            <a:r>
              <a:rPr lang="cs-CZ" altLang="cs-CZ" sz="2400" u="sng"/>
              <a:t>maloplošné vodní útvary</a:t>
            </a:r>
            <a:r>
              <a:rPr lang="cs-CZ" altLang="cs-CZ" sz="2400"/>
              <a:t> v krajině obvykle vzácné: studánky a pramenné stružky, vyvěračky, vodopády a peřeje, hluboké tůně … ale i laviny, lavinové dráhy a akumulace</a:t>
            </a:r>
          </a:p>
          <a:p>
            <a:pPr eaLnBrk="1" hangingPunct="1"/>
            <a:r>
              <a:rPr lang="cs-CZ" altLang="cs-CZ" sz="2400"/>
              <a:t>2) </a:t>
            </a:r>
            <a:r>
              <a:rPr lang="cs-CZ" altLang="cs-CZ" sz="2400" u="sng"/>
              <a:t>vodní útvary fyzikálně či chemicky velmi odlišné </a:t>
            </a:r>
            <a:r>
              <a:rPr lang="cs-CZ" altLang="cs-CZ" sz="2400"/>
              <a:t>od ostatních vod: krasové vyvěračky (přesycení hydroxidem vápenatým), minerální prameny (chemismus a/nebo teplota), vysýchavé slané tůně, rašelinná jezírka 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D38B412A-6360-4895-9D3E-8709CDB8AB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69325" cy="1422400"/>
          </a:xfrm>
        </p:spPr>
        <p:txBody>
          <a:bodyPr/>
          <a:lstStyle/>
          <a:p>
            <a:pPr eaLnBrk="1" hangingPunct="1"/>
            <a:r>
              <a:rPr lang="cs-CZ" altLang="cs-CZ" sz="2800"/>
              <a:t>Plazivá vrba Salix serphyllifolia je vysoká do 1,5 cm, roste jen tam, kde nemůže růst jiná vegetace – vítr (Korutanské Alpy)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4718649-A71E-4DE2-8655-E3D19CF81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5604" name="Picture 4" descr="P7044234">
            <a:extLst>
              <a:ext uri="{FF2B5EF4-FFF2-40B4-BE49-F238E27FC236}">
                <a16:creationId xmlns:a16="http://schemas.microsoft.com/office/drawing/2014/main" id="{FDDEC499-A352-4A9F-B69A-22BAF64CA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55" b="15135"/>
          <a:stretch>
            <a:fillRect/>
          </a:stretch>
        </p:blipFill>
        <p:spPr bwMode="auto">
          <a:xfrm>
            <a:off x="0" y="1422400"/>
            <a:ext cx="9144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A91481CC-D191-4DB6-A86D-7FC972ED221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4BB9E06-F3E2-4FC5-AB2B-1F7B0B063E4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2772" name="Picture 4" descr="finsteraahorn">
            <a:extLst>
              <a:ext uri="{FF2B5EF4-FFF2-40B4-BE49-F238E27FC236}">
                <a16:creationId xmlns:a16="http://schemas.microsoft.com/office/drawing/2014/main" id="{A823A856-9832-454F-B16E-6FC4F13BE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ovéPole 1">
            <a:extLst>
              <a:ext uri="{FF2B5EF4-FFF2-40B4-BE49-F238E27FC236}">
                <a16:creationId xmlns:a16="http://schemas.microsoft.com/office/drawing/2014/main" id="{196B6E29-463A-42F7-B158-E95A439AC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0"/>
            <a:ext cx="86407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Finsterahorn ve Švýcarsku. Na vyhřátém skalním hřbítku téměř na vrcholu je nejvyšší lokalita pryskyřníku ledovcového v Evropě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3469D2E9-F441-48D6-807D-1D3DAD85BA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/>
            <a:r>
              <a:rPr lang="cs-CZ" altLang="cs-CZ" sz="4000"/>
              <a:t>To je on: pryskyřník ledovcový</a:t>
            </a:r>
            <a:endParaRPr lang="cs-CZ" altLang="cs-CZ" sz="3200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C91FFAF-00E3-4DCF-B807-CFE89FEB89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3796" name="Picture 4" descr="P7044235">
            <a:extLst>
              <a:ext uri="{FF2B5EF4-FFF2-40B4-BE49-F238E27FC236}">
                <a16:creationId xmlns:a16="http://schemas.microsoft.com/office/drawing/2014/main" id="{B6D41EAE-D348-43B4-9EE1-95C161E1C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888"/>
            <a:ext cx="9144000" cy="598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A9B57D52-5349-4F0A-9380-8E197FB92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08D5F37-DF05-4AA7-9F36-E3C8DFADDE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4820" name="Picture 4" descr="P7073417x">
            <a:extLst>
              <a:ext uri="{FF2B5EF4-FFF2-40B4-BE49-F238E27FC236}">
                <a16:creationId xmlns:a16="http://schemas.microsoft.com/office/drawing/2014/main" id="{D8AF1DEB-6559-47D8-BFBE-3A619E3C8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ovéPole 1">
            <a:extLst>
              <a:ext uri="{FF2B5EF4-FFF2-40B4-BE49-F238E27FC236}">
                <a16:creationId xmlns:a16="http://schemas.microsoft.com/office/drawing/2014/main" id="{978BE4C7-7D82-4ED1-A56B-AF5423474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765175"/>
            <a:ext cx="76342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rgbClr val="FF0000"/>
                </a:solidFill>
              </a:rPr>
              <a:t>Vliv malého modřínu na výskyt borůvčí – zachycuje horizontální srážky - silnější promyv půd. </a:t>
            </a:r>
            <a:br>
              <a:rPr lang="cs-CZ" altLang="cs-CZ" b="1" dirty="0">
                <a:solidFill>
                  <a:srgbClr val="FF0000"/>
                </a:solidFill>
              </a:rPr>
            </a:br>
            <a:r>
              <a:rPr lang="cs-CZ" altLang="cs-CZ" sz="1600" b="1" dirty="0" err="1">
                <a:solidFill>
                  <a:srgbClr val="FF0000"/>
                </a:solidFill>
              </a:rPr>
              <a:t>Schneeberg</a:t>
            </a:r>
            <a:r>
              <a:rPr lang="cs-CZ" altLang="cs-CZ" sz="1600" b="1" dirty="0">
                <a:solidFill>
                  <a:srgbClr val="FF0000"/>
                </a:solidFill>
              </a:rPr>
              <a:t>, Rakousko</a:t>
            </a:r>
            <a:endParaRPr lang="cs-CZ" alt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D8F3162B-1088-41E2-87AB-74A79BAEB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2CC4802-9DED-4FDA-9E94-7F51C7B2A8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107950" y="1773238"/>
            <a:ext cx="3959225" cy="4751387"/>
          </a:xfrm>
        </p:spPr>
        <p:txBody>
          <a:bodyPr/>
          <a:lstStyle/>
          <a:p>
            <a:pPr eaLnBrk="1" hangingPunct="1"/>
            <a:r>
              <a:rPr lang="cs-CZ" altLang="cs-CZ" dirty="0"/>
              <a:t>Akumulace živin v kleči a omezení větru vede k výskytu vyšších bylin. </a:t>
            </a:r>
          </a:p>
          <a:p>
            <a:pPr eaLnBrk="1" hangingPunct="1"/>
            <a:r>
              <a:rPr lang="cs-CZ" altLang="cs-CZ" sz="2400" dirty="0" err="1"/>
              <a:t>Schneeberg</a:t>
            </a:r>
            <a:r>
              <a:rPr lang="cs-CZ" altLang="cs-CZ" sz="2400" dirty="0"/>
              <a:t>, Rakousko</a:t>
            </a:r>
          </a:p>
        </p:txBody>
      </p:sp>
      <p:pic>
        <p:nvPicPr>
          <p:cNvPr id="35844" name="Picture 4" descr="P7083528ax">
            <a:extLst>
              <a:ext uri="{FF2B5EF4-FFF2-40B4-BE49-F238E27FC236}">
                <a16:creationId xmlns:a16="http://schemas.microsoft.com/office/drawing/2014/main" id="{11BB3A44-7427-4678-A474-39B0AA889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529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8363EEF7-4AA6-4CBC-A1CE-75BBE0B668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589"/>
            <a:ext cx="3962400" cy="4582717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9.</a:t>
            </a:r>
            <a:r>
              <a:rPr lang="cs-CZ" altLang="cs-CZ" sz="3200" dirty="0"/>
              <a:t> </a:t>
            </a:r>
            <a:r>
              <a:rPr lang="cs-CZ" altLang="cs-CZ" sz="2400" dirty="0"/>
              <a:t>Vegetační stupeň – maloplošně v Krkonoších. Polygonální půdy, promrzání.</a:t>
            </a:r>
            <a:br>
              <a:rPr lang="cs-CZ" altLang="cs-CZ" sz="2400" dirty="0"/>
            </a:b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000" dirty="0"/>
              <a:t>Tzv. horská tundra. Typický je výskyt nízkých rostlin umožněný absencí kleče i vysokých trav –zde rostou např. </a:t>
            </a:r>
            <a:r>
              <a:rPr lang="cs-CZ" altLang="cs-CZ" sz="1800" i="1" dirty="0"/>
              <a:t>Juncus </a:t>
            </a:r>
            <a:r>
              <a:rPr lang="cs-CZ" altLang="cs-CZ" sz="1800" i="1" dirty="0" err="1"/>
              <a:t>trifidus</a:t>
            </a:r>
            <a:r>
              <a:rPr lang="cs-CZ" altLang="cs-CZ" sz="1800" dirty="0"/>
              <a:t>, </a:t>
            </a:r>
            <a:r>
              <a:rPr lang="cs-CZ" altLang="cs-CZ" sz="1800" i="1" dirty="0"/>
              <a:t>Primula minima</a:t>
            </a:r>
            <a:r>
              <a:rPr lang="cs-CZ" altLang="cs-CZ" sz="2000" dirty="0"/>
              <a:t>. U skal </a:t>
            </a:r>
            <a:r>
              <a:rPr lang="cs-CZ" altLang="cs-CZ" sz="1800" i="1" dirty="0"/>
              <a:t>Salix </a:t>
            </a:r>
            <a:r>
              <a:rPr lang="cs-CZ" altLang="cs-CZ" sz="1800" i="1" dirty="0" err="1"/>
              <a:t>herbacea</a:t>
            </a:r>
            <a:r>
              <a:rPr lang="cs-CZ" altLang="cs-CZ" sz="1800" i="1" dirty="0"/>
              <a:t>.</a:t>
            </a:r>
            <a:br>
              <a:rPr lang="cs-CZ" altLang="cs-CZ" sz="1800" i="1" dirty="0"/>
            </a:br>
            <a:br>
              <a:rPr lang="cs-CZ" altLang="cs-CZ" sz="1800" i="1" dirty="0"/>
            </a:br>
            <a:r>
              <a:rPr lang="cs-CZ" altLang="cs-CZ" sz="1600" b="1" dirty="0"/>
              <a:t>Jaké jsou české názvy rostlin?</a:t>
            </a:r>
            <a:endParaRPr lang="cs-CZ" altLang="cs-CZ" sz="3200" b="1" dirty="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79A57A1-E3E7-4736-93A5-F2883A7197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03648" y="5517232"/>
            <a:ext cx="6368752" cy="121568"/>
          </a:xfrm>
        </p:spPr>
        <p:txBody>
          <a:bodyPr/>
          <a:lstStyle/>
          <a:p>
            <a:pPr eaLnBrk="1" hangingPunct="1"/>
            <a:endParaRPr lang="cs-CZ" altLang="cs-CZ" dirty="0"/>
          </a:p>
        </p:txBody>
      </p:sp>
      <p:pic>
        <p:nvPicPr>
          <p:cNvPr id="17412" name="Picture 4" descr="Moheln48">
            <a:extLst>
              <a:ext uri="{FF2B5EF4-FFF2-40B4-BE49-F238E27FC236}">
                <a16:creationId xmlns:a16="http://schemas.microsoft.com/office/drawing/2014/main" id="{7AB19D8C-EABA-4DAD-8461-26553B087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7" t="56313" r="28967" b="543"/>
          <a:stretch>
            <a:fillRect/>
          </a:stretch>
        </p:blipFill>
        <p:spPr bwMode="auto">
          <a:xfrm>
            <a:off x="4038600" y="-1588"/>
            <a:ext cx="510222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Moheln48">
            <a:extLst>
              <a:ext uri="{FF2B5EF4-FFF2-40B4-BE49-F238E27FC236}">
                <a16:creationId xmlns:a16="http://schemas.microsoft.com/office/drawing/2014/main" id="{D2910E60-39F0-4E85-B97E-A61D8E43C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b="76459"/>
          <a:stretch>
            <a:fillRect/>
          </a:stretch>
        </p:blipFill>
        <p:spPr bwMode="auto">
          <a:xfrm>
            <a:off x="35496" y="4437112"/>
            <a:ext cx="4003104" cy="15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DC21923-D3D0-4B6B-A761-0346A8860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FAF26CC-8148-4C5C-A6FB-265E604A4B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7892" name="Picture 4" descr="PA214510">
            <a:extLst>
              <a:ext uri="{FF2B5EF4-FFF2-40B4-BE49-F238E27FC236}">
                <a16:creationId xmlns:a16="http://schemas.microsoft.com/office/drawing/2014/main" id="{E644EA81-BC85-496D-9FC3-DFB0C705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ovéPole 1">
            <a:extLst>
              <a:ext uri="{FF2B5EF4-FFF2-40B4-BE49-F238E27FC236}">
                <a16:creationId xmlns:a16="http://schemas.microsoft.com/office/drawing/2014/main" id="{F4E956A3-A24B-4013-8E49-1D5FAEEA9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68511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Na thufurech (kopečky) jako na jediném místě na Keprníku roste  horská sítina trojklanná (vypadá zde jako větší narezlá tráva)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C2E84852-E901-4937-8898-2CDDBB3A6A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FDEBFDF-EF93-472F-BC6E-DFCFD451C7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8916" name="Picture 5" descr="PA214517">
            <a:extLst>
              <a:ext uri="{FF2B5EF4-FFF2-40B4-BE49-F238E27FC236}">
                <a16:creationId xmlns:a16="http://schemas.microsoft.com/office/drawing/2014/main" id="{6DC3D618-0DE7-49BB-B426-A03B524F3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4" name="Picture 6" descr="PA214518a">
            <a:extLst>
              <a:ext uri="{FF2B5EF4-FFF2-40B4-BE49-F238E27FC236}">
                <a16:creationId xmlns:a16="http://schemas.microsoft.com/office/drawing/2014/main" id="{4797E56E-D738-400B-90CA-0E386C85C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4175"/>
            <a:ext cx="3743325" cy="3933825"/>
          </a:xfrm>
          <a:prstGeom prst="rect">
            <a:avLst/>
          </a:prstGeom>
          <a:noFill/>
          <a:ln w="76200" cmpd="tri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TextovéPole 1">
            <a:extLst>
              <a:ext uri="{FF2B5EF4-FFF2-40B4-BE49-F238E27FC236}">
                <a16:creationId xmlns:a16="http://schemas.microsoft.com/office/drawing/2014/main" id="{5402EB9B-08D8-4A1D-B3BE-83416498B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0"/>
            <a:ext cx="5759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A na skalkách a balvanech roste šicha černá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2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2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30F8E7EE-C5DD-481D-A204-032F26CB34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F1A4508-BF4A-4FE1-9F5F-08454FB2E0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39940" name="Picture 4" descr="zlinsko_36">
            <a:extLst>
              <a:ext uri="{FF2B5EF4-FFF2-40B4-BE49-F238E27FC236}">
                <a16:creationId xmlns:a16="http://schemas.microsoft.com/office/drawing/2014/main" id="{911B31CE-F85A-489B-BA82-C1DCFF6B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>
            <a:extLst>
              <a:ext uri="{FF2B5EF4-FFF2-40B4-BE49-F238E27FC236}">
                <a16:creationId xmlns:a16="http://schemas.microsoft.com/office/drawing/2014/main" id="{FEF69BC6-63F8-4ACD-93EF-D9C8E4496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136525"/>
            <a:ext cx="5238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E438AF94-170F-4072-B22F-6F7693C83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843808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FF0000"/>
                </a:solidFill>
              </a:rPr>
              <a:t>Vrcholový fenomén II. – V. Javořina – námrazou prolámaný les má více světla i vody v půdě – bohaté bylinné patro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6BC611A1-28D4-4B0B-A59B-A529A5F1D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362950" cy="692150"/>
          </a:xfrm>
        </p:spPr>
        <p:txBody>
          <a:bodyPr/>
          <a:lstStyle/>
          <a:p>
            <a:pPr eaLnBrk="1" hangingPunct="1"/>
            <a:endParaRPr lang="cs-CZ" altLang="cs-CZ" sz="2000" dirty="0"/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B979A8B1-18FF-434F-86E8-3300EF76D6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0964" name="Picture 4" descr="PB164764x">
            <a:extLst>
              <a:ext uri="{FF2B5EF4-FFF2-40B4-BE49-F238E27FC236}">
                <a16:creationId xmlns:a16="http://schemas.microsoft.com/office/drawing/2014/main" id="{4281676E-9B46-4F42-975A-887B01121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0AED2F-F975-4B30-9632-A97BA5037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cs-CZ" sz="2800" dirty="0"/>
              <a:t>   </a:t>
            </a:r>
            <a:r>
              <a:rPr lang="cs-CZ" sz="2800" dirty="0" err="1"/>
              <a:t>Klimadiverzitou</a:t>
            </a:r>
            <a:r>
              <a:rPr lang="cs-CZ" sz="2800" dirty="0"/>
              <a:t>:</a:t>
            </a:r>
          </a:p>
          <a:p>
            <a:pPr eaLnBrk="1" hangingPunct="1">
              <a:defRPr/>
            </a:pPr>
            <a:r>
              <a:rPr lang="cs-CZ" sz="2400" dirty="0"/>
              <a:t>1) odlišné </a:t>
            </a:r>
            <a:r>
              <a:rPr lang="cs-CZ" sz="2400" u="sng" dirty="0"/>
              <a:t>teploty</a:t>
            </a:r>
            <a:r>
              <a:rPr lang="cs-CZ" sz="2400" dirty="0"/>
              <a:t> - teplý/studený vzduch vystupující ze skalních trhlin, jeskyní, extrémní inverzní polohy – dna otevřených propastí, závrtů, stinná úpatí skal, balvaniště, jižně a severně orientované stěny a srázy</a:t>
            </a:r>
          </a:p>
          <a:p>
            <a:pPr eaLnBrk="1" hangingPunct="1">
              <a:defRPr/>
            </a:pPr>
            <a:r>
              <a:rPr lang="cs-CZ" sz="2400" dirty="0"/>
              <a:t>2) odlišné </a:t>
            </a:r>
            <a:r>
              <a:rPr lang="cs-CZ" sz="2400" u="sng" dirty="0"/>
              <a:t>vlhkostí</a:t>
            </a:r>
            <a:r>
              <a:rPr lang="cs-CZ" sz="2400" dirty="0"/>
              <a:t> – souvisí částečně s předchozím + místa s dlouhým výskytem sněhu – i vliv na teplotu (zkrácení veget. období). Výsušné plochy skal.</a:t>
            </a:r>
          </a:p>
          <a:p>
            <a:pPr eaLnBrk="1" hangingPunct="1">
              <a:defRPr/>
            </a:pPr>
            <a:r>
              <a:rPr lang="cs-CZ" sz="2400" dirty="0"/>
              <a:t>3) odlišné silnými </a:t>
            </a:r>
            <a:r>
              <a:rPr lang="cs-CZ" sz="2400" u="sng" dirty="0"/>
              <a:t>větry</a:t>
            </a:r>
            <a:r>
              <a:rPr lang="cs-CZ" sz="2400" dirty="0"/>
              <a:t> – vrcholy hor (vrcholový fenomén)</a:t>
            </a:r>
          </a:p>
          <a:p>
            <a:pPr eaLnBrk="1" hangingPunct="1">
              <a:defRPr/>
            </a:pPr>
            <a:r>
              <a:rPr lang="cs-CZ" sz="2400" dirty="0"/>
              <a:t>4) odlišné nedostatkem </a:t>
            </a:r>
            <a:r>
              <a:rPr lang="cs-CZ" sz="2400" u="sng" dirty="0"/>
              <a:t>světla</a:t>
            </a:r>
            <a:r>
              <a:rPr lang="cs-CZ" sz="2400" dirty="0"/>
              <a:t> – viz skalní trhliny, propasti, jeskyně, severní úpatí skal ….</a:t>
            </a:r>
          </a:p>
          <a:p>
            <a:pPr eaLnBrk="1" hangingPunct="1">
              <a:defRPr/>
            </a:pPr>
            <a:r>
              <a:rPr lang="cs-CZ" sz="2800" dirty="0"/>
              <a:t>Výjimečnými biotickými útvary: </a:t>
            </a:r>
            <a:r>
              <a:rPr lang="cs-CZ" sz="2400" dirty="0"/>
              <a:t>husté keře nad hranicí lesa, padlé kmeny, akumulace naplaveného biologického materiálu … </a:t>
            </a:r>
          </a:p>
          <a:p>
            <a:pPr marL="252000" algn="just" eaLnBrk="1" hangingPunct="1">
              <a:spcBef>
                <a:spcPts val="600"/>
              </a:spcBef>
              <a:defRPr/>
            </a:pPr>
            <a:r>
              <a:rPr lang="cs-CZ" sz="2800" dirty="0"/>
              <a:t>Samozřejmě se tyto složky vzájemně podmiňují, např. skály či jeskyně ovlivňuji </a:t>
            </a:r>
            <a:r>
              <a:rPr lang="cs-CZ" sz="2800" dirty="0" err="1"/>
              <a:t>klimadiverzitu</a:t>
            </a:r>
            <a:r>
              <a:rPr lang="cs-CZ" sz="2800" dirty="0"/>
              <a:t> i </a:t>
            </a:r>
            <a:r>
              <a:rPr lang="cs-CZ" sz="2800" dirty="0" err="1"/>
              <a:t>hydrodiverzitu</a:t>
            </a:r>
            <a:r>
              <a:rPr lang="cs-CZ" sz="2800" dirty="0"/>
              <a:t>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52A27AAF-35F1-4DA6-B1D7-9D3CC75632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2473325" cy="6322714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Jeřáb – Blatiny, 740 m</a:t>
            </a:r>
            <a:br>
              <a:rPr lang="cs-CZ" altLang="cs-CZ" sz="2400" dirty="0"/>
            </a:br>
            <a:r>
              <a:rPr lang="cs-CZ" altLang="cs-CZ" sz="2400" dirty="0"/>
              <a:t>Žďárské vrchy, Krátká, 720 m –poškození námrazou a větrem – náznak vrcholového fenoménu v nižších polohách</a:t>
            </a:r>
          </a:p>
        </p:txBody>
      </p:sp>
      <p:pic>
        <p:nvPicPr>
          <p:cNvPr id="41987" name="Picture 4" descr="PB164762x">
            <a:extLst>
              <a:ext uri="{FF2B5EF4-FFF2-40B4-BE49-F238E27FC236}">
                <a16:creationId xmlns:a16="http://schemas.microsoft.com/office/drawing/2014/main" id="{23B96A3B-86BB-4B4B-BB6E-221922869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0"/>
            <a:ext cx="667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7E4F6B5F-4912-4333-9DB5-29B2823E4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23813" y="9525"/>
            <a:ext cx="8686801" cy="549275"/>
          </a:xfrm>
        </p:spPr>
        <p:txBody>
          <a:bodyPr/>
          <a:lstStyle/>
          <a:p>
            <a:pPr eaLnBrk="1" hangingPunct="1"/>
            <a:r>
              <a:rPr lang="cs-CZ" altLang="cs-CZ" sz="2000"/>
              <a:t>Blatiny – vrch Teplá, 780 m – umělé mikrostanoviště – mez z vysbíraného kamení – výskyt květin i borůvčí, záleží na orientaci ke Slunci a větru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3932ACE-6F29-46BA-9BDD-1450F70BF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3012" name="Picture 4" descr="PB164786">
            <a:extLst>
              <a:ext uri="{FF2B5EF4-FFF2-40B4-BE49-F238E27FC236}">
                <a16:creationId xmlns:a16="http://schemas.microsoft.com/office/drawing/2014/main" id="{A3888B68-D896-4119-AF6C-4CD4293C5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3DD91437-173A-445A-9E58-3490C470E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49287"/>
          </a:xfrm>
        </p:spPr>
        <p:txBody>
          <a:bodyPr/>
          <a:lstStyle/>
          <a:p>
            <a:pPr eaLnBrk="1" hangingPunct="1"/>
            <a:r>
              <a:rPr lang="cs-CZ" altLang="cs-CZ" sz="2400"/>
              <a:t>Jižní Indický oc., ostr. Amsterdam, 37</a:t>
            </a:r>
            <a:r>
              <a:rPr lang="en-US" altLang="cs-CZ" sz="2400">
                <a:cs typeface="Arial" panose="020B0604020202020204" pitchFamily="34" charset="0"/>
              </a:rPr>
              <a:t>º</a:t>
            </a:r>
            <a:r>
              <a:rPr lang="cs-CZ" altLang="cs-CZ" sz="2400">
                <a:cs typeface="Arial" panose="020B0604020202020204" pitchFamily="34" charset="0"/>
              </a:rPr>
              <a:t> j.š. – dřeviny rostou jen v roklích kvůli extrémním větrům</a:t>
            </a:r>
            <a:endParaRPr lang="en-US" altLang="cs-CZ" sz="2400">
              <a:cs typeface="Arial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97CF85C-C029-4F55-8C00-3B594D85F8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4036" name="Picture 4" descr="Dřeviny v rokli_Ostrov Amsterdam">
            <a:extLst>
              <a:ext uri="{FF2B5EF4-FFF2-40B4-BE49-F238E27FC236}">
                <a16:creationId xmlns:a16="http://schemas.microsoft.com/office/drawing/2014/main" id="{E9FCEF29-BF89-4959-9DF0-25C68C174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6775"/>
            <a:ext cx="9144000" cy="599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CECA4979-025C-4B22-87C1-A5FFB2B11A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0"/>
            <a:ext cx="8815388" cy="836613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Rašeliniště: extrémní stanoviště, některé druhy stejné ve všech veget. stupních. Zde 8. vegetační stupeň. Rašeliniště je nahoře, s jezírky. Prameniště Úpy v Krkonoších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5460756-6FA1-48CA-A06B-D68D8C045D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4340" name="Picture 4" descr="Moheln57">
            <a:extLst>
              <a:ext uri="{FF2B5EF4-FFF2-40B4-BE49-F238E27FC236}">
                <a16:creationId xmlns:a16="http://schemas.microsoft.com/office/drawing/2014/main" id="{8B4EB0FA-04BD-4E52-B1D9-39E57F70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957C50C-F2AE-4CB8-A1D5-0DFB272E7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9235" y="0"/>
            <a:ext cx="8686800" cy="908050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Rašeliniště (vrchoviště) – v 8. </a:t>
            </a:r>
            <a:r>
              <a:rPr lang="cs-CZ" altLang="cs-CZ" sz="2400" dirty="0" err="1"/>
              <a:t>v.s</a:t>
            </a:r>
            <a:r>
              <a:rPr lang="cs-CZ" altLang="cs-CZ" sz="2400" dirty="0"/>
              <a:t>. se tolik neliší od okolí, protože i to je bezlesé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C7282DF-EE26-46D5-A456-F26C98A30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46084" name="Picture 4" descr="rašel_Upa">
            <a:extLst>
              <a:ext uri="{FF2B5EF4-FFF2-40B4-BE49-F238E27FC236}">
                <a16:creationId xmlns:a16="http://schemas.microsoft.com/office/drawing/2014/main" id="{8CA88E44-0E77-4367-B2B4-FF118790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A08F1FB-C978-41B2-A6AA-7E29EDE930B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8305800" cy="83343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Rašeliniště: 7. Vegetační stupeň.                                      </a:t>
            </a:r>
            <a:r>
              <a:rPr lang="cs-CZ" altLang="cs-CZ" sz="2000" dirty="0"/>
              <a:t>Černohorská rašelina, Krkonoše, ca 1200 m</a:t>
            </a:r>
            <a:endParaRPr lang="cs-CZ" altLang="cs-CZ" sz="2400" dirty="0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77B676A-0C1B-4A6F-94D5-2C44EBA72B6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2292" name="Picture 4" descr="Moheln51">
            <a:extLst>
              <a:ext uri="{FF2B5EF4-FFF2-40B4-BE49-F238E27FC236}">
                <a16:creationId xmlns:a16="http://schemas.microsoft.com/office/drawing/2014/main" id="{E7F0B6E6-ECEC-4E44-A5DC-1117256A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438"/>
            <a:ext cx="9144000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882F889-0CC6-4907-8AEF-726EE30318A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850" y="0"/>
            <a:ext cx="8742363" cy="548680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7. </a:t>
            </a:r>
            <a:r>
              <a:rPr lang="cs-CZ" altLang="cs-CZ" sz="2800" dirty="0" err="1"/>
              <a:t>v.s</a:t>
            </a:r>
            <a:r>
              <a:rPr lang="cs-CZ" altLang="cs-CZ" sz="2800" dirty="0"/>
              <a:t>.: Závěrečné stadium rašeliniště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32C0579-4416-4F64-857D-5FA7BDE790F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-171400"/>
            <a:ext cx="8996363" cy="31683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sz="40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Šumava – Horská Kvilda – zde je již sucho, ale organozem neúrodná a neudrží těžké stromy – jsou tedy druhy světlomilné.           I zde však specifika – </a:t>
            </a:r>
            <a:r>
              <a:rPr lang="cs-CZ" altLang="cs-CZ" sz="2000" i="1" dirty="0"/>
              <a:t>Vaccinium </a:t>
            </a:r>
            <a:r>
              <a:rPr lang="cs-CZ" altLang="cs-CZ" sz="2000" i="1" dirty="0" err="1"/>
              <a:t>uliginosum</a:t>
            </a:r>
            <a:r>
              <a:rPr lang="cs-CZ" altLang="cs-CZ" sz="2000" i="1" dirty="0"/>
              <a:t>, Betula nana  </a:t>
            </a:r>
            <a:endParaRPr lang="cs-CZ" altLang="cs-CZ" sz="2400" i="1" dirty="0"/>
          </a:p>
        </p:txBody>
      </p:sp>
      <p:pic>
        <p:nvPicPr>
          <p:cNvPr id="19460" name="Picture 4" descr="TMP38">
            <a:extLst>
              <a:ext uri="{FF2B5EF4-FFF2-40B4-BE49-F238E27FC236}">
                <a16:creationId xmlns:a16="http://schemas.microsoft.com/office/drawing/2014/main" id="{AC548663-4C89-4ACD-9208-281CAD076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6"/>
          <a:stretch/>
        </p:blipFill>
        <p:spPr bwMode="auto">
          <a:xfrm>
            <a:off x="-1109" y="1700809"/>
            <a:ext cx="9145109" cy="51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EFC6995-A90B-405A-A342-792927F37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9" y="4005064"/>
            <a:ext cx="4772924" cy="2863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EF244FC-4413-4653-9EEB-F9EFD782C5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23528" y="1"/>
            <a:ext cx="7844160" cy="404664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Rašeliniště: 6. </a:t>
            </a:r>
            <a:r>
              <a:rPr lang="cs-CZ" altLang="cs-CZ" sz="2800" dirty="0" err="1"/>
              <a:t>v.s</a:t>
            </a:r>
            <a:r>
              <a:rPr lang="cs-CZ" altLang="cs-CZ" sz="2800" dirty="0"/>
              <a:t>.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F0DC22C-9589-47C9-858F-5F7328C93A2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404665"/>
            <a:ext cx="9144000" cy="1049485"/>
          </a:xfrm>
        </p:spPr>
        <p:txBody>
          <a:bodyPr/>
          <a:lstStyle/>
          <a:p>
            <a:pPr eaLnBrk="1" hangingPunct="1"/>
            <a:r>
              <a:rPr lang="cs-CZ" altLang="cs-CZ" sz="1800" dirty="0"/>
              <a:t>Chalupská slať – Šumava. Rašeliniště uprostřed lesů a luk – zde výskyt suchopýru pochvatého i rosnatky. Přibývají druhy jako keřová forma borovice blatky, naopak zde již chybí borovice kleč. Začíná se vyskytovat bříza pýřitá – v pozadí</a:t>
            </a:r>
          </a:p>
        </p:txBody>
      </p:sp>
      <p:pic>
        <p:nvPicPr>
          <p:cNvPr id="11268" name="Picture 4" descr="TMP39">
            <a:extLst>
              <a:ext uri="{FF2B5EF4-FFF2-40B4-BE49-F238E27FC236}">
                <a16:creationId xmlns:a16="http://schemas.microsoft.com/office/drawing/2014/main" id="{5FAD562B-718B-4AEB-AD9D-1EBAD0443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/>
          <a:stretch/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76E2C68D-6830-44C3-BCF0-18A344B40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8520" y="116632"/>
            <a:ext cx="2448495" cy="6120656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Rašeliniště  4.-5. </a:t>
            </a:r>
            <a:r>
              <a:rPr lang="cs-CZ" altLang="cs-CZ" sz="2400" dirty="0" err="1"/>
              <a:t>v.s</a:t>
            </a:r>
            <a:r>
              <a:rPr lang="cs-CZ" altLang="cs-CZ" sz="2400" dirty="0"/>
              <a:t>.</a:t>
            </a:r>
            <a:br>
              <a:rPr lang="cs-CZ" altLang="cs-CZ" sz="2400" dirty="0"/>
            </a:br>
            <a:r>
              <a:rPr lang="cs-CZ" altLang="cs-CZ" sz="2400" dirty="0"/>
              <a:t>Vyskytuje se stromová forma borovice blatky. Červené </a:t>
            </a:r>
            <a:r>
              <a:rPr lang="cs-CZ" altLang="cs-CZ" sz="2400" dirty="0" err="1"/>
              <a:t>blato</a:t>
            </a:r>
            <a:r>
              <a:rPr lang="cs-CZ" altLang="cs-CZ" sz="2400" dirty="0"/>
              <a:t> na Třeboňsku.</a:t>
            </a:r>
            <a:br>
              <a:rPr lang="cs-CZ" altLang="cs-CZ" sz="2400" dirty="0"/>
            </a:br>
            <a:br>
              <a:rPr lang="cs-CZ" altLang="cs-CZ" sz="2400" dirty="0"/>
            </a:br>
            <a:r>
              <a:rPr lang="cs-CZ" altLang="cs-CZ" sz="2400" dirty="0"/>
              <a:t> </a:t>
            </a:r>
            <a:r>
              <a:rPr lang="cs-CZ" altLang="cs-CZ" sz="2000" b="1" dirty="0"/>
              <a:t>Otázka – kde se u nás stromová borovice blatka všude vyskytuje?</a:t>
            </a:r>
            <a:endParaRPr lang="cs-CZ" altLang="cs-CZ" sz="2400" b="1" dirty="0"/>
          </a:p>
        </p:txBody>
      </p:sp>
      <p:pic>
        <p:nvPicPr>
          <p:cNvPr id="50179" name="Picture 4" descr="Cervene_blato">
            <a:extLst>
              <a:ext uri="{FF2B5EF4-FFF2-40B4-BE49-F238E27FC236}">
                <a16:creationId xmlns:a16="http://schemas.microsoft.com/office/drawing/2014/main" id="{89608407-B6F7-49D6-AEC2-CB6C1CAA4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3A271464-7FDC-4AA7-9F6A-53D77250A0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Červená rostlina – rosnatka okrouhlolistá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22680B6-D7A1-43CA-AFF8-5E47EC1319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1204" name="Picture 4" descr="P6270861">
            <a:extLst>
              <a:ext uri="{FF2B5EF4-FFF2-40B4-BE49-F238E27FC236}">
                <a16:creationId xmlns:a16="http://schemas.microsoft.com/office/drawing/2014/main" id="{86E3FBD0-2A62-41C3-BF1D-46AC1F90F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A8689A3-26F3-4E3D-A715-9522E53747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922337"/>
          </a:xfrm>
        </p:spPr>
        <p:txBody>
          <a:bodyPr/>
          <a:lstStyle/>
          <a:p>
            <a:pPr eaLnBrk="1" hangingPunct="1"/>
            <a:r>
              <a:rPr lang="cs-CZ" altLang="cs-CZ" sz="4000"/>
              <a:t>Horní hranice lesa ve střední Evropě </a:t>
            </a:r>
            <a:r>
              <a:rPr lang="cs-CZ" altLang="cs-CZ" sz="3600"/>
              <a:t>(přibližné hodnoty)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BC38B0F-EEE4-419E-BEDF-F77388B249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 eaLnBrk="1" hangingPunct="1"/>
            <a:r>
              <a:rPr lang="cs-CZ" altLang="cs-CZ"/>
              <a:t>Harz </a:t>
            </a:r>
            <a:r>
              <a:rPr lang="cs-CZ" altLang="cs-CZ" sz="2800"/>
              <a:t>(Brocken 1142 m)</a:t>
            </a:r>
            <a:r>
              <a:rPr lang="cs-CZ" altLang="cs-CZ"/>
              <a:t> 	     	     – 1050 m</a:t>
            </a:r>
          </a:p>
          <a:p>
            <a:pPr eaLnBrk="1" hangingPunct="1"/>
            <a:r>
              <a:rPr lang="cs-CZ" altLang="cs-CZ"/>
              <a:t>Záp. Krkonoše </a:t>
            </a:r>
            <a:r>
              <a:rPr lang="cs-CZ" altLang="cs-CZ" sz="2800"/>
              <a:t>(Sněžka 1602 m)</a:t>
            </a:r>
            <a:r>
              <a:rPr lang="cs-CZ" altLang="cs-CZ"/>
              <a:t>  – 1250 m</a:t>
            </a:r>
          </a:p>
          <a:p>
            <a:pPr eaLnBrk="1" hangingPunct="1"/>
            <a:r>
              <a:rPr lang="cs-CZ" altLang="cs-CZ"/>
              <a:t>Jeseníky </a:t>
            </a:r>
            <a:r>
              <a:rPr lang="cs-CZ" altLang="cs-CZ" sz="2800"/>
              <a:t>(Praděd 1491 m)</a:t>
            </a:r>
            <a:r>
              <a:rPr lang="cs-CZ" altLang="cs-CZ"/>
              <a:t>  	     – 1330 m</a:t>
            </a:r>
          </a:p>
          <a:p>
            <a:pPr eaLnBrk="1" hangingPunct="1"/>
            <a:r>
              <a:rPr lang="cs-CZ" altLang="cs-CZ"/>
              <a:t>Šumava SZ </a:t>
            </a:r>
            <a:r>
              <a:rPr lang="cs-CZ" altLang="cs-CZ" sz="2800"/>
              <a:t>(Velký Javor 1457 m)</a:t>
            </a:r>
            <a:r>
              <a:rPr lang="cs-CZ" altLang="cs-CZ"/>
              <a:t> – 1300 m</a:t>
            </a:r>
          </a:p>
          <a:p>
            <a:pPr eaLnBrk="1" hangingPunct="1"/>
            <a:r>
              <a:rPr lang="cs-CZ" altLang="cs-CZ"/>
              <a:t>Šumava JV </a:t>
            </a:r>
            <a:r>
              <a:rPr lang="cs-CZ" altLang="cs-CZ" sz="2800"/>
              <a:t>(Plechý 1378 m)</a:t>
            </a:r>
            <a:r>
              <a:rPr lang="cs-CZ" altLang="cs-CZ"/>
              <a:t>        – nad 1400 m</a:t>
            </a:r>
          </a:p>
          <a:p>
            <a:pPr eaLnBrk="1" hangingPunct="1"/>
            <a:r>
              <a:rPr lang="cs-CZ" altLang="cs-CZ"/>
              <a:t>Vysoké Tatry </a:t>
            </a:r>
            <a:r>
              <a:rPr lang="cs-CZ" altLang="cs-CZ" sz="2800"/>
              <a:t>(Gerlach 2655 m)</a:t>
            </a:r>
            <a:r>
              <a:rPr lang="cs-CZ" altLang="cs-CZ"/>
              <a:t>    – 1400-1600 m*</a:t>
            </a:r>
          </a:p>
          <a:p>
            <a:pPr eaLnBrk="1" hangingPunct="1"/>
            <a:r>
              <a:rPr lang="cs-CZ" altLang="cs-CZ"/>
              <a:t>Severní Alpy	 </a:t>
            </a:r>
            <a:r>
              <a:rPr lang="cs-CZ" altLang="cs-CZ" sz="2800"/>
              <a:t>(2500 m)</a:t>
            </a:r>
            <a:r>
              <a:rPr lang="cs-CZ" altLang="cs-CZ"/>
              <a:t>		     – 1600 m</a:t>
            </a:r>
          </a:p>
          <a:p>
            <a:pPr eaLnBrk="1" hangingPunct="1"/>
            <a:r>
              <a:rPr lang="cs-CZ" altLang="cs-CZ"/>
              <a:t>Centrální Alpy </a:t>
            </a:r>
            <a:r>
              <a:rPr lang="cs-CZ" altLang="cs-CZ" sz="2700"/>
              <a:t>(Engaden)(4000 m) </a:t>
            </a:r>
            <a:r>
              <a:rPr lang="cs-CZ" altLang="cs-CZ"/>
              <a:t>– 2100 m* </a:t>
            </a:r>
          </a:p>
          <a:p>
            <a:pPr eaLnBrk="1" hangingPunct="1"/>
            <a:r>
              <a:rPr lang="cs-CZ" altLang="cs-CZ"/>
              <a:t>Jižní Alpy </a:t>
            </a:r>
            <a:r>
              <a:rPr lang="cs-CZ" altLang="cs-CZ" sz="2800"/>
              <a:t>(3000 m)</a:t>
            </a:r>
            <a:r>
              <a:rPr lang="cs-CZ" altLang="cs-CZ"/>
              <a:t>			     – 2000 m*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2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500"/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A8ED1963-B009-4DDD-968D-27038EC0D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360362"/>
          </a:xfrm>
        </p:spPr>
        <p:txBody>
          <a:bodyPr/>
          <a:lstStyle/>
          <a:p>
            <a:pPr eaLnBrk="1" hangingPunct="1"/>
            <a:r>
              <a:rPr lang="cs-CZ" altLang="cs-CZ" sz="2800"/>
              <a:t>Rosnatka okrouhlolistá na rašeliništích u Dářka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A2F7A6B5-2ADA-4374-8F96-600783B26C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2228" name="Picture 4" descr="P6270854ax">
            <a:extLst>
              <a:ext uri="{FF2B5EF4-FFF2-40B4-BE49-F238E27FC236}">
                <a16:creationId xmlns:a16="http://schemas.microsoft.com/office/drawing/2014/main" id="{119349B1-6A39-4E8D-AC2E-6B07B2AE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5CF4EF14-FDF4-4C6A-AAE0-E4398963A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49275"/>
          </a:xfrm>
        </p:spPr>
        <p:txBody>
          <a:bodyPr/>
          <a:lstStyle/>
          <a:p>
            <a:pPr eaLnBrk="1" hangingPunct="1"/>
            <a:r>
              <a:rPr lang="cs-CZ" altLang="cs-CZ" sz="4000"/>
              <a:t>Hadce </a:t>
            </a:r>
            <a:r>
              <a:rPr lang="cs-CZ" altLang="cs-CZ" sz="3600"/>
              <a:t>- Mohleno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3F01F704-0765-4FF0-85A8-B3CA2D0042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2532" name="Picture 4" descr="Mohelno_zariznuty_meandr">
            <a:extLst>
              <a:ext uri="{FF2B5EF4-FFF2-40B4-BE49-F238E27FC236}">
                <a16:creationId xmlns:a16="http://schemas.microsoft.com/office/drawing/2014/main" id="{5458A1FD-78DF-46AD-9826-FCF15BA56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F1796F6-20BC-4E32-8F08-872CAB0A3D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C5A81EE5-29ED-4F05-B49B-230E64FA59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4276" name="Picture 4" descr="P5290540a">
            <a:extLst>
              <a:ext uri="{FF2B5EF4-FFF2-40B4-BE49-F238E27FC236}">
                <a16:creationId xmlns:a16="http://schemas.microsoft.com/office/drawing/2014/main" id="{B92ED5D6-F78B-4C34-81D3-1D0B6286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ovéPole 1">
            <a:extLst>
              <a:ext uri="{FF2B5EF4-FFF2-40B4-BE49-F238E27FC236}">
                <a16:creationId xmlns:a16="http://schemas.microsoft.com/office/drawing/2014/main" id="{4C6C849E-68B5-4ABD-8BAF-3DA66AF7E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0"/>
            <a:ext cx="7312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rgbClr val="FF0000"/>
                </a:solidFill>
              </a:rPr>
              <a:t>Hadce u Českého Krumlova – výskyt kapradiny sleziníku hadcového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7B24E791-046D-438B-991B-F6F85D1DE3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CAFBAA35-3F79-4A4E-BA9B-0D7DC0F800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5300" name="Picture 4" descr="P5290539a">
            <a:extLst>
              <a:ext uri="{FF2B5EF4-FFF2-40B4-BE49-F238E27FC236}">
                <a16:creationId xmlns:a16="http://schemas.microsoft.com/office/drawing/2014/main" id="{C0263E03-C62C-4057-B9F4-ED6999D9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54B35FC5-6265-4345-B364-2C5925A4F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1763688" cy="6322714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Podmrvka hadcová – také jen na hadcích.</a:t>
            </a:r>
            <a:br>
              <a:rPr lang="cs-CZ" altLang="cs-CZ" sz="2000" dirty="0"/>
            </a:br>
            <a:r>
              <a:rPr lang="cs-CZ" altLang="cs-CZ" sz="2000" dirty="0"/>
              <a:t>Mediteránní druh.</a:t>
            </a:r>
            <a:br>
              <a:rPr lang="cs-CZ" altLang="cs-CZ" sz="2000" dirty="0"/>
            </a:br>
            <a:r>
              <a:rPr lang="cs-CZ" altLang="cs-CZ" sz="2000" dirty="0"/>
              <a:t> U nás původně jen na Mohelně. To je její nejsevernější výskyt. Nedávno objevena v Českém krasu, na původnost tohoto výskytu nevěřím.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61A6FE8-73E4-4873-86C7-6A47C6EE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213" y="404664"/>
            <a:ext cx="7344787" cy="4891743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01C44097-8C0B-4BA0-972E-69E0083549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7347" name="Picture 3" descr="Budislav_vřes">
            <a:extLst>
              <a:ext uri="{FF2B5EF4-FFF2-40B4-BE49-F238E27FC236}">
                <a16:creationId xmlns:a16="http://schemas.microsoft.com/office/drawing/2014/main" id="{AAE806FC-4738-4A02-909C-DDA6757D432A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9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7348" name="Text Box 4">
            <a:extLst>
              <a:ext uri="{FF2B5EF4-FFF2-40B4-BE49-F238E27FC236}">
                <a16:creationId xmlns:a16="http://schemas.microsoft.com/office/drawing/2014/main" id="{F317E5BB-0CAF-435D-9EA4-DFCAB8403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7938"/>
            <a:ext cx="2195513" cy="19383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/>
              <a:t>Pískovce  a písky – extrémně kyselé – výskyt borovic a vřesu. Toulovcovy maštale, Budislav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B309E0A7-C17C-4711-BCAB-F979FB7678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B46FB2CB-8144-48BC-8213-079C0203BA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8372" name="Picture 4" descr="Pim0022">
            <a:extLst>
              <a:ext uri="{FF2B5EF4-FFF2-40B4-BE49-F238E27FC236}">
                <a16:creationId xmlns:a16="http://schemas.microsoft.com/office/drawing/2014/main" id="{0563BDFD-A132-4DCB-B9F5-854D21238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ovéPole 1">
            <a:extLst>
              <a:ext uri="{FF2B5EF4-FFF2-40B4-BE49-F238E27FC236}">
                <a16:creationId xmlns:a16="http://schemas.microsoft.com/office/drawing/2014/main" id="{3053A603-63CC-4D4E-8897-60B4AB981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776" y="115888"/>
            <a:ext cx="6588224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Stěna staré pískovny v Oleksovicích – jediná šance pro břehule na velké oblasti Znojemska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2552ABE-59EC-4634-A29E-C2B4A0D29F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-99392"/>
            <a:ext cx="8579296" cy="967755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Vegetace pískových dun. Zde původní třtina křovištní. Zde neustále umravňována písčitým substrátem a převíváním písku.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10E34B4E-88A3-4856-82D1-A4D0DCE8F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59396" name="Picture 4" descr="duna-psamofyty">
            <a:extLst>
              <a:ext uri="{FF2B5EF4-FFF2-40B4-BE49-F238E27FC236}">
                <a16:creationId xmlns:a16="http://schemas.microsoft.com/office/drawing/2014/main" id="{C291A0A8-823D-49E6-86CB-C94E77D5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9"/>
          <a:stretch/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9144C90-E2F6-4B23-BD3B-264CB4E20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Písková duna v Třeboňské pánvi – výskyt </a:t>
            </a:r>
            <a:r>
              <a:rPr lang="cs-CZ" altLang="cs-CZ" sz="2400" dirty="0" err="1"/>
              <a:t>psamofytů</a:t>
            </a:r>
            <a:r>
              <a:rPr lang="cs-CZ" altLang="cs-CZ" sz="2400" dirty="0"/>
              <a:t>. Vyžadují narušování povrchu</a:t>
            </a: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648EF1B6-06FC-4310-9D69-B5B869533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0420" name="Picture 4" descr="váté písky_Vlkov">
            <a:extLst>
              <a:ext uri="{FF2B5EF4-FFF2-40B4-BE49-F238E27FC236}">
                <a16:creationId xmlns:a16="http://schemas.microsoft.com/office/drawing/2014/main" id="{01813504-BEE3-4A0E-9317-26E17881B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44724"/>
            <a:ext cx="7884368" cy="59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7EEBF8B-9301-40F0-BB64-8D202E704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C73D3BD-9EBF-47D4-B916-CB0FC98C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1444" name="Picture 4" descr="Váté písky_NPP">
            <a:extLst>
              <a:ext uri="{FF2B5EF4-FFF2-40B4-BE49-F238E27FC236}">
                <a16:creationId xmlns:a16="http://schemas.microsoft.com/office/drawing/2014/main" id="{4CB909F1-C59C-4B6D-89A3-48B88D02E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ovéPole 1">
            <a:extLst>
              <a:ext uri="{FF2B5EF4-FFF2-40B4-BE49-F238E27FC236}">
                <a16:creationId xmlns:a16="http://schemas.microsoft.com/office/drawing/2014/main" id="{DD138624-0026-4600-BAA3-057BE51A1E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6250"/>
            <a:ext cx="6786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Váté písky u Rohatce – jedinečná pískomilná teplomilná vegetace v ČR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0C74C2B-CF95-40CB-A186-C22460CC7E9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8456613" cy="12684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/>
              <a:t>7.</a:t>
            </a:r>
            <a:r>
              <a:rPr lang="cs-CZ" altLang="cs-CZ" sz="4000"/>
              <a:t> </a:t>
            </a:r>
            <a:r>
              <a:rPr lang="cs-CZ" altLang="cs-CZ" sz="2800"/>
              <a:t>Vegetační stupeň – horní hranice lesa – mozaika lesa a bezlesí, časté skály neporostlé lesem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C84D444-FE23-4A24-9CD8-42FE57D70D1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3316" name="Picture 4" descr="TMP22">
            <a:extLst>
              <a:ext uri="{FF2B5EF4-FFF2-40B4-BE49-F238E27FC236}">
                <a16:creationId xmlns:a16="http://schemas.microsoft.com/office/drawing/2014/main" id="{7269D36D-0029-4981-B1B3-A83FB0427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9144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B9D8EB7B-2AD5-4B71-97F0-C47E7B2CB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D4142F2E-1523-408C-9E99-E053FB6AE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2468" name="Picture 4" descr="Váté písky_2">
            <a:extLst>
              <a:ext uri="{FF2B5EF4-FFF2-40B4-BE49-F238E27FC236}">
                <a16:creationId xmlns:a16="http://schemas.microsoft.com/office/drawing/2014/main" id="{48853E9D-C8A1-47BB-8AD5-C1840731C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48EEA14-4A03-4F83-B223-D300E6399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B598D92B-4EFC-42D8-8DCB-20ABFAA111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3492" name="Picture 4" descr="0P9070138">
            <a:extLst>
              <a:ext uri="{FF2B5EF4-FFF2-40B4-BE49-F238E27FC236}">
                <a16:creationId xmlns:a16="http://schemas.microsoft.com/office/drawing/2014/main" id="{66285BC1-6AEA-409E-921D-7689377A7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Kavyl písečný">
            <a:extLst>
              <a:ext uri="{FF2B5EF4-FFF2-40B4-BE49-F238E27FC236}">
                <a16:creationId xmlns:a16="http://schemas.microsoft.com/office/drawing/2014/main" id="{D17AA190-EC68-4428-8C2B-72592B749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43000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6" name="Picture 6" descr="Kavyl písečný_chmýr">
            <a:extLst>
              <a:ext uri="{FF2B5EF4-FFF2-40B4-BE49-F238E27FC236}">
                <a16:creationId xmlns:a16="http://schemas.microsoft.com/office/drawing/2014/main" id="{97F0DF79-6DFE-497D-92A4-91165405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" b="16782"/>
          <a:stretch>
            <a:fillRect/>
          </a:stretch>
        </p:blipFill>
        <p:spPr bwMode="auto">
          <a:xfrm>
            <a:off x="3924300" y="0"/>
            <a:ext cx="5219700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5" name="Text Box 7">
            <a:extLst>
              <a:ext uri="{FF2B5EF4-FFF2-40B4-BE49-F238E27FC236}">
                <a16:creationId xmlns:a16="http://schemas.microsoft.com/office/drawing/2014/main" id="{1D62AD1C-CFB1-4C2F-8006-AA885FBFC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453188"/>
            <a:ext cx="3492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chemeClr val="bg1"/>
                </a:solidFill>
              </a:rPr>
              <a:t>Kavyl písečný (</a:t>
            </a:r>
            <a:r>
              <a:rPr lang="cs-CZ" altLang="cs-CZ" i="1">
                <a:solidFill>
                  <a:schemeClr val="bg1"/>
                </a:solidFill>
              </a:rPr>
              <a:t>Stipa dasyphyla</a:t>
            </a:r>
            <a:r>
              <a:rPr lang="cs-CZ" altLang="cs-CZ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A407D0A-F2AD-42A1-B322-39B0A8418074}"/>
              </a:ext>
            </a:extLst>
          </p:cNvPr>
          <p:cNvSpPr txBox="1"/>
          <p:nvPr/>
        </p:nvSpPr>
        <p:spPr>
          <a:xfrm flipH="1">
            <a:off x="2267744" y="623731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>
                <a:solidFill>
                  <a:schemeClr val="bg1"/>
                </a:solidFill>
              </a:rPr>
              <a:t>Armeria</a:t>
            </a:r>
            <a:r>
              <a:rPr lang="cs-CZ" i="1" dirty="0">
                <a:solidFill>
                  <a:schemeClr val="bg1"/>
                </a:solidFill>
              </a:rPr>
              <a:t> </a:t>
            </a:r>
            <a:r>
              <a:rPr lang="cs-CZ" i="1" dirty="0" err="1">
                <a:solidFill>
                  <a:schemeClr val="bg1"/>
                </a:solidFill>
              </a:rPr>
              <a:t>maritima</a:t>
            </a:r>
            <a:endParaRPr lang="cs-CZ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65592802-8F5A-4B6F-886A-DB759DF2F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507413" cy="649287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Vápence – s dřínem    </a:t>
            </a:r>
            <a:r>
              <a:rPr lang="cs-CZ" altLang="cs-CZ" sz="2400" dirty="0"/>
              <a:t>(Květnice u Tišnova)</a:t>
            </a:r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D99FD6A7-65C8-4D96-A588-31F70FA3B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4516" name="Picture 4" descr="P4163745">
            <a:extLst>
              <a:ext uri="{FF2B5EF4-FFF2-40B4-BE49-F238E27FC236}">
                <a16:creationId xmlns:a16="http://schemas.microsoft.com/office/drawing/2014/main" id="{DDE0437F-2E23-408B-A455-2E9AB72E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2221476-D995-42E1-9CCF-B7B1546BA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2F980001-CAF3-440F-8ED0-EBD7AF013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5540" name="Picture 4" descr="5">
            <a:extLst>
              <a:ext uri="{FF2B5EF4-FFF2-40B4-BE49-F238E27FC236}">
                <a16:creationId xmlns:a16="http://schemas.microsoft.com/office/drawing/2014/main" id="{5834E41F-83C5-49F5-A015-B4B567F75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0D8436B-29A2-4607-9ABC-0A3E56DC536E}"/>
              </a:ext>
            </a:extLst>
          </p:cNvPr>
          <p:cNvSpPr txBox="1"/>
          <p:nvPr/>
        </p:nvSpPr>
        <p:spPr>
          <a:xfrm>
            <a:off x="-2799400" y="0"/>
            <a:ext cx="1356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Stěna Martinka na sev. svahu Pálavy. Zde </a:t>
            </a:r>
            <a:r>
              <a:rPr lang="cs-CZ" dirty="0" err="1"/>
              <a:t>kalcifyty</a:t>
            </a:r>
            <a:r>
              <a:rPr lang="cs-CZ" dirty="0"/>
              <a:t> jako pěchava vápnomilná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E9D0A87-610E-49DB-B33E-72A0446486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8DC37AFC-4CE4-4E50-B196-69A582B48D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6564" name="Picture 4" descr="hilltoping_Pálava">
            <a:extLst>
              <a:ext uri="{FF2B5EF4-FFF2-40B4-BE49-F238E27FC236}">
                <a16:creationId xmlns:a16="http://schemas.microsoft.com/office/drawing/2014/main" id="{622F9EC0-9173-4D0A-A34C-1EFA27DE2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F080C02-FBB1-4A58-86A3-51B1E0B88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E3D207A-EEBA-4C45-9762-5AB91D9209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7588" name="Picture 4" descr="0PA200557">
            <a:extLst>
              <a:ext uri="{FF2B5EF4-FFF2-40B4-BE49-F238E27FC236}">
                <a16:creationId xmlns:a16="http://schemas.microsoft.com/office/drawing/2014/main" id="{E3D0C490-A8EE-4D46-8C9B-4E9129F33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7E16277-FA11-44CA-B8DF-84B5F1E03D2D}"/>
              </a:ext>
            </a:extLst>
          </p:cNvPr>
          <p:cNvSpPr txBox="1"/>
          <p:nvPr/>
        </p:nvSpPr>
        <p:spPr>
          <a:xfrm>
            <a:off x="179388" y="0"/>
            <a:ext cx="7129462" cy="646113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latin typeface="Arial" charset="0"/>
              </a:rPr>
              <a:t>Na zříceninách hradů v oblastech kyselých hornin jsou podmínky pro vápnomilnou biotu vč. měkkýšů. Vliv zbytků malty. Hrad Obřany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0FB12A0-982B-4C17-89F7-DBC073119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1FFECA81-CFED-4806-8305-57B25CE02B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8612" name="Picture 4" descr="0PA200545">
            <a:extLst>
              <a:ext uri="{FF2B5EF4-FFF2-40B4-BE49-F238E27FC236}">
                <a16:creationId xmlns:a16="http://schemas.microsoft.com/office/drawing/2014/main" id="{5005B1C9-054C-4906-8D51-47E28AEC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ovéPole 1">
            <a:extLst>
              <a:ext uri="{FF2B5EF4-FFF2-40B4-BE49-F238E27FC236}">
                <a16:creationId xmlns:a16="http://schemas.microsoft.com/office/drawing/2014/main" id="{E9E62FA0-45E3-4032-8281-2BE2A4E7D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260350"/>
            <a:ext cx="30956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Růženin lom na Hádech – vznik jezírek se silně vápnitou vodou – vzácné v ČR, chráněné orchideje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>
            <a:extLst>
              <a:ext uri="{FF2B5EF4-FFF2-40B4-BE49-F238E27FC236}">
                <a16:creationId xmlns:a16="http://schemas.microsoft.com/office/drawing/2014/main" id="{C66FFFF4-25A6-4EE7-9CF3-0BD4F0C80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69635" name="Picture 4" descr="foto_06">
            <a:extLst>
              <a:ext uri="{FF2B5EF4-FFF2-40B4-BE49-F238E27FC236}">
                <a16:creationId xmlns:a16="http://schemas.microsoft.com/office/drawing/2014/main" id="{033EA97F-C1AB-477F-B3D0-983EC365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5" descr="P1010992">
            <a:extLst>
              <a:ext uri="{FF2B5EF4-FFF2-40B4-BE49-F238E27FC236}">
                <a16:creationId xmlns:a16="http://schemas.microsoft.com/office/drawing/2014/main" id="{671E9C05-D147-4AA9-8F72-A91B1C1BC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0"/>
            <a:ext cx="4627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6">
            <a:extLst>
              <a:ext uri="{FF2B5EF4-FFF2-40B4-BE49-F238E27FC236}">
                <a16:creationId xmlns:a16="http://schemas.microsoft.com/office/drawing/2014/main" id="{63652E7C-C6B0-4F72-96FB-ABEA68BB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1013" y="0"/>
            <a:ext cx="2312987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dirty="0"/>
              <a:t>Skály – přirozené lokality borovice a skalních druhů (tařice)</a:t>
            </a:r>
            <a:r>
              <a:rPr lang="cs-CZ" altLang="cs-CZ" sz="3600" dirty="0"/>
              <a:t> 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1F57A42E-D08C-4B5D-AE76-BA2FC80480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0659" name="Picture 4" descr="07VrcholDratniku">
            <a:extLst>
              <a:ext uri="{FF2B5EF4-FFF2-40B4-BE49-F238E27FC236}">
                <a16:creationId xmlns:a16="http://schemas.microsoft.com/office/drawing/2014/main" id="{3950F211-EC26-49FF-9174-94CD9CFE4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5" descr="album_09">
            <a:extLst>
              <a:ext uri="{FF2B5EF4-FFF2-40B4-BE49-F238E27FC236}">
                <a16:creationId xmlns:a16="http://schemas.microsoft.com/office/drawing/2014/main" id="{5ED7B372-0320-4F40-9B2B-BD776EF2FC5A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3588" y="0"/>
            <a:ext cx="4570412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B05E2550-6861-4459-B404-3367FCC1B4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FA7E1B01-C6C2-499B-AE21-9066F36006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1684" name="Picture 4" descr="Pekárna_perm">
            <a:extLst>
              <a:ext uri="{FF2B5EF4-FFF2-40B4-BE49-F238E27FC236}">
                <a16:creationId xmlns:a16="http://schemas.microsoft.com/office/drawing/2014/main" id="{F7061FF3-FF27-4B91-B0ED-4AB27774F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3DBE78D-9A7D-4B11-AF51-E03EAC0EEDA4}"/>
              </a:ext>
            </a:extLst>
          </p:cNvPr>
          <p:cNvSpPr txBox="1"/>
          <p:nvPr/>
        </p:nvSpPr>
        <p:spPr>
          <a:xfrm>
            <a:off x="-108520" y="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Pekárka u Ivančic – permské slepence, zde vápnité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DD4EF8C-F57A-4AB4-811C-7FF0EC8FB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4A9BD9E-6BD8-4990-A770-33EB754AB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196" name="Picture 5" descr="PA214558y">
            <a:extLst>
              <a:ext uri="{FF2B5EF4-FFF2-40B4-BE49-F238E27FC236}">
                <a16:creationId xmlns:a16="http://schemas.microsoft.com/office/drawing/2014/main" id="{B3893891-4B84-4BA5-822D-56F2CBE4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6">
            <a:extLst>
              <a:ext uri="{FF2B5EF4-FFF2-40B4-BE49-F238E27FC236}">
                <a16:creationId xmlns:a16="http://schemas.microsoft.com/office/drawing/2014/main" id="{48B82189-A93B-4F2A-B3EB-75E48AC7D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795963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</a:rPr>
              <a:t>Vrcholový fenomén + </a:t>
            </a:r>
            <a:r>
              <a:rPr lang="cs-CZ" altLang="cs-CZ" sz="2800" b="1" dirty="0" err="1">
                <a:solidFill>
                  <a:schemeClr val="bg1"/>
                </a:solidFill>
              </a:rPr>
              <a:t>Anemoorografický</a:t>
            </a:r>
            <a:r>
              <a:rPr lang="cs-CZ" altLang="cs-CZ" sz="2800" b="1" dirty="0">
                <a:solidFill>
                  <a:schemeClr val="bg1"/>
                </a:solidFill>
              </a:rPr>
              <a:t> systém</a:t>
            </a:r>
          </a:p>
          <a:p>
            <a:pPr eaLnBrk="1" hangingPunct="1"/>
            <a:endParaRPr lang="cs-CZ" altLang="cs-CZ" sz="1200" b="1" i="1" dirty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i="1" dirty="0">
                <a:solidFill>
                  <a:schemeClr val="bg1"/>
                </a:solidFill>
              </a:rPr>
              <a:t>Prosím dostudovat samostudiem, co jsou </a:t>
            </a:r>
            <a:r>
              <a:rPr lang="cs-CZ" altLang="cs-CZ" i="1" dirty="0" err="1">
                <a:solidFill>
                  <a:schemeClr val="bg1"/>
                </a:solidFill>
              </a:rPr>
              <a:t>anemoorografické</a:t>
            </a:r>
            <a:r>
              <a:rPr lang="cs-CZ" altLang="cs-CZ" i="1" dirty="0">
                <a:solidFill>
                  <a:schemeClr val="bg1"/>
                </a:solidFill>
              </a:rPr>
              <a:t> systémy a jak se projevují v biodiverzitě.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A86C0E77-6DD2-4045-BB9B-7D0482D0C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ECA6AEE-49DC-41A9-B8A5-6B597CE31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2708" name="Picture 4" descr="jeřáb ptačí_skála">
            <a:extLst>
              <a:ext uri="{FF2B5EF4-FFF2-40B4-BE49-F238E27FC236}">
                <a16:creationId xmlns:a16="http://schemas.microsoft.com/office/drawing/2014/main" id="{CD4C27E7-AC2C-428C-8E78-90FEC36E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ovéPole 1">
            <a:extLst>
              <a:ext uri="{FF2B5EF4-FFF2-40B4-BE49-F238E27FC236}">
                <a16:creationId xmlns:a16="http://schemas.microsoft.com/office/drawing/2014/main" id="{7383FB80-8086-479E-BBBB-DF48B0503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0"/>
            <a:ext cx="5799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>
                <a:solidFill>
                  <a:schemeClr val="bg1"/>
                </a:solidFill>
              </a:rPr>
              <a:t>Světlomilný jeřáb hardeský na skalách v Podyjí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24C13438-56E3-4868-867F-D5CCD93383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CFB53D69-68D7-4E09-9377-2F9BD043D8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3732" name="Picture 4" descr="13_Hyncsk_zpredu">
            <a:extLst>
              <a:ext uri="{FF2B5EF4-FFF2-40B4-BE49-F238E27FC236}">
                <a16:creationId xmlns:a16="http://schemas.microsoft.com/office/drawing/2014/main" id="{B619698A-A8A7-4218-89BD-7230889E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1A07F0E-D3C8-426A-9791-E8AD655D098F}"/>
              </a:ext>
            </a:extLst>
          </p:cNvPr>
          <p:cNvSpPr txBox="1"/>
          <p:nvPr/>
        </p:nvSpPr>
        <p:spPr>
          <a:xfrm>
            <a:off x="179512" y="0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Hynčicovy</a:t>
            </a:r>
            <a:r>
              <a:rPr lang="cs-CZ" dirty="0"/>
              <a:t> skály vých. od Pozořic – slepencové, kyselé. Výskyt světlomilných skalních druhů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FC0C12D3-8A8C-4909-B1AE-F90CAF54D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D1B8919-4967-4762-91EB-5D8AAB7EF9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4756" name="Picture 4" descr="10_Hynsk_netresk">
            <a:extLst>
              <a:ext uri="{FF2B5EF4-FFF2-40B4-BE49-F238E27FC236}">
                <a16:creationId xmlns:a16="http://schemas.microsoft.com/office/drawing/2014/main" id="{316520C8-2952-4308-9385-C7FFFA5B2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C7819CA-8A71-4FE6-991E-A98D64C4EE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85CC6649-EA9C-4248-B9F0-6A5046CF9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5780" name="Picture 4" descr="P1011106a">
            <a:extLst>
              <a:ext uri="{FF2B5EF4-FFF2-40B4-BE49-F238E27FC236}">
                <a16:creationId xmlns:a16="http://schemas.microsoft.com/office/drawing/2014/main" id="{2F7B69BE-5D8A-492D-94C5-A773C078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4D64023-9ED1-492D-BE6F-64B6C41AE7B0}"/>
              </a:ext>
            </a:extLst>
          </p:cNvPr>
          <p:cNvSpPr txBox="1"/>
          <p:nvPr/>
        </p:nvSpPr>
        <p:spPr>
          <a:xfrm>
            <a:off x="-513142" y="6453336"/>
            <a:ext cx="544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Len rakouský </a:t>
            </a:r>
            <a:r>
              <a:rPr lang="cs-CZ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</a:t>
            </a:r>
            <a:r>
              <a:rPr lang="cs-CZ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Linum</a:t>
            </a:r>
            <a:r>
              <a:rPr lang="cs-CZ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austriacum</a:t>
            </a:r>
            <a:r>
              <a:rPr lang="cs-CZ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817FA73D-5115-4CF7-8ED5-BA4480884B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BDA0485D-7567-452D-9A44-70B3B118E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6804" name="Picture 4" descr="P7032164">
            <a:extLst>
              <a:ext uri="{FF2B5EF4-FFF2-40B4-BE49-F238E27FC236}">
                <a16:creationId xmlns:a16="http://schemas.microsoft.com/office/drawing/2014/main" id="{4842A385-6D54-4C29-943E-895A8B5EC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9C86279E-52A6-4A63-87F8-70ED0E4A3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FF07B0AE-6983-45D2-959D-D9D836DC7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3348038" cy="4210050"/>
          </a:xfrm>
        </p:spPr>
        <p:txBody>
          <a:bodyPr/>
          <a:lstStyle/>
          <a:p>
            <a:pPr eaLnBrk="1" hangingPunct="1"/>
            <a:r>
              <a:rPr lang="cs-CZ" altLang="cs-CZ"/>
              <a:t>Skála poskytuje řadu kontrastních mikrostanovišť na vzdálenost několika dm. Drátničky, Žďárské vrchy</a:t>
            </a:r>
          </a:p>
        </p:txBody>
      </p:sp>
      <p:pic>
        <p:nvPicPr>
          <p:cNvPr id="77828" name="Picture 4" descr="14DratnikFoliace">
            <a:extLst>
              <a:ext uri="{FF2B5EF4-FFF2-40B4-BE49-F238E27FC236}">
                <a16:creationId xmlns:a16="http://schemas.microsoft.com/office/drawing/2014/main" id="{7292E3E4-00EE-4249-BD02-B8D930C06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-12700"/>
            <a:ext cx="5795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6ABE62CA-98A7-404B-A7DB-2FCBB2F77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AE9D3933-FD40-456C-AF0A-B9281EA13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8852" name="Picture 4" descr="P5160201a">
            <a:extLst>
              <a:ext uri="{FF2B5EF4-FFF2-40B4-BE49-F238E27FC236}">
                <a16:creationId xmlns:a16="http://schemas.microsoft.com/office/drawing/2014/main" id="{42E3751B-CD77-4D3C-AAD1-54497B476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ovéPole 1">
            <a:extLst>
              <a:ext uri="{FF2B5EF4-FFF2-40B4-BE49-F238E27FC236}">
                <a16:creationId xmlns:a16="http://schemas.microsoft.com/office/drawing/2014/main" id="{995512A3-E08E-4CA4-82EE-5A6845641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938" y="6021388"/>
            <a:ext cx="53285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 err="1"/>
              <a:t>Petrofyt</a:t>
            </a:r>
            <a:r>
              <a:rPr lang="cs-CZ" altLang="cs-CZ" b="1" dirty="0"/>
              <a:t> tolita lékařská na skalce v NP Podyjí. </a:t>
            </a:r>
            <a:r>
              <a:rPr lang="cs-CZ" altLang="cs-CZ" b="1" dirty="0" err="1"/>
              <a:t>Evidentě</a:t>
            </a:r>
            <a:r>
              <a:rPr lang="cs-CZ" altLang="cs-CZ" b="1" dirty="0"/>
              <a:t> stačí málo. Typická mikrolokalita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370E77D-95DC-4387-9A4E-E7950E8A82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2E744EB0-3D36-4840-B4BD-937903063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79876" name="Picture 4" descr="P5150152a">
            <a:extLst>
              <a:ext uri="{FF2B5EF4-FFF2-40B4-BE49-F238E27FC236}">
                <a16:creationId xmlns:a16="http://schemas.microsoft.com/office/drawing/2014/main" id="{50917762-FE4A-4D4F-BC2F-6A63FA991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60302AC-33D0-4D31-B1D9-9B775A5F2C49}"/>
              </a:ext>
            </a:extLst>
          </p:cNvPr>
          <p:cNvSpPr txBox="1"/>
          <p:nvPr/>
        </p:nvSpPr>
        <p:spPr>
          <a:xfrm>
            <a:off x="-2928376" y="0"/>
            <a:ext cx="1441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Sekvence druhů podle hloubky půdy na malém skalním výchozu žuly v NP Podyjí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1749E74A-DCBB-4112-8A06-18425A6C3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274638"/>
            <a:ext cx="2808287" cy="5530850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Antro-pogenní</a:t>
            </a:r>
            <a:r>
              <a:rPr lang="cs-CZ" altLang="cs-CZ" dirty="0"/>
              <a:t> „skály“ – </a:t>
            </a:r>
            <a:r>
              <a:rPr lang="cs-CZ" altLang="cs-CZ" sz="3200" dirty="0"/>
              <a:t>umožňují výskyt skalních druhů v oblastech beze skal</a:t>
            </a:r>
            <a:endParaRPr lang="cs-CZ" altLang="cs-CZ" dirty="0"/>
          </a:p>
        </p:txBody>
      </p:sp>
      <p:pic>
        <p:nvPicPr>
          <p:cNvPr id="80899" name="Picture 4" descr="P5290459a">
            <a:extLst>
              <a:ext uri="{FF2B5EF4-FFF2-40B4-BE49-F238E27FC236}">
                <a16:creationId xmlns:a16="http://schemas.microsoft.com/office/drawing/2014/main" id="{B71F1932-02EB-4798-923D-F8BFEEC6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940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802CEA79-5974-4DE4-82AB-136FDCD4C3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91DC91F3-4147-4A4F-A8D6-8004854886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1924" name="Picture 4" descr="foto_08">
            <a:extLst>
              <a:ext uri="{FF2B5EF4-FFF2-40B4-BE49-F238E27FC236}">
                <a16:creationId xmlns:a16="http://schemas.microsoft.com/office/drawing/2014/main" id="{5A4B059B-AF86-45AB-81FF-1B7D00004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 Box 5">
            <a:extLst>
              <a:ext uri="{FF2B5EF4-FFF2-40B4-BE49-F238E27FC236}">
                <a16:creationId xmlns:a16="http://schemas.microsoft.com/office/drawing/2014/main" id="{D03342CB-906A-4C29-8739-AD4B3CE53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0"/>
            <a:ext cx="424973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Mikroklimatické vlivy </a:t>
            </a:r>
            <a:r>
              <a:rPr lang="cs-CZ" altLang="cs-CZ" sz="2000" b="1" dirty="0">
                <a:solidFill>
                  <a:srgbClr val="FF0000"/>
                </a:solidFill>
              </a:rPr>
              <a:t>– inverze ve stinných roklích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F303269-973A-4735-A09D-F0E4F85EF7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769DAB0-36E7-40AA-92BE-075E5A1CBF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220" name="Picture 4" descr="P1060167xx">
            <a:extLst>
              <a:ext uri="{FF2B5EF4-FFF2-40B4-BE49-F238E27FC236}">
                <a16:creationId xmlns:a16="http://schemas.microsoft.com/office/drawing/2014/main" id="{AF3CB2C5-8F77-4A00-98A1-0D7A8B514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14AAC643-7FFA-4FA6-BA6D-9812077C8A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7902C8D0-83EE-4178-A15F-24DE56CFD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2948" name="Picture 4" descr="P5300585a">
            <a:extLst>
              <a:ext uri="{FF2B5EF4-FFF2-40B4-BE49-F238E27FC236}">
                <a16:creationId xmlns:a16="http://schemas.microsoft.com/office/drawing/2014/main" id="{C4DC7239-4DBE-4E1B-8353-60FA5C9E1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3214C8B-77A9-441B-BF39-C05A6C45E8AA}"/>
              </a:ext>
            </a:extLst>
          </p:cNvPr>
          <p:cNvSpPr txBox="1"/>
          <p:nvPr/>
        </p:nvSpPr>
        <p:spPr>
          <a:xfrm>
            <a:off x="107504" y="116632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ighlight>
                  <a:srgbClr val="C0C0C0"/>
                </a:highlight>
              </a:rPr>
              <a:t>V balvanových rozpadech pod skalami se zvl. na severních svazích drží chladný vzduch a umožňuje výskyt druhů vyšších poloh. Zde na Kluku v Blanském lese.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88D89364-7421-4F71-8ABB-1B16A1D29B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140108BE-500D-4FE2-876B-51190B3025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3972" name="Picture 4" descr="P3033602">
            <a:extLst>
              <a:ext uri="{FF2B5EF4-FFF2-40B4-BE49-F238E27FC236}">
                <a16:creationId xmlns:a16="http://schemas.microsoft.com/office/drawing/2014/main" id="{CA804EAF-4CEF-43DA-9273-7C87F03F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TextovéPole 1">
            <a:extLst>
              <a:ext uri="{FF2B5EF4-FFF2-40B4-BE49-F238E27FC236}">
                <a16:creationId xmlns:a16="http://schemas.microsoft.com/office/drawing/2014/main" id="{873AE059-92C7-4C5F-B741-E415C6B47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8913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K jihu orientovaný svah vede k rychlému vytátí sněhové pokrývky, takže půda je pak pod silným vlivem mikroklimatu s extrémními teplotami na rozdíl od okolí, což dokumentuje výskyt kontinentálního lnu žlutého. Šiberná u České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985C6-D7CE-4012-86DC-B04BEB459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64" y="0"/>
            <a:ext cx="3744416" cy="6381328"/>
          </a:xfrm>
        </p:spPr>
        <p:txBody>
          <a:bodyPr/>
          <a:lstStyle/>
          <a:p>
            <a:r>
              <a:rPr lang="cs-CZ" sz="2400" dirty="0"/>
              <a:t>Hluboké trhliny ve skalách bez cirkulace vzduchu v chladnějších oblastech           s množstvím sněhu umožňují existenci sněhu dlouho do léta a tím také druhů horských, popř. i endemických jako zde v Korutanských Alpách.</a:t>
            </a:r>
          </a:p>
        </p:txBody>
      </p:sp>
      <p:pic>
        <p:nvPicPr>
          <p:cNvPr id="5" name="Zástupný obsah 4" descr="Obsah obrázku exteriér, skála, tráva, stojící&#10;&#10;Popis byl vytvořen automaticky">
            <a:extLst>
              <a:ext uri="{FF2B5EF4-FFF2-40B4-BE49-F238E27FC236}">
                <a16:creationId xmlns:a16="http://schemas.microsoft.com/office/drawing/2014/main" id="{7C4CDDF7-E506-4EB8-958A-61954B439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96"/>
            <a:ext cx="4572000" cy="6858002"/>
          </a:xfrm>
        </p:spPr>
      </p:pic>
    </p:spTree>
    <p:extLst>
      <p:ext uri="{BB962C8B-B14F-4D97-AF65-F5344CB8AC3E}">
        <p14:creationId xmlns:p14="http://schemas.microsoft.com/office/powerpoint/2010/main" val="26422680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46ACFB20-99D2-4AC1-8BBE-4F669424AF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C3963A43-E4C3-48D1-AE8D-4E3FA8E5F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4996" name="Picture 4" descr="Pim0028">
            <a:extLst>
              <a:ext uri="{FF2B5EF4-FFF2-40B4-BE49-F238E27FC236}">
                <a16:creationId xmlns:a16="http://schemas.microsoft.com/office/drawing/2014/main" id="{D19EA551-88AA-4502-B811-A1763508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Cortusa%20matthiolii">
            <a:extLst>
              <a:ext uri="{FF2B5EF4-FFF2-40B4-BE49-F238E27FC236}">
                <a16:creationId xmlns:a16="http://schemas.microsoft.com/office/drawing/2014/main" id="{982B2C59-81E2-4CF5-B01A-A23A04A14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0"/>
            <a:ext cx="4427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8" name="TextovéPole 1">
            <a:extLst>
              <a:ext uri="{FF2B5EF4-FFF2-40B4-BE49-F238E27FC236}">
                <a16:creationId xmlns:a16="http://schemas.microsoft.com/office/drawing/2014/main" id="{014BCAB5-24A6-4A27-8910-CF07643D2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0"/>
            <a:ext cx="5940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/>
              <a:t>Na dně Macochy v extrémní teplotní inverzi roste jako na jediném místě v ČR vysokohorská kruhatka Mathioliho – glaciální relikt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CB3EBE32-73EB-42F0-8F27-29B83A6CC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476250"/>
          </a:xfrm>
        </p:spPr>
        <p:txBody>
          <a:bodyPr/>
          <a:lstStyle/>
          <a:p>
            <a:pPr eaLnBrk="1" hangingPunct="1"/>
            <a:r>
              <a:rPr lang="cs-CZ" altLang="cs-CZ" sz="2800"/>
              <a:t>Polostinné lokality vchodů jeskyní - Štramberk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5EFE4869-2C45-4B8F-A742-6853497FA0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6020" name="Picture 4" descr="P7221335a">
            <a:extLst>
              <a:ext uri="{FF2B5EF4-FFF2-40B4-BE49-F238E27FC236}">
                <a16:creationId xmlns:a16="http://schemas.microsoft.com/office/drawing/2014/main" id="{1E11538A-8912-44E4-B7F8-95052BB60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44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86BA4551-4BE6-4B10-B063-83945FD7B3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pPr eaLnBrk="1" hangingPunct="1"/>
            <a:r>
              <a:rPr lang="cs-CZ" altLang="cs-CZ"/>
              <a:t>Zonace jeskyní dle světla</a:t>
            </a: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E190525E-EDBD-45FC-998C-045F44F3BB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7044" name="Picture 4" descr="Evropa_jeskyně_094">
            <a:extLst>
              <a:ext uri="{FF2B5EF4-FFF2-40B4-BE49-F238E27FC236}">
                <a16:creationId xmlns:a16="http://schemas.microsoft.com/office/drawing/2014/main" id="{CEE7568D-CDFF-47C6-AC13-CB2D3D1B5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6"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B3858CBB-829F-4072-85D1-8D9CE03F59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78D2FBBB-CBFE-4867-9489-BB6AF9F0A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8068" name="Picture 5" descr="Evropa_jeskyně_094">
            <a:extLst>
              <a:ext uri="{FF2B5EF4-FFF2-40B4-BE49-F238E27FC236}">
                <a16:creationId xmlns:a16="http://schemas.microsoft.com/office/drawing/2014/main" id="{FE576791-5364-4F80-8188-0837FA9D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0" r="519"/>
          <a:stretch>
            <a:fillRect/>
          </a:stretch>
        </p:blipFill>
        <p:spPr bwMode="auto">
          <a:xfrm>
            <a:off x="0" y="0"/>
            <a:ext cx="9323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D7276C1F-8BFE-459A-90CA-725170FE1B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7E4493EC-E08B-4C64-80D7-B594E3041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89092" name="Picture 4" descr="P2242659x">
            <a:extLst>
              <a:ext uri="{FF2B5EF4-FFF2-40B4-BE49-F238E27FC236}">
                <a16:creationId xmlns:a16="http://schemas.microsoft.com/office/drawing/2014/main" id="{EC3EE8B1-C075-4934-B972-30B7740C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3" name="Text Box 5">
            <a:extLst>
              <a:ext uri="{FF2B5EF4-FFF2-40B4-BE49-F238E27FC236}">
                <a16:creationId xmlns:a16="http://schemas.microsoft.com/office/drawing/2014/main" id="{B82CDB1D-819D-4A2D-8CC6-93C5C0905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0"/>
            <a:ext cx="3457575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/>
              <a:t>Křižák temnostní  </a:t>
            </a:r>
            <a:r>
              <a:rPr lang="cs-CZ" altLang="cs-CZ" sz="2800"/>
              <a:t>(</a:t>
            </a:r>
            <a:r>
              <a:rPr lang="cs-CZ" altLang="cs-CZ" sz="2800" i="1"/>
              <a:t>Meta menardi</a:t>
            </a:r>
            <a:r>
              <a:rPr lang="cs-CZ" altLang="cs-CZ" sz="2800"/>
              <a:t>)</a:t>
            </a:r>
          </a:p>
          <a:p>
            <a:pPr eaLnBrk="1" hangingPunct="1"/>
            <a:endParaRPr lang="cs-CZ" altLang="cs-CZ" sz="3200"/>
          </a:p>
        </p:txBody>
      </p:sp>
      <p:pic>
        <p:nvPicPr>
          <p:cNvPr id="214022" name="Picture 6" descr="P3092741x">
            <a:extLst>
              <a:ext uri="{FF2B5EF4-FFF2-40B4-BE49-F238E27FC236}">
                <a16:creationId xmlns:a16="http://schemas.microsoft.com/office/drawing/2014/main" id="{B6D0A5A1-015F-4340-B03B-E38172F37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3649663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0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F9E9104D-4AD3-4738-8CFF-0501885C0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0642EE91-8550-4056-8ECB-D4AB81F21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0116" name="Picture 4" descr="jelení jazyk">
            <a:extLst>
              <a:ext uri="{FF2B5EF4-FFF2-40B4-BE49-F238E27FC236}">
                <a16:creationId xmlns:a16="http://schemas.microsoft.com/office/drawing/2014/main" id="{0F5D6D39-ED36-4AF4-A43A-86EE75E3D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ovéPole 1">
            <a:extLst>
              <a:ext uri="{FF2B5EF4-FFF2-40B4-BE49-F238E27FC236}">
                <a16:creationId xmlns:a16="http://schemas.microsoft.com/office/drawing/2014/main" id="{5E511B69-B8AA-454B-ABDF-9820CDBFC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445125"/>
            <a:ext cx="38163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Stínomilný jelení jazyk na dně Pustého žlebu, potřebuje zároveň vápenec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A4B724EA-3CBE-4366-ACDB-D088E34E8A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E26DCE5B-D2AD-4293-815B-F36223FA17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1140" name="Picture 4" descr="a">
            <a:extLst>
              <a:ext uri="{FF2B5EF4-FFF2-40B4-BE49-F238E27FC236}">
                <a16:creationId xmlns:a16="http://schemas.microsoft.com/office/drawing/2014/main" id="{84C29C03-5681-45AA-AE90-32028CB0F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08"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Text Box 5">
            <a:extLst>
              <a:ext uri="{FF2B5EF4-FFF2-40B4-BE49-F238E27FC236}">
                <a16:creationId xmlns:a16="http://schemas.microsoft.com/office/drawing/2014/main" id="{4803EE03-B398-4F83-B9AD-267BB21FD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15888"/>
            <a:ext cx="388778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/>
              <a:t>VENTAROLY VE SVAZÍCH rozsedajících se vrcholů – České Středohoří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863B86E9-F682-46BC-92D9-AA5DB91FDA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5A32036E-8191-4AB6-A618-F17F19169F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244" name="Picture 4" descr="P1060165aaa">
            <a:extLst>
              <a:ext uri="{FF2B5EF4-FFF2-40B4-BE49-F238E27FC236}">
                <a16:creationId xmlns:a16="http://schemas.microsoft.com/office/drawing/2014/main" id="{007F9251-904C-4D16-A38D-E250F80E9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48839E60-7C93-46D0-84E6-27551A7AB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1"/>
            <a:ext cx="547255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Důsledek anemo-orografického systému – závěje, laviny. Červená hora v Hrubém Jeseníku.                           </a:t>
            </a:r>
            <a:r>
              <a:rPr lang="cs-CZ" altLang="cs-CZ" sz="1600" dirty="0"/>
              <a:t>Je zde na jaře ještě sníh, zatímco na 90 m vyšším Keprníku (vpravo) již nikoliv. Díky akumulaci sněhu se zde udržuje bezlesí.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6FB3BD36-3C71-431E-BE81-97AB70198B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2163" name="Picture 3" descr="a">
            <a:extLst>
              <a:ext uri="{FF2B5EF4-FFF2-40B4-BE49-F238E27FC236}">
                <a16:creationId xmlns:a16="http://schemas.microsoft.com/office/drawing/2014/main" id="{EE7EF04C-3D0B-48E4-9692-7BA728D738B1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97" r="35791" b="713"/>
          <a:stretch>
            <a:fillRect/>
          </a:stretch>
        </p:blipFill>
        <p:spPr>
          <a:xfrm>
            <a:off x="0" y="0"/>
            <a:ext cx="920591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B85B3EB7-EE4D-4584-84C4-EF3403C17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BB9B829-30A4-4A2A-B2CB-156B451055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3188" name="Picture 4" descr="P2100837">
            <a:extLst>
              <a:ext uri="{FF2B5EF4-FFF2-40B4-BE49-F238E27FC236}">
                <a16:creationId xmlns:a16="http://schemas.microsoft.com/office/drawing/2014/main" id="{DB9A3350-6440-488E-98EA-FE389D866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ovéPole 1">
            <a:extLst>
              <a:ext uri="{FF2B5EF4-FFF2-40B4-BE49-F238E27FC236}">
                <a16:creationId xmlns:a16="http://schemas.microsoft.com/office/drawing/2014/main" id="{D4B73D9D-B749-4C27-9107-32AD0591F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0"/>
            <a:ext cx="4032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Podobné v okraji údolí u Letovic – na trhlinách vystupuje v zimě teplý vzduch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8AA3390B-A32A-4A58-B51D-B5A729896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557A60F3-C74D-4208-A39D-03B4E77039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4212" name="Picture 4" descr="P2100838">
            <a:extLst>
              <a:ext uri="{FF2B5EF4-FFF2-40B4-BE49-F238E27FC236}">
                <a16:creationId xmlns:a16="http://schemas.microsoft.com/office/drawing/2014/main" id="{826C313D-894C-456C-9887-D36217E19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7E05689-6006-4103-A4CC-C439F7A0E6A1}"/>
              </a:ext>
            </a:extLst>
          </p:cNvPr>
          <p:cNvSpPr txBox="1"/>
          <p:nvPr/>
        </p:nvSpPr>
        <p:spPr>
          <a:xfrm>
            <a:off x="1744663" y="188913"/>
            <a:ext cx="6283325" cy="36830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</a:rPr>
              <a:t>… a třeba i koncem ledna může kvést bažanka vytrvalá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A0B4784B-369B-4900-863C-08C65A858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F18E6786-DAA3-4333-B2B7-191987425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5236" name="Picture 4" descr="c">
            <a:extLst>
              <a:ext uri="{FF2B5EF4-FFF2-40B4-BE49-F238E27FC236}">
                <a16:creationId xmlns:a16="http://schemas.microsoft.com/office/drawing/2014/main" id="{C61AE90A-040E-4C0D-9BC4-4A4ECFBF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ovéPole 1">
            <a:extLst>
              <a:ext uri="{FF2B5EF4-FFF2-40B4-BE49-F238E27FC236}">
                <a16:creationId xmlns:a16="http://schemas.microsoft.com/office/drawing/2014/main" id="{C301A382-FA3C-406A-99D9-DD913A042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0"/>
            <a:ext cx="3563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Suťová pole v Českém Středohoří – drží chladný vzduch dlouho do léta – výskyt horských druhů pavouků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ABAE7A83-375C-45FD-9B10-B7C8AB772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7C707740-99D0-4838-8C50-D6703EB4E6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6260" name="Picture 4" descr="d">
            <a:extLst>
              <a:ext uri="{FF2B5EF4-FFF2-40B4-BE49-F238E27FC236}">
                <a16:creationId xmlns:a16="http://schemas.microsoft.com/office/drawing/2014/main" id="{0CEFA23F-70D8-4DC9-BAB0-683486B22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444EDF3-995B-4C82-A539-27B08E0E190C}"/>
              </a:ext>
            </a:extLst>
          </p:cNvPr>
          <p:cNvSpPr txBox="1"/>
          <p:nvPr/>
        </p:nvSpPr>
        <p:spPr>
          <a:xfrm>
            <a:off x="2771775" y="0"/>
            <a:ext cx="6372225" cy="64611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latin typeface="Arial" charset="0"/>
              </a:rPr>
              <a:t>Takto vypadá ústí </a:t>
            </a:r>
            <a:r>
              <a:rPr lang="cs-CZ" dirty="0" err="1">
                <a:solidFill>
                  <a:srgbClr val="FF0000"/>
                </a:solidFill>
                <a:latin typeface="Arial" charset="0"/>
              </a:rPr>
              <a:t>ventaroly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> koncem května – stále s ledem. A to prý umožnilo na Milešovce přirozený výskyt smrku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A812EDDD-0832-4AEC-85E3-7F293EDA95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64066E2A-99D1-4738-9A70-F2CE3F008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7284" name="Picture 4" descr="Kleč u Plešného jezera">
            <a:extLst>
              <a:ext uri="{FF2B5EF4-FFF2-40B4-BE49-F238E27FC236}">
                <a16:creationId xmlns:a16="http://schemas.microsoft.com/office/drawing/2014/main" id="{318FB9DA-9122-4BE8-B87E-2D4F9C263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ovéPole 1">
            <a:extLst>
              <a:ext uri="{FF2B5EF4-FFF2-40B4-BE49-F238E27FC236}">
                <a16:creationId xmlns:a16="http://schemas.microsoft.com/office/drawing/2014/main" id="{DBAE1228-C7ED-4579-9859-3FC48B874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0"/>
            <a:ext cx="9036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/>
              <a:t>Balvaniště v pórech drží chladný vzduch, což znevýhodňuje smrk a umožňuje existenci vysokohorské kleče v poloze pod 1000 m – moréna u Plešného jezera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D118A701-9542-4334-B9A8-0CD153F1F5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AA9A8293-F2DF-41FB-8FDD-82812A4AA8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8308" name="Picture 5" descr="P5140120a">
            <a:extLst>
              <a:ext uri="{FF2B5EF4-FFF2-40B4-BE49-F238E27FC236}">
                <a16:creationId xmlns:a16="http://schemas.microsoft.com/office/drawing/2014/main" id="{ACFCCA1C-E4CD-4EC0-B869-5D654B937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TextovéPole 1">
            <a:extLst>
              <a:ext uri="{FF2B5EF4-FFF2-40B4-BE49-F238E27FC236}">
                <a16:creationId xmlns:a16="http://schemas.microsoft.com/office/drawing/2014/main" id="{646895E5-6DDF-4788-86C8-8FC32AAAF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0"/>
            <a:ext cx="29511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solidFill>
                  <a:srgbClr val="FF0000"/>
                </a:solidFill>
              </a:rPr>
              <a:t>V Podyjí zase zde rostou světlomilné dřeviny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97AC0411-D61A-4281-9C7F-86A2DCB745C7}"/>
              </a:ext>
            </a:extLst>
          </p:cNvPr>
          <p:cNvSpPr/>
          <p:nvPr/>
        </p:nvSpPr>
        <p:spPr bwMode="auto">
          <a:xfrm>
            <a:off x="3779912" y="3429000"/>
            <a:ext cx="4176464" cy="315436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43A49CE9-F711-427F-BB2B-036143632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4C37C5EF-9A99-4588-B72F-C3241425A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9332" name="Picture 5" descr="P5233259x">
            <a:extLst>
              <a:ext uri="{FF2B5EF4-FFF2-40B4-BE49-F238E27FC236}">
                <a16:creationId xmlns:a16="http://schemas.microsoft.com/office/drawing/2014/main" id="{58B421EB-B9EF-41DC-BA0F-02D4D6D8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5364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C5BF6C67-012B-4D60-A06C-CD1B65D78B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83E52743-D4C2-4FA5-8B5F-48381750D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100356" name="Picture 4" descr="Malá Úpa_balvan">
            <a:extLst>
              <a:ext uri="{FF2B5EF4-FFF2-40B4-BE49-F238E27FC236}">
                <a16:creationId xmlns:a16="http://schemas.microsoft.com/office/drawing/2014/main" id="{3A8D0337-0F44-4F41-99C2-E3490C60A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D035A37-5D94-472D-B560-0E812DBCCB12}"/>
              </a:ext>
            </a:extLst>
          </p:cNvPr>
          <p:cNvSpPr txBox="1"/>
          <p:nvPr/>
        </p:nvSpPr>
        <p:spPr>
          <a:xfrm>
            <a:off x="-108520" y="92076"/>
            <a:ext cx="5400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Ultramikrolokalita</a:t>
            </a:r>
            <a:r>
              <a:rPr lang="cs-CZ" dirty="0">
                <a:solidFill>
                  <a:schemeClr val="bg1"/>
                </a:solidFill>
              </a:rPr>
              <a:t> pro kapradinu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00A730-41AF-4CA3-95E4-9D2619931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6" y="274638"/>
            <a:ext cx="8280920" cy="994122"/>
          </a:xfrm>
        </p:spPr>
        <p:txBody>
          <a:bodyPr/>
          <a:lstStyle/>
          <a:p>
            <a:r>
              <a:rPr lang="cs-CZ" sz="2400" dirty="0"/>
              <a:t>Z horského hřbetu, na vrcholu s vápencem, se skutálel vápencový balvan do údolí tvořeného kyselými horninami. A zde na něm rostou </a:t>
            </a:r>
            <a:r>
              <a:rPr lang="cs-CZ" sz="2400" dirty="0" err="1"/>
              <a:t>kalcifyty</a:t>
            </a:r>
            <a:r>
              <a:rPr lang="cs-CZ" sz="2400" dirty="0"/>
              <a:t>, např. hvězdnice alpinská. Korutanské Alpy, Rakousko</a:t>
            </a:r>
          </a:p>
        </p:txBody>
      </p:sp>
      <p:pic>
        <p:nvPicPr>
          <p:cNvPr id="5" name="Zástupný obsah 4" descr="Obsah obrázku tráva, exteriér, květina, rostlina&#10;&#10;Popis byl vytvořen automaticky">
            <a:extLst>
              <a:ext uri="{FF2B5EF4-FFF2-40B4-BE49-F238E27FC236}">
                <a16:creationId xmlns:a16="http://schemas.microsoft.com/office/drawing/2014/main" id="{F5A1C636-7719-499F-9055-57DA90CD1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8"/>
          <a:stretch/>
        </p:blipFill>
        <p:spPr>
          <a:xfrm>
            <a:off x="0" y="1556792"/>
            <a:ext cx="9139943" cy="5333608"/>
          </a:xfr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D656ECA-FAA6-48AA-B70B-83D0EAEBA411}"/>
              </a:ext>
            </a:extLst>
          </p:cNvPr>
          <p:cNvCxnSpPr/>
          <p:nvPr/>
        </p:nvCxnSpPr>
        <p:spPr bwMode="auto">
          <a:xfrm flipH="1">
            <a:off x="4932040" y="1196752"/>
            <a:ext cx="1872208" cy="20162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9259962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2501</Words>
  <Application>Microsoft Office PowerPoint</Application>
  <PresentationFormat>Předvádění na obrazovce (4:3)</PresentationFormat>
  <Paragraphs>165</Paragraphs>
  <Slides>144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144</vt:i4>
      </vt:variant>
    </vt:vector>
  </HeadingPairs>
  <TitlesOfParts>
    <vt:vector size="147" baseType="lpstr">
      <vt:lpstr>Arial</vt:lpstr>
      <vt:lpstr>Calibri</vt:lpstr>
      <vt:lpstr>Výchozí návrh</vt:lpstr>
      <vt:lpstr>Extrémní mikrostanoviště RNDr. Martin Culek, Ph.D.</vt:lpstr>
      <vt:lpstr>Význam extrémních mikrostanovišť</vt:lpstr>
      <vt:lpstr>Mikrostanoviště souvisí s:</vt:lpstr>
      <vt:lpstr>Prezentace aplikace PowerPoint</vt:lpstr>
      <vt:lpstr>Horní hranice lesa ve střední Evropě (přibližné hodnoty)</vt:lpstr>
      <vt:lpstr>7. Vegetační stupeň – horní hranice lesa – mozaika lesa a bezlesí, časté skály neporostlé lesem</vt:lpstr>
      <vt:lpstr>Prezentace aplikace PowerPoint</vt:lpstr>
      <vt:lpstr>Prezentace aplikace PowerPoint</vt:lpstr>
      <vt:lpstr>Prezentace aplikace PowerPoint</vt:lpstr>
      <vt:lpstr>Prezentace aplikace PowerPoint</vt:lpstr>
      <vt:lpstr>Polykormony smrku nad hranicí lesa - Keprník</vt:lpstr>
      <vt:lpstr>Prezentace aplikace PowerPoint</vt:lpstr>
      <vt:lpstr>Smrky zničené velkou vrstvou sněhu</vt:lpstr>
      <vt:lpstr>Uvnitř smrkových polykormonů nad hranicí lesa vznikají podmínky pro růst lesních druhů (stín) – sedmikvítek evropský</vt:lpstr>
      <vt:lpstr>Prezentace aplikace PowerPoint</vt:lpstr>
      <vt:lpstr>Prezentace aplikace PowerPoint</vt:lpstr>
      <vt:lpstr>Prezentace aplikace PowerPoint</vt:lpstr>
      <vt:lpstr>Prezentace aplikace PowerPoint</vt:lpstr>
      <vt:lpstr>Korutanské Alpy – sněhová pole – jedině v jejich okolí je dost vody po celý rok</vt:lpstr>
      <vt:lpstr>Prezentace aplikace PowerPoint</vt:lpstr>
      <vt:lpstr>Mikrostanoviště u závěje – zpoždění fenofází, jiné druhy.                       Velká Kotlina v Hrubém Jesníku</vt:lpstr>
      <vt:lpstr>Prezentace aplikace PowerPoint</vt:lpstr>
      <vt:lpstr>7.-8. Vegetační stupeň - lavina</vt:lpstr>
      <vt:lpstr>ledovcový kar</vt:lpstr>
      <vt:lpstr>Prezentace aplikace PowerPoint</vt:lpstr>
      <vt:lpstr>Prezentace aplikace PowerPoint</vt:lpstr>
      <vt:lpstr>Prezentace aplikace PowerPoint</vt:lpstr>
      <vt:lpstr>Extrémně vyfoukávaná místa: Polštářová vegetace                        – mydlice nejmenší, vítr odstraňuje půdu pro konkurenci</vt:lpstr>
      <vt:lpstr>Prezentace aplikace PowerPoint</vt:lpstr>
      <vt:lpstr>Plazivá vrba Salix serphyllifolia je vysoká do 1,5 cm, roste jen tam, kde nemůže růst jiná vegetace – vítr (Korutanské Alpy)</vt:lpstr>
      <vt:lpstr>Prezentace aplikace PowerPoint</vt:lpstr>
      <vt:lpstr>To je on: pryskyřník ledovcový</vt:lpstr>
      <vt:lpstr>Prezentace aplikace PowerPoint</vt:lpstr>
      <vt:lpstr>Prezentace aplikace PowerPoint</vt:lpstr>
      <vt:lpstr>9. Vegetační stupeň – maloplošně v Krkonoších. Polygonální půdy, promrzání.   Tzv. horská tundra. Typický je výskyt nízkých rostlin umožněný absencí kleče i vysokých trav –zde rostou např. Juncus trifidus, Primula minima. U skal Salix herbacea.  Jaké jsou české názvy rostlin?</vt:lpstr>
      <vt:lpstr>Prezentace aplikace PowerPoint</vt:lpstr>
      <vt:lpstr>Prezentace aplikace PowerPoint</vt:lpstr>
      <vt:lpstr>Prezentace aplikace PowerPoint</vt:lpstr>
      <vt:lpstr>Prezentace aplikace PowerPoint</vt:lpstr>
      <vt:lpstr>Jeřáb – Blatiny, 740 m Žďárské vrchy, Krátká, 720 m –poškození námrazou a větrem – náznak vrcholového fenoménu v nižších polohách</vt:lpstr>
      <vt:lpstr>Blatiny – vrch Teplá, 780 m – umělé mikrostanoviště – mez z vysbíraného kamení – výskyt květin i borůvčí, záleží na orientaci ke Slunci a větru</vt:lpstr>
      <vt:lpstr>Jižní Indický oc., ostr. Amsterdam, 37º j.š. – dřeviny rostou jen v roklích kvůli extrémním větrům</vt:lpstr>
      <vt:lpstr>Rašeliniště: extrémní stanoviště, některé druhy stejné ve všech veget. stupních. Zde 8. vegetační stupeň. Rašeliniště je nahoře, s jezírky. Prameniště Úpy v Krkonoších</vt:lpstr>
      <vt:lpstr>Rašeliniště (vrchoviště) – v 8. v.s. se tolik neliší od okolí, protože i to je bezlesé</vt:lpstr>
      <vt:lpstr>Rašeliniště: 7. Vegetační stupeň.                                      Černohorská rašelina, Krkonoše, ca 1200 m</vt:lpstr>
      <vt:lpstr>7. v.s.: Závěrečné stadium rašeliniště</vt:lpstr>
      <vt:lpstr>Rašeliniště: 6. v.s.</vt:lpstr>
      <vt:lpstr>Rašeliniště  4.-5. v.s. Vyskytuje se stromová forma borovice blatky. Červené blato na Třeboňsku.   Otázka – kde se u nás stromová borovice blatka všude vyskytuje?</vt:lpstr>
      <vt:lpstr>Červená rostlina – rosnatka okrouhlolistá</vt:lpstr>
      <vt:lpstr>Rosnatka okrouhlolistá na rašeliništích u Dářka</vt:lpstr>
      <vt:lpstr>Hadce - Mohleno</vt:lpstr>
      <vt:lpstr>Prezentace aplikace PowerPoint</vt:lpstr>
      <vt:lpstr>Prezentace aplikace PowerPoint</vt:lpstr>
      <vt:lpstr>Podmrvka hadcová – také jen na hadcích. Mediteránní druh.  U nás původně jen na Mohelně. To je její nejsevernější výskyt. Nedávno objevena v Českém krasu, na původnost tohoto výskytu nevěřím.</vt:lpstr>
      <vt:lpstr>Prezentace aplikace PowerPoint</vt:lpstr>
      <vt:lpstr>Prezentace aplikace PowerPoint</vt:lpstr>
      <vt:lpstr>Vegetace pískových dun. Zde původní třtina křovištní. Zde neustále umravňována písčitým substrátem a převíváním písku.</vt:lpstr>
      <vt:lpstr>Písková duna v Třeboňské pánvi – výskyt psamofytů. Vyžadují narušování povrchu</vt:lpstr>
      <vt:lpstr>Prezentace aplikace PowerPoint</vt:lpstr>
      <vt:lpstr>Prezentace aplikace PowerPoint</vt:lpstr>
      <vt:lpstr>Prezentace aplikace PowerPoint</vt:lpstr>
      <vt:lpstr>Vápence – s dřínem    (Květnice u Tišnova)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Antro-pogenní „skály“ – umožňují výskyt skalních druhů v oblastech beze skal</vt:lpstr>
      <vt:lpstr>Prezentace aplikace PowerPoint</vt:lpstr>
      <vt:lpstr>Prezentace aplikace PowerPoint</vt:lpstr>
      <vt:lpstr>Prezentace aplikace PowerPoint</vt:lpstr>
      <vt:lpstr>Hluboké trhliny ve skalách bez cirkulace vzduchu v chladnějších oblastech           s množstvím sněhu umožňují existenci sněhu dlouho do léta a tím také druhů horských, popř. i endemických jako zde v Korutanských Alpách.</vt:lpstr>
      <vt:lpstr>Prezentace aplikace PowerPoint</vt:lpstr>
      <vt:lpstr>Polostinné lokality vchodů jeskyní - Štramberk</vt:lpstr>
      <vt:lpstr>Zonace jeskyní dle světla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 horského hřbetu, na vrcholu s vápencem, se skutálel vápencový balvan do údolí tvořeného kyselými horninami. A zde na něm rostou kalcifyty, např. hvězdnice alpinská. Korutanské Alpy, Rakousko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Hranická propast: - 289,5 m                                dosažená  hl. jezírka 220 m, kyselka 17ºC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Zde židovník německý (Myricaria germanica)- jediná lokalita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Bioticky podmíněná mikrostanoviště – ekoton lesa, Jinačovice</vt:lpstr>
      <vt:lpstr>Prezentace aplikace PowerPoint</vt:lpstr>
      <vt:lpstr>U Lelekovic zase s třešní křovitou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GU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Culek</dc:creator>
  <cp:lastModifiedBy>Martin Culek</cp:lastModifiedBy>
  <cp:revision>63</cp:revision>
  <dcterms:created xsi:type="dcterms:W3CDTF">2007-11-01T16:22:59Z</dcterms:created>
  <dcterms:modified xsi:type="dcterms:W3CDTF">2020-05-16T14:59:28Z</dcterms:modified>
</cp:coreProperties>
</file>