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0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1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2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3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4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5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9" r:id="rId2"/>
    <p:sldMasterId id="2147483721" r:id="rId3"/>
    <p:sldMasterId id="2147483733" r:id="rId4"/>
    <p:sldMasterId id="2147483745" r:id="rId5"/>
    <p:sldMasterId id="2147483756" r:id="rId6"/>
    <p:sldMasterId id="2147483764" r:id="rId7"/>
    <p:sldMasterId id="2147483773" r:id="rId8"/>
    <p:sldMasterId id="2147483782" r:id="rId9"/>
    <p:sldMasterId id="2147483795" r:id="rId10"/>
    <p:sldMasterId id="2147483799" r:id="rId11"/>
    <p:sldMasterId id="2147483807" r:id="rId12"/>
    <p:sldMasterId id="2147483820" r:id="rId13"/>
    <p:sldMasterId id="2147483830" r:id="rId14"/>
    <p:sldMasterId id="2147483839" r:id="rId15"/>
    <p:sldMasterId id="2147483851" r:id="rId16"/>
  </p:sldMasterIdLst>
  <p:notesMasterIdLst>
    <p:notesMasterId r:id="rId95"/>
  </p:notesMasterIdLst>
  <p:sldIdLst>
    <p:sldId id="414" r:id="rId17"/>
    <p:sldId id="426" r:id="rId18"/>
    <p:sldId id="428" r:id="rId19"/>
    <p:sldId id="429" r:id="rId20"/>
    <p:sldId id="433" r:id="rId21"/>
    <p:sldId id="430" r:id="rId22"/>
    <p:sldId id="431" r:id="rId23"/>
    <p:sldId id="432" r:id="rId24"/>
    <p:sldId id="434" r:id="rId25"/>
    <p:sldId id="435" r:id="rId26"/>
    <p:sldId id="415" r:id="rId27"/>
    <p:sldId id="375" r:id="rId28"/>
    <p:sldId id="376" r:id="rId29"/>
    <p:sldId id="377" r:id="rId30"/>
    <p:sldId id="379" r:id="rId31"/>
    <p:sldId id="380" r:id="rId32"/>
    <p:sldId id="381" r:id="rId33"/>
    <p:sldId id="382" r:id="rId34"/>
    <p:sldId id="389" r:id="rId35"/>
    <p:sldId id="398" r:id="rId36"/>
    <p:sldId id="399" r:id="rId37"/>
    <p:sldId id="396" r:id="rId38"/>
    <p:sldId id="416" r:id="rId39"/>
    <p:sldId id="390" r:id="rId40"/>
    <p:sldId id="391" r:id="rId41"/>
    <p:sldId id="394" r:id="rId42"/>
    <p:sldId id="392" r:id="rId43"/>
    <p:sldId id="409" r:id="rId44"/>
    <p:sldId id="401" r:id="rId45"/>
    <p:sldId id="402" r:id="rId46"/>
    <p:sldId id="323" r:id="rId47"/>
    <p:sldId id="295" r:id="rId48"/>
    <p:sldId id="417" r:id="rId49"/>
    <p:sldId id="418" r:id="rId50"/>
    <p:sldId id="420" r:id="rId51"/>
    <p:sldId id="425" r:id="rId52"/>
    <p:sldId id="403" r:id="rId53"/>
    <p:sldId id="326" r:id="rId54"/>
    <p:sldId id="404" r:id="rId55"/>
    <p:sldId id="338" r:id="rId56"/>
    <p:sldId id="372" r:id="rId57"/>
    <p:sldId id="421" r:id="rId58"/>
    <p:sldId id="424" r:id="rId59"/>
    <p:sldId id="344" r:id="rId60"/>
    <p:sldId id="346" r:id="rId61"/>
    <p:sldId id="347" r:id="rId62"/>
    <p:sldId id="348" r:id="rId63"/>
    <p:sldId id="395" r:id="rId64"/>
    <p:sldId id="350" r:id="rId65"/>
    <p:sldId id="406" r:id="rId66"/>
    <p:sldId id="352" r:id="rId67"/>
    <p:sldId id="407" r:id="rId68"/>
    <p:sldId id="408" r:id="rId69"/>
    <p:sldId id="412" r:id="rId70"/>
    <p:sldId id="354" r:id="rId71"/>
    <p:sldId id="353" r:id="rId72"/>
    <p:sldId id="356" r:id="rId73"/>
    <p:sldId id="358" r:id="rId74"/>
    <p:sldId id="359" r:id="rId75"/>
    <p:sldId id="410" r:id="rId76"/>
    <p:sldId id="413" r:id="rId77"/>
    <p:sldId id="363" r:id="rId78"/>
    <p:sldId id="364" r:id="rId79"/>
    <p:sldId id="365" r:id="rId80"/>
    <p:sldId id="366" r:id="rId81"/>
    <p:sldId id="367" r:id="rId82"/>
    <p:sldId id="368" r:id="rId83"/>
    <p:sldId id="349" r:id="rId84"/>
    <p:sldId id="296" r:id="rId85"/>
    <p:sldId id="298" r:id="rId86"/>
    <p:sldId id="299" r:id="rId87"/>
    <p:sldId id="300" r:id="rId88"/>
    <p:sldId id="301" r:id="rId89"/>
    <p:sldId id="302" r:id="rId90"/>
    <p:sldId id="303" r:id="rId91"/>
    <p:sldId id="306" r:id="rId92"/>
    <p:sldId id="307" r:id="rId93"/>
    <p:sldId id="411" r:id="rId9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slide" Target="slides/slide47.xml"/><Relationship Id="rId68" Type="http://schemas.openxmlformats.org/officeDocument/2006/relationships/slide" Target="slides/slide52.xml"/><Relationship Id="rId76" Type="http://schemas.openxmlformats.org/officeDocument/2006/relationships/slide" Target="slides/slide60.xml"/><Relationship Id="rId84" Type="http://schemas.openxmlformats.org/officeDocument/2006/relationships/slide" Target="slides/slide68.xml"/><Relationship Id="rId89" Type="http://schemas.openxmlformats.org/officeDocument/2006/relationships/slide" Target="slides/slide73.xml"/><Relationship Id="rId9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5.xml"/><Relationship Id="rId92" Type="http://schemas.openxmlformats.org/officeDocument/2006/relationships/slide" Target="slides/slide76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66" Type="http://schemas.openxmlformats.org/officeDocument/2006/relationships/slide" Target="slides/slide50.xml"/><Relationship Id="rId74" Type="http://schemas.openxmlformats.org/officeDocument/2006/relationships/slide" Target="slides/slide58.xml"/><Relationship Id="rId79" Type="http://schemas.openxmlformats.org/officeDocument/2006/relationships/slide" Target="slides/slide63.xml"/><Relationship Id="rId87" Type="http://schemas.openxmlformats.org/officeDocument/2006/relationships/slide" Target="slides/slide7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5.xml"/><Relationship Id="rId82" Type="http://schemas.openxmlformats.org/officeDocument/2006/relationships/slide" Target="slides/slide66.xml"/><Relationship Id="rId90" Type="http://schemas.openxmlformats.org/officeDocument/2006/relationships/slide" Target="slides/slide74.xml"/><Relationship Id="rId95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slide" Target="slides/slide48.xml"/><Relationship Id="rId69" Type="http://schemas.openxmlformats.org/officeDocument/2006/relationships/slide" Target="slides/slide53.xml"/><Relationship Id="rId77" Type="http://schemas.openxmlformats.org/officeDocument/2006/relationships/slide" Target="slides/slide6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72" Type="http://schemas.openxmlformats.org/officeDocument/2006/relationships/slide" Target="slides/slide56.xml"/><Relationship Id="rId80" Type="http://schemas.openxmlformats.org/officeDocument/2006/relationships/slide" Target="slides/slide64.xml"/><Relationship Id="rId85" Type="http://schemas.openxmlformats.org/officeDocument/2006/relationships/slide" Target="slides/slide69.xml"/><Relationship Id="rId93" Type="http://schemas.openxmlformats.org/officeDocument/2006/relationships/slide" Target="slides/slide77.xml"/><Relationship Id="rId9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67" Type="http://schemas.openxmlformats.org/officeDocument/2006/relationships/slide" Target="slides/slide51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slide" Target="slides/slide46.xml"/><Relationship Id="rId70" Type="http://schemas.openxmlformats.org/officeDocument/2006/relationships/slide" Target="slides/slide54.xml"/><Relationship Id="rId75" Type="http://schemas.openxmlformats.org/officeDocument/2006/relationships/slide" Target="slides/slide59.xml"/><Relationship Id="rId83" Type="http://schemas.openxmlformats.org/officeDocument/2006/relationships/slide" Target="slides/slide67.xml"/><Relationship Id="rId88" Type="http://schemas.openxmlformats.org/officeDocument/2006/relationships/slide" Target="slides/slide72.xml"/><Relationship Id="rId91" Type="http://schemas.openxmlformats.org/officeDocument/2006/relationships/slide" Target="slides/slide75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slide" Target="slides/slide49.xml"/><Relationship Id="rId73" Type="http://schemas.openxmlformats.org/officeDocument/2006/relationships/slide" Target="slides/slide57.xml"/><Relationship Id="rId78" Type="http://schemas.openxmlformats.org/officeDocument/2006/relationships/slide" Target="slides/slide62.xml"/><Relationship Id="rId81" Type="http://schemas.openxmlformats.org/officeDocument/2006/relationships/slide" Target="slides/slide65.xml"/><Relationship Id="rId86" Type="http://schemas.openxmlformats.org/officeDocument/2006/relationships/slide" Target="slides/slide70.xml"/><Relationship Id="rId94" Type="http://schemas.openxmlformats.org/officeDocument/2006/relationships/slide" Target="slides/slide78.xml"/><Relationship Id="rId9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0E4CC-54B5-4D7D-8E39-64FF8B70B997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938541-7CD4-4925-88E7-A6A81E33E54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369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1ED9AB-4630-41A5-89D9-3770BAB6A5C3}" type="slidenum">
              <a:rPr lang="cs-CZ" altLang="cs-CZ" smtClean="0"/>
              <a:pPr>
                <a:defRPr/>
              </a:pPr>
              <a:t>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8444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4177F-3AC3-4391-850B-9773DB71EF9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73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376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4177F-3AC3-4391-850B-9773DB71EF9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376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4177F-3AC3-4391-850B-9773DB71EF9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77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37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V</a:t>
            </a:r>
            <a:r>
              <a:rPr lang="cs-CZ" baseline="0" dirty="0" smtClean="0"/>
              <a:t> zimě se nám mění skupenství srážek ze sněhových na dešťové – ukázka na zimě 2015-2016, kdy bylo na JM nadprůměrné množství srážek v zimě, ale silně podprůměrné sněhu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B1751-59AF-4133-B8D8-A0073C21D340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140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B1751-59AF-4133-B8D8-A0073C21D3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40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7322-4B1B-4C30-B465-6F4D9FFA6F62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8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4E7322-4B1B-4C30-B465-6F4D9FFA6F62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786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B1751-59AF-4133-B8D8-A0073C21D34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140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4177F-3AC3-4391-850B-9773DB71EF9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37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4177F-3AC3-4391-850B-9773DB71EF9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71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376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696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B54177F-3AC3-4391-850B-9773DB71EF97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2537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565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2183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53330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3592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77341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299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591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39888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263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965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7873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59258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8209855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702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678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28025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855659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4B8EDD41-6390-40D1-82E4-0AEAD973D64B}" type="slidenum">
              <a:rPr lang="cs-CZ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3019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6C6B3CC-EF84-4CD7-8FB0-E5A47AACBC7E}" type="slidenum">
              <a:rPr lang="cs-CZ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0841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40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41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61090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229861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9146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54275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51179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045401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9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fld id="{16C6B3CC-EF84-4CD7-8FB0-E5A47AACBC7E}" type="slidenum">
              <a:rPr lang="cs-CZ">
                <a:solidFill>
                  <a:prstClr val="black"/>
                </a:solidFill>
              </a:rPr>
              <a:pPr defTabSz="457200">
                <a:defRPr/>
              </a:pPr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53044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1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02115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973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2048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3439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7822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2305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00974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85935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1462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0063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68290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8930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6923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158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5689363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8326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99812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94402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69963327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09EE224-2734-4E2B-AB7A-DAC0469C98AA}" type="datetimeFigureOut">
              <a:rPr lang="en-US" smtClean="0">
                <a:solidFill>
                  <a:prstClr val="black"/>
                </a:solidFill>
              </a:rPr>
              <a:pPr defTabSz="457200"/>
              <a:t>2/24/2020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FB0B9C8-75FE-408C-A536-33ACF6996D7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5158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3D230-C01E-41A6-A695-6A2BEF81359B}" type="slidenum">
              <a:rPr lang="cs-CZ" altLang="cs-CZ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cs-CZ" alt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7491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B0EF1A3-C9A4-4C81-9183-741CF8FF6857}" type="datetimeFigureOut">
              <a:rPr lang="cs-CZ" smtClean="0">
                <a:solidFill>
                  <a:prstClr val="black"/>
                </a:solidFill>
              </a:rPr>
              <a:pPr/>
              <a:t>24.02.2020</a:t>
            </a:fld>
            <a:endParaRPr lang="cs-CZ">
              <a:solidFill>
                <a:prstClr val="black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cs-CZ">
              <a:solidFill>
                <a:prstClr val="black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2EDC51-DFD9-4F2A-9B6D-2E6300ADC19B}" type="slidenum">
              <a:rPr lang="cs-CZ" smtClean="0">
                <a:solidFill>
                  <a:prstClr val="black"/>
                </a:solidFill>
              </a:rPr>
              <a:pPr/>
              <a:t>‹#›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81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944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37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494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41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64392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5766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172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3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8137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73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98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47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089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00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614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855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7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464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862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85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1929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148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422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83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900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894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1909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2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0614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11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8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4248481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622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39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6344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768826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09EE224-2734-4E2B-AB7A-DAC0469C98AA}" type="datetimeFigureOut">
              <a:rPr lang="en-US" smtClean="0">
                <a:solidFill>
                  <a:prstClr val="black"/>
                </a:solidFill>
              </a:rPr>
              <a:pPr defTabSz="457200"/>
              <a:t>2/24/2020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FB0B9C8-75FE-408C-A536-33ACF6996D7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948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4844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55763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2513754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6534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061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8479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83637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758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37444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509395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7919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257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6322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337613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09EE224-2734-4E2B-AB7A-DAC0469C98AA}" type="datetimeFigureOut">
              <a:rPr lang="en-US" smtClean="0">
                <a:solidFill>
                  <a:prstClr val="black"/>
                </a:solidFill>
              </a:rPr>
              <a:pPr defTabSz="457200"/>
              <a:t>2/24/2020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FB0B9C8-75FE-408C-A536-33ACF6996D7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1869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442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5429342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8196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2146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9479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468383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109EE224-2734-4E2B-AB7A-DAC0469C98AA}" type="datetimeFigureOut">
              <a:rPr lang="en-US" smtClean="0">
                <a:solidFill>
                  <a:prstClr val="black"/>
                </a:solidFill>
              </a:rPr>
              <a:pPr defTabSz="457200"/>
              <a:t>2/24/2020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2FB0B9C8-75FE-408C-A536-33ACF6996D7E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99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8259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2542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644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896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7842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270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962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394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39141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1745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2815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8691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4000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03904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596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3"/>
          <p:cNvGrpSpPr/>
          <p:nvPr/>
        </p:nvGrpSpPr>
        <p:grpSpPr>
          <a:xfrm>
            <a:off x="5" y="-10925"/>
            <a:ext cx="2323579" cy="6926696"/>
            <a:chOff x="-2988840" y="-681190"/>
            <a:chExt cx="2323579" cy="5195022"/>
          </a:xfrm>
        </p:grpSpPr>
        <p:pic>
          <p:nvPicPr>
            <p:cNvPr id="33" name="Google Shape;33;p3" descr="S:\F15015_Copernicus\3_Work\330_Work-in-process\SC4_BackgroundMat\Visual_ID\Photos\Climate_change_ThinkstockPhotos-147656737.jpg"/>
            <p:cNvPicPr preferRelativeResize="0"/>
            <p:nvPr/>
          </p:nvPicPr>
          <p:blipFill rotWithShape="1">
            <a:blip r:embed="rId2">
              <a:alphaModFix/>
            </a:blip>
            <a:srcRect b="-68"/>
            <a:stretch/>
          </p:blipFill>
          <p:spPr>
            <a:xfrm>
              <a:off x="-2988840" y="-668610"/>
              <a:ext cx="2323578" cy="5181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" name="Google Shape;34;p3"/>
            <p:cNvSpPr/>
            <p:nvPr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64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4572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lt1">
                <a:alpha val="4784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4572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36;p3"/>
          <p:cNvSpPr txBox="1">
            <a:spLocks noGrp="1"/>
          </p:cNvSpPr>
          <p:nvPr>
            <p:ph type="dt" idx="10"/>
          </p:nvPr>
        </p:nvSpPr>
        <p:spPr>
          <a:xfrm>
            <a:off x="457200" y="657756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7" name="Google Shape;37;p3"/>
          <p:cNvSpPr txBox="1">
            <a:spLocks noGrp="1"/>
          </p:cNvSpPr>
          <p:nvPr>
            <p:ph type="ftr" idx="11"/>
          </p:nvPr>
        </p:nvSpPr>
        <p:spPr>
          <a:xfrm>
            <a:off x="3124200" y="657756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38" name="Google Shape;38;p3"/>
          <p:cNvSpPr txBox="1">
            <a:spLocks noGrp="1"/>
          </p:cNvSpPr>
          <p:nvPr>
            <p:ph type="sldNum" idx="12"/>
          </p:nvPr>
        </p:nvSpPr>
        <p:spPr>
          <a:xfrm>
            <a:off x="6553200" y="657756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cs-CZ">
                <a:solidFill>
                  <a:prstClr val="black"/>
                </a:solidFill>
              </a:rPr>
              <a:pPr defTabSz="457200"/>
              <a:t>‹#›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39" name="Google Shape;39;p3"/>
          <p:cNvSpPr txBox="1">
            <a:spLocks noGrp="1"/>
          </p:cNvSpPr>
          <p:nvPr>
            <p:ph type="title"/>
          </p:nvPr>
        </p:nvSpPr>
        <p:spPr>
          <a:xfrm>
            <a:off x="867704" y="313343"/>
            <a:ext cx="7819096" cy="370052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>
            <a:off x="107509" y="27782"/>
            <a:ext cx="878633" cy="6572823"/>
            <a:chOff x="164975" y="20834"/>
            <a:chExt cx="878633" cy="4929617"/>
          </a:xfrm>
        </p:grpSpPr>
        <p:cxnSp>
          <p:nvCxnSpPr>
            <p:cNvPr id="41" name="Google Shape;41;p3"/>
            <p:cNvCxnSpPr/>
            <p:nvPr/>
          </p:nvCxnSpPr>
          <p:spPr>
            <a:xfrm>
              <a:off x="503610" y="1062019"/>
              <a:ext cx="0" cy="3888432"/>
            </a:xfrm>
            <a:prstGeom prst="straightConnector1">
              <a:avLst/>
            </a:prstGeom>
            <a:noFill/>
            <a:ln w="31750" cap="flat" cmpd="sng">
              <a:solidFill>
                <a:srgbClr val="941333">
                  <a:alpha val="80784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" name="Google Shape;42;p3"/>
            <p:cNvSpPr txBox="1"/>
            <p:nvPr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457200"/>
              <a:r>
                <a:rPr lang="cs-CZ" sz="1100">
                  <a:solidFill>
                    <a:srgbClr val="941333"/>
                  </a:solidFill>
                  <a:ea typeface="Calibri"/>
                  <a:cs typeface="Calibri"/>
                  <a:sym typeface="Calibri"/>
                </a:rPr>
                <a:t>Climate</a:t>
              </a:r>
              <a:endParaRPr sz="1100">
                <a:solidFill>
                  <a:srgbClr val="941333"/>
                </a:solidFill>
                <a:ea typeface="Calibri"/>
                <a:cs typeface="Calibri"/>
                <a:sym typeface="Calibri"/>
              </a:endParaRPr>
            </a:p>
            <a:p>
              <a:pPr defTabSz="457200"/>
              <a:r>
                <a:rPr lang="cs-CZ" sz="1100">
                  <a:solidFill>
                    <a:srgbClr val="941333"/>
                  </a:solidFill>
                  <a:ea typeface="Calibri"/>
                  <a:cs typeface="Calibri"/>
                  <a:sym typeface="Calibri"/>
                </a:rPr>
                <a:t>Change</a:t>
              </a:r>
              <a:endParaRPr sz="1100">
                <a:solidFill>
                  <a:srgbClr val="941333"/>
                </a:solid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3" name="Google Shape;43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092137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4"/>
          <p:cNvGrpSpPr/>
          <p:nvPr/>
        </p:nvGrpSpPr>
        <p:grpSpPr>
          <a:xfrm>
            <a:off x="5" y="-10925"/>
            <a:ext cx="2323579" cy="6926696"/>
            <a:chOff x="-2988840" y="-681190"/>
            <a:chExt cx="2323579" cy="5195022"/>
          </a:xfrm>
        </p:grpSpPr>
        <p:pic>
          <p:nvPicPr>
            <p:cNvPr id="46" name="Google Shape;46;p4" descr="S:\F15015_Copernicus\3_Work\330_Work-in-process\SC4_BackgroundMat\Visual_ID\Photos\Climate_change_ThinkstockPhotos-147656737.jpg"/>
            <p:cNvPicPr preferRelativeResize="0"/>
            <p:nvPr/>
          </p:nvPicPr>
          <p:blipFill rotWithShape="1">
            <a:blip r:embed="rId2">
              <a:alphaModFix/>
            </a:blip>
            <a:srcRect b="-68"/>
            <a:stretch/>
          </p:blipFill>
          <p:spPr>
            <a:xfrm>
              <a:off x="-2988840" y="-668610"/>
              <a:ext cx="2323578" cy="51810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Google Shape;47;p4"/>
            <p:cNvSpPr/>
            <p:nvPr/>
          </p:nvSpPr>
          <p:spPr>
            <a:xfrm>
              <a:off x="-2978397" y="-681190"/>
              <a:ext cx="2313136" cy="5184799"/>
            </a:xfrm>
            <a:prstGeom prst="rect">
              <a:avLst/>
            </a:prstGeom>
            <a:gradFill>
              <a:gsLst>
                <a:gs pos="0">
                  <a:srgbClr val="97B4E4">
                    <a:alpha val="0"/>
                  </a:srgbClr>
                </a:gs>
                <a:gs pos="64000">
                  <a:schemeClr val="lt1"/>
                </a:gs>
                <a:gs pos="100000">
                  <a:schemeClr val="lt1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4572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-2988840" y="-667227"/>
              <a:ext cx="2323578" cy="5181059"/>
            </a:xfrm>
            <a:prstGeom prst="rect">
              <a:avLst/>
            </a:prstGeom>
            <a:solidFill>
              <a:schemeClr val="lt1">
                <a:alpha val="4784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457200"/>
              <a:endParaRPr>
                <a:solidFill>
                  <a:prstClr val="white"/>
                </a:solidFill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4"/>
          <p:cNvSpPr txBox="1">
            <a:spLocks noGrp="1"/>
          </p:cNvSpPr>
          <p:nvPr>
            <p:ph type="title"/>
          </p:nvPr>
        </p:nvSpPr>
        <p:spPr>
          <a:xfrm>
            <a:off x="867704" y="313343"/>
            <a:ext cx="7819096" cy="370052"/>
          </a:xfrm>
          <a:prstGeom prst="rect">
            <a:avLst/>
          </a:prstGeom>
          <a:solidFill>
            <a:srgbClr val="941333"/>
          </a:solidFill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  <a:defRPr sz="18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"/>
          <p:cNvSpPr txBox="1">
            <a:spLocks noGrp="1"/>
          </p:cNvSpPr>
          <p:nvPr>
            <p:ph type="body" idx="1"/>
          </p:nvPr>
        </p:nvSpPr>
        <p:spPr>
          <a:xfrm>
            <a:off x="1387052" y="932726"/>
            <a:ext cx="7299753" cy="5097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dt" idx="10"/>
          </p:nvPr>
        </p:nvSpPr>
        <p:spPr>
          <a:xfrm>
            <a:off x="457200" y="6571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52" name="Google Shape;52;p4"/>
          <p:cNvSpPr txBox="1">
            <a:spLocks noGrp="1"/>
          </p:cNvSpPr>
          <p:nvPr>
            <p:ph type="ftr" idx="11"/>
          </p:nvPr>
        </p:nvSpPr>
        <p:spPr>
          <a:xfrm>
            <a:off x="3124200" y="6571688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53" name="Google Shape;53;p4"/>
          <p:cNvSpPr txBox="1">
            <a:spLocks noGrp="1"/>
          </p:cNvSpPr>
          <p:nvPr>
            <p:ph type="sldNum" idx="12"/>
          </p:nvPr>
        </p:nvSpPr>
        <p:spPr>
          <a:xfrm>
            <a:off x="6553200" y="6571688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457200"/>
            <a:fld id="{00000000-1234-1234-1234-123412341234}" type="slidenum">
              <a:rPr lang="cs-CZ">
                <a:solidFill>
                  <a:prstClr val="black"/>
                </a:solidFill>
              </a:rPr>
              <a:pPr defTabSz="457200"/>
              <a:t>‹#›</a:t>
            </a:fld>
            <a:endParaRPr>
              <a:solidFill>
                <a:prstClr val="black"/>
              </a:solidFill>
            </a:endParaRPr>
          </a:p>
        </p:txBody>
      </p:sp>
      <p:grpSp>
        <p:nvGrpSpPr>
          <p:cNvPr id="54" name="Google Shape;54;p4"/>
          <p:cNvGrpSpPr/>
          <p:nvPr/>
        </p:nvGrpSpPr>
        <p:grpSpPr>
          <a:xfrm>
            <a:off x="107509" y="27782"/>
            <a:ext cx="878633" cy="6572823"/>
            <a:chOff x="164975" y="20834"/>
            <a:chExt cx="878633" cy="4929617"/>
          </a:xfrm>
        </p:grpSpPr>
        <p:cxnSp>
          <p:nvCxnSpPr>
            <p:cNvPr id="55" name="Google Shape;55;p4"/>
            <p:cNvCxnSpPr/>
            <p:nvPr/>
          </p:nvCxnSpPr>
          <p:spPr>
            <a:xfrm>
              <a:off x="503610" y="1062019"/>
              <a:ext cx="0" cy="3888432"/>
            </a:xfrm>
            <a:prstGeom prst="straightConnector1">
              <a:avLst/>
            </a:prstGeom>
            <a:noFill/>
            <a:ln w="31750" cap="flat" cmpd="sng">
              <a:solidFill>
                <a:srgbClr val="941333">
                  <a:alpha val="80784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56" name="Google Shape;56;p4"/>
            <p:cNvSpPr txBox="1"/>
            <p:nvPr/>
          </p:nvSpPr>
          <p:spPr>
            <a:xfrm>
              <a:off x="164975" y="614834"/>
              <a:ext cx="878633" cy="43088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457200"/>
              <a:r>
                <a:rPr lang="cs-CZ" sz="1100">
                  <a:solidFill>
                    <a:srgbClr val="941333"/>
                  </a:solidFill>
                  <a:ea typeface="Calibri"/>
                  <a:cs typeface="Calibri"/>
                  <a:sym typeface="Calibri"/>
                </a:rPr>
                <a:t>Climate</a:t>
              </a:r>
              <a:endParaRPr sz="1100">
                <a:solidFill>
                  <a:srgbClr val="941333"/>
                </a:solidFill>
                <a:ea typeface="Calibri"/>
                <a:cs typeface="Calibri"/>
                <a:sym typeface="Calibri"/>
              </a:endParaRPr>
            </a:p>
            <a:p>
              <a:pPr defTabSz="457200"/>
              <a:r>
                <a:rPr lang="cs-CZ" sz="1100">
                  <a:solidFill>
                    <a:srgbClr val="941333"/>
                  </a:solidFill>
                  <a:ea typeface="Calibri"/>
                  <a:cs typeface="Calibri"/>
                  <a:sym typeface="Calibri"/>
                </a:rPr>
                <a:t>Change</a:t>
              </a:r>
              <a:endParaRPr sz="1100">
                <a:solidFill>
                  <a:srgbClr val="941333"/>
                </a:solidFill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7" name="Google Shape;57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5246" y="20834"/>
              <a:ext cx="662953" cy="684016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5161257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35600"/>
            <a:ext cx="7772400" cy="2199692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54338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7664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591200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4575404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46887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591200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591200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59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219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335600"/>
            <a:ext cx="2949178" cy="970785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335600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405395"/>
            <a:ext cx="2949178" cy="380382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39759641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78049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www.czechglobe.cz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1CCF3E-B1AC-4554-95AB-3546ADCFE577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03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14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2.xml"/><Relationship Id="rId9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3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1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4E5F433-DCD2-481A-8332-FE556038CE4C}" type="datetimeFigureOut">
              <a:rPr lang="cs-CZ" smtClean="0"/>
              <a:t>24.02.2020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CD2905-FA32-4DCD-9197-AAB14F1AAB7F}" type="slidenum">
              <a:rPr lang="cs-CZ" smtClean="0"/>
              <a:t>‹#›</a:t>
            </a:fld>
            <a:endParaRPr lang="cs-CZ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7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74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67DC7CD9-C2BF-4E0F-A251-2DE116A3F3AF}" type="datetimeFigureOut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457200"/>
              <a:t>24.02.2020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C2EF3B4-15E9-465E-A868-6A8B00F56B1B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88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76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241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DDDFD-9C89-4283-BA2F-05CD3ACF20E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011D62-7A23-4A0C-9BD2-E5D7A16B45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72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0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872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09EE224-2734-4E2B-AB7A-DAC0469C98AA}" type="datetimeFigureOut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2FB0B9C8-75FE-408C-A536-33ACF6996D7E}" type="slidenum">
              <a:rPr lang="en-US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9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04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4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091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126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33743"/>
            <a:ext cx="7886700" cy="48432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395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9EE224-2734-4E2B-AB7A-DAC0469C98A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2/24/2020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0B9C8-75FE-408C-A536-33ACF6996D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095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6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2.wmf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7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3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8.xml"/><Relationship Id="rId5" Type="http://schemas.openxmlformats.org/officeDocument/2006/relationships/image" Target="../media/image89.tiff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tiff"/><Relationship Id="rId2" Type="http://schemas.openxmlformats.org/officeDocument/2006/relationships/image" Target="../media/image105.tiff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2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tiff"/><Relationship Id="rId1" Type="http://schemas.openxmlformats.org/officeDocument/2006/relationships/slideLayout" Target="../slideLayouts/slideLayout6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280"/>
            <a:ext cx="9148552" cy="5822559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0" y="6055221"/>
            <a:ext cx="9144000" cy="81483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40396" y="6127116"/>
            <a:ext cx="5712773" cy="73866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</a:rPr>
              <a:t>„</a:t>
            </a:r>
            <a:r>
              <a:rPr lang="en-US" sz="1400" dirty="0" err="1">
                <a:solidFill>
                  <a:prstClr val="black"/>
                </a:solidFill>
              </a:rPr>
              <a:t>SustES</a:t>
            </a:r>
            <a:r>
              <a:rPr lang="en-US" sz="1400" dirty="0">
                <a:solidFill>
                  <a:prstClr val="black"/>
                </a:solidFill>
              </a:rPr>
              <a:t> - Adaptation strategies for sustainable ecosystem services and food security under adverse environmental conditions“</a:t>
            </a:r>
          </a:p>
          <a:p>
            <a:pPr defTabSz="457200"/>
            <a:r>
              <a:rPr lang="en-US" sz="1400" dirty="0">
                <a:solidFill>
                  <a:prstClr val="black"/>
                </a:solidFill>
              </a:rPr>
              <a:t>(CZ.02.1.01/0.0/0.0/16_019/0000797)</a:t>
            </a:r>
          </a:p>
        </p:txBody>
      </p:sp>
      <p:pic>
        <p:nvPicPr>
          <p:cNvPr id="1026" name="Picture 2" descr="C:\Users\zahradnicek\Downloads\logolink_OP_VVV_hor_barva_e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5" y="6172448"/>
            <a:ext cx="2916356" cy="6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-1" y="1628800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s-CZ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Očekávaná změna klimatu v České </a:t>
            </a:r>
            <a:r>
              <a:rPr lang="cs-CZ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republice</a:t>
            </a:r>
            <a:endParaRPr lang="cs-CZ" sz="4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5414" y="5573236"/>
            <a:ext cx="904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400" b="1" dirty="0" smtClean="0">
                <a:solidFill>
                  <a:prstClr val="white"/>
                </a:solidFill>
              </a:rPr>
              <a:t>Pavel Zahradníček, Miroslav Trnka, Petr Štěpánek a mnoho dalších 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2228705" y="342424"/>
            <a:ext cx="6919847" cy="6060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pic>
        <p:nvPicPr>
          <p:cNvPr id="3" name="Picture 2" descr="D:\Data\logo\CHMU zakladni ver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01060"/>
            <a:ext cx="193796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9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Výsledek obrázku pro solar and wind ener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4" y="830019"/>
            <a:ext cx="9155113" cy="532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10"/>
          <p:cNvSpPr/>
          <p:nvPr/>
        </p:nvSpPr>
        <p:spPr>
          <a:xfrm>
            <a:off x="0" y="6093296"/>
            <a:ext cx="9132888" cy="7647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164728" y="6152482"/>
            <a:ext cx="8753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Energetická meteorologie</a:t>
            </a:r>
            <a:endParaRPr lang="cs-CZ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669" y="4942114"/>
            <a:ext cx="2162687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675730" y="896486"/>
            <a:ext cx="64087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Speciální super přesné předpovědi výroby elektřiny ze solárních a větrných elektráren (vstupy sluneční svit, vítr)</a:t>
            </a: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hodinovém kroku, 24krát denně</a:t>
            </a: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Spotřeba elektřiny a plynu (závislost počasí, teplota, oblačnost)</a:t>
            </a:r>
          </a:p>
          <a:p>
            <a:pPr marL="285750" indent="-285750">
              <a:buFontTx/>
              <a:buChar char="-"/>
            </a:pPr>
            <a:r>
              <a:rPr lang="cs-CZ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Už od roku 2012</a:t>
            </a:r>
            <a:endParaRPr lang="cs-CZ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853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533201" y="365759"/>
            <a:ext cx="2420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Klimatické modely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0" y="5058000"/>
            <a:ext cx="469975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/>
          <p:cNvGrpSpPr/>
          <p:nvPr/>
        </p:nvGrpSpPr>
        <p:grpSpPr>
          <a:xfrm>
            <a:off x="4730590" y="5034895"/>
            <a:ext cx="4381190" cy="1868604"/>
            <a:chOff x="12896193" y="11110146"/>
            <a:chExt cx="4660442" cy="1968235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6193" y="11302778"/>
              <a:ext cx="4660442" cy="17756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4220" y="11110146"/>
              <a:ext cx="4324387" cy="192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2" descr="Výsledek obrázku pro climatic model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43360"/>
            <a:ext cx="3552527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8800" y="1097279"/>
            <a:ext cx="8303580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cs-CZ" sz="2400" dirty="0" smtClean="0">
                <a:solidFill>
                  <a:prstClr val="white"/>
                </a:solidFill>
              </a:rPr>
              <a:t>Klimatické modely – jak fungují, co očekávat, jak s nim pracovat</a:t>
            </a:r>
            <a:endParaRPr lang="cs-CZ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47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533201" y="365759"/>
            <a:ext cx="2420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Klimatické modely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75" y="3194590"/>
            <a:ext cx="3552255" cy="33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ástupný symbol pro obsah 2"/>
          <p:cNvSpPr txBox="1">
            <a:spLocks/>
          </p:cNvSpPr>
          <p:nvPr/>
        </p:nvSpPr>
        <p:spPr>
          <a:xfrm>
            <a:off x="395536" y="764704"/>
            <a:ext cx="8748464" cy="43211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sz="2400" dirty="0" smtClean="0">
                <a:solidFill>
                  <a:prstClr val="black"/>
                </a:solidFill>
              </a:rPr>
              <a:t>Klimatické modely jsou převážně používány k predikování budoucího vývoje klimatu a jejich dopadů, ale existuje i modelování do minulosti</a:t>
            </a:r>
          </a:p>
          <a:p>
            <a:r>
              <a:rPr lang="cs-CZ" altLang="cs-CZ" sz="2400" dirty="0" smtClean="0">
                <a:solidFill>
                  <a:prstClr val="black"/>
                </a:solidFill>
              </a:rPr>
              <a:t>Je to nástroj pro poznání klimatu</a:t>
            </a:r>
          </a:p>
          <a:p>
            <a:r>
              <a:rPr lang="cs-CZ" altLang="cs-CZ" sz="2400" dirty="0" smtClean="0">
                <a:solidFill>
                  <a:prstClr val="black"/>
                </a:solidFill>
              </a:rPr>
              <a:t>Modely mohou být použity jako „virtuální“ laboratoř pro testování různých hypotéz a na základě výstupů lze dále model vyvíjet</a:t>
            </a:r>
          </a:p>
        </p:txBody>
      </p:sp>
      <p:pic>
        <p:nvPicPr>
          <p:cNvPr id="1028" name="Picture 4" descr="https://static.sciencelearn.org.nz/images/images/000/002/824/embed/SLH-THI_ART_09_Climate_model_climate_system5_0.jpg?152231135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079"/>
            <a:ext cx="529411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37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584" y="127284"/>
            <a:ext cx="6768926" cy="663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6533201" y="365759"/>
            <a:ext cx="2420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Klimatické modely</a:t>
            </a:r>
            <a:endParaRPr lang="cs-CZ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07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533201" y="365759"/>
            <a:ext cx="24206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Klimatické modely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14" y="116632"/>
            <a:ext cx="8856486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D:\Data\konference\MZP_2019\ModelResol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56" y="459740"/>
            <a:ext cx="7920001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30" y="2060848"/>
            <a:ext cx="8516868" cy="350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77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004561" y="365759"/>
            <a:ext cx="327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Korekce chyb modelů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9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19" y="1432296"/>
            <a:ext cx="5456238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3"/>
          <p:cNvSpPr txBox="1">
            <a:spLocks noChangeArrowheads="1"/>
          </p:cNvSpPr>
          <p:nvPr/>
        </p:nvSpPr>
        <p:spPr bwMode="auto">
          <a:xfrm>
            <a:off x="394619" y="911542"/>
            <a:ext cx="8749381" cy="369332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/>
            <a:r>
              <a:rPr lang="cs-CZ" altLang="cs-CZ" dirty="0" smtClean="0">
                <a:solidFill>
                  <a:prstClr val="black"/>
                </a:solidFill>
              </a:rPr>
              <a:t>Každý model obsahuje chybu, je nutné ho „naladit“ na podmínky daného území</a:t>
            </a:r>
            <a:endParaRPr lang="cs-CZ" altLang="cs-CZ" dirty="0">
              <a:solidFill>
                <a:prstClr val="black"/>
              </a:solidFill>
            </a:endParaRPr>
          </a:p>
        </p:txBody>
      </p:sp>
      <p:pic>
        <p:nvPicPr>
          <p:cNvPr id="11" name="obrázek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6" y="3940602"/>
            <a:ext cx="4374691" cy="2917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ázek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07" y="3942000"/>
            <a:ext cx="4377367" cy="29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ovéPole 3"/>
          <p:cNvSpPr txBox="1">
            <a:spLocks noChangeArrowheads="1"/>
          </p:cNvSpPr>
          <p:nvPr/>
        </p:nvSpPr>
        <p:spPr bwMode="auto">
          <a:xfrm>
            <a:off x="6004561" y="1430753"/>
            <a:ext cx="3037839" cy="92333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/>
            <a:r>
              <a:rPr lang="cs-CZ" altLang="cs-CZ" dirty="0" smtClean="0">
                <a:solidFill>
                  <a:prstClr val="black"/>
                </a:solidFill>
              </a:rPr>
              <a:t>Bez korekce lze pracovat jen s velikostí změny = nepoužitelné pro </a:t>
            </a:r>
            <a:r>
              <a:rPr lang="cs-CZ" altLang="cs-CZ" dirty="0" err="1" smtClean="0">
                <a:solidFill>
                  <a:prstClr val="black"/>
                </a:solidFill>
              </a:rPr>
              <a:t>impaktáře</a:t>
            </a:r>
            <a:endParaRPr lang="cs-CZ" altLang="cs-CZ" dirty="0">
              <a:solidFill>
                <a:prstClr val="black"/>
              </a:solidFill>
            </a:endParaRPr>
          </a:p>
        </p:txBody>
      </p:sp>
      <p:sp>
        <p:nvSpPr>
          <p:cNvPr id="14" name="TextovéPole 3"/>
          <p:cNvSpPr txBox="1">
            <a:spLocks noChangeArrowheads="1"/>
          </p:cNvSpPr>
          <p:nvPr/>
        </p:nvSpPr>
        <p:spPr bwMode="auto">
          <a:xfrm>
            <a:off x="6004561" y="2570017"/>
            <a:ext cx="3037839" cy="923330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/>
            <a:r>
              <a:rPr lang="cs-CZ" altLang="cs-CZ" dirty="0" smtClean="0">
                <a:solidFill>
                  <a:prstClr val="black"/>
                </a:solidFill>
              </a:rPr>
              <a:t>Bez korekce je modelové klima o 2°C nižší a 100 mm vlhčí pro současné klima </a:t>
            </a:r>
            <a:endParaRPr lang="cs-CZ" alt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44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77281" y="365759"/>
            <a:ext cx="327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Vstup pro </a:t>
            </a:r>
            <a:r>
              <a:rPr lang="cs-CZ" sz="2000" b="1" dirty="0" err="1" smtClean="0">
                <a:solidFill>
                  <a:prstClr val="black"/>
                </a:solidFill>
              </a:rPr>
              <a:t>impaktáře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170" y="2844403"/>
            <a:ext cx="6007100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480" y="806509"/>
            <a:ext cx="271907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Obrovské množství modelů</a:t>
            </a:r>
          </a:p>
          <a:p>
            <a:pPr defTabSz="457200"/>
            <a:r>
              <a:rPr lang="cs-CZ" dirty="0" smtClean="0">
                <a:solidFill>
                  <a:prstClr val="black"/>
                </a:solidFill>
              </a:rPr>
              <a:t>Nelze pracovat s jedním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" name="Šipka doprava 2"/>
          <p:cNvSpPr/>
          <p:nvPr/>
        </p:nvSpPr>
        <p:spPr>
          <a:xfrm>
            <a:off x="3064510" y="1047373"/>
            <a:ext cx="497840" cy="1846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708400" y="968772"/>
            <a:ext cx="181864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Některé nereálné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6177281" y="847149"/>
            <a:ext cx="271907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Výběr nejkvalitnějších a nejreprezentativnějších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9" name="Šipka doprava 18"/>
          <p:cNvSpPr/>
          <p:nvPr/>
        </p:nvSpPr>
        <p:spPr>
          <a:xfrm>
            <a:off x="5588001" y="1061105"/>
            <a:ext cx="497840" cy="1846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0" name="Šipka doprava 19"/>
          <p:cNvSpPr/>
          <p:nvPr/>
        </p:nvSpPr>
        <p:spPr>
          <a:xfrm>
            <a:off x="325121" y="1835805"/>
            <a:ext cx="497840" cy="1846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989330" y="1604972"/>
            <a:ext cx="271907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Zvolení vhodné nejistoty, aby byla použitelná pro adaptace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22" name="Šipka doprava 21"/>
          <p:cNvSpPr/>
          <p:nvPr/>
        </p:nvSpPr>
        <p:spPr>
          <a:xfrm>
            <a:off x="3846830" y="1835805"/>
            <a:ext cx="497840" cy="184666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4726306" y="1644074"/>
            <a:ext cx="271907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cs-CZ" dirty="0" smtClean="0">
                <a:solidFill>
                  <a:prstClr val="white"/>
                </a:solidFill>
              </a:rPr>
              <a:t>Tyto sady DENNÍCH dat nejkvalitnějších modelů pro ČR pak slouží jako vstup pro </a:t>
            </a:r>
            <a:r>
              <a:rPr lang="cs-CZ" dirty="0" err="1" smtClean="0">
                <a:solidFill>
                  <a:prstClr val="white"/>
                </a:solidFill>
              </a:rPr>
              <a:t>impaktáře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07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7061201" y="365758"/>
            <a:ext cx="218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Rozlišení modelů</a:t>
            </a:r>
            <a:endParaRPr lang="cs-CZ" sz="2000" b="1" dirty="0">
              <a:solidFill>
                <a:prstClr val="black"/>
              </a:solidFill>
            </a:endParaRPr>
          </a:p>
        </p:txBody>
      </p:sp>
      <p:sp>
        <p:nvSpPr>
          <p:cNvPr id="7" name="TextovéPole 3"/>
          <p:cNvSpPr txBox="1">
            <a:spLocks noChangeArrowheads="1"/>
          </p:cNvSpPr>
          <p:nvPr/>
        </p:nvSpPr>
        <p:spPr bwMode="auto">
          <a:xfrm>
            <a:off x="72823" y="881062"/>
            <a:ext cx="8953820" cy="369332"/>
          </a:xfrm>
          <a:prstGeom prst="rect">
            <a:avLst/>
          </a:prstGeom>
          <a:ln/>
          <a:extLst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457200" eaLnBrk="1" hangingPunct="1"/>
            <a:r>
              <a:rPr lang="cs-CZ" altLang="cs-CZ" dirty="0" smtClean="0">
                <a:solidFill>
                  <a:prstClr val="black"/>
                </a:solidFill>
              </a:rPr>
              <a:t>Hrubší rozlišení modelů může být následně interpolované na reliéf do sítě 500*500 m</a:t>
            </a:r>
            <a:endParaRPr lang="cs-CZ" altLang="cs-CZ" dirty="0">
              <a:solidFill>
                <a:prstClr val="black"/>
              </a:solidFill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67" y="1713201"/>
            <a:ext cx="9144000" cy="513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6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177281" y="365759"/>
            <a:ext cx="3274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Vstup pro </a:t>
            </a:r>
            <a:r>
              <a:rPr lang="cs-CZ" sz="2000" b="1" dirty="0" err="1" smtClean="0">
                <a:solidFill>
                  <a:prstClr val="black"/>
                </a:solidFill>
              </a:rPr>
              <a:t>impaktáře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30" y="765869"/>
            <a:ext cx="8506946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760720" y="6065520"/>
            <a:ext cx="254000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2050 – 3 emisní scénáře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339090" y="6065520"/>
            <a:ext cx="184531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Zavíječ kukuřičný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3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Ã½sledek obrÃ¡zku pro hork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440" y="1755680"/>
            <a:ext cx="6662167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361440" y="924560"/>
            <a:ext cx="6847840" cy="58477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3200" b="1" dirty="0"/>
              <a:t>Mění a bude se nám klima měnit dále?</a:t>
            </a:r>
          </a:p>
        </p:txBody>
      </p:sp>
    </p:spTree>
    <p:extLst>
      <p:ext uri="{BB962C8B-B14F-4D97-AF65-F5344CB8AC3E}">
        <p14:creationId xmlns:p14="http://schemas.microsoft.com/office/powerpoint/2010/main" val="392822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5413" y="5550344"/>
            <a:ext cx="9048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400" b="1" dirty="0" smtClean="0">
                <a:solidFill>
                  <a:prstClr val="white"/>
                </a:solidFill>
              </a:rPr>
              <a:t>Pavel Zahradníček, Miroslav Trnka, Petr Štěpánek a mnoho dalších </a:t>
            </a:r>
            <a:endParaRPr lang="cs-CZ" sz="2400" b="1" dirty="0">
              <a:solidFill>
                <a:prstClr val="white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87258" y="1196752"/>
            <a:ext cx="80648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/>
              <a:t>Vzděláni: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2000-2005  </a:t>
            </a:r>
            <a:r>
              <a:rPr lang="cs-CZ" dirty="0"/>
              <a:t>Masarykova univerzita Brno, </a:t>
            </a:r>
            <a:r>
              <a:rPr lang="cs-CZ" b="1" dirty="0"/>
              <a:t>titul Mgr</a:t>
            </a:r>
            <a:r>
              <a:rPr lang="cs-CZ" dirty="0"/>
              <a:t>. v oboru Geografie a kartografie pro SŠ a historie (Téma: </a:t>
            </a:r>
            <a:r>
              <a:rPr lang="cs-CZ" b="1" dirty="0"/>
              <a:t>Archivní zprávy o škodách způsobených živelnými pohromami jako zdroj údajů pro studium hydrometeorologických extrémů a jejich dopadů na příkladu panství Bítov</a:t>
            </a:r>
            <a:r>
              <a:rPr lang="cs-CZ" dirty="0" smtClean="0"/>
              <a:t>)</a:t>
            </a:r>
          </a:p>
          <a:p>
            <a:endParaRPr lang="cs-CZ" dirty="0"/>
          </a:p>
          <a:p>
            <a:r>
              <a:rPr lang="cs-CZ" dirty="0" smtClean="0"/>
              <a:t>2005- 2010 </a:t>
            </a:r>
            <a:r>
              <a:rPr lang="cs-CZ" dirty="0"/>
              <a:t>Masarykova univerzita Brno, </a:t>
            </a:r>
            <a:r>
              <a:rPr lang="cs-CZ" b="1" dirty="0" smtClean="0"/>
              <a:t>titul </a:t>
            </a:r>
            <a:r>
              <a:rPr lang="cs-CZ" b="1" dirty="0"/>
              <a:t>Ph.D</a:t>
            </a:r>
            <a:r>
              <a:rPr lang="cs-CZ" dirty="0"/>
              <a:t>. v oboru Fyzická geografie (Téma: </a:t>
            </a:r>
            <a:r>
              <a:rPr lang="cs-CZ" b="1" dirty="0"/>
              <a:t>Informace o pěstování révy vinné jako zdroj poznání vývoje klimatu České republiky v minulosti, současnosti a v budoucnosti</a:t>
            </a:r>
            <a:r>
              <a:rPr lang="cs-CZ" dirty="0"/>
              <a:t>)</a:t>
            </a:r>
          </a:p>
        </p:txBody>
      </p:sp>
      <p:pic>
        <p:nvPicPr>
          <p:cNvPr id="8" name="Picture 2" descr="fotak 06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58" y="3933056"/>
            <a:ext cx="189000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vintage_kompila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3717032"/>
            <a:ext cx="519774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055734" y="6274154"/>
            <a:ext cx="50882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200" dirty="0">
                <a:latin typeface="Times New Roman"/>
                <a:ea typeface="Times New Roman"/>
              </a:rPr>
              <a:t>Kompilovaná řada začátku sklizně révy vinné jižní Moravy v letech 1800–1983</a:t>
            </a:r>
            <a:endParaRPr lang="cs-CZ" sz="1200" dirty="0"/>
          </a:p>
        </p:txBody>
      </p:sp>
      <p:sp>
        <p:nvSpPr>
          <p:cNvPr id="13" name="AutoShape 6" descr="Oficiální fotografie Mgr. Pavel Zahradníček, Ph.D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4" name="AutoShape 8" descr="Oficiální fotografie Mgr. Pavel Zahradníček, Ph.D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5" name="AutoShape 10" descr="Oficiální fotografie Mgr. Pavel Zahradníček, Ph.D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717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51650" y="355598"/>
            <a:ext cx="229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Teplota vzduchu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D:\Data\Sustec\data\sustes_klementinum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52736"/>
            <a:ext cx="8533333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25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51650" y="355598"/>
            <a:ext cx="229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Teplota vzduchu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842010"/>
            <a:ext cx="8772822" cy="30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" y="4043363"/>
            <a:ext cx="4595856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31" y="4043363"/>
            <a:ext cx="4007603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096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851650" y="355598"/>
            <a:ext cx="22923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Teplota vzduchu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D:\Data\Brno historická řada\new\leto_2019\graf_brno\t_brno_jj1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877628"/>
            <a:ext cx="7680000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813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obrázek 23" descr="monthly-all__std_limit_rcp45_all_filter10_r_rcp45_N_SON_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29" y="765869"/>
            <a:ext cx="5760000" cy="57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122504" y="5494352"/>
            <a:ext cx="20196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Červeně – RCP8.5</a:t>
            </a:r>
          </a:p>
          <a:p>
            <a:pPr defTabSz="457200"/>
            <a:r>
              <a:rPr lang="cs-CZ" dirty="0" smtClean="0">
                <a:solidFill>
                  <a:prstClr val="black"/>
                </a:solidFill>
              </a:rPr>
              <a:t>Modře – RCP4.5</a:t>
            </a:r>
          </a:p>
          <a:p>
            <a:pPr defTabSz="457200"/>
            <a:r>
              <a:rPr lang="cs-CZ" dirty="0" smtClean="0">
                <a:solidFill>
                  <a:prstClr val="black"/>
                </a:solidFill>
              </a:rPr>
              <a:t>Černá - současnost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950829" y="1168842"/>
            <a:ext cx="31931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Tx/>
              <a:buChar char="-"/>
            </a:pPr>
            <a:r>
              <a:rPr lang="cs-CZ" dirty="0" smtClean="0">
                <a:solidFill>
                  <a:prstClr val="black"/>
                </a:solidFill>
              </a:rPr>
              <a:t>Do roku 2050 – vývoj stejný podle obou emisních scénářů</a:t>
            </a:r>
          </a:p>
          <a:p>
            <a:pPr marL="285750" indent="-285750" defTabSz="457200">
              <a:buFontTx/>
              <a:buChar char="-"/>
            </a:pPr>
            <a:r>
              <a:rPr lang="cs-CZ" dirty="0">
                <a:solidFill>
                  <a:prstClr val="black"/>
                </a:solidFill>
              </a:rPr>
              <a:t>Po roce 2050 „rozevírání nůžek“</a:t>
            </a:r>
          </a:p>
          <a:p>
            <a:pPr marL="285750" indent="-285750" defTabSz="457200">
              <a:buFontTx/>
              <a:buChar char="-"/>
            </a:pPr>
            <a:r>
              <a:rPr lang="cs-CZ" dirty="0" smtClean="0">
                <a:solidFill>
                  <a:prstClr val="black"/>
                </a:solidFill>
              </a:rPr>
              <a:t>Nevyhnutelná změna o 2°C do roku 2050</a:t>
            </a:r>
          </a:p>
          <a:p>
            <a:pPr marL="285750" indent="-285750" defTabSz="457200">
              <a:buFontTx/>
              <a:buChar char="-"/>
            </a:pPr>
            <a:r>
              <a:rPr lang="cs-CZ" dirty="0">
                <a:solidFill>
                  <a:prstClr val="black"/>
                </a:solidFill>
              </a:rPr>
              <a:t>Současnost je výše než výhled modelů pro toto </a:t>
            </a:r>
            <a:r>
              <a:rPr lang="cs-CZ" dirty="0" smtClean="0">
                <a:solidFill>
                  <a:prstClr val="black"/>
                </a:solidFill>
              </a:rPr>
              <a:t>období</a:t>
            </a:r>
          </a:p>
          <a:p>
            <a:pPr marL="285750" indent="-285750" defTabSz="457200">
              <a:buFontTx/>
              <a:buChar char="-"/>
            </a:pPr>
            <a:r>
              <a:rPr lang="cs-CZ" dirty="0" smtClean="0">
                <a:solidFill>
                  <a:prstClr val="black"/>
                </a:solidFill>
              </a:rPr>
              <a:t>Největší změna v zimě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>
            <a:off x="2162175" y="2152650"/>
            <a:ext cx="908654" cy="64770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cxnSp>
        <p:nvCxnSpPr>
          <p:cNvPr id="7" name="Přímá spojnice 6"/>
          <p:cNvCxnSpPr/>
          <p:nvPr/>
        </p:nvCxnSpPr>
        <p:spPr>
          <a:xfrm flipV="1">
            <a:off x="3990975" y="971550"/>
            <a:ext cx="0" cy="22574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ál 7"/>
          <p:cNvSpPr/>
          <p:nvPr/>
        </p:nvSpPr>
        <p:spPr>
          <a:xfrm>
            <a:off x="343534" y="3586480"/>
            <a:ext cx="3070225" cy="127000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" y="-26988"/>
            <a:ext cx="9196388" cy="763588"/>
          </a:xfrm>
          <a:prstGeom prst="rect">
            <a:avLst/>
          </a:prstGeom>
          <a:solidFill>
            <a:srgbClr val="00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lnSpc>
                <a:spcPct val="90000"/>
              </a:lnSpc>
              <a:spcBef>
                <a:spcPts val="1800"/>
              </a:spcBef>
              <a:defRPr/>
            </a:pPr>
            <a:r>
              <a:rPr lang="cs-CZ" sz="2400" b="1" i="1" kern="0" dirty="0" smtClean="0">
                <a:solidFill>
                  <a:srgbClr val="FFFFFF"/>
                </a:solidFill>
              </a:rPr>
              <a:t>Očekávána změna teploty vzduchu ČR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8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327375" y="365759"/>
            <a:ext cx="388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Klimatologické charakteristiky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16" name="Picture 2" descr="D:\Data\pozary\zprava_2017\letday_di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90" y="895626"/>
            <a:ext cx="8155763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131309" y="1455530"/>
            <a:ext cx="255093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V průměru 37,5 dní/rok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5455921" y="1528436"/>
            <a:ext cx="33324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Nárůst v posledních 15 let o 45 %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327375" y="365759"/>
            <a:ext cx="388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Klimatologické charakteristiky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D:\Data\pozary\zprava_2017\tropday_di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48" y="827655"/>
            <a:ext cx="8155762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44668" y="1526650"/>
            <a:ext cx="231725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V průměru 4,4 dní/rok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10743" y="1526650"/>
            <a:ext cx="267256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Nárůst v posledních 15 let nárůst na dvojnásobek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050861" y="5425881"/>
            <a:ext cx="192042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Tropické dny pozorujeme již na horách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0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050943" y="365759"/>
            <a:ext cx="31646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Tropické dny (</a:t>
            </a:r>
            <a:r>
              <a:rPr lang="en-US" sz="2000" b="1" dirty="0" err="1" smtClean="0">
                <a:solidFill>
                  <a:prstClr val="black"/>
                </a:solidFill>
              </a:rPr>
              <a:t>Tmax</a:t>
            </a:r>
            <a:r>
              <a:rPr lang="en-US" sz="2000" b="1" dirty="0" smtClean="0">
                <a:solidFill>
                  <a:prstClr val="black"/>
                </a:solidFill>
              </a:rPr>
              <a:t>&gt;30</a:t>
            </a:r>
            <a:r>
              <a:rPr lang="cs-CZ" sz="2000" b="1" dirty="0" smtClean="0">
                <a:solidFill>
                  <a:prstClr val="black"/>
                </a:solidFill>
              </a:rPr>
              <a:t>°C)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C:\Users\zahradnicek\Downloads\B2BTUR01_PD30-TMA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45" y="1090156"/>
            <a:ext cx="915014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630267" y="2818348"/>
            <a:ext cx="532859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990417" y="2734508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800" b="1" dirty="0" smtClean="0">
                <a:solidFill>
                  <a:prstClr val="black"/>
                </a:solidFill>
              </a:rPr>
              <a:t>2015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602485" y="2071206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800" b="1" dirty="0" smtClean="0">
                <a:solidFill>
                  <a:prstClr val="black"/>
                </a:solidFill>
              </a:rPr>
              <a:t>2018</a:t>
            </a:r>
            <a:endParaRPr lang="en-US" sz="2800" b="1" dirty="0">
              <a:solidFill>
                <a:prstClr val="black"/>
              </a:solidFill>
            </a:endParaRPr>
          </a:p>
        </p:txBody>
      </p:sp>
      <p:cxnSp>
        <p:nvCxnSpPr>
          <p:cNvPr id="10" name="Přímá spojnice 9"/>
          <p:cNvCxnSpPr/>
          <p:nvPr/>
        </p:nvCxnSpPr>
        <p:spPr>
          <a:xfrm>
            <a:off x="630267" y="2602324"/>
            <a:ext cx="532859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/>
        </p:nvCxnSpPr>
        <p:spPr>
          <a:xfrm>
            <a:off x="630267" y="3384629"/>
            <a:ext cx="5328592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752292" y="3414434"/>
            <a:ext cx="1224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800" b="1" dirty="0" smtClean="0">
                <a:solidFill>
                  <a:prstClr val="black"/>
                </a:solidFill>
              </a:rPr>
              <a:t>2019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67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5327375" y="365759"/>
            <a:ext cx="38881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Klimatologické charakteristiky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10" name="Obrázek 9" descr="D:\Data\konference\mrazy_2017\indexy\mrazday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2" y="736600"/>
            <a:ext cx="8159915" cy="57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ovéPole 10"/>
          <p:cNvSpPr txBox="1"/>
          <p:nvPr/>
        </p:nvSpPr>
        <p:spPr>
          <a:xfrm>
            <a:off x="169502" y="1108068"/>
            <a:ext cx="231725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Větší změna v nižších nadmořských výškách 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756743" y="1526650"/>
            <a:ext cx="3123097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Průměrný pokles v posledních 15 letech o 10 %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36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zahradnicek\Downloads\P1PLIB01_PD0-TM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1920"/>
            <a:ext cx="900604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395536" y="6471920"/>
            <a:ext cx="525658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Červená čára je RCP 8.5, oranžová je emisní scénář 4.5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Mrazové dny</a:t>
            </a:r>
            <a:endParaRPr lang="en-US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30448" y="668069"/>
            <a:ext cx="324036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>
                <a:solidFill>
                  <a:prstClr val="black"/>
                </a:solidFill>
              </a:rPr>
              <a:t>Den, kdy spadne teplota pod </a:t>
            </a:r>
            <a:r>
              <a:rPr lang="cs-CZ" dirty="0" smtClean="0">
                <a:solidFill>
                  <a:prstClr val="black"/>
                </a:solidFill>
              </a:rPr>
              <a:t>0°C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23928" y="671904"/>
            <a:ext cx="158417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Klesající trend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084168" y="671904"/>
            <a:ext cx="295232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Nevýhoda pro horské oblasti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840" y="1138843"/>
            <a:ext cx="8092551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Výhoda pro města – méně topení, méně sněžení, dříve roztává sněhová pokrývka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0" y="1647973"/>
            <a:ext cx="565211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Předpokládaný pokles úmrtnosti způsobené umrznutím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00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Data\Brno historická řada\new\rok_2018\sradif_2018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97" y="899200"/>
            <a:ext cx="7200000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020821" y="365758"/>
            <a:ext cx="62818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Současnost –stagnující srážky, velká variabilita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09330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460563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5134647" y="100198"/>
            <a:ext cx="2160588" cy="584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Quality</a:t>
            </a:r>
            <a:r>
              <a:rPr lang="cs-CZ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control</a:t>
            </a:r>
            <a:endParaRPr lang="cs-CZ" sz="14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cs-CZ" sz="1200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cs-CZ" sz="1050" i="1" dirty="0" err="1">
                <a:solidFill>
                  <a:prstClr val="black"/>
                </a:solidFill>
                <a:latin typeface="Arial" charset="0"/>
              </a:rPr>
              <a:t>ProClimDB</a:t>
            </a:r>
            <a:r>
              <a:rPr lang="cs-CZ" sz="1200" i="1" dirty="0">
                <a:solidFill>
                  <a:prstClr val="black"/>
                </a:solidFill>
                <a:latin typeface="Arial" charset="0"/>
              </a:rPr>
              <a:t>)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59" y="689300"/>
            <a:ext cx="259411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5497783" y="2564904"/>
            <a:ext cx="2016125" cy="561692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Homogenization</a:t>
            </a:r>
            <a:endParaRPr lang="cs-CZ" sz="14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cs-CZ" sz="1050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cs-CZ" sz="1050" i="1" dirty="0" err="1">
                <a:solidFill>
                  <a:prstClr val="black"/>
                </a:solidFill>
                <a:latin typeface="Arial" charset="0"/>
              </a:rPr>
              <a:t>ProClimDB</a:t>
            </a:r>
            <a:r>
              <a:rPr lang="en-US" sz="1050" i="1" dirty="0">
                <a:solidFill>
                  <a:prstClr val="black"/>
                </a:solidFill>
                <a:latin typeface="Arial" charset="0"/>
              </a:rPr>
              <a:t>/</a:t>
            </a:r>
            <a:r>
              <a:rPr lang="cs-CZ" sz="1050" i="1" dirty="0" err="1">
                <a:solidFill>
                  <a:prstClr val="black"/>
                </a:solidFill>
                <a:latin typeface="Arial" charset="0"/>
              </a:rPr>
              <a:t>AnClim</a:t>
            </a:r>
            <a:r>
              <a:rPr lang="cs-CZ" sz="1050" i="1" dirty="0">
                <a:solidFill>
                  <a:prstClr val="black"/>
                </a:solidFill>
                <a:latin typeface="Arial" charset="0"/>
              </a:rPr>
              <a:t>)</a:t>
            </a:r>
            <a:endParaRPr lang="cs-CZ" sz="1200" i="1" dirty="0">
              <a:solidFill>
                <a:prstClr val="black"/>
              </a:solidFill>
              <a:latin typeface="Arial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102103"/>
            <a:ext cx="2284412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88003"/>
            <a:ext cx="3417448" cy="215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420" y="3209259"/>
            <a:ext cx="2209800" cy="12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8533" y="3717032"/>
            <a:ext cx="4582567" cy="55015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cs-CZ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„</a:t>
            </a: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Technical</a:t>
            </a:r>
            <a:r>
              <a:rPr lang="cs-CZ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 </a:t>
            </a: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series</a:t>
            </a:r>
            <a:r>
              <a:rPr lang="cs-CZ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and </a:t>
            </a: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grid</a:t>
            </a:r>
            <a:r>
              <a:rPr lang="cs-CZ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points</a:t>
            </a:r>
            <a:r>
              <a:rPr lang="cs-CZ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calculation</a:t>
            </a:r>
            <a:endParaRPr lang="cs-CZ" sz="1400" b="1" dirty="0">
              <a:solidFill>
                <a:prstClr val="blac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cs-CZ" sz="1050" i="1" dirty="0">
                <a:solidFill>
                  <a:prstClr val="black"/>
                </a:solidFill>
                <a:latin typeface="Arial" charset="0"/>
              </a:rPr>
              <a:t>(</a:t>
            </a:r>
            <a:r>
              <a:rPr lang="cs-CZ" sz="1050" i="1" dirty="0" err="1">
                <a:solidFill>
                  <a:prstClr val="black"/>
                </a:solidFill>
                <a:latin typeface="Arial" charset="0"/>
              </a:rPr>
              <a:t>ProClimDB</a:t>
            </a:r>
            <a:r>
              <a:rPr lang="cs-CZ" sz="1050" i="1" dirty="0">
                <a:solidFill>
                  <a:prstClr val="black"/>
                </a:solidFill>
                <a:latin typeface="Arial" charset="0"/>
              </a:rPr>
              <a:t>)</a:t>
            </a:r>
          </a:p>
        </p:txBody>
      </p:sp>
      <p:pic>
        <p:nvPicPr>
          <p:cNvPr id="22" name="Picture 3" descr="grid_point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" y="4297204"/>
            <a:ext cx="4479359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D:\Data\logo\CHMU zakladni verz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221" y="100198"/>
            <a:ext cx="1453474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604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677025" y="320036"/>
            <a:ext cx="3076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Srážky - budoucnost</a:t>
            </a:r>
            <a:endParaRPr lang="cs-CZ" sz="2000" b="1" dirty="0"/>
          </a:p>
        </p:txBody>
      </p:sp>
      <p:pic>
        <p:nvPicPr>
          <p:cNvPr id="4098" name="obrázek 29" descr="monthly-all__std_limit_rcp45_all_filter10_r_rcp45_N_SON_S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09675"/>
            <a:ext cx="5151438" cy="515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5705475" y="1076325"/>
            <a:ext cx="3209925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Velká variabilita mezi modely – od poklesu až po růst </a:t>
            </a:r>
            <a:endParaRPr lang="cs-CZ" dirty="0"/>
          </a:p>
        </p:txBody>
      </p:sp>
      <p:sp>
        <p:nvSpPr>
          <p:cNvPr id="3" name="Šipka dolů 2"/>
          <p:cNvSpPr/>
          <p:nvPr/>
        </p:nvSpPr>
        <p:spPr>
          <a:xfrm>
            <a:off x="7224711" y="1828800"/>
            <a:ext cx="266700" cy="533400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5857875" y="2362200"/>
            <a:ext cx="3209925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Tendence k mírnému růstu</a:t>
            </a:r>
            <a:endParaRPr lang="cs-CZ" dirty="0"/>
          </a:p>
        </p:txBody>
      </p:sp>
      <p:sp>
        <p:nvSpPr>
          <p:cNvPr id="12" name="Šipka dolů 11"/>
          <p:cNvSpPr/>
          <p:nvPr/>
        </p:nvSpPr>
        <p:spPr>
          <a:xfrm>
            <a:off x="7238997" y="2835037"/>
            <a:ext cx="266700" cy="5334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5772148" y="3368437"/>
            <a:ext cx="3209925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Trend teplot silnější = větší výpar</a:t>
            </a:r>
            <a:endParaRPr lang="cs-CZ" dirty="0"/>
          </a:p>
        </p:txBody>
      </p:sp>
      <p:sp>
        <p:nvSpPr>
          <p:cNvPr id="14" name="Šipka dolů 13"/>
          <p:cNvSpPr/>
          <p:nvPr/>
        </p:nvSpPr>
        <p:spPr>
          <a:xfrm>
            <a:off x="7238998" y="4222274"/>
            <a:ext cx="266700" cy="5334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0" y="3764201"/>
            <a:ext cx="2819400" cy="1160224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52400" y="5022275"/>
            <a:ext cx="2819400" cy="12547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6481760" y="4755674"/>
            <a:ext cx="1781175" cy="70788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SUCHO</a:t>
            </a:r>
            <a:endParaRPr lang="cs-CZ" sz="40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9576" y="6276975"/>
            <a:ext cx="148590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Žádný trend</a:t>
            </a:r>
            <a:endParaRPr lang="cs-CZ" dirty="0"/>
          </a:p>
        </p:txBody>
      </p:sp>
      <p:sp>
        <p:nvSpPr>
          <p:cNvPr id="19" name="TextovéPole 18"/>
          <p:cNvSpPr txBox="1"/>
          <p:nvPr/>
        </p:nvSpPr>
        <p:spPr>
          <a:xfrm>
            <a:off x="-76200" y="3579535"/>
            <a:ext cx="97155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Největší nárůst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2273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363272" cy="4392588"/>
          </a:xfrm>
          <a:prstGeom prst="rect">
            <a:avLst/>
          </a:prstGeom>
        </p:spPr>
        <p:txBody>
          <a:bodyPr/>
          <a:lstStyle/>
          <a:p>
            <a:pPr algn="just"/>
            <a:endParaRPr lang="en-US" sz="2400" dirty="0" smtClean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en-US" sz="2400" dirty="0"/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 bwMode="auto">
          <a:xfrm>
            <a:off x="395536" y="1556792"/>
            <a:ext cx="8363272" cy="439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buFontTx/>
              <a:buNone/>
            </a:pPr>
            <a:endParaRPr lang="en-US" sz="2400" kern="0" dirty="0" smtClean="0">
              <a:solidFill>
                <a:prstClr val="black"/>
              </a:solidFill>
            </a:endParaRPr>
          </a:p>
          <a:p>
            <a:pPr algn="just"/>
            <a:endParaRPr lang="cs-CZ" sz="2400" kern="0" dirty="0" smtClean="0">
              <a:solidFill>
                <a:prstClr val="black"/>
              </a:solidFill>
            </a:endParaRPr>
          </a:p>
          <a:p>
            <a:pPr algn="just"/>
            <a:endParaRPr lang="cs-CZ" sz="2400" kern="0" dirty="0" smtClean="0">
              <a:solidFill>
                <a:prstClr val="black"/>
              </a:solidFill>
            </a:endParaRPr>
          </a:p>
          <a:p>
            <a:pPr algn="just"/>
            <a:endParaRPr lang="en-US" sz="2400" b="1" kern="0" dirty="0">
              <a:solidFill>
                <a:prstClr val="black"/>
              </a:solidFill>
            </a:endParaRPr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467544" y="47126"/>
            <a:ext cx="84249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cs-CZ" sz="36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Srážky, změny v zimě</a:t>
            </a:r>
            <a:endParaRPr lang="cs-CZ" sz="3600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</a:endParaRPr>
          </a:p>
        </p:txBody>
      </p:sp>
      <p:pic>
        <p:nvPicPr>
          <p:cNvPr id="1026" name="Picture 2" descr="H:\data\zima_2015_2016\figures\sradif_djf_1516_verz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11" y="738000"/>
            <a:ext cx="8665497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/>
          <p:cNvSpPr/>
          <p:nvPr/>
        </p:nvSpPr>
        <p:spPr>
          <a:xfrm>
            <a:off x="6732240" y="1693404"/>
            <a:ext cx="1944216" cy="295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 descr="H:\data\zima_2015_2016\figures\snodif_djf_1516_verz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26" y="693086"/>
            <a:ext cx="8665497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ál 11"/>
          <p:cNvSpPr/>
          <p:nvPr/>
        </p:nvSpPr>
        <p:spPr>
          <a:xfrm>
            <a:off x="6732240" y="2492896"/>
            <a:ext cx="1944216" cy="2954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6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57200" y="1628800"/>
            <a:ext cx="8363272" cy="4392588"/>
          </a:xfrm>
          <a:prstGeom prst="rect">
            <a:avLst/>
          </a:prstGeom>
        </p:spPr>
        <p:txBody>
          <a:bodyPr/>
          <a:lstStyle/>
          <a:p>
            <a:pPr algn="just"/>
            <a:endParaRPr lang="en-US" sz="2400" dirty="0" smtClean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en-US" sz="2400" dirty="0"/>
          </a:p>
        </p:txBody>
      </p:sp>
      <p:sp>
        <p:nvSpPr>
          <p:cNvPr id="17" name="Nadpis 1"/>
          <p:cNvSpPr txBox="1">
            <a:spLocks/>
          </p:cNvSpPr>
          <p:nvPr/>
        </p:nvSpPr>
        <p:spPr>
          <a:xfrm>
            <a:off x="371167" y="-99392"/>
            <a:ext cx="84249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Sníh</a:t>
            </a:r>
            <a:endParaRPr lang="cs-CZ" sz="3600" dirty="0"/>
          </a:p>
        </p:txBody>
      </p:sp>
      <p:pic>
        <p:nvPicPr>
          <p:cNvPr id="5" name="Obrázek 4" descr="D:\data\Reditel_snih\figure\obrazek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07"/>
            <a:ext cx="5972810" cy="42170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/>
          <p:cNvSpPr txBox="1"/>
          <p:nvPr/>
        </p:nvSpPr>
        <p:spPr>
          <a:xfrm>
            <a:off x="125760" y="47126"/>
            <a:ext cx="5721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Rozdíl v množství nového sněhu mezi obdobím 2001-2016 a 1961-2000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9" y="4518035"/>
            <a:ext cx="4566300" cy="2351431"/>
          </a:xfrm>
          <a:prstGeom prst="rect">
            <a:avLst/>
          </a:prstGeom>
          <a:noFill/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635" y="4506569"/>
            <a:ext cx="4566300" cy="2351431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6300192" y="306896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SCE = výška sněhové pokrývky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6300192" y="378904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SNO = množství nového sněhu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345518" y="693457"/>
            <a:ext cx="230425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- Největší rozdíly jsou v horských oblastech. Pokles až o 35 % u většího sněžení za den a i u větší výšky sněhové pokrývky</a:t>
            </a:r>
            <a:endParaRPr lang="cs-CZ" dirty="0"/>
          </a:p>
        </p:txBody>
      </p:sp>
      <p:pic>
        <p:nvPicPr>
          <p:cNvPr id="12" name="Obrázek 11" descr="C:\Users\Pavel\Downloads\daysSnow_10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403534" cy="61155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6556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ata\Zdenek\zima_2020\snodif_xi_i_19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233" y="372304"/>
            <a:ext cx="9175233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60568" y="5157192"/>
            <a:ext cx="1872208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white"/>
                </a:solidFill>
              </a:rPr>
              <a:t>Do 200 m 3 % </a:t>
            </a:r>
          </a:p>
          <a:p>
            <a:r>
              <a:rPr lang="cs-CZ" dirty="0" smtClean="0">
                <a:solidFill>
                  <a:prstClr val="white"/>
                </a:solidFill>
              </a:rPr>
              <a:t>201-400 m 9 %</a:t>
            </a:r>
          </a:p>
          <a:p>
            <a:r>
              <a:rPr lang="cs-CZ" dirty="0" smtClean="0">
                <a:solidFill>
                  <a:prstClr val="white"/>
                </a:solidFill>
              </a:rPr>
              <a:t>401-600 m 21 %</a:t>
            </a:r>
          </a:p>
          <a:p>
            <a:r>
              <a:rPr lang="cs-CZ" dirty="0" smtClean="0">
                <a:solidFill>
                  <a:prstClr val="white"/>
                </a:solidFill>
              </a:rPr>
              <a:t>601-800 m 34 %</a:t>
            </a:r>
          </a:p>
          <a:p>
            <a:r>
              <a:rPr lang="cs-CZ" dirty="0" smtClean="0">
                <a:solidFill>
                  <a:prstClr val="white"/>
                </a:solidFill>
              </a:rPr>
              <a:t>Nad 800 m 43 %</a:t>
            </a:r>
            <a:endParaRPr lang="cs-CZ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87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12" y="836215"/>
            <a:ext cx="496752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140968"/>
            <a:ext cx="496752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51512" y="4046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prstClr val="black"/>
                </a:solidFill>
              </a:rPr>
              <a:t>Kumulativní přírůstek nového sněhu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7584" y="1412776"/>
            <a:ext cx="12961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241 m n.m.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7584" y="1932206"/>
            <a:ext cx="154766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-31 cm/18 %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5268" y="3732615"/>
            <a:ext cx="129614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158 m n.m.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075268" y="4252045"/>
            <a:ext cx="154766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-28 cm/0 %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5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259" y="3250608"/>
            <a:ext cx="496122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4961226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751512" y="4046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prstClr val="black"/>
                </a:solidFill>
              </a:rPr>
              <a:t>Kumulativní přírůstek nového sněhu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7584" y="1412776"/>
            <a:ext cx="15476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1118 m n.m.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27584" y="1932206"/>
            <a:ext cx="154766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-87 cm/64 %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5268" y="3732615"/>
            <a:ext cx="1547664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1314 m n.m.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075268" y="4252045"/>
            <a:ext cx="154766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-100 cm/70 %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807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732240" y="404664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prstClr val="black"/>
                </a:solidFill>
              </a:rPr>
              <a:t>Riziko pozdních mrazů</a:t>
            </a:r>
            <a:endParaRPr lang="cs-CZ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C:\Users\zahradnicek\Downloads\LateFrost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0145"/>
            <a:ext cx="6582736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6615880" y="1196752"/>
            <a:ext cx="242061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Díky kratší zimní sezóně začínají rostliny dříve svůj životní cyklus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6634168" y="2272482"/>
            <a:ext cx="2420616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V dubnu přichází pravidelné mrazy od severovýchodu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6634168" y="3429000"/>
            <a:ext cx="242061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V současném klimatu riziko na JM je 25 %</a:t>
            </a:r>
            <a:endParaRPr lang="cs-CZ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6656968" y="4365104"/>
            <a:ext cx="242061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/>
              <a:t>Ke konci stoletá až 60 %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84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2001"/>
            <a:ext cx="2919561" cy="193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508" y="4921200"/>
            <a:ext cx="2858492" cy="19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01732" y="365759"/>
            <a:ext cx="231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Extrémní počasí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7554"/>
            <a:ext cx="9144000" cy="344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766807" y="898498"/>
            <a:ext cx="426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400" b="1" dirty="0" smtClean="0">
                <a:solidFill>
                  <a:prstClr val="black"/>
                </a:solidFill>
              </a:rPr>
              <a:t>16 větších extrémů za 23 let</a:t>
            </a:r>
            <a:endParaRPr lang="cs-CZ" sz="2400" b="1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3220278" y="2160197"/>
            <a:ext cx="2178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cs-CZ" sz="2000" b="1" dirty="0" smtClean="0">
                <a:solidFill>
                  <a:prstClr val="black"/>
                </a:solidFill>
              </a:rPr>
              <a:t>6 krát povodeň</a:t>
            </a:r>
          </a:p>
          <a:p>
            <a:pPr algn="ctr" defTabSz="457200"/>
            <a:r>
              <a:rPr lang="cs-CZ" sz="2000" b="1" dirty="0" smtClean="0">
                <a:solidFill>
                  <a:prstClr val="black"/>
                </a:solidFill>
              </a:rPr>
              <a:t>10 krát sucho</a:t>
            </a:r>
            <a:endParaRPr lang="cs-CZ" sz="2000" b="1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923721" y="1497963"/>
            <a:ext cx="1614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Oba extrémy v jednom roce</a:t>
            </a:r>
            <a:endParaRPr lang="cs-CZ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0757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 txBox="1">
            <a:spLocks/>
          </p:cNvSpPr>
          <p:nvPr/>
        </p:nvSpPr>
        <p:spPr>
          <a:xfrm>
            <a:off x="1019592" y="476672"/>
            <a:ext cx="698477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Clr>
                <a:srgbClr val="F14124">
                  <a:lumMod val="75000"/>
                </a:srgbClr>
              </a:buClr>
              <a:buFont typeface="Georgia" pitchFamily="18" charset="0"/>
              <a:buNone/>
            </a:pPr>
            <a:r>
              <a:rPr lang="cs-CZ" sz="600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</a:rPr>
              <a:t>Sucho</a:t>
            </a:r>
            <a:endParaRPr lang="cs-CZ" sz="6000" dirty="0">
              <a:gradFill>
                <a:gsLst>
                  <a:gs pos="0">
                    <a:prstClr val="black"/>
                  </a:gs>
                  <a:gs pos="40000">
                    <a:prstClr val="black">
                      <a:lumMod val="75000"/>
                      <a:lumOff val="25000"/>
                    </a:prstClr>
                  </a:gs>
                  <a:gs pos="100000">
                    <a:srgbClr val="212745">
                      <a:alpha val="65000"/>
                    </a:srgbClr>
                  </a:gs>
                </a:gsLst>
                <a:lin ang="5400000" scaled="0"/>
              </a:gradFill>
            </a:endParaRPr>
          </a:p>
        </p:txBody>
      </p:sp>
      <p:pic>
        <p:nvPicPr>
          <p:cNvPr id="6" name="Picture 9" descr="D:\Dokumenty\práce_2\Intersucho\DOTAZNÍKY\KOMUNIKACE\SETKÁNÍ\Vrchlabí_listopad 2015\obrázek_sucha repa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898551"/>
            <a:ext cx="5976664" cy="4482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368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6901732" y="365759"/>
            <a:ext cx="2313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Sucho - příčiny</a:t>
            </a:r>
            <a:endParaRPr lang="cs-CZ" sz="2000" b="1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>
            <a:spLocks noChangeArrowheads="1"/>
          </p:cNvSpPr>
          <p:nvPr/>
        </p:nvSpPr>
        <p:spPr bwMode="auto">
          <a:xfrm>
            <a:off x="165108" y="5013176"/>
            <a:ext cx="87534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defTabSz="457200" eaLnBrk="1" hangingPunct="1"/>
            <a:r>
              <a:rPr lang="cs-CZ" altLang="en-US" sz="3200" dirty="0">
                <a:solidFill>
                  <a:prstClr val="black"/>
                </a:solidFill>
                <a:latin typeface="Georgia" pitchFamily="18" charset="0"/>
              </a:rPr>
              <a:t>Od 90. let</a:t>
            </a:r>
          </a:p>
          <a:p>
            <a:pPr algn="ctr" defTabSz="457200" eaLnBrk="1" hangingPunct="1"/>
            <a:endParaRPr lang="cs-CZ" altLang="en-US" sz="3200" dirty="0">
              <a:solidFill>
                <a:prstClr val="black"/>
              </a:solidFill>
              <a:latin typeface="Georgia" pitchFamily="18" charset="0"/>
            </a:endParaRPr>
          </a:p>
          <a:p>
            <a:pPr algn="ctr" defTabSz="457200" eaLnBrk="1" hangingPunct="1"/>
            <a:r>
              <a:rPr lang="cs-CZ" altLang="en-US" sz="3200" dirty="0">
                <a:solidFill>
                  <a:srgbClr val="0070C0"/>
                </a:solidFill>
                <a:latin typeface="Georgia" pitchFamily="18" charset="0"/>
              </a:rPr>
              <a:t>SRÁŽKY NEKLESAJÍ      </a:t>
            </a:r>
            <a:r>
              <a:rPr lang="cs-CZ" altLang="en-US" sz="3200" dirty="0">
                <a:solidFill>
                  <a:srgbClr val="FF0000"/>
                </a:solidFill>
                <a:latin typeface="Georgia" pitchFamily="18" charset="0"/>
              </a:rPr>
              <a:t>TEPLOTA NARŮSTÁ</a:t>
            </a:r>
          </a:p>
        </p:txBody>
      </p:sp>
      <p:pic>
        <p:nvPicPr>
          <p:cNvPr id="11" name="Picture 2" descr="D:\Data\Brno historická řada\new\2016\graf_t_brn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45" y="1052736"/>
            <a:ext cx="4559176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Data\Brno historická řada\new\2016\graf_sra_brn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05" y="1052736"/>
            <a:ext cx="4559450" cy="34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9895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01274" y="365759"/>
            <a:ext cx="9014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                                                                                     </a:t>
            </a:r>
            <a:r>
              <a:rPr lang="cs-CZ" sz="2000" b="1" dirty="0" smtClean="0">
                <a:solidFill>
                  <a:prstClr val="black"/>
                </a:solidFill>
              </a:rPr>
              <a:t>Ústav výzkumu globální změny AV ČR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6" name="Picture 2" descr="D:\data\Cesnet\mapa2_m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59902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:\data\Cesnet\domanine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73" y="795109"/>
            <a:ext cx="2697796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D:\data\Cesnet\bily_kri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240" y="908720"/>
            <a:ext cx="240058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5652024"/>
            <a:ext cx="331511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1926316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5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43000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 smtClean="0"/>
              <a:t>Sucho 2015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3528" y="1700808"/>
            <a:ext cx="8568952" cy="4824536"/>
          </a:xfrm>
        </p:spPr>
        <p:txBody>
          <a:bodyPr/>
          <a:lstStyle/>
          <a:p>
            <a:endParaRPr lang="cs-CZ" dirty="0" smtClean="0"/>
          </a:p>
          <a:p>
            <a:pPr marL="45720" indent="0"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5868144" y="650502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prstClr val="black"/>
                </a:solidFill>
              </a:rPr>
              <a:t>www.intersucho.cz</a:t>
            </a:r>
            <a:endParaRPr lang="cs-CZ" b="1" dirty="0">
              <a:solidFill>
                <a:prstClr val="black"/>
              </a:solidFill>
            </a:endParaRPr>
          </a:p>
        </p:txBody>
      </p:sp>
      <p:pic>
        <p:nvPicPr>
          <p:cNvPr id="1026" name="Picture 2" descr="C:\Users\zahradnicek\Downloads\ISSS_2015_LA23_AW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9124069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5436096" y="4149080"/>
            <a:ext cx="1872208" cy="129614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1547664" y="1412776"/>
            <a:ext cx="1634480" cy="1188712"/>
          </a:xfrm>
          <a:prstGeom prst="wedgeEllipseCallout">
            <a:avLst>
              <a:gd name="adj1" fmla="val 188257"/>
              <a:gd name="adj2" fmla="val 191219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rgbClr val="FF0000"/>
                </a:solidFill>
              </a:rPr>
              <a:t>Fronta</a:t>
            </a:r>
          </a:p>
          <a:p>
            <a:pPr algn="ctr"/>
            <a:r>
              <a:rPr lang="cs-CZ" dirty="0" smtClean="0">
                <a:solidFill>
                  <a:srgbClr val="FF0000"/>
                </a:solidFill>
              </a:rPr>
              <a:t>100 mm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4" cy="1143000"/>
          </a:xfrm>
        </p:spPr>
        <p:txBody>
          <a:bodyPr/>
          <a:lstStyle/>
          <a:p>
            <a:pPr marL="0" indent="0">
              <a:buNone/>
            </a:pPr>
            <a:r>
              <a:rPr lang="cs-CZ" sz="4000" dirty="0" smtClean="0"/>
              <a:t>Sucho 2018</a:t>
            </a: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323528" y="1700808"/>
            <a:ext cx="8568952" cy="4824536"/>
          </a:xfrm>
        </p:spPr>
        <p:txBody>
          <a:bodyPr/>
          <a:lstStyle/>
          <a:p>
            <a:endParaRPr lang="cs-CZ" dirty="0" smtClean="0"/>
          </a:p>
          <a:p>
            <a:pPr marL="45720" indent="0">
              <a:buNone/>
            </a:pPr>
            <a:endParaRPr lang="cs-CZ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5868144" y="6505029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prstClr val="black"/>
                </a:solidFill>
              </a:rPr>
              <a:t>www.intersucho.cz</a:t>
            </a:r>
            <a:endParaRPr lang="cs-CZ" b="1" dirty="0">
              <a:solidFill>
                <a:prstClr val="black"/>
              </a:solidFill>
            </a:endParaRPr>
          </a:p>
        </p:txBody>
      </p:sp>
      <p:pic>
        <p:nvPicPr>
          <p:cNvPr id="3074" name="Picture 2" descr="C:\Users\zahradnicek\Downloads\2018_3-10_IS_f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" y="1717029"/>
            <a:ext cx="9072500" cy="47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07504" y="1124744"/>
            <a:ext cx="66247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Dvě podobné typy sucha, ale dvě rozdílné úrody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76885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Data\sucho\2015_2019\sradif_15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" y="918000"/>
            <a:ext cx="8410629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02969" y="304800"/>
            <a:ext cx="7141031" cy="46166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sz="2400" b="1" dirty="0" smtClean="0">
                <a:solidFill>
                  <a:prstClr val="white"/>
                </a:solidFill>
              </a:rPr>
              <a:t>Průměrný deficit pro ČR -418 mm (88 % normálu)</a:t>
            </a:r>
            <a:endParaRPr lang="cs-CZ" sz="2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7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6915150" y="365759"/>
            <a:ext cx="23004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Sucho 2015-2019</a:t>
            </a:r>
            <a:endParaRPr lang="cs-CZ" sz="2000" b="1" dirty="0"/>
          </a:p>
        </p:txBody>
      </p:sp>
      <p:pic>
        <p:nvPicPr>
          <p:cNvPr id="4" name="Picture 3" descr="C:\Users\Zahradni\Downloads\areaAWP_2015to20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96" y="1995314"/>
            <a:ext cx="8639154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56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07504" y="2132856"/>
            <a:ext cx="8856984" cy="25202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4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35691" y="692696"/>
            <a:ext cx="6552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Budeme u nás pěstovat mandarinky?</a:t>
            </a:r>
          </a:p>
        </p:txBody>
      </p:sp>
      <p:pic>
        <p:nvPicPr>
          <p:cNvPr id="5122" name="Picture 2" descr="VÃ½sledek obrÃ¡zku pro mandarin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5066" y="2564904"/>
            <a:ext cx="5393978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423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755576" y="332656"/>
            <a:ext cx="8229600" cy="791741"/>
          </a:xfrm>
        </p:spPr>
        <p:txBody>
          <a:bodyPr/>
          <a:lstStyle/>
          <a:p>
            <a:r>
              <a:rPr lang="cs-CZ" sz="2400" b="1" dirty="0" smtClean="0"/>
              <a:t>Posun území České republiky ke středomořskému klimatu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467544" y="980728"/>
            <a:ext cx="7283450" cy="3455988"/>
          </a:xfrm>
          <a:prstGeom prst="rect">
            <a:avLst/>
          </a:prstGeom>
        </p:spPr>
        <p:txBody>
          <a:bodyPr/>
          <a:lstStyle/>
          <a:p>
            <a:r>
              <a:rPr lang="cs-CZ" sz="2400" dirty="0" err="1"/>
              <a:t>Köppen</a:t>
            </a:r>
            <a:r>
              <a:rPr lang="cs-CZ" sz="2400" dirty="0"/>
              <a:t> – </a:t>
            </a:r>
            <a:r>
              <a:rPr lang="cs-CZ" sz="2400" dirty="0" smtClean="0"/>
              <a:t>Geiger klimatická klasifikace</a:t>
            </a:r>
            <a:endParaRPr lang="en-US" sz="2400" dirty="0"/>
          </a:p>
        </p:txBody>
      </p:sp>
      <p:pic>
        <p:nvPicPr>
          <p:cNvPr id="8" name="Obrázek 7" descr="D:\data\konference\Mikulov_2015\Fig1.tif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6560638" cy="50565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462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6047184" cy="61653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ovéPole 9"/>
          <p:cNvSpPr txBox="1"/>
          <p:nvPr/>
        </p:nvSpPr>
        <p:spPr>
          <a:xfrm>
            <a:off x="6156176" y="1052735"/>
            <a:ext cx="284380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2021-2050:  významný ústup horského typu počasí</a:t>
            </a:r>
          </a:p>
          <a:p>
            <a:endParaRPr lang="cs-CZ" dirty="0">
              <a:solidFill>
                <a:prstClr val="black"/>
              </a:solidFill>
            </a:endParaRPr>
          </a:p>
          <a:p>
            <a:r>
              <a:rPr lang="cs-CZ" dirty="0" smtClean="0">
                <a:solidFill>
                  <a:prstClr val="black"/>
                </a:solidFill>
              </a:rPr>
              <a:t>2071-2100: masívní nástup středomořského klimatu</a:t>
            </a:r>
          </a:p>
          <a:p>
            <a:endParaRPr lang="cs-CZ" dirty="0">
              <a:solidFill>
                <a:prstClr val="black"/>
              </a:solidFill>
            </a:endParaRPr>
          </a:p>
          <a:p>
            <a:r>
              <a:rPr lang="cs-CZ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1475656" y="2420888"/>
            <a:ext cx="6552728" cy="2585323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cs-CZ" sz="5400" b="1" dirty="0" smtClean="0">
                <a:solidFill>
                  <a:srgbClr val="F14124">
                    <a:lumMod val="75000"/>
                  </a:srgbClr>
                </a:solidFill>
              </a:rPr>
              <a:t>10 -18 milionů lidí v regionu tím bude ovlivněno</a:t>
            </a:r>
            <a:endParaRPr lang="cs-CZ" sz="5400" b="1" dirty="0">
              <a:solidFill>
                <a:srgbClr val="F1412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5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7" y="32590"/>
            <a:ext cx="8721622" cy="1143000"/>
          </a:xfrm>
        </p:spPr>
        <p:txBody>
          <a:bodyPr/>
          <a:lstStyle/>
          <a:p>
            <a:pPr marL="0" indent="0">
              <a:buNone/>
            </a:pPr>
            <a:r>
              <a:rPr lang="cs-CZ" sz="2400" dirty="0" smtClean="0"/>
              <a:t>Je to vůbec možné a nebo nám modely lžou????</a:t>
            </a:r>
            <a:endParaRPr lang="en-US" sz="24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3"/>
          </p:nvPr>
        </p:nvSpPr>
        <p:spPr>
          <a:xfrm>
            <a:off x="251520" y="836712"/>
            <a:ext cx="7364288" cy="2625472"/>
          </a:xfrm>
        </p:spPr>
        <p:txBody>
          <a:bodyPr/>
          <a:lstStyle/>
          <a:p>
            <a:r>
              <a:rPr lang="cs-CZ" dirty="0" smtClean="0"/>
              <a:t>Nástup mediteránních roků hlavně od  80. let 20. století</a:t>
            </a:r>
          </a:p>
          <a:p>
            <a:r>
              <a:rPr lang="cs-CZ" dirty="0"/>
              <a:t> </a:t>
            </a:r>
            <a:r>
              <a:rPr lang="cs-CZ" dirty="0" smtClean="0"/>
              <a:t>Rok 2010 – 55 % území</a:t>
            </a:r>
          </a:p>
          <a:p>
            <a:r>
              <a:rPr lang="cs-CZ" dirty="0"/>
              <a:t> </a:t>
            </a:r>
            <a:r>
              <a:rPr lang="cs-CZ" dirty="0" smtClean="0"/>
              <a:t>1994 (43 %), 2007 (41 %), 1995 (37 %), 2009 (33 %), 1988 (30 %) a 1992 (26 %)	</a:t>
            </a:r>
          </a:p>
          <a:p>
            <a:endParaRPr lang="cs-CZ" dirty="0"/>
          </a:p>
          <a:p>
            <a:endParaRPr lang="cs-CZ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68" y="2996952"/>
            <a:ext cx="9177968" cy="363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D:\data\Farda\Klasifikace\Koeppen\realita\EOBS\mapa\eobs_mapa_slozen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96288"/>
            <a:ext cx="7776000" cy="64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19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4357315" y="365759"/>
            <a:ext cx="54545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Nejviditelnější dopady změny klimatu v ČR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518"/>
            <a:ext cx="4070390" cy="2520000"/>
          </a:xfrm>
          <a:prstGeom prst="rect">
            <a:avLst/>
          </a:prstGeom>
        </p:spPr>
      </p:pic>
      <p:pic>
        <p:nvPicPr>
          <p:cNvPr id="5" name="Picture 3" descr="C:\Users\Zahradni\Downloads\Wildfires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720" y="1168518"/>
            <a:ext cx="2800763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ortal.chmi.cz/files/portal/docs/hydro/opzv/rezim/aktualni/HLS_MV_10_2018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35" y="4003690"/>
            <a:ext cx="387072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Data\Klima_Brno\Budoucnost\stredni_model\TROP\trop_slouceny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322" y="3688518"/>
            <a:ext cx="288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850789" y="792267"/>
            <a:ext cx="1995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Nižší výnosy plodin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541909" y="768385"/>
            <a:ext cx="2725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Nárůst lesních požárů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6834" y="3688518"/>
            <a:ext cx="339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Nízký stav podzemních vod</a:t>
            </a:r>
            <a:endParaRPr lang="cs-CZ" b="1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5833051" y="3360485"/>
            <a:ext cx="184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b="1" dirty="0" smtClean="0">
                <a:solidFill>
                  <a:prstClr val="black"/>
                </a:solidFill>
              </a:rPr>
              <a:t>Přehřáté města</a:t>
            </a:r>
            <a:endParaRPr lang="cs-CZ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6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Ã½sledek obrÃ¡zku pro horko ve mÄstÄ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68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628800"/>
            <a:ext cx="8363272" cy="4392588"/>
          </a:xfrm>
          <a:prstGeom prst="rect">
            <a:avLst/>
          </a:prstGeom>
        </p:spPr>
        <p:txBody>
          <a:bodyPr/>
          <a:lstStyle/>
          <a:p>
            <a:pPr algn="just"/>
            <a:endParaRPr lang="en-US" sz="2400" dirty="0" smtClean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cs-CZ" sz="2400" dirty="0" smtClean="0"/>
          </a:p>
          <a:p>
            <a:pPr algn="just"/>
            <a:endParaRPr lang="cs-CZ" sz="2400" dirty="0"/>
          </a:p>
          <a:p>
            <a:pPr algn="just"/>
            <a:endParaRPr lang="en-US" sz="2400" dirty="0"/>
          </a:p>
        </p:txBody>
      </p:sp>
      <p:sp>
        <p:nvSpPr>
          <p:cNvPr id="7" name="Nadpis 1"/>
          <p:cNvSpPr txBox="1">
            <a:spLocks/>
          </p:cNvSpPr>
          <p:nvPr/>
        </p:nvSpPr>
        <p:spPr>
          <a:xfrm>
            <a:off x="94152" y="27456"/>
            <a:ext cx="8925618" cy="12241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82880" indent="0" algn="ctr">
              <a:buFont typeface="Georgia" pitchFamily="18" charset="0"/>
              <a:buNone/>
            </a:pPr>
            <a:r>
              <a:rPr lang="cs-CZ" sz="3600" i="1" dirty="0" smtClean="0">
                <a:solidFill>
                  <a:srgbClr val="FFFF00"/>
                </a:solidFill>
                <a:effectLst/>
              </a:rPr>
              <a:t>Městské klima aneb malá sauna v praxi</a:t>
            </a:r>
            <a:endParaRPr 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01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-26988"/>
            <a:ext cx="9196388" cy="763588"/>
          </a:xfrm>
          <a:prstGeom prst="rect">
            <a:avLst/>
          </a:prstGeom>
          <a:solidFill>
            <a:srgbClr val="00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2400" b="1" i="1" kern="0" dirty="0" smtClean="0">
                <a:solidFill>
                  <a:srgbClr val="FFFFFF"/>
                </a:solidFill>
              </a:rPr>
              <a:t>Děláme vědu pro lidi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84" y="828040"/>
            <a:ext cx="7147421" cy="50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" y="6094412"/>
            <a:ext cx="9196388" cy="7635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4000" b="1" kern="0" dirty="0" smtClean="0">
                <a:solidFill>
                  <a:srgbClr val="FFFFFF"/>
                </a:solidFill>
              </a:rPr>
              <a:t>www.intersucho.cz</a:t>
            </a:r>
            <a:endParaRPr lang="en-US" sz="4000" b="1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4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Úvod</a:t>
            </a:r>
            <a:endParaRPr lang="en-US" sz="36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251520" y="5380672"/>
            <a:ext cx="8640960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SSP2: sociální</a:t>
            </a:r>
            <a:r>
              <a:rPr lang="cs-CZ" dirty="0">
                <a:solidFill>
                  <a:prstClr val="black"/>
                </a:solidFill>
              </a:rPr>
              <a:t>, ekonomické a technologické trendy budou pokračovat podobně jako v minulosti,</a:t>
            </a:r>
            <a:br>
              <a:rPr lang="cs-CZ" dirty="0">
                <a:solidFill>
                  <a:prstClr val="black"/>
                </a:solidFill>
              </a:rPr>
            </a:br>
            <a:r>
              <a:rPr lang="cs-CZ" dirty="0" smtClean="0">
                <a:solidFill>
                  <a:prstClr val="black"/>
                </a:solidFill>
              </a:rPr>
              <a:t>SSP3: v </a:t>
            </a:r>
            <a:r>
              <a:rPr lang="cs-CZ" dirty="0">
                <a:solidFill>
                  <a:prstClr val="black"/>
                </a:solidFill>
              </a:rPr>
              <a:t>budoucnosti převládne regionální zaměření, soutěživost mezi regiony a ústup globalizace,</a:t>
            </a:r>
            <a:br>
              <a:rPr lang="cs-CZ" dirty="0">
                <a:solidFill>
                  <a:prstClr val="black"/>
                </a:solidFill>
              </a:rPr>
            </a:br>
            <a:r>
              <a:rPr lang="cs-CZ" dirty="0" smtClean="0">
                <a:solidFill>
                  <a:prstClr val="black"/>
                </a:solidFill>
              </a:rPr>
              <a:t>SSP5: pokračující </a:t>
            </a:r>
            <a:r>
              <a:rPr lang="cs-CZ" dirty="0">
                <a:solidFill>
                  <a:prstClr val="black"/>
                </a:solidFill>
              </a:rPr>
              <a:t>integraci globálních trhů a rychlý ekonomický rozvoj.</a:t>
            </a:r>
          </a:p>
        </p:txBody>
      </p:sp>
      <p:pic>
        <p:nvPicPr>
          <p:cNvPr id="2050" name="Picture 2" descr="C:\Users\Pavel\Downloads\Populace_updat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31" y="-165"/>
            <a:ext cx="4727772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Pavel\Downloads\populac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91" y="2204864"/>
            <a:ext cx="4727772" cy="30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076056" y="1052736"/>
            <a:ext cx="3672408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prstClr val="black"/>
                </a:solidFill>
              </a:rPr>
              <a:t>Většina populace žije ve městech</a:t>
            </a:r>
            <a:endParaRPr lang="cs-CZ" sz="2000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95536" y="3380921"/>
            <a:ext cx="3672408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cs-CZ" sz="2000" dirty="0" smtClean="0">
                <a:solidFill>
                  <a:prstClr val="black"/>
                </a:solidFill>
              </a:rPr>
              <a:t>Podíl městského obyvatelstva bude nadále narůstat bez ohledu na scénář vývoje počtu obyvatel ČR</a:t>
            </a:r>
            <a:endParaRPr lang="cs-CZ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4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ýsledek obrázku pro reason of the urban heat is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076700"/>
            <a:ext cx="39354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ovéPole 3"/>
          <p:cNvSpPr txBox="1">
            <a:spLocks noChangeArrowheads="1"/>
          </p:cNvSpPr>
          <p:nvPr/>
        </p:nvSpPr>
        <p:spPr bwMode="auto">
          <a:xfrm>
            <a:off x="323850" y="981075"/>
            <a:ext cx="871220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2000" b="1" i="1">
                <a:latin typeface="Arial" charset="0"/>
              </a:rPr>
              <a:t>Geometrie města</a:t>
            </a:r>
            <a:r>
              <a:rPr lang="cs-CZ" altLang="cs-CZ" sz="2000" b="1">
                <a:latin typeface="Arial" charset="0"/>
              </a:rPr>
              <a:t> </a:t>
            </a:r>
            <a:r>
              <a:rPr lang="cs-CZ" altLang="cs-CZ" sz="2000">
                <a:latin typeface="Arial" charset="0"/>
              </a:rPr>
              <a:t>– mnohonásobný odraz a absorpce záření v površích zvětšují intenzitu absorpce tepla (tzv. efekt kaňonů), zeslabení větru</a:t>
            </a:r>
            <a:endParaRPr lang="cs-CZ" altLang="cs-CZ" sz="160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cs-CZ" altLang="cs-CZ" sz="160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2000" b="1" i="1">
                <a:latin typeface="Arial" charset="0"/>
              </a:rPr>
              <a:t>Změna aktivního povrchu</a:t>
            </a:r>
            <a:r>
              <a:rPr lang="cs-CZ" altLang="cs-CZ" sz="2000" b="1">
                <a:latin typeface="Arial" charset="0"/>
              </a:rPr>
              <a:t> </a:t>
            </a:r>
            <a:r>
              <a:rPr lang="cs-CZ" altLang="cs-CZ" sz="2000">
                <a:latin typeface="Arial" charset="0"/>
              </a:rPr>
              <a:t>– použití umělých materiálů (asfalt, beton) s odlišnými absorpčními tepelnými vlastnostmi než přirozený povrch =</a:t>
            </a:r>
            <a:r>
              <a:rPr lang="en-US" altLang="cs-CZ" sz="2000">
                <a:latin typeface="Arial" charset="0"/>
              </a:rPr>
              <a:t>&gt;</a:t>
            </a:r>
            <a:r>
              <a:rPr lang="cs-CZ" altLang="cs-CZ" sz="2000">
                <a:latin typeface="Arial" charset="0"/>
              </a:rPr>
              <a:t> změna energetické bilance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cs-CZ" altLang="cs-CZ" sz="160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2000" b="1" i="1">
                <a:latin typeface="Arial" charset="0"/>
              </a:rPr>
              <a:t>Zmenšení</a:t>
            </a:r>
            <a:r>
              <a:rPr lang="cs-CZ" altLang="cs-CZ" sz="2000">
                <a:latin typeface="Arial" charset="0"/>
              </a:rPr>
              <a:t> intenzity </a:t>
            </a:r>
            <a:r>
              <a:rPr lang="cs-CZ" altLang="cs-CZ" sz="2000" b="1" i="1">
                <a:latin typeface="Arial" charset="0"/>
              </a:rPr>
              <a:t>vypařování vody </a:t>
            </a:r>
            <a:r>
              <a:rPr lang="cs-CZ" altLang="cs-CZ" sz="2000">
                <a:latin typeface="Arial" charset="0"/>
              </a:rPr>
              <a:t>(kanály, menší množství vegetace …)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cs-CZ" altLang="cs-CZ" sz="1600">
              <a:latin typeface="Arial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cs-CZ" altLang="cs-CZ" sz="2000" b="1" i="1">
                <a:latin typeface="Arial" charset="0"/>
              </a:rPr>
              <a:t>Odpadní teplo </a:t>
            </a:r>
            <a:r>
              <a:rPr lang="cs-CZ" altLang="cs-CZ" sz="2000">
                <a:latin typeface="Arial" charset="0"/>
              </a:rPr>
              <a:t>vznikající lidskou činností (topení, průmysl, doprava …)</a:t>
            </a:r>
          </a:p>
        </p:txBody>
      </p:sp>
      <p:pic>
        <p:nvPicPr>
          <p:cNvPr id="10244" name="Picture 2" descr="Výsledek obrázku pro urban heat isla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49725"/>
            <a:ext cx="3357563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dpis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63336" y="116632"/>
            <a:ext cx="7880663" cy="864096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  <a:defRPr/>
            </a:pPr>
            <a:r>
              <a:rPr lang="cs-CZ" sz="3600" dirty="0"/>
              <a:t>Tepelný ostrov města</a:t>
            </a:r>
            <a:endParaRPr lang="en-US" sz="3600" dirty="0"/>
          </a:p>
        </p:txBody>
      </p:sp>
      <p:sp>
        <p:nvSpPr>
          <p:cNvPr id="2" name="Zástupný symbol pro datum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3752D6-CE97-4859-8E18-2B75EC2229A8}" type="datetime1">
              <a:rPr lang="cs-CZ"/>
              <a:pPr>
                <a:defRPr/>
              </a:pPr>
              <a:t>24.02.2020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9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ata\pozary\zprava_2017\tdi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10" y="620688"/>
            <a:ext cx="8665497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Tepelný ostrov města</a:t>
            </a:r>
            <a:endParaRPr lang="en-US" sz="3600" dirty="0"/>
          </a:p>
        </p:txBody>
      </p:sp>
      <p:sp>
        <p:nvSpPr>
          <p:cNvPr id="4" name="Ovál 3"/>
          <p:cNvSpPr/>
          <p:nvPr/>
        </p:nvSpPr>
        <p:spPr>
          <a:xfrm>
            <a:off x="2627784" y="2819973"/>
            <a:ext cx="1152128" cy="9357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  <p:sp>
        <p:nvSpPr>
          <p:cNvPr id="10" name="Ovál 9"/>
          <p:cNvSpPr/>
          <p:nvPr/>
        </p:nvSpPr>
        <p:spPr>
          <a:xfrm>
            <a:off x="5220072" y="4077072"/>
            <a:ext cx="1152128" cy="93578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cs-CZ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3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ages.theconversation.com/files/201633/original/file-20180111-60721-1p5exkr.PNG?ixlib=rb-1.1.0&amp;q=45&amp;auto=format&amp;w=1000&amp;fit=cli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8" y="2538000"/>
            <a:ext cx="7212019" cy="43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313342" y="1152628"/>
            <a:ext cx="58509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Horké vlny – několik dní po sobě s vysokou teplotou vzduchu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8656" y="612291"/>
            <a:ext cx="363640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Tropické dny – maxima nad 30°C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923928" y="612291"/>
            <a:ext cx="469852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Tropické noci – v noci neklesne teplota pod 20°C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7874" y="1576090"/>
            <a:ext cx="9015344" cy="6463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white"/>
                </a:solidFill>
              </a:rPr>
              <a:t>Při kombinaci horkých vln a tropický noci roste riziko zdravotních komplikací – hlavně problém velkých měst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1" name="Šipka dolů 10"/>
          <p:cNvSpPr/>
          <p:nvPr/>
        </p:nvSpPr>
        <p:spPr>
          <a:xfrm>
            <a:off x="1655676" y="3843997"/>
            <a:ext cx="144016" cy="864096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403648" y="3424692"/>
            <a:ext cx="72008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white"/>
                </a:solidFill>
              </a:rPr>
              <a:t>-12°C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4" name="Šipka dolů 13"/>
          <p:cNvSpPr/>
          <p:nvPr/>
        </p:nvSpPr>
        <p:spPr>
          <a:xfrm>
            <a:off x="5372472" y="4529706"/>
            <a:ext cx="144016" cy="864096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3261048" y="3737377"/>
            <a:ext cx="525208" cy="369332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white"/>
                </a:solidFill>
              </a:rPr>
              <a:t>0°C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16" name="Šipka dolů 15"/>
          <p:cNvSpPr/>
          <p:nvPr/>
        </p:nvSpPr>
        <p:spPr>
          <a:xfrm>
            <a:off x="3419872" y="4174332"/>
            <a:ext cx="144016" cy="864096"/>
          </a:xfrm>
          <a:prstGeom prst="down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5076056" y="4091379"/>
            <a:ext cx="86409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+15°C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8" name="Šipka dolů 17"/>
          <p:cNvSpPr/>
          <p:nvPr/>
        </p:nvSpPr>
        <p:spPr>
          <a:xfrm>
            <a:off x="7125260" y="4082428"/>
            <a:ext cx="144016" cy="864096"/>
          </a:xfrm>
          <a:prstGeom prst="down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6773604" y="3609358"/>
            <a:ext cx="786198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white"/>
                </a:solidFill>
              </a:rPr>
              <a:t>+30°C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0" name="Šipka dolů 19"/>
          <p:cNvSpPr/>
          <p:nvPr/>
        </p:nvSpPr>
        <p:spPr>
          <a:xfrm>
            <a:off x="7892438" y="3034718"/>
            <a:ext cx="144016" cy="864096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white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7559802" y="2550896"/>
            <a:ext cx="80928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prstClr val="white"/>
                </a:solidFill>
              </a:rPr>
              <a:t>+35°C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22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Horké letní dny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838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Vliv na energetiku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704"/>
            <a:ext cx="55721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3" y="3933056"/>
            <a:ext cx="55721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6012160" y="921911"/>
            <a:ext cx="2880320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Tropická noc, letní den</a:t>
            </a:r>
          </a:p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vs.</a:t>
            </a:r>
          </a:p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„Normální“ noc a o 2°C chladnější den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372200" y="2452142"/>
            <a:ext cx="237626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Spotřeba o 1,8 % vyšší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5902374" y="4104327"/>
            <a:ext cx="2880320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Výrazně teplejší den – maximum přes 27°C</a:t>
            </a:r>
          </a:p>
          <a:p>
            <a:pPr algn="ctr" defTabSz="457200"/>
            <a:r>
              <a:rPr lang="cs-CZ" dirty="0" smtClean="0">
                <a:solidFill>
                  <a:prstClr val="black"/>
                </a:solidFill>
              </a:rPr>
              <a:t>Rozdíl 3 dnů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6262414" y="5634558"/>
            <a:ext cx="2376264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cs-CZ" dirty="0" smtClean="0">
                <a:solidFill>
                  <a:prstClr val="black"/>
                </a:solidFill>
              </a:rPr>
              <a:t>Spotřeba o 3,2 % vyšší</a:t>
            </a:r>
            <a:endParaRPr lang="cs-CZ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58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 txBox="1">
            <a:spLocks/>
          </p:cNvSpPr>
          <p:nvPr/>
        </p:nvSpPr>
        <p:spPr>
          <a:xfrm>
            <a:off x="1252424" y="65265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Tepelný ostrov města</a:t>
            </a:r>
            <a:endParaRPr lang="en-US" sz="3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252424" y="865987"/>
            <a:ext cx="68479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effectLst/>
              </a:rPr>
              <a:t>Průměrná roční teplota vzduchu</a:t>
            </a:r>
            <a:r>
              <a:rPr lang="en-US" sz="2400" b="1" dirty="0" smtClean="0"/>
              <a:t>1961-2015</a:t>
            </a:r>
            <a:endParaRPr lang="en-US" sz="2400" b="1" dirty="0" smtClean="0">
              <a:effectLst/>
            </a:endParaRP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74" y="1340768"/>
            <a:ext cx="7486818" cy="528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91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468921-5C82-449E-85C4-F4E132B0D189}" type="datetime1">
              <a:rPr lang="cs-CZ"/>
              <a:pPr>
                <a:defRPr/>
              </a:pPr>
              <a:t>24.02.2020</a:t>
            </a:fld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/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5288" y="1052513"/>
            <a:ext cx="8229600" cy="720725"/>
          </a:xfrm>
        </p:spPr>
        <p:txBody>
          <a:bodyPr>
            <a:normAutofit lnSpcReduction="10000"/>
          </a:bodyPr>
          <a:lstStyle/>
          <a:p>
            <a:pPr>
              <a:lnSpc>
                <a:spcPct val="95000"/>
              </a:lnSpc>
              <a:buFontTx/>
              <a:buChar char="•"/>
              <a:defRPr/>
            </a:pPr>
            <a:r>
              <a:rPr lang="cs-CZ" altLang="cs-CZ" sz="2200" dirty="0"/>
              <a:t>Rozdíl ročního průměru minima teploty vzduchu v letech 2001-2010 a 1961-1971</a:t>
            </a:r>
          </a:p>
          <a:p>
            <a:pPr>
              <a:lnSpc>
                <a:spcPct val="95000"/>
              </a:lnSpc>
              <a:buFontTx/>
              <a:buChar char="•"/>
              <a:defRPr/>
            </a:pPr>
            <a:endParaRPr lang="en-US" altLang="cs-CZ" sz="2200" dirty="0"/>
          </a:p>
          <a:p>
            <a:pPr>
              <a:lnSpc>
                <a:spcPct val="95000"/>
              </a:lnSpc>
              <a:buFontTx/>
              <a:buChar char="•"/>
              <a:defRPr/>
            </a:pPr>
            <a:endParaRPr lang="en-US" altLang="cs-CZ" sz="2200" dirty="0"/>
          </a:p>
          <a:p>
            <a:pPr marL="0" indent="0">
              <a:lnSpc>
                <a:spcPct val="95000"/>
              </a:lnSpc>
              <a:buFont typeface="Arial" charset="0"/>
              <a:buNone/>
              <a:defRPr/>
            </a:pPr>
            <a:endParaRPr lang="en-US" altLang="cs-CZ" sz="2200" dirty="0"/>
          </a:p>
          <a:p>
            <a:pPr>
              <a:defRPr/>
            </a:pPr>
            <a:endParaRPr lang="en-US" sz="2200" dirty="0"/>
          </a:p>
        </p:txBody>
      </p:sp>
      <p:pic>
        <p:nvPicPr>
          <p:cNvPr id="1229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73238"/>
            <a:ext cx="6553200" cy="46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1263336" y="116632"/>
            <a:ext cx="7880663" cy="864096"/>
          </a:xfrm>
          <a:prstGeom prst="rect">
            <a:avLst/>
          </a:prstGeom>
          <a:effectLst/>
        </p:spPr>
        <p:txBody>
          <a:bodyPr/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  <a:defRPr/>
            </a:pPr>
            <a:r>
              <a:rPr lang="cs-CZ" sz="3600" dirty="0"/>
              <a:t>Tepelný ostrov města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46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611560" y="49188"/>
            <a:ext cx="84249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2800" dirty="0" smtClean="0"/>
              <a:t>Rozdíl Brno – město a okolí</a:t>
            </a:r>
            <a:endParaRPr lang="cs-CZ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861" y="671505"/>
            <a:ext cx="7828333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79712" y="869021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Tropické</a:t>
            </a:r>
          </a:p>
          <a:p>
            <a:pPr algn="ctr"/>
            <a:r>
              <a:rPr lang="cs-CZ" b="1" dirty="0" smtClean="0"/>
              <a:t>dny</a:t>
            </a:r>
            <a:endParaRPr lang="cs-CZ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94" y="3547919"/>
            <a:ext cx="7846865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ovéPole 14"/>
          <p:cNvSpPr txBox="1"/>
          <p:nvPr/>
        </p:nvSpPr>
        <p:spPr>
          <a:xfrm>
            <a:off x="2132112" y="3717032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Tropické</a:t>
            </a:r>
          </a:p>
          <a:p>
            <a:pPr algn="ctr"/>
            <a:r>
              <a:rPr lang="cs-CZ" b="1" dirty="0" smtClean="0"/>
              <a:t>noci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268247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6" y="3437203"/>
            <a:ext cx="8672708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Šipka doprava 2"/>
          <p:cNvSpPr/>
          <p:nvPr/>
        </p:nvSpPr>
        <p:spPr>
          <a:xfrm rot="1611850">
            <a:off x="3010650" y="3748302"/>
            <a:ext cx="1008112" cy="3417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1403648" y="3653095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Rozdíl až +3,2°C</a:t>
            </a:r>
            <a:endParaRPr lang="cs-CZ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06" y="17203"/>
            <a:ext cx="8672708" cy="34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Šipka doprava 8"/>
          <p:cNvSpPr/>
          <p:nvPr/>
        </p:nvSpPr>
        <p:spPr>
          <a:xfrm rot="8753839">
            <a:off x="7578449" y="931303"/>
            <a:ext cx="1008112" cy="3417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7574754" y="54433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Rozdíl až +4,2°C</a:t>
            </a:r>
            <a:endParaRPr lang="cs-CZ" dirty="0"/>
          </a:p>
        </p:txBody>
      </p:sp>
      <p:sp>
        <p:nvSpPr>
          <p:cNvPr id="13" name="Šipka doprava 12"/>
          <p:cNvSpPr/>
          <p:nvPr/>
        </p:nvSpPr>
        <p:spPr>
          <a:xfrm rot="1611850">
            <a:off x="2483765" y="283592"/>
            <a:ext cx="1008112" cy="3417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1187625" y="131324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Rozdíl až +2,6°C</a:t>
            </a:r>
            <a:endParaRPr lang="cs-CZ" dirty="0"/>
          </a:p>
        </p:txBody>
      </p:sp>
      <p:sp>
        <p:nvSpPr>
          <p:cNvPr id="16" name="Šipka doprava 15"/>
          <p:cNvSpPr/>
          <p:nvPr/>
        </p:nvSpPr>
        <p:spPr>
          <a:xfrm>
            <a:off x="5868144" y="1932976"/>
            <a:ext cx="1008112" cy="34179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>
            <a:off x="4020889" y="1373514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Venkov se vychladil, město mělo silně tropickou noc</a:t>
            </a:r>
            <a:endParaRPr lang="cs-CZ" b="1" dirty="0"/>
          </a:p>
        </p:txBody>
      </p:sp>
      <p:sp>
        <p:nvSpPr>
          <p:cNvPr id="18" name="Šipka doprava 17"/>
          <p:cNvSpPr/>
          <p:nvPr/>
        </p:nvSpPr>
        <p:spPr>
          <a:xfrm rot="8753839">
            <a:off x="7553045" y="4422150"/>
            <a:ext cx="1008112" cy="34179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TextovéPole 18"/>
          <p:cNvSpPr txBox="1"/>
          <p:nvPr/>
        </p:nvSpPr>
        <p:spPr>
          <a:xfrm>
            <a:off x="7549350" y="3545280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Rozdíl až +2,3°C</a:t>
            </a:r>
            <a:endParaRPr lang="cs-CZ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796136" y="74263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7.8.2018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5892030" y="3626557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9</a:t>
            </a:r>
            <a:r>
              <a:rPr lang="cs-CZ" dirty="0" smtClean="0"/>
              <a:t>.8.2018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88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ata\UHI\UrbanAdapt\RCM\Praha\praha_trop_da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" y="722919"/>
            <a:ext cx="4429309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data\UHI\UrbanAdapt\RCM\Brno\brno_trop_day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175" y="692696"/>
            <a:ext cx="4487042" cy="48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843808" y="836712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Praha</a:t>
            </a:r>
            <a:endParaRPr lang="en-US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380312" y="836711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Brno</a:t>
            </a:r>
            <a:endParaRPr lang="en-US" sz="2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156683" y="6426728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Průměr z 3 RCM modelů pro dva emisní scénáře, 2021-2040 a 2081-2100</a:t>
            </a:r>
            <a:endParaRPr lang="en-US" b="1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611560" y="49188"/>
            <a:ext cx="8424936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2000" dirty="0"/>
              <a:t>Horké dny – nad 30°C</a:t>
            </a:r>
          </a:p>
        </p:txBody>
      </p:sp>
    </p:spTree>
    <p:extLst>
      <p:ext uri="{BB962C8B-B14F-4D97-AF65-F5344CB8AC3E}">
        <p14:creationId xmlns:p14="http://schemas.microsoft.com/office/powerpoint/2010/main" val="3482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-26988"/>
            <a:ext cx="9196388" cy="763588"/>
          </a:xfrm>
          <a:prstGeom prst="rect">
            <a:avLst/>
          </a:prstGeom>
          <a:solidFill>
            <a:srgbClr val="00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2400" b="1" i="1" kern="0" dirty="0" smtClean="0">
                <a:solidFill>
                  <a:srgbClr val="FFFFFF"/>
                </a:solidFill>
              </a:rPr>
              <a:t>Děláme vědu pro lidi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" y="6094412"/>
            <a:ext cx="9196388" cy="7635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4000" b="1" kern="0" dirty="0" smtClean="0">
                <a:solidFill>
                  <a:srgbClr val="FFFFFF"/>
                </a:solidFill>
              </a:rPr>
              <a:t>www.klimatickazmena.cz</a:t>
            </a:r>
            <a:endParaRPr lang="en-US" sz="4000" b="1" kern="0" dirty="0">
              <a:solidFill>
                <a:srgbClr val="FFFFFF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04" y="1223010"/>
            <a:ext cx="8906381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86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data\UHI\PET\case_study\20_8_2012\20_8_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52096"/>
            <a:ext cx="7646027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Pocitová teplota</a:t>
            </a:r>
            <a:endParaRPr lang="en-US" sz="36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5796136" y="770283"/>
            <a:ext cx="3089755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prstClr val="white"/>
                </a:solidFill>
              </a:rPr>
              <a:t>Nejteplejší den v historii Prahy</a:t>
            </a:r>
          </a:p>
          <a:p>
            <a:pPr algn="ctr"/>
            <a:r>
              <a:rPr lang="cs-CZ" dirty="0" smtClean="0">
                <a:solidFill>
                  <a:prstClr val="white"/>
                </a:solidFill>
              </a:rPr>
              <a:t>20.8.2012</a:t>
            </a:r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42461" y="807095"/>
            <a:ext cx="3312368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prstClr val="black"/>
                </a:solidFill>
              </a:rPr>
              <a:t>Teplota vzduchu v meteorologické budce byla výrazně nižší než pocitová teplota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95536" y="2868145"/>
            <a:ext cx="936104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prstClr val="black"/>
                </a:solidFill>
              </a:rPr>
              <a:t>37,4°C vs.</a:t>
            </a:r>
          </a:p>
          <a:p>
            <a:pPr algn="ctr"/>
            <a:r>
              <a:rPr lang="cs-CZ" dirty="0" smtClean="0">
                <a:solidFill>
                  <a:prstClr val="black"/>
                </a:solidFill>
              </a:rPr>
              <a:t>42,8°C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613391" y="5013176"/>
            <a:ext cx="936104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prstClr val="black"/>
                </a:solidFill>
              </a:rPr>
              <a:t>39,6°C vs.</a:t>
            </a:r>
          </a:p>
          <a:p>
            <a:pPr algn="ctr"/>
            <a:r>
              <a:rPr lang="cs-CZ" dirty="0" smtClean="0">
                <a:solidFill>
                  <a:prstClr val="black"/>
                </a:solidFill>
              </a:rPr>
              <a:t>47,9°C</a:t>
            </a:r>
            <a:endParaRPr lang="cs-CZ" dirty="0">
              <a:solidFill>
                <a:prstClr val="black"/>
              </a:solidFill>
            </a:endParaRPr>
          </a:p>
        </p:txBody>
      </p:sp>
      <p:sp>
        <p:nvSpPr>
          <p:cNvPr id="16" name="Šipka doprava 15"/>
          <p:cNvSpPr/>
          <p:nvPr/>
        </p:nvSpPr>
        <p:spPr>
          <a:xfrm>
            <a:off x="1453312" y="3158612"/>
            <a:ext cx="322989" cy="171198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black"/>
              </a:solidFill>
            </a:endParaRPr>
          </a:p>
        </p:txBody>
      </p:sp>
      <p:sp>
        <p:nvSpPr>
          <p:cNvPr id="17" name="Šipka doprava 16"/>
          <p:cNvSpPr/>
          <p:nvPr/>
        </p:nvSpPr>
        <p:spPr>
          <a:xfrm rot="13238426">
            <a:off x="4238798" y="4927577"/>
            <a:ext cx="322989" cy="171198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>
              <a:solidFill>
                <a:prstClr val="black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7092280" y="4351456"/>
            <a:ext cx="1872208" cy="13234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prstClr val="white"/>
                </a:solidFill>
              </a:rPr>
              <a:t>Pocitová teplota je za horkých dnů vyšší i než 47°C</a:t>
            </a:r>
            <a:endParaRPr lang="cs-CZ" sz="20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77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/>
          <p:cNvSpPr>
            <a:spLocks noGrp="1"/>
          </p:cNvSpPr>
          <p:nvPr>
            <p:ph type="title"/>
          </p:nvPr>
        </p:nvSpPr>
        <p:spPr>
          <a:xfrm>
            <a:off x="-12231" y="-165"/>
            <a:ext cx="9165726" cy="548680"/>
          </a:xfr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marL="0" indent="0" algn="r">
              <a:buNone/>
            </a:pPr>
            <a:r>
              <a:rPr lang="cs-CZ" sz="3600" dirty="0" smtClean="0"/>
              <a:t>Rozpálené město</a:t>
            </a:r>
            <a:endParaRPr lang="en-US" sz="3600" dirty="0"/>
          </a:p>
        </p:txBody>
      </p:sp>
      <p:pic>
        <p:nvPicPr>
          <p:cNvPr id="1026" name="Picture 2" descr="C:\Users\Zahradni\Downloads\image0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626240"/>
            <a:ext cx="816000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4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Legerova - nadhl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 b="7472"/>
          <a:stretch>
            <a:fillRect/>
          </a:stretch>
        </p:blipFill>
        <p:spPr bwMode="auto">
          <a:xfrm>
            <a:off x="107504" y="548680"/>
            <a:ext cx="5004048" cy="3414092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ovéPole 3"/>
          <p:cNvSpPr txBox="1"/>
          <p:nvPr/>
        </p:nvSpPr>
        <p:spPr>
          <a:xfrm>
            <a:off x="5517186" y="787024"/>
            <a:ext cx="33843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Koridor o šířce 25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Budovy s výškou 21 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45tis aut denně ve 4 pruzích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Během léta je plně otevřena slunečnímu svitu, absorbovány asfaltem a fasády domu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smtClean="0"/>
              <a:t>Pouze pár trávníkových pásů bez vrhání stínu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0103" y="5085184"/>
            <a:ext cx="1800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1"/>
          <p:cNvSpPr txBox="1">
            <a:spLocks/>
          </p:cNvSpPr>
          <p:nvPr/>
        </p:nvSpPr>
        <p:spPr>
          <a:xfrm>
            <a:off x="1263337" y="-77072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3600" dirty="0"/>
              <a:t>Pilotní akce - Legerova</a:t>
            </a:r>
            <a:endParaRPr lang="en-US" sz="3600" dirty="0"/>
          </a:p>
        </p:txBody>
      </p:sp>
      <p:pic>
        <p:nvPicPr>
          <p:cNvPr id="6" name="obrázek 1" descr="O:\Aleš\01 úkoly\2014-06_UHI final\AAA PREZENTACE\img\orto-kontrast.jpg"/>
          <p:cNvPicPr>
            <a:picLocks noGrp="1"/>
          </p:cNvPicPr>
          <p:nvPr>
            <p:ph sz="quarter" idx="13"/>
          </p:nvPr>
        </p:nvPicPr>
        <p:blipFill>
          <a:blip r:embed="rId4" cstate="print"/>
          <a:stretch>
            <a:fillRect/>
          </a:stretch>
        </p:blipFill>
        <p:spPr bwMode="auto">
          <a:xfrm>
            <a:off x="3367394" y="3532909"/>
            <a:ext cx="5760720" cy="332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486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Pilotní akce - Legerova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412776"/>
            <a:ext cx="8229600" cy="499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sz="1800" dirty="0"/>
          </a:p>
        </p:txBody>
      </p:sp>
      <p:pic>
        <p:nvPicPr>
          <p:cNvPr id="5" name="obrázek 3" descr="O:\Aleš\01 úkoly\2014-06_UHI final\AAA PREZENTACE\Legerova1.png"/>
          <p:cNvPicPr/>
          <p:nvPr/>
        </p:nvPicPr>
        <p:blipFill>
          <a:blip r:embed="rId2" cstate="print"/>
          <a:srcRect b="35242"/>
          <a:stretch>
            <a:fillRect/>
          </a:stretch>
        </p:blipFill>
        <p:spPr bwMode="auto">
          <a:xfrm>
            <a:off x="539552" y="1412776"/>
            <a:ext cx="820990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ál 3"/>
          <p:cNvSpPr/>
          <p:nvPr/>
        </p:nvSpPr>
        <p:spPr>
          <a:xfrm>
            <a:off x="5292080" y="1628800"/>
            <a:ext cx="1656184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395536" y="4941168"/>
            <a:ext cx="1080120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ovéPole 6"/>
          <p:cNvSpPr txBox="1"/>
          <p:nvPr/>
        </p:nvSpPr>
        <p:spPr>
          <a:xfrm>
            <a:off x="611560" y="5914146"/>
            <a:ext cx="4464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Koncentrace Nox, díky západnímu proudění </a:t>
            </a:r>
            <a:r>
              <a:rPr lang="cs-CZ" dirty="0" err="1" smtClean="0"/>
              <a:t>disbalance</a:t>
            </a:r>
            <a:r>
              <a:rPr lang="cs-CZ" dirty="0" smtClean="0"/>
              <a:t> mezi koncentracemi</a:t>
            </a:r>
            <a:endParaRPr lang="en-US" dirty="0"/>
          </a:p>
        </p:txBody>
      </p:sp>
      <p:sp>
        <p:nvSpPr>
          <p:cNvPr id="8" name="Nadpis 1"/>
          <p:cNvSpPr txBox="1">
            <a:spLocks/>
          </p:cNvSpPr>
          <p:nvPr/>
        </p:nvSpPr>
        <p:spPr>
          <a:xfrm>
            <a:off x="1263337" y="-77072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3600" dirty="0"/>
              <a:t>Pilotní akce - Legerova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4513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Pilotní akce - Legerova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412776"/>
            <a:ext cx="8229600" cy="499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sz="1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1268760"/>
            <a:ext cx="855345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436096" y="537321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Snížení PET o 2,3°C</a:t>
            </a:r>
          </a:p>
          <a:p>
            <a:r>
              <a:rPr lang="cs-CZ" dirty="0" smtClean="0"/>
              <a:t>Při TMA 37°C redukce o 3,5°C</a:t>
            </a:r>
          </a:p>
          <a:p>
            <a:r>
              <a:rPr lang="cs-CZ" dirty="0" smtClean="0"/>
              <a:t>Negativní dopad na koncentraci znečištění</a:t>
            </a:r>
            <a:endParaRPr lang="en-US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1263337" y="-77072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3600" dirty="0"/>
              <a:t>Pilotní akce - Legerova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7001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Pilotní akce - Legerova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412776"/>
            <a:ext cx="8229600" cy="499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760"/>
            <a:ext cx="849630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263337" y="-77072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3600" dirty="0"/>
              <a:t>Pilotní akce - Legerova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0644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Pilotní akce - Legerova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412776"/>
            <a:ext cx="8229600" cy="499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79351"/>
            <a:ext cx="85153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263337" y="-77072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3600" dirty="0"/>
              <a:t>Pilotní akce - Legerova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0441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Pilotní akce - Legerova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>
          <a:xfrm>
            <a:off x="457200" y="1412776"/>
            <a:ext cx="8229600" cy="499715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sz="18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298401"/>
            <a:ext cx="8515350" cy="551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 txBox="1">
            <a:spLocks/>
          </p:cNvSpPr>
          <p:nvPr/>
        </p:nvSpPr>
        <p:spPr>
          <a:xfrm>
            <a:off x="1263337" y="-77072"/>
            <a:ext cx="7880663" cy="86409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None/>
            </a:pPr>
            <a:r>
              <a:rPr lang="cs-CZ" sz="3600" dirty="0"/>
              <a:t>Pilotní akce - Legerova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19859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107504" y="2132856"/>
            <a:ext cx="8856984" cy="2520280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 smtClean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400" dirty="0"/>
          </a:p>
          <a:p>
            <a:pPr>
              <a:lnSpc>
                <a:spcPct val="95000"/>
              </a:lnSpc>
              <a:buFontTx/>
              <a:buChar char="•"/>
            </a:pPr>
            <a:endParaRPr lang="en-US" altLang="cs-CZ" sz="1800" dirty="0"/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331640" y="40466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…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235691" y="1700808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 najít další informace?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924943"/>
            <a:ext cx="2376264" cy="350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01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2555776" y="-6174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4294967295"/>
          </p:nvPr>
        </p:nvSpPr>
        <p:spPr>
          <a:xfrm>
            <a:off x="107504" y="1113162"/>
            <a:ext cx="8712968" cy="5562952"/>
          </a:xfrm>
          <a:prstGeom prst="rect">
            <a:avLst/>
          </a:prstGeom>
        </p:spPr>
        <p:txBody>
          <a:bodyPr/>
          <a:lstStyle/>
          <a:p>
            <a:r>
              <a:rPr lang="cs-CZ" dirty="0" smtClean="0">
                <a:solidFill>
                  <a:schemeClr val="tx1"/>
                </a:solidFill>
              </a:rPr>
              <a:t>Web vzniká za podpory Norských fondů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Souhrnné informace z široké oblasti – klima, zemědělství, hydrologie, energetika</a:t>
            </a:r>
          </a:p>
          <a:p>
            <a:r>
              <a:rPr lang="cs-CZ" dirty="0" smtClean="0">
                <a:solidFill>
                  <a:schemeClr val="tx1"/>
                </a:solidFill>
              </a:rPr>
              <a:t>Adaptační opatření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890107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6185"/>
            <a:ext cx="1619390" cy="598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4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-26988"/>
            <a:ext cx="9196388" cy="763588"/>
          </a:xfrm>
          <a:prstGeom prst="rect">
            <a:avLst/>
          </a:prstGeom>
          <a:solidFill>
            <a:srgbClr val="00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2400" b="1" i="1" kern="0" dirty="0" smtClean="0">
                <a:solidFill>
                  <a:srgbClr val="FFFFFF"/>
                </a:solidFill>
              </a:rPr>
              <a:t>Děláme vědu pro lidi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" y="6094412"/>
            <a:ext cx="9196388" cy="7635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1800"/>
              </a:spcBef>
              <a:defRPr/>
            </a:pPr>
            <a:r>
              <a:rPr lang="cs-CZ" sz="4000" b="1" kern="0" dirty="0" smtClean="0">
                <a:solidFill>
                  <a:srgbClr val="FFFFFF"/>
                </a:solidFill>
              </a:rPr>
              <a:t>www.vynosy-plodin.cz</a:t>
            </a:r>
            <a:endParaRPr lang="en-US" sz="4000" b="1" kern="0" dirty="0">
              <a:solidFill>
                <a:srgbClr val="FFFFFF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3" y="1111250"/>
            <a:ext cx="9147273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62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20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EB2A68-DC54-4CB8-A33D-071053437014}" type="slidenum"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pPr/>
              <a:t>70</a:t>
            </a:fld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adpis 1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i="1" dirty="0" err="1" smtClean="0">
                <a:solidFill>
                  <a:prstClr val="white"/>
                </a:solidFill>
                <a:latin typeface="Calibri"/>
              </a:rPr>
              <a:t>CzechAdapt</a:t>
            </a:r>
            <a:r>
              <a:rPr lang="cs-CZ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 - </a:t>
            </a:r>
            <a:r>
              <a:rPr lang="cs-CZ" sz="2400" b="1" i="1" dirty="0" smtClean="0">
                <a:solidFill>
                  <a:prstClr val="white"/>
                </a:solidFill>
                <a:latin typeface="Calibri"/>
              </a:rPr>
              <a:t>Abychom mohli začít s adaptací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760" y="578027"/>
            <a:ext cx="6512511" cy="69073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8" y="1772816"/>
            <a:ext cx="8901075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45" y="1701036"/>
            <a:ext cx="8894747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4238" y="5949280"/>
            <a:ext cx="9019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 Možnost detailně zobrazit oblast zájmu (stejně jako na mapách </a:t>
            </a:r>
            <a:r>
              <a:rPr lang="cs-CZ" sz="2000" dirty="0" err="1" smtClean="0"/>
              <a:t>google</a:t>
            </a:r>
            <a:r>
              <a:rPr lang="cs-CZ" sz="2000" dirty="0" smtClean="0"/>
              <a:t>)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744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19" y="1412776"/>
            <a:ext cx="5989924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Zástupný symbol pro číslo snímku 20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EB2A68-DC54-4CB8-A33D-071053437014}" type="slidenum"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pPr/>
              <a:t>71</a:t>
            </a:fld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adpis 1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i="1" dirty="0" err="1" smtClean="0">
                <a:solidFill>
                  <a:prstClr val="white"/>
                </a:solidFill>
                <a:latin typeface="Calibri"/>
              </a:rPr>
              <a:t>CzechAdapt</a:t>
            </a:r>
            <a:r>
              <a:rPr lang="cs-CZ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 - </a:t>
            </a:r>
            <a:r>
              <a:rPr lang="cs-CZ" sz="2400" b="1" i="1" dirty="0" smtClean="0">
                <a:solidFill>
                  <a:prstClr val="white"/>
                </a:solidFill>
                <a:latin typeface="Calibri"/>
              </a:rPr>
              <a:t>Abychom mohli začít s adaptací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760" y="578027"/>
            <a:ext cx="6512511" cy="69073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sp>
        <p:nvSpPr>
          <p:cNvPr id="2" name="Ovál 1"/>
          <p:cNvSpPr/>
          <p:nvPr/>
        </p:nvSpPr>
        <p:spPr>
          <a:xfrm>
            <a:off x="1616269" y="3647679"/>
            <a:ext cx="3024336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856628" y="3501007"/>
            <a:ext cx="2235651" cy="108012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1184221" y="4583783"/>
            <a:ext cx="6480720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3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20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EB2A68-DC54-4CB8-A33D-071053437014}" type="slidenum"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pPr/>
              <a:t>72</a:t>
            </a:fld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adpis 1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i="1" dirty="0" err="1" smtClean="0">
                <a:solidFill>
                  <a:prstClr val="white"/>
                </a:solidFill>
                <a:latin typeface="Calibri"/>
              </a:rPr>
              <a:t>CzechAdapt</a:t>
            </a:r>
            <a:r>
              <a:rPr lang="cs-CZ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 - </a:t>
            </a:r>
            <a:r>
              <a:rPr lang="cs-CZ" sz="2400" b="1" i="1" dirty="0" smtClean="0">
                <a:solidFill>
                  <a:prstClr val="white"/>
                </a:solidFill>
                <a:latin typeface="Calibri"/>
              </a:rPr>
              <a:t>Abychom mohli začít s adaptací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760" y="578027"/>
            <a:ext cx="6512511" cy="69073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" y="1701036"/>
            <a:ext cx="8894747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08" y="1701036"/>
            <a:ext cx="8272630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2" y="1701036"/>
            <a:ext cx="8427666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59" y="1701036"/>
            <a:ext cx="8577681" cy="410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17172" y="5949280"/>
            <a:ext cx="82432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-změna teploty vzduchu v budoucnu a podle různých emisních scénářů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92917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20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EB2A68-DC54-4CB8-A33D-071053437014}" type="slidenum"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pPr/>
              <a:t>73</a:t>
            </a:fld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adpis 1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i="1" dirty="0" err="1" smtClean="0">
                <a:solidFill>
                  <a:prstClr val="white"/>
                </a:solidFill>
                <a:latin typeface="Calibri"/>
              </a:rPr>
              <a:t>CzechAdapt</a:t>
            </a:r>
            <a:r>
              <a:rPr lang="cs-CZ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 - </a:t>
            </a:r>
            <a:r>
              <a:rPr lang="cs-CZ" sz="2400" b="1" i="1" dirty="0" smtClean="0">
                <a:solidFill>
                  <a:prstClr val="white"/>
                </a:solidFill>
                <a:latin typeface="Calibri"/>
              </a:rPr>
              <a:t>Abychom mohli začít s adaptací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760" y="578027"/>
            <a:ext cx="6512511" cy="69073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038" y="1484784"/>
            <a:ext cx="5989924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/>
          <p:cNvSpPr/>
          <p:nvPr/>
        </p:nvSpPr>
        <p:spPr>
          <a:xfrm>
            <a:off x="1043608" y="5229200"/>
            <a:ext cx="3024336" cy="3240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0868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6FF7142B-6EAD-4754-9E9B-C6E94A94886F}" type="slidenum">
              <a:rPr lang="cs-CZ" altLang="en-US" smtClean="0">
                <a:solidFill>
                  <a:srgbClr val="FFFFFF"/>
                </a:solidFill>
              </a:rPr>
              <a:pPr eaLnBrk="1" hangingPunct="1">
                <a:defRPr/>
              </a:pPr>
              <a:t>74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33795" name="Zástupný symbol pro číslo snímku 20"/>
          <p:cNvSpPr txBox="1">
            <a:spLocks/>
          </p:cNvSpPr>
          <p:nvPr/>
        </p:nvSpPr>
        <p:spPr bwMode="auto">
          <a:xfrm>
            <a:off x="65532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05DAF6-4AB1-4BC6-9073-4B90DC78C6B7}" type="slidenum">
              <a:rPr lang="en-US" altLang="en-US" sz="1400" b="1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74</a:t>
            </a:fld>
            <a:endParaRPr lang="en-US" alt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-1404938" y="6492875"/>
            <a:ext cx="5219701" cy="3651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www.klimatickazmena.cz</a:t>
            </a:r>
            <a:endParaRPr lang="en-US" dirty="0"/>
          </a:p>
        </p:txBody>
      </p:sp>
      <p:cxnSp>
        <p:nvCxnSpPr>
          <p:cNvPr id="10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533400"/>
            <a:ext cx="9036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3300"/>
              </a:buClr>
              <a:buFont typeface="Comic Sans MS" pitchFamily="66" charset="0"/>
              <a:buNone/>
            </a:pPr>
            <a:endParaRPr lang="en-US" altLang="en-US" sz="2100" b="1">
              <a:solidFill>
                <a:srgbClr val="000000"/>
              </a:solidFill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 bwMode="auto">
          <a:xfrm>
            <a:off x="0" y="-26988"/>
            <a:ext cx="9144000" cy="5476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cs-CZ" sz="2000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Posuzovaný rozsah změn ročních průměrných teplot</a:t>
            </a:r>
            <a:endParaRPr lang="cs-CZ" sz="20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 descr="C:\Users\zahradnicek\Downloads\tavgYe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20688"/>
            <a:ext cx="6582736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16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číslo snímku 2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cs-CZ" altLang="en-US" smtClean="0">
                <a:solidFill>
                  <a:srgbClr val="FFFFFF"/>
                </a:solidFill>
              </a:rPr>
              <a:t>strana </a:t>
            </a:r>
            <a:fld id="{6FF7142B-6EAD-4754-9E9B-C6E94A94886F}" type="slidenum">
              <a:rPr lang="cs-CZ" altLang="en-US" smtClean="0">
                <a:solidFill>
                  <a:srgbClr val="FFFFFF"/>
                </a:solidFill>
              </a:rPr>
              <a:pPr eaLnBrk="1" hangingPunct="1">
                <a:defRPr/>
              </a:pPr>
              <a:t>75</a:t>
            </a:fld>
            <a:endParaRPr lang="cs-CZ" altLang="en-US" smtClean="0">
              <a:solidFill>
                <a:srgbClr val="FFFFFF"/>
              </a:solidFill>
            </a:endParaRPr>
          </a:p>
        </p:txBody>
      </p:sp>
      <p:sp>
        <p:nvSpPr>
          <p:cNvPr id="33795" name="Zástupný symbol pro číslo snímku 20"/>
          <p:cNvSpPr txBox="1">
            <a:spLocks/>
          </p:cNvSpPr>
          <p:nvPr/>
        </p:nvSpPr>
        <p:spPr bwMode="auto">
          <a:xfrm>
            <a:off x="65532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4105DAF6-4AB1-4BC6-9073-4B90DC78C6B7}" type="slidenum">
              <a:rPr lang="en-US" altLang="en-US" sz="1400" b="1">
                <a:solidFill>
                  <a:srgbClr val="000000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75</a:t>
            </a:fld>
            <a:endParaRPr lang="en-US" altLang="en-US" sz="14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9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-1404938" y="6492875"/>
            <a:ext cx="5219701" cy="365125"/>
          </a:xfrm>
        </p:spPr>
        <p:txBody>
          <a:bodyPr/>
          <a:lstStyle/>
          <a:p>
            <a:pPr>
              <a:defRPr/>
            </a:pPr>
            <a:r>
              <a:rPr lang="cs-CZ" dirty="0" smtClean="0"/>
              <a:t>www.klimatickazmena.cz</a:t>
            </a:r>
            <a:endParaRPr lang="en-US" dirty="0"/>
          </a:p>
        </p:txBody>
      </p:sp>
      <p:cxnSp>
        <p:nvCxnSpPr>
          <p:cNvPr id="10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0" y="533400"/>
            <a:ext cx="9036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3300"/>
              </a:buClr>
              <a:buFont typeface="Comic Sans MS" pitchFamily="66" charset="0"/>
              <a:buNone/>
            </a:pPr>
            <a:endParaRPr lang="en-US" altLang="en-US" sz="2100" b="1">
              <a:solidFill>
                <a:srgbClr val="000000"/>
              </a:solidFill>
            </a:endParaRPr>
          </a:p>
        </p:txBody>
      </p:sp>
      <p:sp>
        <p:nvSpPr>
          <p:cNvPr id="16" name="Nadpis 1"/>
          <p:cNvSpPr txBox="1">
            <a:spLocks/>
          </p:cNvSpPr>
          <p:nvPr/>
        </p:nvSpPr>
        <p:spPr bwMode="auto">
          <a:xfrm>
            <a:off x="0" y="-26988"/>
            <a:ext cx="9144000" cy="547688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>
              <a:defRPr/>
            </a:pPr>
            <a:r>
              <a:rPr lang="cs-CZ" sz="2000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Posuzovaný rozsah změn ročních průměrných teplot</a:t>
            </a:r>
            <a:endParaRPr lang="cs-CZ" sz="2000" b="1" i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727" y="851904"/>
            <a:ext cx="5989924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ál 12"/>
          <p:cNvSpPr/>
          <p:nvPr/>
        </p:nvSpPr>
        <p:spPr>
          <a:xfrm>
            <a:off x="4216886" y="2204864"/>
            <a:ext cx="3024336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23900"/>
            <a:ext cx="8408572" cy="54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113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1154" y="1458044"/>
            <a:ext cx="5383313" cy="4730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Zástupný symbol pro číslo snímku 20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EB2A68-DC54-4CB8-A33D-071053437014}" type="slidenum"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pPr/>
              <a:t>76</a:t>
            </a:fld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adpis 1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i="1" dirty="0" err="1" smtClean="0">
                <a:solidFill>
                  <a:prstClr val="white"/>
                </a:solidFill>
                <a:latin typeface="Calibri"/>
              </a:rPr>
              <a:t>CzechAdapt</a:t>
            </a:r>
            <a:r>
              <a:rPr lang="cs-CZ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 - </a:t>
            </a:r>
            <a:r>
              <a:rPr lang="cs-CZ" sz="2400" b="1" i="1" dirty="0" smtClean="0">
                <a:solidFill>
                  <a:prstClr val="white"/>
                </a:solidFill>
                <a:latin typeface="Calibri"/>
              </a:rPr>
              <a:t>Abychom mohli začít s adaptací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760" y="578027"/>
            <a:ext cx="6512511" cy="69073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sp>
        <p:nvSpPr>
          <p:cNvPr id="2" name="Ovál 1"/>
          <p:cNvSpPr/>
          <p:nvPr/>
        </p:nvSpPr>
        <p:spPr>
          <a:xfrm>
            <a:off x="3880131" y="2708920"/>
            <a:ext cx="3024336" cy="5400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138" y="542925"/>
            <a:ext cx="4657725" cy="577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C:\Users\Pavel\Downloads\daysAwr_30A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20750"/>
            <a:ext cx="6537285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Pavel\Downloads\rainEtrYea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99" y="820750"/>
            <a:ext cx="654038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02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ástupný symbol pro číslo snímku 20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0EB2A68-DC54-4CB8-A33D-071053437014}" type="slidenum">
              <a:rPr lang="en-US" altLang="cs-CZ" b="1">
                <a:solidFill>
                  <a:srgbClr val="000000"/>
                </a:solidFill>
                <a:latin typeface="Calibri" panose="020F0502020204030204" pitchFamily="34" charset="0"/>
              </a:rPr>
              <a:pPr/>
              <a:t>77</a:t>
            </a:fld>
            <a:endParaRPr lang="en-US" altLang="cs-CZ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" name="Přímá spojovací čára 10"/>
          <p:cNvCxnSpPr/>
          <p:nvPr/>
        </p:nvCxnSpPr>
        <p:spPr>
          <a:xfrm>
            <a:off x="0" y="6477000"/>
            <a:ext cx="9144000" cy="1588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Nadpis 1"/>
          <p:cNvSpPr txBox="1">
            <a:spLocks/>
          </p:cNvSpPr>
          <p:nvPr/>
        </p:nvSpPr>
        <p:spPr bwMode="auto">
          <a:xfrm>
            <a:off x="0" y="0"/>
            <a:ext cx="9144000" cy="549275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2400" b="1" i="1" dirty="0" err="1" smtClean="0">
                <a:solidFill>
                  <a:prstClr val="white"/>
                </a:solidFill>
                <a:latin typeface="Calibri"/>
              </a:rPr>
              <a:t>CzechAdapt</a:t>
            </a:r>
            <a:r>
              <a:rPr lang="cs-CZ" sz="2400" b="1" i="1" dirty="0" smtClean="0">
                <a:solidFill>
                  <a:prstClr val="white">
                    <a:lumMod val="95000"/>
                  </a:prstClr>
                </a:solidFill>
                <a:latin typeface="Calibri"/>
              </a:rPr>
              <a:t> - </a:t>
            </a:r>
            <a:r>
              <a:rPr lang="cs-CZ" sz="2400" b="1" i="1" dirty="0" smtClean="0">
                <a:solidFill>
                  <a:prstClr val="white"/>
                </a:solidFill>
                <a:latin typeface="Calibri"/>
              </a:rPr>
              <a:t>Abychom mohli začít s adaptací</a:t>
            </a:r>
            <a:endParaRPr lang="en-US" sz="2400" b="1" i="1" dirty="0">
              <a:solidFill>
                <a:prstClr val="white">
                  <a:lumMod val="95000"/>
                </a:prstClr>
              </a:solidFill>
              <a:latin typeface="Calibri"/>
            </a:endParaRPr>
          </a:p>
        </p:txBody>
      </p:sp>
      <p:sp>
        <p:nvSpPr>
          <p:cNvPr id="6861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686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12" name="Nadpis 1"/>
          <p:cNvSpPr txBox="1">
            <a:spLocks/>
          </p:cNvSpPr>
          <p:nvPr/>
        </p:nvSpPr>
        <p:spPr>
          <a:xfrm>
            <a:off x="2411760" y="578027"/>
            <a:ext cx="6512511" cy="690733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>
              <a:buFont typeface="Georgia" pitchFamily="18" charset="0"/>
              <a:buNone/>
            </a:pPr>
            <a:r>
              <a:rPr lang="cs-CZ" sz="3600" dirty="0" smtClean="0"/>
              <a:t>www.klimatickazmena.cz</a:t>
            </a:r>
            <a:endParaRPr lang="cs-CZ" sz="3600" dirty="0"/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6888649" cy="43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C:\Users\zahradnicek\Downloads\daysFireDanger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92696"/>
            <a:ext cx="6788447" cy="59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96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6647870" y="365759"/>
            <a:ext cx="2830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cs-CZ" sz="2000" b="1" dirty="0" smtClean="0">
                <a:solidFill>
                  <a:prstClr val="black"/>
                </a:solidFill>
              </a:rPr>
              <a:t>Děkuji za pozornost</a:t>
            </a:r>
            <a:endParaRPr lang="cs-CZ" sz="2000" b="1" dirty="0">
              <a:solidFill>
                <a:prstClr val="black"/>
              </a:solidFill>
            </a:endParaRPr>
          </a:p>
        </p:txBody>
      </p:sp>
      <p:pic>
        <p:nvPicPr>
          <p:cNvPr id="9218" name="Picture 2" descr="D:\Data\Sustec\data\sustes_schéma_zmeny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" y="966788"/>
            <a:ext cx="90011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407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1" y="-26988"/>
            <a:ext cx="9196388" cy="763588"/>
          </a:xfrm>
          <a:prstGeom prst="rect">
            <a:avLst/>
          </a:prstGeom>
          <a:solidFill>
            <a:srgbClr val="00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2400" b="1" i="1" kern="0" dirty="0" smtClean="0">
                <a:solidFill>
                  <a:srgbClr val="FFFFFF"/>
                </a:solidFill>
              </a:rPr>
              <a:t>Děláme vědu pro lidi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1" y="6094412"/>
            <a:ext cx="9196388" cy="7635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1800"/>
              </a:spcBef>
              <a:defRPr/>
            </a:pPr>
            <a:r>
              <a:rPr lang="cs-CZ" sz="4000" b="1" kern="0" dirty="0" smtClean="0">
                <a:solidFill>
                  <a:srgbClr val="FFFFFF"/>
                </a:solidFill>
              </a:rPr>
              <a:t>www.fenofaze.cz</a:t>
            </a:r>
            <a:endParaRPr lang="en-US" sz="4000" b="1" kern="0" dirty="0">
              <a:solidFill>
                <a:srgbClr val="FFFF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77" y="852170"/>
            <a:ext cx="8925035" cy="46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249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57424" t="19550" r="220" b="22641"/>
          <a:stretch/>
        </p:blipFill>
        <p:spPr>
          <a:xfrm>
            <a:off x="334485" y="1159076"/>
            <a:ext cx="8475030" cy="576064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" y="6094412"/>
            <a:ext cx="9196388" cy="763588"/>
          </a:xfrm>
          <a:prstGeom prst="rect">
            <a:avLst/>
          </a:prstGeom>
          <a:ln/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90000"/>
              </a:lnSpc>
              <a:spcBef>
                <a:spcPts val="1800"/>
              </a:spcBef>
              <a:defRPr/>
            </a:pPr>
            <a:r>
              <a:rPr lang="cs-CZ" sz="4000" b="1" kern="0" dirty="0" smtClean="0">
                <a:solidFill>
                  <a:srgbClr val="FFFFFF"/>
                </a:solidFill>
              </a:rPr>
              <a:t>www.agrorisk.cz</a:t>
            </a:r>
            <a:endParaRPr lang="en-US" sz="4000" b="1" kern="0" dirty="0">
              <a:solidFill>
                <a:srgbClr val="FFFFFF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" y="-26988"/>
            <a:ext cx="9196388" cy="763588"/>
          </a:xfrm>
          <a:prstGeom prst="rect">
            <a:avLst/>
          </a:prstGeom>
          <a:solidFill>
            <a:srgbClr val="0048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defRPr/>
            </a:pPr>
            <a:r>
              <a:rPr lang="cs-CZ" sz="2400" b="1" i="1" kern="0" dirty="0" smtClean="0">
                <a:solidFill>
                  <a:srgbClr val="FFFFFF"/>
                </a:solidFill>
              </a:rPr>
              <a:t>Děláme vědu pro lidi</a:t>
            </a:r>
            <a:endParaRPr lang="en-US" sz="2400" b="1" kern="0" dirty="0">
              <a:solidFill>
                <a:srgbClr val="FFFFFF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267744" y="789744"/>
            <a:ext cx="4320480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Od poloviny roku 2020 chystáme spuštění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472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kutivní">
  <a:themeElements>
    <a:clrScheme name="Exekutivní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kutivní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kutivní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rezentace_CzechGlobe_2019" id="{77807A61-9B02-41F0-B2E4-58A3AFB7C7E1}" vid="{4D30ED6C-C190-4DD0-851D-1318118DA398}"/>
    </a:ext>
  </a:extLst>
</a:theme>
</file>

<file path=ppt/theme/theme11.xml><?xml version="1.0" encoding="utf-8"?>
<a:theme xmlns:a="http://schemas.openxmlformats.org/drawingml/2006/main" name="5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1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14.xml><?xml version="1.0" encoding="utf-8"?>
<a:theme xmlns:a="http://schemas.openxmlformats.org/drawingml/2006/main" name="7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15.xml><?xml version="1.0" encoding="utf-8"?>
<a:theme xmlns:a="http://schemas.openxmlformats.org/drawingml/2006/main" name="2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8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17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6.xml><?xml version="1.0" encoding="utf-8"?>
<a:theme xmlns:a="http://schemas.openxmlformats.org/drawingml/2006/main" name="2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7.xml><?xml version="1.0" encoding="utf-8"?>
<a:theme xmlns:a="http://schemas.openxmlformats.org/drawingml/2006/main" name="3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8.xml><?xml version="1.0" encoding="utf-8"?>
<a:theme xmlns:a="http://schemas.openxmlformats.org/drawingml/2006/main" name="4_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rezentace_CzechGlobe_2019" id="{77807A61-9B02-41F0-B2E4-58A3AFB7C7E1}" vid="{7F1BBDBD-8A8A-463E-B18B-CECCE4199C2B}"/>
    </a:ext>
  </a:extLst>
</a:theme>
</file>

<file path=ppt/theme/theme9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532</TotalTime>
  <Words>1468</Words>
  <Application>Microsoft Office PowerPoint</Application>
  <PresentationFormat>Předvádění na obrazovce (4:3)</PresentationFormat>
  <Paragraphs>336</Paragraphs>
  <Slides>78</Slides>
  <Notes>12</Notes>
  <HiddenSlides>0</HiddenSlides>
  <MMClips>0</MMClips>
  <ScaleCrop>false</ScaleCrop>
  <HeadingPairs>
    <vt:vector size="4" baseType="variant">
      <vt:variant>
        <vt:lpstr>Motiv</vt:lpstr>
      </vt:variant>
      <vt:variant>
        <vt:i4>16</vt:i4>
      </vt:variant>
      <vt:variant>
        <vt:lpstr>Nadpisy snímků</vt:lpstr>
      </vt:variant>
      <vt:variant>
        <vt:i4>78</vt:i4>
      </vt:variant>
    </vt:vector>
  </HeadingPairs>
  <TitlesOfParts>
    <vt:vector size="94" baseType="lpstr">
      <vt:lpstr>Exekutivní</vt:lpstr>
      <vt:lpstr>2_Aerodynamika</vt:lpstr>
      <vt:lpstr>3_Aerodynamika</vt:lpstr>
      <vt:lpstr>4_Aerodynamika</vt:lpstr>
      <vt:lpstr>1_Motiv Office</vt:lpstr>
      <vt:lpstr>2_Motiv Office</vt:lpstr>
      <vt:lpstr>3_Motiv Office</vt:lpstr>
      <vt:lpstr>4_Motiv Office</vt:lpstr>
      <vt:lpstr>Motiv systému Office</vt:lpstr>
      <vt:lpstr>Motiv Office</vt:lpstr>
      <vt:lpstr>5_Motiv Office</vt:lpstr>
      <vt:lpstr>1_Motiv systému Office</vt:lpstr>
      <vt:lpstr>6_Motiv Office</vt:lpstr>
      <vt:lpstr>7_Motiv Office</vt:lpstr>
      <vt:lpstr>2_Motiv systému Office</vt:lpstr>
      <vt:lpstr>8_Motiv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Mrazové dny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Sucho 2015</vt:lpstr>
      <vt:lpstr>Sucho 2018</vt:lpstr>
      <vt:lpstr>Prezentace aplikace PowerPoint</vt:lpstr>
      <vt:lpstr>Prezentace aplikace PowerPoint</vt:lpstr>
      <vt:lpstr>Prezentace aplikace PowerPoint</vt:lpstr>
      <vt:lpstr>Posun území České republiky ke středomořskému klimatu </vt:lpstr>
      <vt:lpstr>Prezentace aplikace PowerPoint</vt:lpstr>
      <vt:lpstr>Je to vůbec možné a nebo nám modely lžou????</vt:lpstr>
      <vt:lpstr>Prezentace aplikace PowerPoint</vt:lpstr>
      <vt:lpstr>Prezentace aplikace PowerPoint</vt:lpstr>
      <vt:lpstr>Úvod</vt:lpstr>
      <vt:lpstr>Prezentace aplikace PowerPoint</vt:lpstr>
      <vt:lpstr>Tepelný ostrov města</vt:lpstr>
      <vt:lpstr>Horké letní dny</vt:lpstr>
      <vt:lpstr>Vliv na energetiku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Pocitová teplota</vt:lpstr>
      <vt:lpstr>Rozpálené město</vt:lpstr>
      <vt:lpstr>Prezentace aplikace PowerPoint</vt:lpstr>
      <vt:lpstr>Pilotní akce - Legerova</vt:lpstr>
      <vt:lpstr>Pilotní akce - Legerova</vt:lpstr>
      <vt:lpstr>Pilotní akce - Legerova</vt:lpstr>
      <vt:lpstr>Pilotní akce - Legerova</vt:lpstr>
      <vt:lpstr>Pilotní akce - Legerova</vt:lpstr>
      <vt:lpstr>…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Klimatické modely a změna klimatu v České republice</dc:title>
  <dc:creator>zahradnicek</dc:creator>
  <cp:lastModifiedBy>zahradnicek</cp:lastModifiedBy>
  <cp:revision>69</cp:revision>
  <dcterms:created xsi:type="dcterms:W3CDTF">2017-10-19T12:39:51Z</dcterms:created>
  <dcterms:modified xsi:type="dcterms:W3CDTF">2020-02-24T21:56:30Z</dcterms:modified>
</cp:coreProperties>
</file>