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9" r:id="rId3"/>
    <p:sldId id="270" r:id="rId4"/>
    <p:sldId id="261" r:id="rId5"/>
    <p:sldId id="263" r:id="rId6"/>
    <p:sldId id="264" r:id="rId7"/>
    <p:sldId id="265" r:id="rId8"/>
    <p:sldId id="271" r:id="rId9"/>
    <p:sldId id="272" r:id="rId10"/>
    <p:sldId id="257" r:id="rId11"/>
    <p:sldId id="260" r:id="rId12"/>
    <p:sldId id="27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AFD06B-7D58-454D-9B25-9FFB983D1C90}" v="8" dt="2021-03-31T07:29:02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D2140F-B51B-4565-95AE-5210464051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8DE35C9-8884-43A2-A210-D380BE867E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52F382-16AC-4103-97EE-393BA8D6C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1C1361-75CF-4613-A683-ABEE6B720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3E0E9B-2F77-423D-A5F5-1235913D2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7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D8244A-8C4B-479A-9DAC-65C4AC6A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C7C4DFC-75A2-430A-AA33-4E9719956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FE2979-8CB2-40AC-A157-6B7223DBE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5A3FF9-DCD2-4EE8-A479-963458D16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57EBE0-FDCC-4BB8-B180-6538BC1AB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83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E542973-F08A-40D9-B15F-50DFD2EC9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EE2DC2-AA05-4FAD-B4A1-D18F01557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318DC4-85F4-4DD4-B928-FCAAF4C0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67D28C-24AA-4D27-82DD-EDD1DDF42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551F71-4D3B-4462-9D85-40D330D73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03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E02D6-475C-466C-A96E-83382126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AC8796-722E-4BA6-8C56-48A065804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E2CF40-5B8B-4137-A52D-DCF03F35B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79E35A-8C29-4019-9CD5-D275DF604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60444D-C330-4FB4-A4EF-0831F0F43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99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5D09C7-8025-408E-AEFD-B3A0544C9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9888C8-5B4C-496B-A7C3-868A22537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055CC0-0721-413A-B12B-B8748D78E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3CCA65-857C-4925-B70A-C796F5A55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02120C-6B6A-4C0A-87BD-D84D2530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53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531C8-11B0-4372-98DB-624E996D3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11D15D-3726-48A2-AF8C-54ADC350E3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77FA2F0-701D-4104-90DA-4353C18BB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E7D780-6ED8-4E48-93AA-87831EE59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0BCE59-91E2-44B6-8AE1-E598578B7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6D466B-ECF6-4CBA-9424-8B3490915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33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33D061-DDFA-4A24-8F68-837E16309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6D59BA-6BC7-43D2-A632-53278F6A2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EC40859-F5B6-485C-9AFC-55D3F0A8E4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8ABCB97-4770-4639-A7CF-6E2D0D46D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6A7D672-066E-4719-9AC5-B6B7CED54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268E267-1DB6-480D-9E9E-1F247C2D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238E970-8723-4F65-8C2F-4CB8D9E92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EAFCE33-4483-4D34-8BAF-2EB0428FB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56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A9AA8E-2440-4C7A-AAE5-2F04BF66B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119DB19-ECB1-4355-920E-D54D8CBC9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C7126EC-A1AA-430A-AD84-72D472E90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7AE0EF-8E9A-4EE4-BA3F-2ED8A3B8D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279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479F328-5788-477C-A3B9-B10C0D1A1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A211E32-0BC9-48EB-B011-435182B12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4582AE2-969F-480D-A4D3-9678260AD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55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777B4-A6B3-4F22-A641-5D23E63A8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80E329-A4C7-4284-88C7-B386685D9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0CE0EAA-392E-49AC-8EA0-34E8B7DF1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593E7F-EC00-4947-A8CE-9778262E5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494BF8-7FE6-4AF8-99D7-CA31BE969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C8FA22-02E1-4774-9279-7525648B6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58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9F646-1C27-445E-905C-7E7CB4C86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CD5951D-0398-40DF-A6F3-92DC27EDD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15CCEA-FF85-4223-8E1B-EC4BF89D1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60BC63-0D25-448F-9461-C7BD8ACB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76C936-E31E-4155-B296-E5E3F716B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9DAD27-5271-4B8A-867E-D287D9E5B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152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C79D9CE-1339-4503-A312-5E26D7F05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3CD189-02E1-40BC-A665-F3B63FCEE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830F26-30E9-46B9-83FE-673B0EFABD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C4200-5CF7-49C9-81B9-9A0E25A114D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592276-24B7-44D6-A6A9-7D5127955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6FF670-B50B-41A9-862E-6B2F18BBC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61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c-praha.cz/mcp/britska-mutace-viru-sars-cov-2/" TargetMode="External"/><Relationship Id="rId3" Type="http://schemas.openxmlformats.org/officeDocument/2006/relationships/hyperlink" Target="https://www.nationalgeographic.com/science/article/the-coronavirus-is-mutating-but-what-determines-how-quickly" TargetMode="External"/><Relationship Id="rId7" Type="http://schemas.openxmlformats.org/officeDocument/2006/relationships/hyperlink" Target="https://www.scientificamerican.com/article/the-most-worrying-mutations-in-five-emerging-coronavirus-variants/" TargetMode="External"/><Relationship Id="rId2" Type="http://schemas.openxmlformats.org/officeDocument/2006/relationships/hyperlink" Target="https://covariant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iencedirect.com/science/article/pii/S1931312820306247" TargetMode="External"/><Relationship Id="rId5" Type="http://schemas.openxmlformats.org/officeDocument/2006/relationships/hyperlink" Target="https://www.hopkinsmedicine.org/health/conditions-and-diseases/coronavirus/a-new-strain-of-coronavirus-what-you-should-know" TargetMode="External"/><Relationship Id="rId4" Type="http://schemas.openxmlformats.org/officeDocument/2006/relationships/hyperlink" Target="https://euractiv.cz/section/politika/news/jak-na-mutace-koronaviru-uprava-vakcin-je-relativne-rychla-rika-ema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conversation.com/how-the-leading-coronavirus-vaccines-work-146969" TargetMode="External"/><Relationship Id="rId2" Type="http://schemas.openxmlformats.org/officeDocument/2006/relationships/hyperlink" Target="https://www.sciencedirect.com/science/article/pii/S193131282030624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ssets.publishing.service.gov.uk/government/uploads/system/uploads/attachment_data/file/959438/Technical_Briefing_VOC_SH_NJL2_SH2.pdf" TargetMode="External"/><Relationship Id="rId5" Type="http://schemas.openxmlformats.org/officeDocument/2006/relationships/hyperlink" Target="https://www.sciencedirect.com/science/article/pii/S0092867420302622" TargetMode="External"/><Relationship Id="rId4" Type="http://schemas.openxmlformats.org/officeDocument/2006/relationships/hyperlink" Target="https://theconversation.com/new-coronavirus-variant-what-is-the-spike-protein-and-why-are-mutations-on-it-important-152463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bsah obrázku noční obloha, oceánské dno&#10;&#10;Popis byl vytvořen automaticky">
            <a:extLst>
              <a:ext uri="{FF2B5EF4-FFF2-40B4-BE49-F238E27FC236}">
                <a16:creationId xmlns:a16="http://schemas.microsoft.com/office/drawing/2014/main" id="{02F75D6D-8106-4AF3-ABD1-00D7D2B8BB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3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8C6CED2F-D5CF-485D-B0B6-D812E4A20D11}"/>
              </a:ext>
            </a:extLst>
          </p:cNvPr>
          <p:cNvSpPr txBox="1">
            <a:spLocks/>
          </p:cNvSpPr>
          <p:nvPr/>
        </p:nvSpPr>
        <p:spPr>
          <a:xfrm>
            <a:off x="2812806" y="3560120"/>
            <a:ext cx="6566388" cy="2031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400" b="1" dirty="0"/>
              <a:t>Mutace SARS-CoV-2</a:t>
            </a:r>
          </a:p>
        </p:txBody>
      </p:sp>
    </p:spTree>
    <p:extLst>
      <p:ext uri="{BB962C8B-B14F-4D97-AF65-F5344CB8AC3E}">
        <p14:creationId xmlns:p14="http://schemas.microsoft.com/office/powerpoint/2010/main" val="2324298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CAE197-610B-4E7F-8DFC-5F2C738C0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E70783-D2F4-472B-9088-4689C37AA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Emma B. </a:t>
            </a:r>
            <a:r>
              <a:rPr lang="cs-CZ" dirty="0" err="1"/>
              <a:t>Hodcroft</a:t>
            </a:r>
            <a:r>
              <a:rPr lang="cs-CZ" dirty="0"/>
              <a:t>. 2021. </a:t>
            </a:r>
            <a:r>
              <a:rPr lang="cs-CZ" i="1" dirty="0" err="1"/>
              <a:t>Covariants</a:t>
            </a:r>
            <a:r>
              <a:rPr lang="cs-CZ" i="1" dirty="0"/>
              <a:t>: SARS-CoV-2 </a:t>
            </a:r>
            <a:r>
              <a:rPr lang="cs-CZ" i="1" dirty="0" err="1"/>
              <a:t>Mutations</a:t>
            </a:r>
            <a:r>
              <a:rPr lang="cs-CZ" i="1" dirty="0"/>
              <a:t> and </a:t>
            </a:r>
            <a:r>
              <a:rPr lang="cs-CZ" i="1" dirty="0" err="1"/>
              <a:t>Variants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Interest</a:t>
            </a:r>
            <a:r>
              <a:rPr lang="cs-CZ" dirty="0"/>
              <a:t>. </a:t>
            </a:r>
            <a:r>
              <a:rPr lang="cs-CZ" dirty="0">
                <a:hlinkClick r:id="rId2"/>
              </a:rPr>
              <a:t>https://covariants.org/</a:t>
            </a:r>
            <a:r>
              <a:rPr lang="cs-CZ" dirty="0"/>
              <a:t> </a:t>
            </a:r>
            <a:endParaRPr lang="cs-CZ" dirty="0">
              <a:hlinkClick r:id="rId3"/>
            </a:endParaRPr>
          </a:p>
          <a:p>
            <a:r>
              <a:rPr lang="cs-CZ" dirty="0">
                <a:hlinkClick r:id="rId3"/>
              </a:rPr>
              <a:t>https://www.nationalgeographic.com/science/article/the-coronavirus-is-mutating-but-what-determines-how-quickly</a:t>
            </a:r>
            <a:endParaRPr lang="cs-CZ" dirty="0"/>
          </a:p>
          <a:p>
            <a:r>
              <a:rPr lang="cs-CZ" dirty="0">
                <a:hlinkClick r:id="rId4"/>
              </a:rPr>
              <a:t>https://euractiv.cz/section/politika/news/jak-na-mutace-koronaviru-uprava-vakcin-je-relativne-rychla-rika-ema/</a:t>
            </a:r>
            <a:endParaRPr lang="cs-CZ" dirty="0"/>
          </a:p>
          <a:p>
            <a:r>
              <a:rPr lang="cs-CZ" dirty="0">
                <a:hlinkClick r:id="rId5"/>
              </a:rPr>
              <a:t>https://www.hopkinsmedicine.org/health/conditions-and-diseases/coronavirus/a-new-strain-of-coronavirus-what-you-should-know</a:t>
            </a:r>
            <a:r>
              <a:rPr lang="cs-CZ" dirty="0"/>
              <a:t> </a:t>
            </a:r>
          </a:p>
          <a:p>
            <a:r>
              <a:rPr lang="cs-CZ" dirty="0">
                <a:hlinkClick r:id="rId6"/>
              </a:rPr>
              <a:t>https://www.sciencedirect.com/science/article/pii/S1931312820306247</a:t>
            </a:r>
            <a:endParaRPr lang="cs-CZ" dirty="0"/>
          </a:p>
          <a:p>
            <a:r>
              <a:rPr lang="cs-CZ" dirty="0">
                <a:hlinkClick r:id="rId7"/>
              </a:rPr>
              <a:t>https://www.scientificamerican.com/article/the-most-worrying-mutations-in-five-emerging-coronavirus-variants/</a:t>
            </a:r>
            <a:endParaRPr lang="cs-CZ" dirty="0"/>
          </a:p>
          <a:p>
            <a:r>
              <a:rPr lang="cs-CZ" dirty="0">
                <a:hlinkClick r:id="rId8"/>
              </a:rPr>
              <a:t>https://www.mc-praha.cz/mcp/britska-mutace-viru-sars-cov-2/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6289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5B819-986A-40A1-BA4A-E3E089EF2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Doporučené články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369075-D455-4122-BE14-FF73D7780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hlinkClick r:id="rId2"/>
              </a:rPr>
              <a:t>https://www.sciencedirect.com/science/article/pii/S1931312820306247</a:t>
            </a:r>
            <a:endParaRPr lang="cs-CZ" dirty="0"/>
          </a:p>
          <a:p>
            <a:r>
              <a:rPr lang="cs-CZ" dirty="0">
                <a:hlinkClick r:id="rId3"/>
              </a:rPr>
              <a:t>https://theconversation.com/how-the-leading-coronavirus-vaccines-work-146969</a:t>
            </a:r>
            <a:endParaRPr lang="cs-CZ" dirty="0"/>
          </a:p>
          <a:p>
            <a:r>
              <a:rPr lang="cs-CZ" dirty="0">
                <a:hlinkClick r:id="rId4"/>
              </a:rPr>
              <a:t>https://theconversation.com/new-coronavirus-variant-what-is-the-spike-protein-and-why-are-mutations-on-it-important-152463</a:t>
            </a:r>
            <a:endParaRPr lang="cs-CZ" dirty="0"/>
          </a:p>
          <a:p>
            <a:r>
              <a:rPr lang="cs-CZ" dirty="0">
                <a:hlinkClick r:id="rId5"/>
              </a:rPr>
              <a:t>https://www.sciencedirect.com/science/article/pii/S0092867420302622</a:t>
            </a:r>
            <a:endParaRPr lang="cs-CZ" dirty="0"/>
          </a:p>
          <a:p>
            <a:r>
              <a:rPr lang="cs-CZ" dirty="0">
                <a:hlinkClick r:id="rId6"/>
              </a:rPr>
              <a:t>https://assets.publishing.service.gov.uk/government/uploads/system/uploads/attachment_data/file/959438/Technical_Briefing_VOC_SH_NJL2_SH2.pdf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2739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23E5F-FDD2-43ED-8B8D-1A239AB48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7100" y="2402930"/>
            <a:ext cx="5257800" cy="1325563"/>
          </a:xfrm>
        </p:spPr>
        <p:txBody>
          <a:bodyPr/>
          <a:lstStyle/>
          <a:p>
            <a:r>
              <a:rPr lang="cs-CZ" b="1" dirty="0"/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3579328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2F551-4759-4E93-A8E1-05FCA9B65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Spike</a:t>
            </a:r>
            <a:r>
              <a:rPr lang="cs-CZ" b="1" dirty="0"/>
              <a:t> protein (S)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FB0D34-4452-4A91-B46D-7BA106798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07" y="1775791"/>
            <a:ext cx="5153725" cy="4351338"/>
          </a:xfrm>
        </p:spPr>
        <p:txBody>
          <a:bodyPr>
            <a:normAutofit/>
          </a:bodyPr>
          <a:lstStyle/>
          <a:p>
            <a:r>
              <a:rPr lang="cs-CZ" sz="2400" dirty="0"/>
              <a:t>Glykoprotein, složen z 1273 AMK + 23 sacharidů</a:t>
            </a:r>
          </a:p>
          <a:p>
            <a:r>
              <a:rPr lang="cs-CZ" sz="2400" dirty="0" err="1"/>
              <a:t>Trimerický</a:t>
            </a:r>
            <a:r>
              <a:rPr lang="cs-CZ" sz="2400" dirty="0"/>
              <a:t> </a:t>
            </a:r>
            <a:r>
              <a:rPr lang="cs-CZ" sz="2400" dirty="0" err="1"/>
              <a:t>spike</a:t>
            </a:r>
            <a:r>
              <a:rPr lang="cs-CZ" sz="2400" dirty="0"/>
              <a:t> protein</a:t>
            </a:r>
          </a:p>
          <a:p>
            <a:r>
              <a:rPr lang="cs-CZ" sz="2400" dirty="0"/>
              <a:t>Jeden virus obsahuje 26 </a:t>
            </a:r>
            <a:r>
              <a:rPr lang="cs-CZ" sz="2400" dirty="0" err="1"/>
              <a:t>spike</a:t>
            </a:r>
            <a:r>
              <a:rPr lang="cs-CZ" sz="2400" dirty="0"/>
              <a:t> trimerů</a:t>
            </a:r>
          </a:p>
          <a:p>
            <a:r>
              <a:rPr lang="cs-CZ" sz="2400" dirty="0"/>
              <a:t>RBD – receptorová vazebná doména (RBD), váže se na ACE2 (</a:t>
            </a:r>
            <a:r>
              <a:rPr lang="cs-CZ" sz="2400" dirty="0" err="1"/>
              <a:t>angiotenzin</a:t>
            </a:r>
            <a:r>
              <a:rPr lang="cs-CZ" sz="2400" dirty="0"/>
              <a:t>-konvertující enzym) receptor lidské buňky</a:t>
            </a:r>
          </a:p>
          <a:p>
            <a:r>
              <a:rPr lang="cs-CZ" sz="2400" dirty="0"/>
              <a:t>Úloha vakcín?</a:t>
            </a:r>
          </a:p>
        </p:txBody>
      </p:sp>
      <p:pic>
        <p:nvPicPr>
          <p:cNvPr id="4102" name="Picture 6" descr="Frontiers | SARS-CoV-2 Spike-Heat Shock Protein A5 (GRP78) Recognition may  be Related to the Immersed Human Coronaviruses | Pharmacology">
            <a:extLst>
              <a:ext uri="{FF2B5EF4-FFF2-40B4-BE49-F238E27FC236}">
                <a16:creationId xmlns:a16="http://schemas.microsoft.com/office/drawing/2014/main" id="{B40BB2E8-5216-4186-BCDE-DA3B2174E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233" y="683012"/>
            <a:ext cx="6293860" cy="3551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279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7EE9BD-4E34-40F7-AABA-4D5DD8E16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Mutace </a:t>
            </a:r>
            <a:r>
              <a:rPr lang="cs-CZ" sz="4400" b="1" dirty="0"/>
              <a:t>SARS-CoV-2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8D0153-6081-4A6E-A8BF-EBF128D5E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 každou novou kopií je větší šance vzniku nové vady, mutace</a:t>
            </a:r>
          </a:p>
          <a:p>
            <a:r>
              <a:rPr lang="cs-CZ" sz="2400" dirty="0"/>
              <a:t>Dosud až 1000 mutací viru</a:t>
            </a:r>
          </a:p>
          <a:p>
            <a:r>
              <a:rPr lang="cs-CZ" sz="2400" dirty="0"/>
              <a:t>Rychlost mutace vs. fixace</a:t>
            </a:r>
          </a:p>
          <a:p>
            <a:r>
              <a:rPr lang="cs-CZ" sz="2400" dirty="0"/>
              <a:t>Čím delší doba pro šíření viru, tím větší pravděpodobnost jeho replikace a tím i větší pravděpodobnost vyšší fixace. Čím více nemocných, tím větší riziko vzniku mutací.</a:t>
            </a:r>
          </a:p>
          <a:p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 SARS-CoV-2 se odhaduje, že ke vzniku jedné mutace dochází každých 11 dní (některé zdroje udávají 1 mutaci za měsíc)</a:t>
            </a:r>
          </a:p>
          <a:p>
            <a:r>
              <a:rPr lang="cs-CZ" sz="2400" dirty="0">
                <a:cs typeface="Times New Roman" panose="02020603050405020304" pitchFamily="18" charset="0"/>
              </a:rPr>
              <a:t>Virus chřipky vs. </a:t>
            </a:r>
            <a:r>
              <a:rPr lang="cs-CZ" sz="2400" dirty="0" err="1">
                <a:cs typeface="Times New Roman" panose="02020603050405020304" pitchFamily="18" charset="0"/>
              </a:rPr>
              <a:t>koronavirus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4133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DCF0F-8F83-40B7-8C2D-08F8431BF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20A.EU1		 B.1.177</a:t>
            </a:r>
            <a:br>
              <a:rPr lang="cs-CZ" b="1" dirty="0"/>
            </a:br>
            <a:r>
              <a:rPr lang="cs-CZ" sz="3600" dirty="0">
                <a:latin typeface="+mn-lt"/>
              </a:rPr>
              <a:t>(Španělsko)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BA1923-9045-40A3-86E4-71205480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8011"/>
            <a:ext cx="10515600" cy="4058951"/>
          </a:xfrm>
        </p:spPr>
        <p:txBody>
          <a:bodyPr/>
          <a:lstStyle/>
          <a:p>
            <a:r>
              <a:rPr lang="cs-CZ" sz="2400" dirty="0"/>
              <a:t>Léto 2020, západní Evropa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2400" dirty="0"/>
          </a:p>
          <a:p>
            <a:r>
              <a:rPr lang="cs-CZ" sz="2400" dirty="0"/>
              <a:t>Druhá nejčastější mutace na západní Evropě po 20A.EU</a:t>
            </a:r>
          </a:p>
          <a:p>
            <a:r>
              <a:rPr lang="cs-CZ" sz="2400" dirty="0"/>
              <a:t>Nezávislý vznik i v Austrálii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4693D-72B5-4329-9DCF-21104180259B}"/>
              </a:ext>
            </a:extLst>
          </p:cNvPr>
          <p:cNvSpPr txBox="1"/>
          <p:nvPr/>
        </p:nvSpPr>
        <p:spPr>
          <a:xfrm>
            <a:off x="5441372" y="1533237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S:A222V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0F1D1819-B55B-4FD0-8C8D-92470D42F15A}"/>
              </a:ext>
            </a:extLst>
          </p:cNvPr>
          <p:cNvSpPr txBox="1">
            <a:spLocks/>
          </p:cNvSpPr>
          <p:nvPr/>
        </p:nvSpPr>
        <p:spPr>
          <a:xfrm>
            <a:off x="838199" y="294244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6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20A.EU2</a:t>
            </a:r>
            <a:br>
              <a:rPr lang="cs-CZ" b="1"/>
            </a:br>
            <a:r>
              <a:rPr lang="cs-CZ" sz="3600">
                <a:latin typeface="+mn-lt"/>
              </a:rPr>
              <a:t>(Francie)</a:t>
            </a:r>
            <a:endParaRPr lang="cs-CZ" sz="3600" dirty="0">
              <a:latin typeface="+mn-lt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8A529F3-5D93-45BF-AD38-813F57D2F981}"/>
              </a:ext>
            </a:extLst>
          </p:cNvPr>
          <p:cNvSpPr txBox="1"/>
          <p:nvPr/>
        </p:nvSpPr>
        <p:spPr>
          <a:xfrm>
            <a:off x="5441372" y="4147486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S:S477N</a:t>
            </a:r>
          </a:p>
        </p:txBody>
      </p:sp>
    </p:spTree>
    <p:extLst>
      <p:ext uri="{BB962C8B-B14F-4D97-AF65-F5344CB8AC3E}">
        <p14:creationId xmlns:p14="http://schemas.microsoft.com/office/powerpoint/2010/main" val="2694231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2A9EA-A208-4064-B90C-1B5DA7D8D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522" y="68103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20I/501Y.V1		B.1.1.7		VUI-202012/01</a:t>
            </a:r>
            <a:b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Velká Británie)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CE2A35-89D6-406B-B91F-92F0EFFF0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43" y="2424981"/>
            <a:ext cx="10515600" cy="3751982"/>
          </a:xfrm>
        </p:spPr>
        <p:txBody>
          <a:bodyPr>
            <a:normAutofit/>
          </a:bodyPr>
          <a:lstStyle/>
          <a:p>
            <a:r>
              <a:rPr lang="cs-CZ" sz="2400" dirty="0"/>
              <a:t>Prosinec 2020, jihovýchod Anglie</a:t>
            </a:r>
          </a:p>
          <a:p>
            <a:r>
              <a:rPr lang="cs-CZ" sz="2400" dirty="0"/>
              <a:t>Až 23 mutací, z nich 8 ve </a:t>
            </a:r>
            <a:r>
              <a:rPr lang="cs-CZ" sz="2400" dirty="0" err="1"/>
              <a:t>spike</a:t>
            </a:r>
            <a:r>
              <a:rPr lang="cs-CZ" sz="2400" dirty="0"/>
              <a:t> proteinu</a:t>
            </a:r>
          </a:p>
          <a:p>
            <a:r>
              <a:rPr lang="cs-CZ" sz="2400" dirty="0"/>
              <a:t>S:N501Y pevnější vazba (díky tyrosinu jako aromatické molekule)</a:t>
            </a:r>
          </a:p>
          <a:p>
            <a:r>
              <a:rPr lang="cs-CZ" sz="2400" dirty="0"/>
              <a:t>S:H69- únik před imunitní odpovědí</a:t>
            </a:r>
          </a:p>
          <a:p>
            <a:r>
              <a:rPr lang="cs-CZ" sz="2400" dirty="0"/>
              <a:t>Rychlejší šíření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A8FB91-3EAA-4D69-8D2B-4E41A3354FB6}"/>
              </a:ext>
            </a:extLst>
          </p:cNvPr>
          <p:cNvSpPr txBox="1"/>
          <p:nvPr/>
        </p:nvSpPr>
        <p:spPr>
          <a:xfrm>
            <a:off x="4519102" y="1720993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S:N501Y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DEB8433-76C6-4673-875D-F9B0A0569F40}"/>
              </a:ext>
            </a:extLst>
          </p:cNvPr>
          <p:cNvSpPr txBox="1"/>
          <p:nvPr/>
        </p:nvSpPr>
        <p:spPr>
          <a:xfrm>
            <a:off x="6462644" y="1720993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S:H69-</a:t>
            </a:r>
          </a:p>
        </p:txBody>
      </p:sp>
      <p:pic>
        <p:nvPicPr>
          <p:cNvPr id="1026" name="Picture 2" descr="Tyrosin – Wikipedie">
            <a:extLst>
              <a:ext uri="{FF2B5EF4-FFF2-40B4-BE49-F238E27FC236}">
                <a16:creationId xmlns:a16="http://schemas.microsoft.com/office/drawing/2014/main" id="{7AD165FD-CF98-4882-84C7-05B67C726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2864" y="1912979"/>
            <a:ext cx="2454965" cy="115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130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743CBF-3CE3-4C11-A715-74CA649AA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20H/501Y.V2		 B.1.351 </a:t>
            </a:r>
            <a:b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(Jihoafrická republika)</a:t>
            </a:r>
            <a:endParaRPr lang="cs-CZ" sz="6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AF882D-D7BB-4E6A-A8AC-CD8D26908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2155"/>
            <a:ext cx="10515600" cy="4050892"/>
          </a:xfrm>
        </p:spPr>
        <p:txBody>
          <a:bodyPr>
            <a:normAutofit/>
          </a:bodyPr>
          <a:lstStyle/>
          <a:p>
            <a:r>
              <a:rPr lang="cs-CZ" sz="2400" dirty="0"/>
              <a:t>Konec roku 2020, nezávislý vznik mutací jako u B.1.1.7</a:t>
            </a:r>
          </a:p>
          <a:p>
            <a:r>
              <a:rPr lang="cs-CZ" sz="2400" dirty="0"/>
              <a:t>Mutace E484K lépe odolává imunitnímu systému a vakcínám</a:t>
            </a:r>
          </a:p>
          <a:p>
            <a:r>
              <a:rPr lang="cs-CZ" sz="2400" dirty="0"/>
              <a:t>Na </a:t>
            </a:r>
            <a:r>
              <a:rPr lang="cs-CZ" sz="2400" dirty="0" err="1"/>
              <a:t>spike</a:t>
            </a:r>
            <a:r>
              <a:rPr lang="cs-CZ" sz="2400" dirty="0"/>
              <a:t> proteinu až 10 mutací</a:t>
            </a:r>
          </a:p>
          <a:p>
            <a:r>
              <a:rPr lang="cs-CZ" sz="2400" dirty="0"/>
              <a:t>Rychlejší šíření, větší počet případů mezi mladými a jinak zdravými jedinci</a:t>
            </a:r>
          </a:p>
          <a:p>
            <a:r>
              <a:rPr lang="cs-CZ" sz="2400" dirty="0"/>
              <a:t>Firmy </a:t>
            </a:r>
            <a:r>
              <a:rPr lang="cs-CZ" sz="2400" dirty="0" err="1"/>
              <a:t>AstraZeneca</a:t>
            </a:r>
            <a:r>
              <a:rPr lang="cs-CZ" sz="2400" dirty="0"/>
              <a:t>, </a:t>
            </a:r>
            <a:r>
              <a:rPr lang="cs-CZ" sz="2400" dirty="0" err="1"/>
              <a:t>Novavax</a:t>
            </a:r>
            <a:r>
              <a:rPr lang="cs-CZ" sz="2400" dirty="0"/>
              <a:t> a </a:t>
            </a:r>
            <a:r>
              <a:rPr lang="cs-CZ" sz="2400" dirty="0" err="1"/>
              <a:t>Janssen</a:t>
            </a:r>
            <a:r>
              <a:rPr lang="cs-CZ" sz="2400" dirty="0"/>
              <a:t> ohlásili nižší účinnost svých vakcín</a:t>
            </a:r>
          </a:p>
          <a:p>
            <a:r>
              <a:rPr lang="cs-CZ" sz="2400" dirty="0"/>
              <a:t>Studie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42D1CF7-0559-473F-AD74-E99C178CEA29}"/>
              </a:ext>
            </a:extLst>
          </p:cNvPr>
          <p:cNvSpPr txBox="1"/>
          <p:nvPr/>
        </p:nvSpPr>
        <p:spPr>
          <a:xfrm>
            <a:off x="3238942" y="1825625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S:N501Y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8167FFC-D83D-4C0E-A49A-E6B02B73DD89}"/>
              </a:ext>
            </a:extLst>
          </p:cNvPr>
          <p:cNvSpPr txBox="1"/>
          <p:nvPr/>
        </p:nvSpPr>
        <p:spPr>
          <a:xfrm>
            <a:off x="5215890" y="1825624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S:E484K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1A576A9-827C-445D-8FCF-B7BCF63033A3}"/>
              </a:ext>
            </a:extLst>
          </p:cNvPr>
          <p:cNvSpPr txBox="1"/>
          <p:nvPr/>
        </p:nvSpPr>
        <p:spPr>
          <a:xfrm>
            <a:off x="7531077" y="1825624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S:K417N</a:t>
            </a:r>
          </a:p>
        </p:txBody>
      </p:sp>
    </p:spTree>
    <p:extLst>
      <p:ext uri="{BB962C8B-B14F-4D97-AF65-F5344CB8AC3E}">
        <p14:creationId xmlns:p14="http://schemas.microsoft.com/office/powerpoint/2010/main" val="4214824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BC43F-0AE1-440A-8BA2-B8BE3DB47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B.1.1.28	 VOC202101/02	 20J/501Y.V3	P.1</a:t>
            </a:r>
            <a:b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(Brazílie)</a:t>
            </a:r>
            <a:endParaRPr lang="cs-CZ" sz="7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D8808D-F855-493A-8302-283020B98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547" y="2079276"/>
            <a:ext cx="10515600" cy="4351338"/>
          </a:xfrm>
        </p:spPr>
        <p:txBody>
          <a:bodyPr>
            <a:normAutofit/>
          </a:bodyPr>
          <a:lstStyle/>
          <a:p>
            <a:r>
              <a:rPr lang="cs-CZ" sz="2400" dirty="0"/>
              <a:t>17 mutací</a:t>
            </a:r>
          </a:p>
          <a:p>
            <a:r>
              <a:rPr lang="cs-CZ" sz="2400" dirty="0"/>
              <a:t>2 varianty brazilské mutace, které vznikly nezávisle na sobě</a:t>
            </a:r>
          </a:p>
          <a:p>
            <a:r>
              <a:rPr lang="cs-CZ" sz="2400" dirty="0"/>
              <a:t>P.1 má více mutací než P2, vědci se jí obávají více</a:t>
            </a:r>
          </a:p>
          <a:p>
            <a:r>
              <a:rPr lang="cs-CZ" sz="2400" dirty="0"/>
              <a:t>Jako první potvrzena v Japonsku u skupiny brazilských turistů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E2F1CAC-2202-4478-AE0E-F4687C6B4A12}"/>
              </a:ext>
            </a:extLst>
          </p:cNvPr>
          <p:cNvSpPr txBox="1">
            <a:spLocks/>
          </p:cNvSpPr>
          <p:nvPr/>
        </p:nvSpPr>
        <p:spPr>
          <a:xfrm>
            <a:off x="838200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F2AE7E6-9BFF-4B2B-AC95-DBD3A17AABC6}"/>
              </a:ext>
            </a:extLst>
          </p:cNvPr>
          <p:cNvSpPr txBox="1"/>
          <p:nvPr/>
        </p:nvSpPr>
        <p:spPr>
          <a:xfrm>
            <a:off x="3526325" y="1690688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S:N501Y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458C83D-318E-41A5-AC6D-76AB4E29D5EB}"/>
              </a:ext>
            </a:extLst>
          </p:cNvPr>
          <p:cNvSpPr txBox="1"/>
          <p:nvPr/>
        </p:nvSpPr>
        <p:spPr>
          <a:xfrm>
            <a:off x="5145237" y="1690688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S:E484K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41AA7E9-CD38-4699-94BF-44C93667F24F}"/>
              </a:ext>
            </a:extLst>
          </p:cNvPr>
          <p:cNvSpPr txBox="1"/>
          <p:nvPr/>
        </p:nvSpPr>
        <p:spPr>
          <a:xfrm>
            <a:off x="6718225" y="1693214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S:K417N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AC103E5-32BA-452A-850B-48C47E29F3F6}"/>
              </a:ext>
            </a:extLst>
          </p:cNvPr>
          <p:cNvSpPr txBox="1"/>
          <p:nvPr/>
        </p:nvSpPr>
        <p:spPr>
          <a:xfrm>
            <a:off x="8524369" y="1690687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C0C0C0"/>
                </a:highlight>
              </a:rPr>
              <a:t>N:P80R</a:t>
            </a:r>
          </a:p>
        </p:txBody>
      </p:sp>
    </p:spTree>
    <p:extLst>
      <p:ext uri="{BB962C8B-B14F-4D97-AF65-F5344CB8AC3E}">
        <p14:creationId xmlns:p14="http://schemas.microsoft.com/office/powerpoint/2010/main" val="2596385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7D1F45C3-AC35-45D7-B271-7D0D201DD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20C/S:452R</a:t>
            </a:r>
            <a:b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California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6600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26779E7B-B325-4150-8FBE-773B48661FFD}"/>
              </a:ext>
            </a:extLst>
          </p:cNvPr>
          <p:cNvSpPr txBox="1">
            <a:spLocks/>
          </p:cNvSpPr>
          <p:nvPr/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B.1.526	20C/S:484K</a:t>
            </a:r>
            <a:b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(New York)</a:t>
            </a:r>
            <a:endParaRPr lang="cs-CZ" sz="6600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A9ECEEDF-3BAC-4C2A-8E6F-2157422F973F}"/>
              </a:ext>
            </a:extLst>
          </p:cNvPr>
          <p:cNvSpPr txBox="1">
            <a:spLocks/>
          </p:cNvSpPr>
          <p:nvPr/>
        </p:nvSpPr>
        <p:spPr>
          <a:xfrm>
            <a:off x="838200" y="37068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200" b="1" dirty="0">
                <a:latin typeface="+mn-lt"/>
              </a:rPr>
              <a:t>Fin-796H		VUI-21MAR-02(9.3)	P.3</a:t>
            </a:r>
            <a:br>
              <a:rPr lang="cs-CZ" sz="3200" dirty="0"/>
            </a:br>
            <a:r>
              <a:rPr lang="cs-CZ" sz="3200" dirty="0">
                <a:latin typeface="+mn-lt"/>
              </a:rPr>
              <a:t>(Filipíny)</a:t>
            </a:r>
          </a:p>
        </p:txBody>
      </p:sp>
    </p:spTree>
    <p:extLst>
      <p:ext uri="{BB962C8B-B14F-4D97-AF65-F5344CB8AC3E}">
        <p14:creationId xmlns:p14="http://schemas.microsoft.com/office/powerpoint/2010/main" val="89051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AF2AD9-51BA-4878-93C1-195A202EA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Vakcíny a nové mutace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DF2940-68EA-4AF5-8FFC-9E33BADE1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Vakcíny budou potřeba upravit kvůli novým variantám viru</a:t>
            </a:r>
          </a:p>
          <a:p>
            <a:r>
              <a:rPr lang="cs-CZ" sz="2400" dirty="0"/>
              <a:t>Vakcíny druhé generace – z velké části se budou zakládat na stejných technologiích  a výrobních procesech, rozdíl bude pouze ve specifické struktuře látky, která spouští imunitní reakci těla.</a:t>
            </a:r>
          </a:p>
          <a:p>
            <a:r>
              <a:rPr lang="cs-CZ" sz="2400" dirty="0"/>
              <a:t>Výhoda – kratší čas na schválení (místo 10000 lidí by prošlo testováním vakcín cca 100 lidí)</a:t>
            </a:r>
          </a:p>
          <a:p>
            <a:r>
              <a:rPr lang="cs-CZ" sz="2400" dirty="0" err="1"/>
              <a:t>Pfizer</a:t>
            </a:r>
            <a:r>
              <a:rPr lang="cs-CZ" sz="2400" dirty="0"/>
              <a:t>, </a:t>
            </a:r>
            <a:r>
              <a:rPr lang="cs-CZ" sz="2400" dirty="0" err="1"/>
              <a:t>AstraZeneca</a:t>
            </a:r>
            <a:r>
              <a:rPr lang="cs-CZ" sz="2400" dirty="0"/>
              <a:t>, Moderna</a:t>
            </a:r>
          </a:p>
        </p:txBody>
      </p:sp>
    </p:spTree>
    <p:extLst>
      <p:ext uri="{BB962C8B-B14F-4D97-AF65-F5344CB8AC3E}">
        <p14:creationId xmlns:p14="http://schemas.microsoft.com/office/powerpoint/2010/main" val="3078361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1924</TotalTime>
  <Words>675</Words>
  <Application>Microsoft Office PowerPoint</Application>
  <PresentationFormat>Širokoúhlá obrazovka</PresentationFormat>
  <Paragraphs>76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Prezentace aplikace PowerPoint</vt:lpstr>
      <vt:lpstr>Spike protein (S)</vt:lpstr>
      <vt:lpstr>Mutace SARS-CoV-2</vt:lpstr>
      <vt:lpstr>20A.EU1   B.1.177 (Španělsko)</vt:lpstr>
      <vt:lpstr>20I/501Y.V1  B.1.1.7  VUI-202012/01 (Velká Británie) </vt:lpstr>
      <vt:lpstr>20H/501Y.V2   B.1.351  (Jihoafrická republika)</vt:lpstr>
      <vt:lpstr>B.1.1.28  VOC202101/02  20J/501Y.V3 P.1 (Brazílie)</vt:lpstr>
      <vt:lpstr>20C/S:452R (California)</vt:lpstr>
      <vt:lpstr>Vakcíny a nové mutace</vt:lpstr>
      <vt:lpstr>Zdroje</vt:lpstr>
      <vt:lpstr>Doporučené články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Mutace SARS-CoV-2</dc:title>
  <dc:creator>Soňa Ševelová</dc:creator>
  <cp:lastModifiedBy>Soňa Ševelová</cp:lastModifiedBy>
  <cp:revision>33</cp:revision>
  <dcterms:created xsi:type="dcterms:W3CDTF">2021-03-29T07:07:30Z</dcterms:created>
  <dcterms:modified xsi:type="dcterms:W3CDTF">2021-03-31T09:55:15Z</dcterms:modified>
</cp:coreProperties>
</file>