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charts/chart14.xml" ContentType="application/vnd.openxmlformats-officedocument.drawingml.chart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charts/chart19.xml" ContentType="application/vnd.openxmlformats-officedocument.drawingml.chart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32" r:id="rId2"/>
    <p:sldMasterId id="2147483740" r:id="rId3"/>
    <p:sldMasterId id="2147483747" r:id="rId4"/>
    <p:sldMasterId id="2147483753" r:id="rId5"/>
  </p:sldMasterIdLst>
  <p:notesMasterIdLst>
    <p:notesMasterId r:id="rId47"/>
  </p:notesMasterIdLst>
  <p:sldIdLst>
    <p:sldId id="1233" r:id="rId6"/>
    <p:sldId id="471" r:id="rId7"/>
    <p:sldId id="1232" r:id="rId8"/>
    <p:sldId id="472" r:id="rId9"/>
    <p:sldId id="474" r:id="rId10"/>
    <p:sldId id="475" r:id="rId11"/>
    <p:sldId id="476" r:id="rId12"/>
    <p:sldId id="480" r:id="rId13"/>
    <p:sldId id="477" r:id="rId14"/>
    <p:sldId id="1221" r:id="rId15"/>
    <p:sldId id="466" r:id="rId16"/>
    <p:sldId id="1223" r:id="rId17"/>
    <p:sldId id="1229" r:id="rId18"/>
    <p:sldId id="1222" r:id="rId19"/>
    <p:sldId id="1224" r:id="rId20"/>
    <p:sldId id="1230" r:id="rId21"/>
    <p:sldId id="1218" r:id="rId22"/>
    <p:sldId id="1219" r:id="rId23"/>
    <p:sldId id="1228" r:id="rId24"/>
    <p:sldId id="1231" r:id="rId25"/>
    <p:sldId id="495" r:id="rId26"/>
    <p:sldId id="496" r:id="rId27"/>
    <p:sldId id="497" r:id="rId28"/>
    <p:sldId id="498" r:id="rId29"/>
    <p:sldId id="1359" r:id="rId30"/>
    <p:sldId id="1358" r:id="rId31"/>
    <p:sldId id="507" r:id="rId32"/>
    <p:sldId id="506" r:id="rId33"/>
    <p:sldId id="508" r:id="rId34"/>
    <p:sldId id="510" r:id="rId35"/>
    <p:sldId id="1213" r:id="rId36"/>
    <p:sldId id="1357" r:id="rId37"/>
    <p:sldId id="501" r:id="rId38"/>
    <p:sldId id="502" r:id="rId39"/>
    <p:sldId id="503" r:id="rId40"/>
    <p:sldId id="1360" r:id="rId41"/>
    <p:sldId id="1362" r:id="rId42"/>
    <p:sldId id="306" r:id="rId43"/>
    <p:sldId id="499" r:id="rId44"/>
    <p:sldId id="1361" r:id="rId45"/>
    <p:sldId id="512" r:id="rId46"/>
  </p:sldIdLst>
  <p:sldSz cx="12192000" cy="6858000"/>
  <p:notesSz cx="6858000" cy="9144000"/>
  <p:custDataLst>
    <p:tags r:id="rId4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60DDCD7-67C6-4051-B3B9-CC727B1584BB}">
          <p14:sldIdLst>
            <p14:sldId id="1233"/>
            <p14:sldId id="471"/>
            <p14:sldId id="1232"/>
            <p14:sldId id="472"/>
            <p14:sldId id="474"/>
            <p14:sldId id="475"/>
            <p14:sldId id="476"/>
            <p14:sldId id="480"/>
            <p14:sldId id="477"/>
            <p14:sldId id="1221"/>
            <p14:sldId id="466"/>
            <p14:sldId id="1223"/>
            <p14:sldId id="1229"/>
            <p14:sldId id="1222"/>
            <p14:sldId id="1224"/>
            <p14:sldId id="1230"/>
            <p14:sldId id="1218"/>
            <p14:sldId id="1219"/>
            <p14:sldId id="1228"/>
            <p14:sldId id="1231"/>
            <p14:sldId id="495"/>
            <p14:sldId id="496"/>
            <p14:sldId id="497"/>
            <p14:sldId id="498"/>
            <p14:sldId id="1359"/>
            <p14:sldId id="1358"/>
            <p14:sldId id="507"/>
            <p14:sldId id="506"/>
            <p14:sldId id="508"/>
            <p14:sldId id="510"/>
            <p14:sldId id="1213"/>
            <p14:sldId id="1357"/>
            <p14:sldId id="501"/>
            <p14:sldId id="502"/>
            <p14:sldId id="503"/>
            <p14:sldId id="1360"/>
            <p14:sldId id="1362"/>
            <p14:sldId id="306"/>
            <p14:sldId id="499"/>
            <p14:sldId id="1361"/>
            <p14:sldId id="5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4472C4"/>
    <a:srgbClr val="037BC1"/>
    <a:srgbClr val="DA2128"/>
    <a:srgbClr val="E6E6E6"/>
    <a:srgbClr val="BDD7EE"/>
    <a:srgbClr val="009999"/>
    <a:srgbClr val="8CC841"/>
    <a:srgbClr val="84848E"/>
    <a:srgbClr val="B0C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0808" autoAdjust="0"/>
  </p:normalViewPr>
  <p:slideViewPr>
    <p:cSldViewPr snapToGrid="0">
      <p:cViewPr varScale="1">
        <p:scale>
          <a:sx n="105" d="100"/>
          <a:sy n="105" d="100"/>
        </p:scale>
        <p:origin x="13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00596643446222"/>
          <c:y val="0.12924526168833791"/>
          <c:w val="0.81013936468946401"/>
          <c:h val="0.803846244219395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DM – celkový počet osob</c:v>
                </c:pt>
              </c:strCache>
            </c:strRef>
          </c:tx>
          <c:spPr>
            <a:ln w="28575">
              <a:solidFill>
                <a:srgbClr val="969696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6969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#,##0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###0</c:formatCode>
                <c:ptCount val="10"/>
                <c:pt idx="0">
                  <c:v>862933</c:v>
                </c:pt>
                <c:pt idx="1">
                  <c:v>884224</c:v>
                </c:pt>
                <c:pt idx="2">
                  <c:v>902575</c:v>
                </c:pt>
                <c:pt idx="3">
                  <c:v>918697</c:v>
                </c:pt>
                <c:pt idx="4">
                  <c:v>939600</c:v>
                </c:pt>
                <c:pt idx="5">
                  <c:v>958445</c:v>
                </c:pt>
                <c:pt idx="6">
                  <c:v>981849</c:v>
                </c:pt>
                <c:pt idx="7">
                  <c:v>1000441</c:v>
                </c:pt>
                <c:pt idx="8">
                  <c:v>1017508</c:v>
                </c:pt>
                <c:pt idx="9">
                  <c:v>1045612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EE-4890-BECA-AF15E28A4D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DM – antidiabetická léčba (A10)</c:v>
                </c:pt>
              </c:strCache>
            </c:strRef>
          </c:tx>
          <c:spPr>
            <a:ln w="28575">
              <a:solidFill>
                <a:srgbClr val="4472C4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4472C4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#,##0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Sheet1!$C$2:$C$11</c:f>
              <c:numCache>
                <c:formatCode>###0</c:formatCode>
                <c:ptCount val="10"/>
                <c:pt idx="0">
                  <c:v>583380</c:v>
                </c:pt>
                <c:pt idx="1">
                  <c:v>618723</c:v>
                </c:pt>
                <c:pt idx="2">
                  <c:v>640952</c:v>
                </c:pt>
                <c:pt idx="3">
                  <c:v>661086</c:v>
                </c:pt>
                <c:pt idx="4">
                  <c:v>684541</c:v>
                </c:pt>
                <c:pt idx="5">
                  <c:v>706185</c:v>
                </c:pt>
                <c:pt idx="6">
                  <c:v>728441</c:v>
                </c:pt>
                <c:pt idx="7">
                  <c:v>744471</c:v>
                </c:pt>
                <c:pt idx="8">
                  <c:v>760384</c:v>
                </c:pt>
                <c:pt idx="9">
                  <c:v>783042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EE-4890-BECA-AF15E28A4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359040"/>
        <c:axId val="167462400"/>
      </c:lineChart>
      <c:catAx>
        <c:axId val="16635904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6746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462400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cs-CZ" b="1" dirty="0"/>
                  <a:t>Počet osob</a:t>
                </a:r>
              </a:p>
            </c:rich>
          </c:tx>
          <c:layout>
            <c:manualLayout>
              <c:xMode val="edge"/>
              <c:yMode val="edge"/>
              <c:x val="3.8352217060201907E-2"/>
              <c:y val="0.3759987760712225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66359040"/>
        <c:crosses val="autoZero"/>
        <c:crossBetween val="between"/>
      </c:valAx>
      <c:spPr>
        <a:noFill/>
        <a:ln w="32008">
          <a:noFill/>
        </a:ln>
      </c:spPr>
    </c:plotArea>
    <c:legend>
      <c:legendPos val="b"/>
      <c:layout>
        <c:manualLayout>
          <c:xMode val="edge"/>
          <c:yMode val="edge"/>
          <c:x val="0.29551485915029541"/>
          <c:y val="0.71595008562409856"/>
          <c:w val="0.62212581740546558"/>
          <c:h val="6.3134891838203838E-2"/>
        </c:manualLayout>
      </c:layout>
      <c:overlay val="0"/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28575">
                <a:noFill/>
              </a:ln>
              <a:effectLst/>
            </c:spPr>
          </c:marker>
          <c:xVal>
            <c:numRef>
              <c:f>List1!$A$2:$A$99</c:f>
              <c:numCache>
                <c:formatCode>###0.000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16</c:v>
                </c:pt>
                <c:pt idx="34">
                  <c:v>16</c:v>
                </c:pt>
                <c:pt idx="35">
                  <c:v>17</c:v>
                </c:pt>
                <c:pt idx="36">
                  <c:v>17</c:v>
                </c:pt>
                <c:pt idx="37">
                  <c:v>18</c:v>
                </c:pt>
                <c:pt idx="38">
                  <c:v>18</c:v>
                </c:pt>
                <c:pt idx="39">
                  <c:v>19</c:v>
                </c:pt>
                <c:pt idx="40">
                  <c:v>19</c:v>
                </c:pt>
                <c:pt idx="41">
                  <c:v>20</c:v>
                </c:pt>
                <c:pt idx="42">
                  <c:v>20</c:v>
                </c:pt>
                <c:pt idx="43">
                  <c:v>21</c:v>
                </c:pt>
                <c:pt idx="44">
                  <c:v>21</c:v>
                </c:pt>
                <c:pt idx="45">
                  <c:v>22</c:v>
                </c:pt>
                <c:pt idx="46">
                  <c:v>22</c:v>
                </c:pt>
                <c:pt idx="47">
                  <c:v>25</c:v>
                </c:pt>
                <c:pt idx="48">
                  <c:v>25</c:v>
                </c:pt>
                <c:pt idx="49">
                  <c:v>33</c:v>
                </c:pt>
                <c:pt idx="50">
                  <c:v>33</c:v>
                </c:pt>
                <c:pt idx="51">
                  <c:v>44</c:v>
                </c:pt>
                <c:pt idx="52">
                  <c:v>44</c:v>
                </c:pt>
                <c:pt idx="53">
                  <c:v>67</c:v>
                </c:pt>
              </c:numCache>
            </c:numRef>
          </c:xVal>
          <c:yVal>
            <c:numRef>
              <c:f>List1!$B$2:$B$99</c:f>
              <c:numCache>
                <c:formatCode>###0.00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2.7821410505577626E-2</c:v>
                </c:pt>
                <c:pt idx="3">
                  <c:v>2.7821410505577626E-2</c:v>
                </c:pt>
                <c:pt idx="4">
                  <c:v>3.7775366050031178E-2</c:v>
                </c:pt>
                <c:pt idx="5">
                  <c:v>3.7775366050031178E-2</c:v>
                </c:pt>
                <c:pt idx="6">
                  <c:v>4.1059015941376953E-2</c:v>
                </c:pt>
                <c:pt idx="7">
                  <c:v>4.1059015941376953E-2</c:v>
                </c:pt>
                <c:pt idx="8">
                  <c:v>4.3608909363019421E-2</c:v>
                </c:pt>
                <c:pt idx="9">
                  <c:v>4.3608909363019421E-2</c:v>
                </c:pt>
                <c:pt idx="10">
                  <c:v>4.5942739170970137E-2</c:v>
                </c:pt>
                <c:pt idx="11">
                  <c:v>4.5942739170970137E-2</c:v>
                </c:pt>
                <c:pt idx="12">
                  <c:v>4.8055519175510764E-2</c:v>
                </c:pt>
                <c:pt idx="13">
                  <c:v>4.8055519175510764E-2</c:v>
                </c:pt>
                <c:pt idx="14">
                  <c:v>4.970790174085904E-2</c:v>
                </c:pt>
                <c:pt idx="15">
                  <c:v>4.970790174085904E-2</c:v>
                </c:pt>
                <c:pt idx="16">
                  <c:v>5.1099064207731693E-2</c:v>
                </c:pt>
                <c:pt idx="17">
                  <c:v>5.1099064207731693E-2</c:v>
                </c:pt>
                <c:pt idx="18">
                  <c:v>5.2141961049625762E-2</c:v>
                </c:pt>
                <c:pt idx="19">
                  <c:v>5.2141961049625762E-2</c:v>
                </c:pt>
                <c:pt idx="20">
                  <c:v>5.3025576247274442E-2</c:v>
                </c:pt>
                <c:pt idx="21">
                  <c:v>5.3025576247274442E-2</c:v>
                </c:pt>
                <c:pt idx="22">
                  <c:v>5.3809444243497317E-2</c:v>
                </c:pt>
                <c:pt idx="23">
                  <c:v>5.3809444243497317E-2</c:v>
                </c:pt>
                <c:pt idx="24">
                  <c:v>5.4275287193629174E-2</c:v>
                </c:pt>
                <c:pt idx="25">
                  <c:v>5.4275287193629174E-2</c:v>
                </c:pt>
                <c:pt idx="26">
                  <c:v>5.4671568238173984E-2</c:v>
                </c:pt>
                <c:pt idx="27">
                  <c:v>5.4671568238173984E-2</c:v>
                </c:pt>
                <c:pt idx="28">
                  <c:v>5.5117776973013011E-2</c:v>
                </c:pt>
                <c:pt idx="29">
                  <c:v>5.5117776973013011E-2</c:v>
                </c:pt>
                <c:pt idx="30">
                  <c:v>5.5318682163291166E-2</c:v>
                </c:pt>
                <c:pt idx="31">
                  <c:v>5.5318682163291166E-2</c:v>
                </c:pt>
                <c:pt idx="32">
                  <c:v>5.5533700102937567E-2</c:v>
                </c:pt>
                <c:pt idx="33">
                  <c:v>5.5533700102937567E-2</c:v>
                </c:pt>
                <c:pt idx="34">
                  <c:v>5.5619675309263927E-2</c:v>
                </c:pt>
                <c:pt idx="35">
                  <c:v>5.5619675309263927E-2</c:v>
                </c:pt>
                <c:pt idx="36">
                  <c:v>5.5800187636379062E-2</c:v>
                </c:pt>
                <c:pt idx="37">
                  <c:v>5.5800187636379062E-2</c:v>
                </c:pt>
                <c:pt idx="38">
                  <c:v>5.5986078136253781E-2</c:v>
                </c:pt>
                <c:pt idx="39">
                  <c:v>5.5986078136253781E-2</c:v>
                </c:pt>
                <c:pt idx="40">
                  <c:v>5.6149691072900465E-2</c:v>
                </c:pt>
                <c:pt idx="41">
                  <c:v>5.6149691072900465E-2</c:v>
                </c:pt>
                <c:pt idx="42">
                  <c:v>5.6185119559403529E-2</c:v>
                </c:pt>
                <c:pt idx="43">
                  <c:v>5.6185119559403529E-2</c:v>
                </c:pt>
                <c:pt idx="44">
                  <c:v>5.6224223589915745E-2</c:v>
                </c:pt>
                <c:pt idx="45">
                  <c:v>5.6224223589915745E-2</c:v>
                </c:pt>
                <c:pt idx="46">
                  <c:v>5.6267021330547506E-2</c:v>
                </c:pt>
                <c:pt idx="47">
                  <c:v>5.6267021330547506E-2</c:v>
                </c:pt>
                <c:pt idx="48">
                  <c:v>5.6319003317805483E-2</c:v>
                </c:pt>
                <c:pt idx="49">
                  <c:v>5.6319003317805483E-2</c:v>
                </c:pt>
                <c:pt idx="50">
                  <c:v>5.6411267787563224E-2</c:v>
                </c:pt>
                <c:pt idx="51">
                  <c:v>5.6411267787563224E-2</c:v>
                </c:pt>
                <c:pt idx="52">
                  <c:v>5.6764341214022518E-2</c:v>
                </c:pt>
                <c:pt idx="53">
                  <c:v>5.6764341214022518E-2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0D-4C01-B46D-6FACAF58ABF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noFill/>
              </a:ln>
              <a:effectLst/>
            </c:spPr>
          </c:marker>
          <c:xVal>
            <c:numRef>
              <c:f>List1!$A$2:$A$99</c:f>
              <c:numCache>
                <c:formatCode>###0.000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16</c:v>
                </c:pt>
                <c:pt idx="34">
                  <c:v>16</c:v>
                </c:pt>
                <c:pt idx="35">
                  <c:v>17</c:v>
                </c:pt>
                <c:pt idx="36">
                  <c:v>17</c:v>
                </c:pt>
                <c:pt idx="37">
                  <c:v>18</c:v>
                </c:pt>
                <c:pt idx="38">
                  <c:v>18</c:v>
                </c:pt>
                <c:pt idx="39">
                  <c:v>19</c:v>
                </c:pt>
                <c:pt idx="40">
                  <c:v>19</c:v>
                </c:pt>
                <c:pt idx="41">
                  <c:v>20</c:v>
                </c:pt>
                <c:pt idx="42">
                  <c:v>20</c:v>
                </c:pt>
                <c:pt idx="43">
                  <c:v>21</c:v>
                </c:pt>
                <c:pt idx="44">
                  <c:v>21</c:v>
                </c:pt>
                <c:pt idx="45">
                  <c:v>22</c:v>
                </c:pt>
                <c:pt idx="46">
                  <c:v>22</c:v>
                </c:pt>
                <c:pt idx="47">
                  <c:v>25</c:v>
                </c:pt>
                <c:pt idx="48">
                  <c:v>25</c:v>
                </c:pt>
                <c:pt idx="49">
                  <c:v>33</c:v>
                </c:pt>
                <c:pt idx="50">
                  <c:v>33</c:v>
                </c:pt>
                <c:pt idx="51">
                  <c:v>44</c:v>
                </c:pt>
                <c:pt idx="52">
                  <c:v>44</c:v>
                </c:pt>
                <c:pt idx="53">
                  <c:v>67</c:v>
                </c:pt>
              </c:numCache>
            </c:numRef>
          </c:xVal>
          <c:yVal>
            <c:numRef>
              <c:f>List1!$C$2:$C$99</c:f>
              <c:numCache>
                <c:formatCode>###0.00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2.6645335287439745E-2</c:v>
                </c:pt>
                <c:pt idx="3">
                  <c:v>2.6645335287439745E-2</c:v>
                </c:pt>
                <c:pt idx="4">
                  <c:v>3.6410808379048316E-2</c:v>
                </c:pt>
                <c:pt idx="5">
                  <c:v>3.6410808379048316E-2</c:v>
                </c:pt>
                <c:pt idx="6">
                  <c:v>3.9634100468358004E-2</c:v>
                </c:pt>
                <c:pt idx="7">
                  <c:v>3.9634100468358004E-2</c:v>
                </c:pt>
                <c:pt idx="8">
                  <c:v>4.2136833992032573E-2</c:v>
                </c:pt>
                <c:pt idx="9">
                  <c:v>4.2136833992032573E-2</c:v>
                </c:pt>
                <c:pt idx="10">
                  <c:v>4.4427920375449917E-2</c:v>
                </c:pt>
                <c:pt idx="11">
                  <c:v>4.4427920375449917E-2</c:v>
                </c:pt>
                <c:pt idx="12">
                  <c:v>4.6501448046861314E-2</c:v>
                </c:pt>
                <c:pt idx="13">
                  <c:v>4.6501448046861314E-2</c:v>
                </c:pt>
                <c:pt idx="14">
                  <c:v>4.8121764750694074E-2</c:v>
                </c:pt>
                <c:pt idx="15">
                  <c:v>4.8121764750694074E-2</c:v>
                </c:pt>
                <c:pt idx="16">
                  <c:v>4.9484705909053385E-2</c:v>
                </c:pt>
                <c:pt idx="17">
                  <c:v>4.9484705909053385E-2</c:v>
                </c:pt>
                <c:pt idx="18">
                  <c:v>5.0505587841434718E-2</c:v>
                </c:pt>
                <c:pt idx="19">
                  <c:v>5.0505587841434718E-2</c:v>
                </c:pt>
                <c:pt idx="20">
                  <c:v>5.1370030288448373E-2</c:v>
                </c:pt>
                <c:pt idx="21">
                  <c:v>5.1370030288448373E-2</c:v>
                </c:pt>
                <c:pt idx="22">
                  <c:v>5.2136613427373711E-2</c:v>
                </c:pt>
                <c:pt idx="23">
                  <c:v>5.2136613427373711E-2</c:v>
                </c:pt>
                <c:pt idx="24">
                  <c:v>5.2591991816368179E-2</c:v>
                </c:pt>
                <c:pt idx="25">
                  <c:v>5.2591991816368179E-2</c:v>
                </c:pt>
                <c:pt idx="26">
                  <c:v>5.2979052144086547E-2</c:v>
                </c:pt>
                <c:pt idx="27">
                  <c:v>5.2979052144086547E-2</c:v>
                </c:pt>
                <c:pt idx="28">
                  <c:v>5.3414208815924867E-2</c:v>
                </c:pt>
                <c:pt idx="29">
                  <c:v>5.3414208815924867E-2</c:v>
                </c:pt>
                <c:pt idx="30">
                  <c:v>5.3609796970017776E-2</c:v>
                </c:pt>
                <c:pt idx="31">
                  <c:v>5.3609796970017776E-2</c:v>
                </c:pt>
                <c:pt idx="32">
                  <c:v>5.3818720428529532E-2</c:v>
                </c:pt>
                <c:pt idx="33">
                  <c:v>5.3818720428529532E-2</c:v>
                </c:pt>
                <c:pt idx="34">
                  <c:v>5.3902094352984514E-2</c:v>
                </c:pt>
                <c:pt idx="35">
                  <c:v>5.3902094352984514E-2</c:v>
                </c:pt>
                <c:pt idx="36">
                  <c:v>5.4076872349259161E-2</c:v>
                </c:pt>
                <c:pt idx="37">
                  <c:v>5.4076872349259161E-2</c:v>
                </c:pt>
                <c:pt idx="38">
                  <c:v>5.4256694847749601E-2</c:v>
                </c:pt>
                <c:pt idx="39">
                  <c:v>5.4256694847749601E-2</c:v>
                </c:pt>
                <c:pt idx="40">
                  <c:v>5.4414671276657063E-2</c:v>
                </c:pt>
                <c:pt idx="41">
                  <c:v>5.4414671276657063E-2</c:v>
                </c:pt>
                <c:pt idx="42">
                  <c:v>5.4448775867174441E-2</c:v>
                </c:pt>
                <c:pt idx="43">
                  <c:v>5.4448775867174441E-2</c:v>
                </c:pt>
                <c:pt idx="44">
                  <c:v>5.4486261092735716E-2</c:v>
                </c:pt>
                <c:pt idx="45">
                  <c:v>5.4486261092735716E-2</c:v>
                </c:pt>
                <c:pt idx="46">
                  <c:v>5.4527114483133535E-2</c:v>
                </c:pt>
                <c:pt idx="47">
                  <c:v>5.4527114483133535E-2</c:v>
                </c:pt>
                <c:pt idx="48">
                  <c:v>5.4576211800173635E-2</c:v>
                </c:pt>
                <c:pt idx="49">
                  <c:v>5.4576211800173635E-2</c:v>
                </c:pt>
                <c:pt idx="50">
                  <c:v>5.4659289564150712E-2</c:v>
                </c:pt>
                <c:pt idx="51">
                  <c:v>5.4659289564150712E-2</c:v>
                </c:pt>
                <c:pt idx="52">
                  <c:v>5.4945965556482755E-2</c:v>
                </c:pt>
                <c:pt idx="53">
                  <c:v>5.4945965556482755E-2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0D-4C01-B46D-6FACAF58ABF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noFill/>
              </a:ln>
              <a:effectLst/>
            </c:spPr>
          </c:marker>
          <c:xVal>
            <c:numRef>
              <c:f>List1!$A$2:$A$99</c:f>
              <c:numCache>
                <c:formatCode>###0.000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16</c:v>
                </c:pt>
                <c:pt idx="34">
                  <c:v>16</c:v>
                </c:pt>
                <c:pt idx="35">
                  <c:v>17</c:v>
                </c:pt>
                <c:pt idx="36">
                  <c:v>17</c:v>
                </c:pt>
                <c:pt idx="37">
                  <c:v>18</c:v>
                </c:pt>
                <c:pt idx="38">
                  <c:v>18</c:v>
                </c:pt>
                <c:pt idx="39">
                  <c:v>19</c:v>
                </c:pt>
                <c:pt idx="40">
                  <c:v>19</c:v>
                </c:pt>
                <c:pt idx="41">
                  <c:v>20</c:v>
                </c:pt>
                <c:pt idx="42">
                  <c:v>20</c:v>
                </c:pt>
                <c:pt idx="43">
                  <c:v>21</c:v>
                </c:pt>
                <c:pt idx="44">
                  <c:v>21</c:v>
                </c:pt>
                <c:pt idx="45">
                  <c:v>22</c:v>
                </c:pt>
                <c:pt idx="46">
                  <c:v>22</c:v>
                </c:pt>
                <c:pt idx="47">
                  <c:v>25</c:v>
                </c:pt>
                <c:pt idx="48">
                  <c:v>25</c:v>
                </c:pt>
                <c:pt idx="49">
                  <c:v>33</c:v>
                </c:pt>
                <c:pt idx="50">
                  <c:v>33</c:v>
                </c:pt>
                <c:pt idx="51">
                  <c:v>44</c:v>
                </c:pt>
                <c:pt idx="52">
                  <c:v>44</c:v>
                </c:pt>
                <c:pt idx="53">
                  <c:v>67</c:v>
                </c:pt>
              </c:numCache>
            </c:numRef>
          </c:xVal>
          <c:yVal>
            <c:numRef>
              <c:f>List1!$D$2:$D$99</c:f>
              <c:numCache>
                <c:formatCode>###0.00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2.8997485723715508E-2</c:v>
                </c:pt>
                <c:pt idx="3">
                  <c:v>2.8997485723715508E-2</c:v>
                </c:pt>
                <c:pt idx="4">
                  <c:v>3.913992372101404E-2</c:v>
                </c:pt>
                <c:pt idx="5">
                  <c:v>3.913992372101404E-2</c:v>
                </c:pt>
                <c:pt idx="6">
                  <c:v>4.2483931414395902E-2</c:v>
                </c:pt>
                <c:pt idx="7">
                  <c:v>4.2483931414395902E-2</c:v>
                </c:pt>
                <c:pt idx="8">
                  <c:v>4.508098473400627E-2</c:v>
                </c:pt>
                <c:pt idx="9">
                  <c:v>4.508098473400627E-2</c:v>
                </c:pt>
                <c:pt idx="10">
                  <c:v>4.7457557966490357E-2</c:v>
                </c:pt>
                <c:pt idx="11">
                  <c:v>4.7457557966490357E-2</c:v>
                </c:pt>
                <c:pt idx="12">
                  <c:v>4.9609590304160213E-2</c:v>
                </c:pt>
                <c:pt idx="13">
                  <c:v>4.9609590304160213E-2</c:v>
                </c:pt>
                <c:pt idx="14">
                  <c:v>5.1294038731024005E-2</c:v>
                </c:pt>
                <c:pt idx="15">
                  <c:v>5.1294038731024005E-2</c:v>
                </c:pt>
                <c:pt idx="16">
                  <c:v>5.271342250641E-2</c:v>
                </c:pt>
                <c:pt idx="17">
                  <c:v>5.271342250641E-2</c:v>
                </c:pt>
                <c:pt idx="18">
                  <c:v>5.3778334257816807E-2</c:v>
                </c:pt>
                <c:pt idx="19">
                  <c:v>5.3778334257816807E-2</c:v>
                </c:pt>
                <c:pt idx="20">
                  <c:v>5.468112220610051E-2</c:v>
                </c:pt>
                <c:pt idx="21">
                  <c:v>5.468112220610051E-2</c:v>
                </c:pt>
                <c:pt idx="22">
                  <c:v>5.5482275059620924E-2</c:v>
                </c:pt>
                <c:pt idx="23">
                  <c:v>5.5482275059620924E-2</c:v>
                </c:pt>
                <c:pt idx="24">
                  <c:v>5.5958582570890168E-2</c:v>
                </c:pt>
                <c:pt idx="25">
                  <c:v>5.5958582570890168E-2</c:v>
                </c:pt>
                <c:pt idx="26">
                  <c:v>5.6364084332261422E-2</c:v>
                </c:pt>
                <c:pt idx="27">
                  <c:v>5.6364084332261422E-2</c:v>
                </c:pt>
                <c:pt idx="28">
                  <c:v>5.6821345130101154E-2</c:v>
                </c:pt>
                <c:pt idx="29">
                  <c:v>5.6821345130101154E-2</c:v>
                </c:pt>
                <c:pt idx="30">
                  <c:v>5.7027567356564557E-2</c:v>
                </c:pt>
                <c:pt idx="31">
                  <c:v>5.7027567356564557E-2</c:v>
                </c:pt>
                <c:pt idx="32">
                  <c:v>5.7248679777345601E-2</c:v>
                </c:pt>
                <c:pt idx="33">
                  <c:v>5.7248679777345601E-2</c:v>
                </c:pt>
                <c:pt idx="34">
                  <c:v>5.733725626554334E-2</c:v>
                </c:pt>
                <c:pt idx="35">
                  <c:v>5.733725626554334E-2</c:v>
                </c:pt>
                <c:pt idx="36">
                  <c:v>5.7523502923498962E-2</c:v>
                </c:pt>
                <c:pt idx="37">
                  <c:v>5.7523502923498962E-2</c:v>
                </c:pt>
                <c:pt idx="38">
                  <c:v>5.7715461424757961E-2</c:v>
                </c:pt>
                <c:pt idx="39">
                  <c:v>5.7715461424757961E-2</c:v>
                </c:pt>
                <c:pt idx="40">
                  <c:v>5.7884710869143867E-2</c:v>
                </c:pt>
                <c:pt idx="41">
                  <c:v>5.7884710869143867E-2</c:v>
                </c:pt>
                <c:pt idx="42">
                  <c:v>5.7921463251632617E-2</c:v>
                </c:pt>
                <c:pt idx="43">
                  <c:v>5.7921463251632617E-2</c:v>
                </c:pt>
                <c:pt idx="44">
                  <c:v>5.7962186087095774E-2</c:v>
                </c:pt>
                <c:pt idx="45">
                  <c:v>5.7962186087095774E-2</c:v>
                </c:pt>
                <c:pt idx="46">
                  <c:v>5.8006928177961478E-2</c:v>
                </c:pt>
                <c:pt idx="47">
                  <c:v>5.8006928177961478E-2</c:v>
                </c:pt>
                <c:pt idx="48">
                  <c:v>5.806179483543733E-2</c:v>
                </c:pt>
                <c:pt idx="49">
                  <c:v>5.806179483543733E-2</c:v>
                </c:pt>
                <c:pt idx="50">
                  <c:v>5.8163246010975736E-2</c:v>
                </c:pt>
                <c:pt idx="51">
                  <c:v>5.8163246010975736E-2</c:v>
                </c:pt>
                <c:pt idx="52">
                  <c:v>5.8582716871562281E-2</c:v>
                </c:pt>
                <c:pt idx="53">
                  <c:v>5.8582716871562281E-2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A0D-4C01-B46D-6FACAF58A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350048"/>
        <c:axId val="1190094464"/>
      </c:scatterChart>
      <c:valAx>
        <c:axId val="1366350048"/>
        <c:scaling>
          <c:orientation val="minMax"/>
          <c:max val="3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190094464"/>
        <c:crosses val="autoZero"/>
        <c:crossBetween val="midCat"/>
      </c:valAx>
      <c:valAx>
        <c:axId val="1190094464"/>
        <c:scaling>
          <c:orientation val="minMax"/>
        </c:scaling>
        <c:delete val="0"/>
        <c:axPos val="l"/>
        <c:numFmt formatCode="0.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36635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81132630692461E-2"/>
          <c:y val="3.045949907798098E-2"/>
          <c:w val="0.86100606577620165"/>
          <c:h val="0.87029224254370763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 &lt; 65 let (N = 66 505)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List1!$A$2:$A$121</c:f>
              <c:numCache>
                <c:formatCode>###0.000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16</c:v>
                </c:pt>
                <c:pt idx="34">
                  <c:v>16</c:v>
                </c:pt>
                <c:pt idx="35">
                  <c:v>17</c:v>
                </c:pt>
                <c:pt idx="36">
                  <c:v>17</c:v>
                </c:pt>
                <c:pt idx="37">
                  <c:v>18</c:v>
                </c:pt>
                <c:pt idx="38">
                  <c:v>18</c:v>
                </c:pt>
                <c:pt idx="39">
                  <c:v>19</c:v>
                </c:pt>
                <c:pt idx="40">
                  <c:v>19</c:v>
                </c:pt>
                <c:pt idx="41">
                  <c:v>20</c:v>
                </c:pt>
                <c:pt idx="42">
                  <c:v>20</c:v>
                </c:pt>
                <c:pt idx="43">
                  <c:v>22</c:v>
                </c:pt>
                <c:pt idx="44">
                  <c:v>22</c:v>
                </c:pt>
                <c:pt idx="45">
                  <c:v>25</c:v>
                </c:pt>
                <c:pt idx="46">
                  <c:v>25</c:v>
                </c:pt>
                <c:pt idx="47">
                  <c:v>44</c:v>
                </c:pt>
                <c:pt idx="48">
                  <c:v>44</c:v>
                </c:pt>
                <c:pt idx="49">
                  <c:v>67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2</c:v>
                </c:pt>
                <c:pt idx="56">
                  <c:v>2</c:v>
                </c:pt>
                <c:pt idx="57">
                  <c:v>3</c:v>
                </c:pt>
                <c:pt idx="58">
                  <c:v>3</c:v>
                </c:pt>
                <c:pt idx="59">
                  <c:v>4</c:v>
                </c:pt>
                <c:pt idx="60">
                  <c:v>4</c:v>
                </c:pt>
                <c:pt idx="61">
                  <c:v>5</c:v>
                </c:pt>
                <c:pt idx="62">
                  <c:v>5</c:v>
                </c:pt>
                <c:pt idx="63">
                  <c:v>6</c:v>
                </c:pt>
                <c:pt idx="64">
                  <c:v>6</c:v>
                </c:pt>
                <c:pt idx="65">
                  <c:v>7</c:v>
                </c:pt>
                <c:pt idx="66">
                  <c:v>7</c:v>
                </c:pt>
                <c:pt idx="67">
                  <c:v>8</c:v>
                </c:pt>
                <c:pt idx="68">
                  <c:v>8</c:v>
                </c:pt>
                <c:pt idx="69">
                  <c:v>9</c:v>
                </c:pt>
                <c:pt idx="70">
                  <c:v>9</c:v>
                </c:pt>
                <c:pt idx="71">
                  <c:v>10</c:v>
                </c:pt>
                <c:pt idx="72">
                  <c:v>10</c:v>
                </c:pt>
                <c:pt idx="73">
                  <c:v>11</c:v>
                </c:pt>
                <c:pt idx="74">
                  <c:v>11</c:v>
                </c:pt>
                <c:pt idx="75">
                  <c:v>12</c:v>
                </c:pt>
                <c:pt idx="76">
                  <c:v>12</c:v>
                </c:pt>
                <c:pt idx="77">
                  <c:v>13</c:v>
                </c:pt>
                <c:pt idx="78">
                  <c:v>13</c:v>
                </c:pt>
                <c:pt idx="79">
                  <c:v>14</c:v>
                </c:pt>
                <c:pt idx="80">
                  <c:v>14</c:v>
                </c:pt>
                <c:pt idx="81">
                  <c:v>15</c:v>
                </c:pt>
                <c:pt idx="82">
                  <c:v>15</c:v>
                </c:pt>
                <c:pt idx="83">
                  <c:v>16</c:v>
                </c:pt>
                <c:pt idx="84">
                  <c:v>16</c:v>
                </c:pt>
                <c:pt idx="85">
                  <c:v>17</c:v>
                </c:pt>
                <c:pt idx="86">
                  <c:v>17</c:v>
                </c:pt>
                <c:pt idx="87">
                  <c:v>18</c:v>
                </c:pt>
                <c:pt idx="88">
                  <c:v>18</c:v>
                </c:pt>
                <c:pt idx="89">
                  <c:v>19</c:v>
                </c:pt>
                <c:pt idx="90">
                  <c:v>19</c:v>
                </c:pt>
                <c:pt idx="91">
                  <c:v>21</c:v>
                </c:pt>
                <c:pt idx="92">
                  <c:v>21</c:v>
                </c:pt>
                <c:pt idx="93">
                  <c:v>33</c:v>
                </c:pt>
                <c:pt idx="94">
                  <c:v>33</c:v>
                </c:pt>
                <c:pt idx="95">
                  <c:v>44</c:v>
                </c:pt>
                <c:pt idx="96">
                  <c:v>44</c:v>
                </c:pt>
                <c:pt idx="97">
                  <c:v>67</c:v>
                </c:pt>
              </c:numCache>
            </c:numRef>
          </c:xVal>
          <c:yVal>
            <c:numRef>
              <c:f>List1!$B$2:$B$121</c:f>
              <c:numCache>
                <c:formatCode>###0.00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9.6083001278098878E-3</c:v>
                </c:pt>
                <c:pt idx="3">
                  <c:v>9.6083001278098878E-3</c:v>
                </c:pt>
                <c:pt idx="4">
                  <c:v>1.3314912511426469E-2</c:v>
                </c:pt>
                <c:pt idx="5">
                  <c:v>1.3314912511426469E-2</c:v>
                </c:pt>
                <c:pt idx="6">
                  <c:v>1.5019985406643843E-2</c:v>
                </c:pt>
                <c:pt idx="7">
                  <c:v>1.5019985406643843E-2</c:v>
                </c:pt>
                <c:pt idx="8">
                  <c:v>1.6174113004127189E-2</c:v>
                </c:pt>
                <c:pt idx="9">
                  <c:v>1.6174113004127189E-2</c:v>
                </c:pt>
                <c:pt idx="10">
                  <c:v>1.7425092515707119E-2</c:v>
                </c:pt>
                <c:pt idx="11">
                  <c:v>1.7425092515707119E-2</c:v>
                </c:pt>
                <c:pt idx="12">
                  <c:v>1.8619558438752182E-2</c:v>
                </c:pt>
                <c:pt idx="13">
                  <c:v>1.8619558438752182E-2</c:v>
                </c:pt>
                <c:pt idx="14">
                  <c:v>1.9621891496344301E-2</c:v>
                </c:pt>
                <c:pt idx="15">
                  <c:v>1.9621891496344301E-2</c:v>
                </c:pt>
                <c:pt idx="16">
                  <c:v>2.0419678631336646E-2</c:v>
                </c:pt>
                <c:pt idx="17">
                  <c:v>2.0419678631336646E-2</c:v>
                </c:pt>
                <c:pt idx="18">
                  <c:v>2.1001569126506414E-2</c:v>
                </c:pt>
                <c:pt idx="19">
                  <c:v>2.1001569126506414E-2</c:v>
                </c:pt>
                <c:pt idx="20">
                  <c:v>2.1539234168633792E-2</c:v>
                </c:pt>
                <c:pt idx="21">
                  <c:v>2.1539234168633792E-2</c:v>
                </c:pt>
                <c:pt idx="22">
                  <c:v>2.1861436937577472E-2</c:v>
                </c:pt>
                <c:pt idx="23">
                  <c:v>2.1861436937577472E-2</c:v>
                </c:pt>
                <c:pt idx="24">
                  <c:v>2.2074070619555242E-2</c:v>
                </c:pt>
                <c:pt idx="25">
                  <c:v>2.2074070619555242E-2</c:v>
                </c:pt>
                <c:pt idx="26">
                  <c:v>2.2319749787845788E-2</c:v>
                </c:pt>
                <c:pt idx="27">
                  <c:v>2.2319749787845788E-2</c:v>
                </c:pt>
                <c:pt idx="28">
                  <c:v>2.2581764112284852E-2</c:v>
                </c:pt>
                <c:pt idx="29">
                  <c:v>2.2581764112284852E-2</c:v>
                </c:pt>
                <c:pt idx="30">
                  <c:v>2.2609747914274281E-2</c:v>
                </c:pt>
                <c:pt idx="31">
                  <c:v>2.2609747914274281E-2</c:v>
                </c:pt>
                <c:pt idx="32">
                  <c:v>2.272948577860745E-2</c:v>
                </c:pt>
                <c:pt idx="33">
                  <c:v>2.272948577860745E-2</c:v>
                </c:pt>
                <c:pt idx="34">
                  <c:v>2.2761410204134025E-2</c:v>
                </c:pt>
                <c:pt idx="35">
                  <c:v>2.2761410204134025E-2</c:v>
                </c:pt>
                <c:pt idx="36">
                  <c:v>2.2828472967639124E-2</c:v>
                </c:pt>
                <c:pt idx="37">
                  <c:v>2.2828472967639124E-2</c:v>
                </c:pt>
                <c:pt idx="38">
                  <c:v>2.2966593965134785E-2</c:v>
                </c:pt>
                <c:pt idx="39">
                  <c:v>2.2966593965134785E-2</c:v>
                </c:pt>
                <c:pt idx="40">
                  <c:v>2.3039564083961794E-2</c:v>
                </c:pt>
                <c:pt idx="41">
                  <c:v>2.3039564083961794E-2</c:v>
                </c:pt>
                <c:pt idx="42">
                  <c:v>2.3079109132976838E-2</c:v>
                </c:pt>
                <c:pt idx="43">
                  <c:v>2.3079109132976838E-2</c:v>
                </c:pt>
                <c:pt idx="44">
                  <c:v>2.3127018548447786E-2</c:v>
                </c:pt>
                <c:pt idx="45">
                  <c:v>2.3127018548447786E-2</c:v>
                </c:pt>
                <c:pt idx="46">
                  <c:v>2.3185419515832861E-2</c:v>
                </c:pt>
                <c:pt idx="47">
                  <c:v>2.3185419515832861E-2</c:v>
                </c:pt>
                <c:pt idx="48">
                  <c:v>2.3384688096103057E-2</c:v>
                </c:pt>
                <c:pt idx="49">
                  <c:v>2.3384688096103057E-2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BF-48E1-8276-5D3F11B308B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 65 a více let (N = 8 617)</c:v>
                </c:pt>
              </c:strCache>
            </c:strRef>
          </c:tx>
          <c:spPr>
            <a:ln w="19050" cap="rnd">
              <a:solidFill>
                <a:srgbClr val="7F050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List1!$A$2:$A$121</c:f>
              <c:numCache>
                <c:formatCode>###0.000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16</c:v>
                </c:pt>
                <c:pt idx="34">
                  <c:v>16</c:v>
                </c:pt>
                <c:pt idx="35">
                  <c:v>17</c:v>
                </c:pt>
                <c:pt idx="36">
                  <c:v>17</c:v>
                </c:pt>
                <c:pt idx="37">
                  <c:v>18</c:v>
                </c:pt>
                <c:pt idx="38">
                  <c:v>18</c:v>
                </c:pt>
                <c:pt idx="39">
                  <c:v>19</c:v>
                </c:pt>
                <c:pt idx="40">
                  <c:v>19</c:v>
                </c:pt>
                <c:pt idx="41">
                  <c:v>20</c:v>
                </c:pt>
                <c:pt idx="42">
                  <c:v>20</c:v>
                </c:pt>
                <c:pt idx="43">
                  <c:v>22</c:v>
                </c:pt>
                <c:pt idx="44">
                  <c:v>22</c:v>
                </c:pt>
                <c:pt idx="45">
                  <c:v>25</c:v>
                </c:pt>
                <c:pt idx="46">
                  <c:v>25</c:v>
                </c:pt>
                <c:pt idx="47">
                  <c:v>44</c:v>
                </c:pt>
                <c:pt idx="48">
                  <c:v>44</c:v>
                </c:pt>
                <c:pt idx="49">
                  <c:v>67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2</c:v>
                </c:pt>
                <c:pt idx="56">
                  <c:v>2</c:v>
                </c:pt>
                <c:pt idx="57">
                  <c:v>3</c:v>
                </c:pt>
                <c:pt idx="58">
                  <c:v>3</c:v>
                </c:pt>
                <c:pt idx="59">
                  <c:v>4</c:v>
                </c:pt>
                <c:pt idx="60">
                  <c:v>4</c:v>
                </c:pt>
                <c:pt idx="61">
                  <c:v>5</c:v>
                </c:pt>
                <c:pt idx="62">
                  <c:v>5</c:v>
                </c:pt>
                <c:pt idx="63">
                  <c:v>6</c:v>
                </c:pt>
                <c:pt idx="64">
                  <c:v>6</c:v>
                </c:pt>
                <c:pt idx="65">
                  <c:v>7</c:v>
                </c:pt>
                <c:pt idx="66">
                  <c:v>7</c:v>
                </c:pt>
                <c:pt idx="67">
                  <c:v>8</c:v>
                </c:pt>
                <c:pt idx="68">
                  <c:v>8</c:v>
                </c:pt>
                <c:pt idx="69">
                  <c:v>9</c:v>
                </c:pt>
                <c:pt idx="70">
                  <c:v>9</c:v>
                </c:pt>
                <c:pt idx="71">
                  <c:v>10</c:v>
                </c:pt>
                <c:pt idx="72">
                  <c:v>10</c:v>
                </c:pt>
                <c:pt idx="73">
                  <c:v>11</c:v>
                </c:pt>
                <c:pt idx="74">
                  <c:v>11</c:v>
                </c:pt>
                <c:pt idx="75">
                  <c:v>12</c:v>
                </c:pt>
                <c:pt idx="76">
                  <c:v>12</c:v>
                </c:pt>
                <c:pt idx="77">
                  <c:v>13</c:v>
                </c:pt>
                <c:pt idx="78">
                  <c:v>13</c:v>
                </c:pt>
                <c:pt idx="79">
                  <c:v>14</c:v>
                </c:pt>
                <c:pt idx="80">
                  <c:v>14</c:v>
                </c:pt>
                <c:pt idx="81">
                  <c:v>15</c:v>
                </c:pt>
                <c:pt idx="82">
                  <c:v>15</c:v>
                </c:pt>
                <c:pt idx="83">
                  <c:v>16</c:v>
                </c:pt>
                <c:pt idx="84">
                  <c:v>16</c:v>
                </c:pt>
                <c:pt idx="85">
                  <c:v>17</c:v>
                </c:pt>
                <c:pt idx="86">
                  <c:v>17</c:v>
                </c:pt>
                <c:pt idx="87">
                  <c:v>18</c:v>
                </c:pt>
                <c:pt idx="88">
                  <c:v>18</c:v>
                </c:pt>
                <c:pt idx="89">
                  <c:v>19</c:v>
                </c:pt>
                <c:pt idx="90">
                  <c:v>19</c:v>
                </c:pt>
                <c:pt idx="91">
                  <c:v>21</c:v>
                </c:pt>
                <c:pt idx="92">
                  <c:v>21</c:v>
                </c:pt>
                <c:pt idx="93">
                  <c:v>33</c:v>
                </c:pt>
                <c:pt idx="94">
                  <c:v>33</c:v>
                </c:pt>
                <c:pt idx="95">
                  <c:v>44</c:v>
                </c:pt>
                <c:pt idx="96">
                  <c:v>44</c:v>
                </c:pt>
                <c:pt idx="97">
                  <c:v>67</c:v>
                </c:pt>
              </c:numCache>
            </c:numRef>
          </c:xVal>
          <c:yVal>
            <c:numRef>
              <c:f>List1!$C$2:$C$121</c:f>
              <c:numCache>
                <c:formatCode>General</c:formatCode>
                <c:ptCount val="120"/>
                <c:pt idx="50" formatCode="###0.00">
                  <c:v>0</c:v>
                </c:pt>
                <c:pt idx="51" formatCode="###0.00">
                  <c:v>0</c:v>
                </c:pt>
                <c:pt idx="52" formatCode="###0.00">
                  <c:v>0.16838807009400025</c:v>
                </c:pt>
                <c:pt idx="53" formatCode="###0.00">
                  <c:v>0.16838807009400025</c:v>
                </c:pt>
                <c:pt idx="54" formatCode="###0.00">
                  <c:v>0.22668519018031608</c:v>
                </c:pt>
                <c:pt idx="55" formatCode="###0.00">
                  <c:v>0.22668519018031608</c:v>
                </c:pt>
                <c:pt idx="56" formatCode="###0.00">
                  <c:v>0.24240452939826707</c:v>
                </c:pt>
                <c:pt idx="57" formatCode="###0.00">
                  <c:v>0.24240452939826707</c:v>
                </c:pt>
                <c:pt idx="58" formatCode="###0.00">
                  <c:v>0.25626131000869357</c:v>
                </c:pt>
                <c:pt idx="59" formatCode="###0.00">
                  <c:v>0.25626131000869357</c:v>
                </c:pt>
                <c:pt idx="60" formatCode="###0.00">
                  <c:v>0.26744215805994254</c:v>
                </c:pt>
                <c:pt idx="61" formatCode="###0.00">
                  <c:v>0.26744215805994254</c:v>
                </c:pt>
                <c:pt idx="62" formatCode="###0.00">
                  <c:v>0.27723369820514177</c:v>
                </c:pt>
                <c:pt idx="63" formatCode="###0.00">
                  <c:v>0.27723369820514177</c:v>
                </c:pt>
                <c:pt idx="64" formatCode="###0.00">
                  <c:v>0.28447287810019606</c:v>
                </c:pt>
                <c:pt idx="65" formatCode="###0.00">
                  <c:v>0.28447287810019606</c:v>
                </c:pt>
                <c:pt idx="66" formatCode="###0.00">
                  <c:v>0.29110975539031714</c:v>
                </c:pt>
                <c:pt idx="67" formatCode="###0.00">
                  <c:v>0.29110975539031714</c:v>
                </c:pt>
                <c:pt idx="68" formatCode="###0.00">
                  <c:v>0.29631085229370346</c:v>
                </c:pt>
                <c:pt idx="69" formatCode="###0.00">
                  <c:v>0.29631085229370346</c:v>
                </c:pt>
                <c:pt idx="70" formatCode="###0.00">
                  <c:v>0.30033308234632583</c:v>
                </c:pt>
                <c:pt idx="71" formatCode="###0.00">
                  <c:v>0.30033308234632583</c:v>
                </c:pt>
                <c:pt idx="72" formatCode="###0.00">
                  <c:v>0.30528355582029043</c:v>
                </c:pt>
                <c:pt idx="73" formatCode="###0.00">
                  <c:v>0.30528355582029043</c:v>
                </c:pt>
                <c:pt idx="74" formatCode="###0.00">
                  <c:v>0.30803365136667782</c:v>
                </c:pt>
                <c:pt idx="75" formatCode="###0.00">
                  <c:v>0.30803365136667782</c:v>
                </c:pt>
                <c:pt idx="76" formatCode="###0.00">
                  <c:v>0.30978991113478271</c:v>
                </c:pt>
                <c:pt idx="77" formatCode="###0.00">
                  <c:v>0.30978991113478271</c:v>
                </c:pt>
                <c:pt idx="78" formatCode="###0.00">
                  <c:v>0.3119035180758466</c:v>
                </c:pt>
                <c:pt idx="79" formatCode="###0.00">
                  <c:v>0.3119035180758466</c:v>
                </c:pt>
                <c:pt idx="80" formatCode="###0.00">
                  <c:v>0.31368945629366984</c:v>
                </c:pt>
                <c:pt idx="81" formatCode="###0.00">
                  <c:v>0.31368945629366984</c:v>
                </c:pt>
                <c:pt idx="82" formatCode="###0.00">
                  <c:v>0.31478887246300313</c:v>
                </c:pt>
                <c:pt idx="83" formatCode="###0.00">
                  <c:v>0.31478887246300313</c:v>
                </c:pt>
                <c:pt idx="84" formatCode="###0.00">
                  <c:v>0.3153735235957138</c:v>
                </c:pt>
                <c:pt idx="85" formatCode="###0.00">
                  <c:v>0.3153735235957138</c:v>
                </c:pt>
                <c:pt idx="86" formatCode="###0.00">
                  <c:v>0.31659280494282738</c:v>
                </c:pt>
                <c:pt idx="87" formatCode="###0.00">
                  <c:v>0.31659280494282738</c:v>
                </c:pt>
                <c:pt idx="88" formatCode="###0.00">
                  <c:v>0.31722064802510308</c:v>
                </c:pt>
                <c:pt idx="89" formatCode="###0.00">
                  <c:v>0.31722064802510308</c:v>
                </c:pt>
                <c:pt idx="90" formatCode="###0.00">
                  <c:v>0.31821018331782036</c:v>
                </c:pt>
                <c:pt idx="91" formatCode="###0.00">
                  <c:v>0.31821018331782036</c:v>
                </c:pt>
                <c:pt idx="92" formatCode="###0.00">
                  <c:v>0.31859149753296701</c:v>
                </c:pt>
                <c:pt idx="93" formatCode="###0.00">
                  <c:v>0.31859149753296701</c:v>
                </c:pt>
                <c:pt idx="94" formatCode="###0.00">
                  <c:v>0.31941744723292709</c:v>
                </c:pt>
                <c:pt idx="95" formatCode="###0.00">
                  <c:v>0.31941744723292709</c:v>
                </c:pt>
                <c:pt idx="96" formatCode="###0.00">
                  <c:v>0.32095375096377821</c:v>
                </c:pt>
                <c:pt idx="97" formatCode="###0.00">
                  <c:v>0.32095375096377821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BF-48E1-8276-5D3F11B30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350048"/>
        <c:axId val="1190094464"/>
      </c:scatterChart>
      <c:valAx>
        <c:axId val="1366350048"/>
        <c:scaling>
          <c:orientation val="minMax"/>
          <c:max val="3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190094464"/>
        <c:crosses val="autoZero"/>
        <c:crossBetween val="midCat"/>
        <c:majorUnit val="5"/>
      </c:valAx>
      <c:valAx>
        <c:axId val="1190094464"/>
        <c:scaling>
          <c:orientation val="minMax"/>
          <c:max val="0.5"/>
        </c:scaling>
        <c:delete val="0"/>
        <c:axPos val="l"/>
        <c:numFmt formatCode="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366350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178284976521671"/>
          <c:y val="0.10350302033223112"/>
          <c:w val="0.57263681863500371"/>
          <c:h val="0.13427438677856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81132630692461E-2"/>
          <c:y val="0.14431282144343521"/>
          <c:w val="0.86100606577620165"/>
          <c:h val="0.75643892017825343"/>
        </c:manualLayout>
      </c:layout>
      <c:area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Ukončení hospitalizace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List1!$A$2:$A$32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 formatCode="0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List1!$B$2:$B$32</c:f>
              <c:numCache>
                <c:formatCode>0.0%</c:formatCode>
                <c:ptCount val="31"/>
                <c:pt idx="0">
                  <c:v>0</c:v>
                </c:pt>
                <c:pt idx="1">
                  <c:v>2.8449341245785801E-2</c:v>
                </c:pt>
                <c:pt idx="2">
                  <c:v>0.108039927210482</c:v>
                </c:pt>
                <c:pt idx="3">
                  <c:v>0.194582907526889</c:v>
                </c:pt>
                <c:pt idx="4">
                  <c:v>0.27703389368918802</c:v>
                </c:pt>
                <c:pt idx="5">
                  <c:v>0.37530075208289299</c:v>
                </c:pt>
                <c:pt idx="6">
                  <c:v>0.46537972552636903</c:v>
                </c:pt>
                <c:pt idx="7">
                  <c:v>0.54192956332310405</c:v>
                </c:pt>
                <c:pt idx="8">
                  <c:v>0.61514827935444905</c:v>
                </c:pt>
                <c:pt idx="9">
                  <c:v>0.67814167617265098</c:v>
                </c:pt>
                <c:pt idx="10">
                  <c:v>0.73343010853745205</c:v>
                </c:pt>
                <c:pt idx="11">
                  <c:v>0.77813765375427402</c:v>
                </c:pt>
                <c:pt idx="12">
                  <c:v>0.81393586809792895</c:v>
                </c:pt>
                <c:pt idx="13">
                  <c:v>0.84050191137400898</c:v>
                </c:pt>
                <c:pt idx="14">
                  <c:v>0.85839864360901497</c:v>
                </c:pt>
                <c:pt idx="15">
                  <c:v>0.87529847563995</c:v>
                </c:pt>
                <c:pt idx="16">
                  <c:v>0.89700202704954002</c:v>
                </c:pt>
                <c:pt idx="17">
                  <c:v>0.90436346553934299</c:v>
                </c:pt>
                <c:pt idx="18">
                  <c:v>0.90905074882264603</c:v>
                </c:pt>
                <c:pt idx="19">
                  <c:v>0.92105476698720201</c:v>
                </c:pt>
                <c:pt idx="20">
                  <c:v>0.93200774208665904</c:v>
                </c:pt>
                <c:pt idx="21">
                  <c:v>0.93390930026364805</c:v>
                </c:pt>
                <c:pt idx="22">
                  <c:v>0.93581085844063705</c:v>
                </c:pt>
                <c:pt idx="23">
                  <c:v>0.93771241661762605</c:v>
                </c:pt>
                <c:pt idx="24">
                  <c:v>0.94405094387425603</c:v>
                </c:pt>
                <c:pt idx="25">
                  <c:v>0.94405094387425603</c:v>
                </c:pt>
                <c:pt idx="26">
                  <c:v>0.94860168139183698</c:v>
                </c:pt>
                <c:pt idx="27">
                  <c:v>0.94860168139183698</c:v>
                </c:pt>
                <c:pt idx="28">
                  <c:v>0.94860168139183698</c:v>
                </c:pt>
                <c:pt idx="29">
                  <c:v>0.95087705015062696</c:v>
                </c:pt>
                <c:pt idx="30">
                  <c:v>0.95087705015062696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F-48E1-8276-5D3F11B308B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Úmrtí</c:v>
                </c:pt>
              </c:strCache>
            </c:strRef>
          </c:tx>
          <c:spPr>
            <a:solidFill>
              <a:schemeClr val="tx1"/>
            </a:solidFill>
            <a:ln>
              <a:noFill/>
              <a:prstDash val="solid"/>
            </a:ln>
            <a:effectLst/>
          </c:spPr>
          <c:cat>
            <c:numRef>
              <c:f>List1!$A$2:$A$32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 formatCode="0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List1!$C$2:$C$32</c:f>
              <c:numCache>
                <c:formatCode>0.0%</c:formatCode>
                <c:ptCount val="31"/>
                <c:pt idx="0">
                  <c:v>3.5435861091424499E-3</c:v>
                </c:pt>
                <c:pt idx="1">
                  <c:v>7.1909375509098704E-3</c:v>
                </c:pt>
                <c:pt idx="2">
                  <c:v>8.7363858220690094E-3</c:v>
                </c:pt>
                <c:pt idx="3">
                  <c:v>1.0354011622375699E-2</c:v>
                </c:pt>
                <c:pt idx="4">
                  <c:v>1.1195348215868499E-2</c:v>
                </c:pt>
                <c:pt idx="5">
                  <c:v>1.38512092535362E-2</c:v>
                </c:pt>
                <c:pt idx="6">
                  <c:v>1.6666177173644901E-2</c:v>
                </c:pt>
                <c:pt idx="7">
                  <c:v>1.6666177173644901E-2</c:v>
                </c:pt>
                <c:pt idx="8">
                  <c:v>1.6666177173644901E-2</c:v>
                </c:pt>
                <c:pt idx="9">
                  <c:v>1.6666177173644901E-2</c:v>
                </c:pt>
                <c:pt idx="10">
                  <c:v>1.6666177173644901E-2</c:v>
                </c:pt>
                <c:pt idx="11">
                  <c:v>1.78125244868967E-2</c:v>
                </c:pt>
                <c:pt idx="12">
                  <c:v>1.78125244868967E-2</c:v>
                </c:pt>
                <c:pt idx="13">
                  <c:v>1.907757416671E-2</c:v>
                </c:pt>
                <c:pt idx="14">
                  <c:v>1.907757416671E-2</c:v>
                </c:pt>
                <c:pt idx="15">
                  <c:v>1.907757416671E-2</c:v>
                </c:pt>
                <c:pt idx="16">
                  <c:v>1.907757416671E-2</c:v>
                </c:pt>
                <c:pt idx="17">
                  <c:v>1.907757416671E-2</c:v>
                </c:pt>
                <c:pt idx="18">
                  <c:v>2.0640001927811E-2</c:v>
                </c:pt>
                <c:pt idx="19">
                  <c:v>2.23548616656047E-2</c:v>
                </c:pt>
                <c:pt idx="20">
                  <c:v>2.23548616656047E-2</c:v>
                </c:pt>
                <c:pt idx="21">
                  <c:v>2.4256419842593802E-2</c:v>
                </c:pt>
                <c:pt idx="22">
                  <c:v>2.4256419842593802E-2</c:v>
                </c:pt>
                <c:pt idx="23">
                  <c:v>2.4256419842593802E-2</c:v>
                </c:pt>
                <c:pt idx="24">
                  <c:v>2.6369262261470499E-2</c:v>
                </c:pt>
                <c:pt idx="25">
                  <c:v>2.6369262261470499E-2</c:v>
                </c:pt>
                <c:pt idx="26">
                  <c:v>2.6369262261470499E-2</c:v>
                </c:pt>
                <c:pt idx="27">
                  <c:v>2.6369262261470499E-2</c:v>
                </c:pt>
                <c:pt idx="28">
                  <c:v>2.6369262261470499E-2</c:v>
                </c:pt>
                <c:pt idx="29">
                  <c:v>2.6369262261470499E-2</c:v>
                </c:pt>
                <c:pt idx="30">
                  <c:v>2.6369262261470499E-2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F-48E1-8276-5D3F11B308B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Pokračující hospitalizace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List1!$A$2:$A$32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 formatCode="0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List1!$D$2:$D$32</c:f>
              <c:numCache>
                <c:formatCode>0.0%</c:formatCode>
                <c:ptCount val="31"/>
                <c:pt idx="0">
                  <c:v>0.9964564138908576</c:v>
                </c:pt>
                <c:pt idx="1">
                  <c:v>0.96435972120330438</c:v>
                </c:pt>
                <c:pt idx="2">
                  <c:v>0.88322368696744902</c:v>
                </c:pt>
                <c:pt idx="3">
                  <c:v>0.79506308085073529</c:v>
                </c:pt>
                <c:pt idx="4">
                  <c:v>0.7117707580949435</c:v>
                </c:pt>
                <c:pt idx="5">
                  <c:v>0.61084803866357085</c:v>
                </c:pt>
                <c:pt idx="6">
                  <c:v>0.51795409729998609</c:v>
                </c:pt>
                <c:pt idx="7">
                  <c:v>0.44140425950325102</c:v>
                </c:pt>
                <c:pt idx="8">
                  <c:v>0.36818554347190602</c:v>
                </c:pt>
                <c:pt idx="9">
                  <c:v>0.30519214665370409</c:v>
                </c:pt>
                <c:pt idx="10">
                  <c:v>0.24990371428890301</c:v>
                </c:pt>
                <c:pt idx="11">
                  <c:v>0.20404982175882924</c:v>
                </c:pt>
                <c:pt idx="12">
                  <c:v>0.16825160741517431</c:v>
                </c:pt>
                <c:pt idx="13">
                  <c:v>0.14042051445928105</c:v>
                </c:pt>
                <c:pt idx="14">
                  <c:v>0.12252378222427507</c:v>
                </c:pt>
                <c:pt idx="15">
                  <c:v>0.10562395019334003</c:v>
                </c:pt>
                <c:pt idx="16">
                  <c:v>8.3920398783750016E-2</c:v>
                </c:pt>
                <c:pt idx="17">
                  <c:v>7.6558960293947043E-2</c:v>
                </c:pt>
                <c:pt idx="18">
                  <c:v>7.030924924954296E-2</c:v>
                </c:pt>
                <c:pt idx="19">
                  <c:v>5.6590371347193247E-2</c:v>
                </c:pt>
                <c:pt idx="20">
                  <c:v>4.5637396247736217E-2</c:v>
                </c:pt>
                <c:pt idx="21">
                  <c:v>4.1834279893758097E-2</c:v>
                </c:pt>
                <c:pt idx="22">
                  <c:v>3.9932721716769093E-2</c:v>
                </c:pt>
                <c:pt idx="23">
                  <c:v>3.8031163539780088E-2</c:v>
                </c:pt>
                <c:pt idx="24">
                  <c:v>2.9579793864273451E-2</c:v>
                </c:pt>
                <c:pt idx="25">
                  <c:v>2.9579793864273451E-2</c:v>
                </c:pt>
                <c:pt idx="26">
                  <c:v>2.5029056346692502E-2</c:v>
                </c:pt>
                <c:pt idx="27">
                  <c:v>2.5029056346692502E-2</c:v>
                </c:pt>
                <c:pt idx="28">
                  <c:v>2.5029056346692502E-2</c:v>
                </c:pt>
                <c:pt idx="29">
                  <c:v>2.2753687587902527E-2</c:v>
                </c:pt>
                <c:pt idx="30">
                  <c:v>2.2753687587902527E-2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D-4FD8-A357-BE1864A44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350048"/>
        <c:axId val="1190094464"/>
      </c:areaChart>
      <c:catAx>
        <c:axId val="13663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190094464"/>
        <c:crosses val="autoZero"/>
        <c:auto val="1"/>
        <c:lblAlgn val="ctr"/>
        <c:lblOffset val="100"/>
        <c:noMultiLvlLbl val="1"/>
      </c:catAx>
      <c:valAx>
        <c:axId val="1190094464"/>
        <c:scaling>
          <c:orientation val="minMax"/>
          <c:max val="1"/>
        </c:scaling>
        <c:delete val="0"/>
        <c:axPos val="l"/>
        <c:numFmt formatCode="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366350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912801946867512"/>
          <c:y val="5.1751510166115559E-2"/>
          <c:w val="0.85568764816339304"/>
          <c:h val="7.0739288659872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81132630692461E-2"/>
          <c:y val="0.14431282144343521"/>
          <c:w val="0.86100606577620165"/>
          <c:h val="0.75643892017825343"/>
        </c:manualLayout>
      </c:layout>
      <c:area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Ukončení hospitalizace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List1!$A$2:$A$32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 formatCode="0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List1!$B$2:$B$32</c:f>
              <c:numCache>
                <c:formatCode>0.0%</c:formatCode>
                <c:ptCount val="31"/>
                <c:pt idx="0">
                  <c:v>0</c:v>
                </c:pt>
                <c:pt idx="1">
                  <c:v>1.6433455634907501E-2</c:v>
                </c:pt>
                <c:pt idx="2">
                  <c:v>4.4057695612419102E-2</c:v>
                </c:pt>
                <c:pt idx="3">
                  <c:v>8.5846076761925599E-2</c:v>
                </c:pt>
                <c:pt idx="4">
                  <c:v>0.12361464534842501</c:v>
                </c:pt>
                <c:pt idx="5">
                  <c:v>0.165464835302255</c:v>
                </c:pt>
                <c:pt idx="6">
                  <c:v>0.20514934020304301</c:v>
                </c:pt>
                <c:pt idx="7">
                  <c:v>0.24586720571738499</c:v>
                </c:pt>
                <c:pt idx="8">
                  <c:v>0.30110807895687303</c:v>
                </c:pt>
                <c:pt idx="9">
                  <c:v>0.35599916613865901</c:v>
                </c:pt>
                <c:pt idx="10">
                  <c:v>0.39577538718525601</c:v>
                </c:pt>
                <c:pt idx="11">
                  <c:v>0.44575760446137203</c:v>
                </c:pt>
                <c:pt idx="12">
                  <c:v>0.49096017584662999</c:v>
                </c:pt>
                <c:pt idx="13">
                  <c:v>0.52779087734818797</c:v>
                </c:pt>
                <c:pt idx="14">
                  <c:v>0.554320436589953</c:v>
                </c:pt>
                <c:pt idx="15">
                  <c:v>0.60064730898129204</c:v>
                </c:pt>
                <c:pt idx="16">
                  <c:v>0.63225230976359303</c:v>
                </c:pt>
                <c:pt idx="17">
                  <c:v>0.64742397181577604</c:v>
                </c:pt>
                <c:pt idx="18">
                  <c:v>0.66479823702612995</c:v>
                </c:pt>
                <c:pt idx="19">
                  <c:v>0.68246136009404501</c:v>
                </c:pt>
                <c:pt idx="20">
                  <c:v>0.698210612920524</c:v>
                </c:pt>
                <c:pt idx="21">
                  <c:v>0.70594206430806805</c:v>
                </c:pt>
                <c:pt idx="22">
                  <c:v>0.71307072457048204</c:v>
                </c:pt>
                <c:pt idx="23">
                  <c:v>0.72601664061307203</c:v>
                </c:pt>
                <c:pt idx="24">
                  <c:v>0.73181708351527197</c:v>
                </c:pt>
                <c:pt idx="25">
                  <c:v>0.73610209538896898</c:v>
                </c:pt>
                <c:pt idx="26">
                  <c:v>0.74294429176793697</c:v>
                </c:pt>
                <c:pt idx="27">
                  <c:v>0.74540748246436594</c:v>
                </c:pt>
                <c:pt idx="28">
                  <c:v>0.74811699223043704</c:v>
                </c:pt>
                <c:pt idx="29">
                  <c:v>0.75421338920409697</c:v>
                </c:pt>
                <c:pt idx="30">
                  <c:v>0.757261587690927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5-4CD1-8F8B-D2CAD01625A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Úmrtí</c:v>
                </c:pt>
              </c:strCache>
            </c:strRef>
          </c:tx>
          <c:spPr>
            <a:solidFill>
              <a:schemeClr val="tx1"/>
            </a:solidFill>
            <a:ln>
              <a:noFill/>
              <a:prstDash val="solid"/>
            </a:ln>
            <a:effectLst/>
          </c:spPr>
          <c:cat>
            <c:numRef>
              <c:f>List1!$A$2:$A$32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 formatCode="0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List1!$C$2:$C$32</c:f>
              <c:numCache>
                <c:formatCode>0.0%</c:formatCode>
                <c:ptCount val="31"/>
                <c:pt idx="0">
                  <c:v>1.6457680250783702E-2</c:v>
                </c:pt>
                <c:pt idx="1">
                  <c:v>2.9193608367837E-2</c:v>
                </c:pt>
                <c:pt idx="2">
                  <c:v>4.6570146418207198E-2</c:v>
                </c:pt>
                <c:pt idx="3">
                  <c:v>5.9391581543623999E-2</c:v>
                </c:pt>
                <c:pt idx="4">
                  <c:v>7.1815452789182901E-2</c:v>
                </c:pt>
                <c:pt idx="5">
                  <c:v>8.3324255026486299E-2</c:v>
                </c:pt>
                <c:pt idx="6">
                  <c:v>9.7856608933817202E-2</c:v>
                </c:pt>
                <c:pt idx="7">
                  <c:v>0.111628828151903</c:v>
                </c:pt>
                <c:pt idx="8">
                  <c:v>0.12149326980181201</c:v>
                </c:pt>
                <c:pt idx="9">
                  <c:v>0.130525980350713</c:v>
                </c:pt>
                <c:pt idx="10">
                  <c:v>0.13848122456003301</c:v>
                </c:pt>
                <c:pt idx="11">
                  <c:v>0.149840819395514</c:v>
                </c:pt>
                <c:pt idx="12">
                  <c:v>0.15871989591761801</c:v>
                </c:pt>
                <c:pt idx="13">
                  <c:v>0.16300253562710099</c:v>
                </c:pt>
                <c:pt idx="14">
                  <c:v>0.165746972790043</c:v>
                </c:pt>
                <c:pt idx="15">
                  <c:v>0.16968968533398601</c:v>
                </c:pt>
                <c:pt idx="16">
                  <c:v>0.172850185412216</c:v>
                </c:pt>
                <c:pt idx="17">
                  <c:v>0.176351338193489</c:v>
                </c:pt>
                <c:pt idx="18">
                  <c:v>0.17759235713708599</c:v>
                </c:pt>
                <c:pt idx="19">
                  <c:v>0.18438586600936099</c:v>
                </c:pt>
                <c:pt idx="20">
                  <c:v>0.18581761626631399</c:v>
                </c:pt>
                <c:pt idx="21">
                  <c:v>0.188910196821332</c:v>
                </c:pt>
                <c:pt idx="22">
                  <c:v>0.188910196821332</c:v>
                </c:pt>
                <c:pt idx="23">
                  <c:v>0.188910196821332</c:v>
                </c:pt>
                <c:pt idx="24">
                  <c:v>0.188910196821332</c:v>
                </c:pt>
                <c:pt idx="25">
                  <c:v>0.19319520869502901</c:v>
                </c:pt>
                <c:pt idx="26">
                  <c:v>0.195475940821351</c:v>
                </c:pt>
                <c:pt idx="27">
                  <c:v>0.20040232221420801</c:v>
                </c:pt>
                <c:pt idx="28">
                  <c:v>0.20311183198027899</c:v>
                </c:pt>
                <c:pt idx="29">
                  <c:v>0.20616003046711001</c:v>
                </c:pt>
                <c:pt idx="30">
                  <c:v>0.20616003046711001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5-4CD1-8F8B-D2CAD01625A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Pokračující hospitalizace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List1!$A$2:$A$32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 formatCode="0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List1!$D$2:$D$32</c:f>
              <c:numCache>
                <c:formatCode>0.0%</c:formatCode>
                <c:ptCount val="31"/>
                <c:pt idx="0">
                  <c:v>0.98354231974921635</c:v>
                </c:pt>
                <c:pt idx="1">
                  <c:v>0.95437293599725548</c:v>
                </c:pt>
                <c:pt idx="2">
                  <c:v>0.90937215796937365</c:v>
                </c:pt>
                <c:pt idx="3">
                  <c:v>0.85476234169445042</c:v>
                </c:pt>
                <c:pt idx="4">
                  <c:v>0.80456990186239208</c:v>
                </c:pt>
                <c:pt idx="5">
                  <c:v>0.7512109096712587</c:v>
                </c:pt>
                <c:pt idx="6">
                  <c:v>0.69699405086313981</c:v>
                </c:pt>
                <c:pt idx="7">
                  <c:v>0.64250396613071203</c:v>
                </c:pt>
                <c:pt idx="8">
                  <c:v>0.57739865124131495</c:v>
                </c:pt>
                <c:pt idx="9">
                  <c:v>0.51347485351062794</c:v>
                </c:pt>
                <c:pt idx="10">
                  <c:v>0.46574338825471101</c:v>
                </c:pt>
                <c:pt idx="11">
                  <c:v>0.40440157614311401</c:v>
                </c:pt>
                <c:pt idx="12">
                  <c:v>0.35031992823575198</c:v>
                </c:pt>
                <c:pt idx="13">
                  <c:v>0.30920658702471104</c:v>
                </c:pt>
                <c:pt idx="14">
                  <c:v>0.27993259062000397</c:v>
                </c:pt>
                <c:pt idx="15">
                  <c:v>0.22966300568472198</c:v>
                </c:pt>
                <c:pt idx="16">
                  <c:v>0.19489750482419099</c:v>
                </c:pt>
                <c:pt idx="17">
                  <c:v>0.17622468999073493</c:v>
                </c:pt>
                <c:pt idx="18">
                  <c:v>0.15760940583678407</c:v>
                </c:pt>
                <c:pt idx="19">
                  <c:v>0.13315277389659397</c:v>
                </c:pt>
                <c:pt idx="20">
                  <c:v>0.11597177081316201</c:v>
                </c:pt>
                <c:pt idx="21">
                  <c:v>0.10514773887059992</c:v>
                </c:pt>
                <c:pt idx="22">
                  <c:v>9.8019078608185928E-2</c:v>
                </c:pt>
                <c:pt idx="23">
                  <c:v>8.5073162565595939E-2</c:v>
                </c:pt>
                <c:pt idx="24">
                  <c:v>7.9272719663395996E-2</c:v>
                </c:pt>
                <c:pt idx="25">
                  <c:v>7.0702695916001979E-2</c:v>
                </c:pt>
                <c:pt idx="26">
                  <c:v>6.1579767410712027E-2</c:v>
                </c:pt>
                <c:pt idx="27">
                  <c:v>5.4190195321426105E-2</c:v>
                </c:pt>
                <c:pt idx="28">
                  <c:v>4.8771175789284027E-2</c:v>
                </c:pt>
                <c:pt idx="29">
                  <c:v>3.962658032879296E-2</c:v>
                </c:pt>
                <c:pt idx="30">
                  <c:v>3.6578381841962937E-2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05-4CD1-8F8B-D2CAD0162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350048"/>
        <c:axId val="1190094464"/>
      </c:areaChart>
      <c:catAx>
        <c:axId val="13663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190094464"/>
        <c:crosses val="autoZero"/>
        <c:auto val="1"/>
        <c:lblAlgn val="ctr"/>
        <c:lblOffset val="100"/>
        <c:noMultiLvlLbl val="1"/>
      </c:catAx>
      <c:valAx>
        <c:axId val="1190094464"/>
        <c:scaling>
          <c:orientation val="minMax"/>
          <c:max val="1"/>
        </c:scaling>
        <c:delete val="0"/>
        <c:axPos val="l"/>
        <c:numFmt formatCode="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366350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0467880422302666E-2"/>
          <c:y val="5.1751510166115559E-2"/>
          <c:w val="0.86529331681557697"/>
          <c:h val="7.0739288659872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9441885555168334"/>
        </c:manualLayout>
      </c:layout>
      <c:barChart>
        <c:barDir val="col"/>
        <c:grouping val="clustered"/>
        <c:varyColors val="0"/>
        <c:ser>
          <c:idx val="5"/>
          <c:order val="5"/>
          <c:tx>
            <c:v>Reálné hodnoty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Sheet1!$B$7:$FZ$7</c:f>
              <c:numCache>
                <c:formatCode>General</c:formatCode>
                <c:ptCount val="181"/>
                <c:pt idx="0">
                  <c:v>8272</c:v>
                </c:pt>
                <c:pt idx="1">
                  <c:v>8454</c:v>
                </c:pt>
                <c:pt idx="2">
                  <c:v>8396</c:v>
                </c:pt>
                <c:pt idx="3">
                  <c:v>8399</c:v>
                </c:pt>
                <c:pt idx="4">
                  <c:v>8457</c:v>
                </c:pt>
                <c:pt idx="5">
                  <c:v>8111</c:v>
                </c:pt>
                <c:pt idx="6">
                  <c:v>8338</c:v>
                </c:pt>
                <c:pt idx="7">
                  <c:v>9012</c:v>
                </c:pt>
                <c:pt idx="8">
                  <c:v>8983</c:v>
                </c:pt>
                <c:pt idx="9">
                  <c:v>9005</c:v>
                </c:pt>
                <c:pt idx="10">
                  <c:v>8967</c:v>
                </c:pt>
                <c:pt idx="11">
                  <c:v>8939</c:v>
                </c:pt>
                <c:pt idx="12">
                  <c:v>8541</c:v>
                </c:pt>
                <c:pt idx="13">
                  <c:v>8756</c:v>
                </c:pt>
                <c:pt idx="14">
                  <c:v>9472</c:v>
                </c:pt>
                <c:pt idx="15">
                  <c:v>9343</c:v>
                </c:pt>
                <c:pt idx="16">
                  <c:v>9173</c:v>
                </c:pt>
                <c:pt idx="17">
                  <c:v>8968</c:v>
                </c:pt>
                <c:pt idx="18">
                  <c:v>8777</c:v>
                </c:pt>
                <c:pt idx="19">
                  <c:v>8221</c:v>
                </c:pt>
                <c:pt idx="20">
                  <c:v>8337</c:v>
                </c:pt>
                <c:pt idx="21">
                  <c:v>8975</c:v>
                </c:pt>
                <c:pt idx="22">
                  <c:v>8641</c:v>
                </c:pt>
                <c:pt idx="23">
                  <c:v>8321</c:v>
                </c:pt>
                <c:pt idx="24">
                  <c:v>8173</c:v>
                </c:pt>
                <c:pt idx="25">
                  <c:v>8049</c:v>
                </c:pt>
                <c:pt idx="26">
                  <c:v>7536</c:v>
                </c:pt>
                <c:pt idx="27">
                  <c:v>7583</c:v>
                </c:pt>
                <c:pt idx="28">
                  <c:v>8128</c:v>
                </c:pt>
                <c:pt idx="29">
                  <c:v>7848</c:v>
                </c:pt>
                <c:pt idx="30">
                  <c:v>7528</c:v>
                </c:pt>
                <c:pt idx="31">
                  <c:v>7228</c:v>
                </c:pt>
                <c:pt idx="32">
                  <c:v>6385</c:v>
                </c:pt>
                <c:pt idx="33">
                  <c:v>6227</c:v>
                </c:pt>
                <c:pt idx="34">
                  <c:v>6319</c:v>
                </c:pt>
                <c:pt idx="35">
                  <c:v>6390</c:v>
                </c:pt>
                <c:pt idx="36">
                  <c:v>7073</c:v>
                </c:pt>
                <c:pt idx="37">
                  <c:v>6713</c:v>
                </c:pt>
                <c:pt idx="38">
                  <c:v>6217</c:v>
                </c:pt>
                <c:pt idx="39">
                  <c:v>5929</c:v>
                </c:pt>
                <c:pt idx="40">
                  <c:v>5336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1-45A2-8984-8144EF98A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R = 0,75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Sheet1!$B$2:$FZ$2</c:f>
              <c:numCache>
                <c:formatCode>General</c:formatCode>
                <c:ptCount val="181"/>
                <c:pt idx="31">
                  <c:v>7346.4879573838834</c:v>
                </c:pt>
                <c:pt idx="32">
                  <c:v>7170.0064377452973</c:v>
                </c:pt>
                <c:pt idx="33">
                  <c:v>6989.7877903759017</c:v>
                </c:pt>
                <c:pt idx="34">
                  <c:v>6815.2995642743736</c:v>
                </c:pt>
                <c:pt idx="35">
                  <c:v>6643.7396875911763</c:v>
                </c:pt>
                <c:pt idx="36">
                  <c:v>6471.8590522637969</c:v>
                </c:pt>
                <c:pt idx="37">
                  <c:v>6301.9657010734736</c:v>
                </c:pt>
                <c:pt idx="38">
                  <c:v>6130.7964568235693</c:v>
                </c:pt>
                <c:pt idx="39">
                  <c:v>5955.6341215840475</c:v>
                </c:pt>
                <c:pt idx="40">
                  <c:v>5779.1811987865312</c:v>
                </c:pt>
                <c:pt idx="41">
                  <c:v>5603.0466812152017</c:v>
                </c:pt>
                <c:pt idx="42">
                  <c:v>5424.4975767620335</c:v>
                </c:pt>
                <c:pt idx="43">
                  <c:v>5242.6157862713262</c:v>
                </c:pt>
                <c:pt idx="44">
                  <c:v>5059.6774939008719</c:v>
                </c:pt>
                <c:pt idx="45">
                  <c:v>4876.989409061167</c:v>
                </c:pt>
                <c:pt idx="46">
                  <c:v>4696.2160513404879</c:v>
                </c:pt>
                <c:pt idx="47">
                  <c:v>4518.0856342378856</c:v>
                </c:pt>
                <c:pt idx="48">
                  <c:v>4342.538385775586</c:v>
                </c:pt>
                <c:pt idx="49">
                  <c:v>4168.230104141684</c:v>
                </c:pt>
                <c:pt idx="50">
                  <c:v>3996.1161037365364</c:v>
                </c:pt>
                <c:pt idx="51">
                  <c:v>3828.035495509002</c:v>
                </c:pt>
                <c:pt idx="52">
                  <c:v>3664.4067003691898</c:v>
                </c:pt>
                <c:pt idx="53">
                  <c:v>3505.8406400109211</c:v>
                </c:pt>
                <c:pt idx="54">
                  <c:v>3352.1608032909389</c:v>
                </c:pt>
                <c:pt idx="55">
                  <c:v>3203.816005256851</c:v>
                </c:pt>
                <c:pt idx="56">
                  <c:v>3060.3014328954155</c:v>
                </c:pt>
                <c:pt idx="57">
                  <c:v>2921.9641476191214</c:v>
                </c:pt>
                <c:pt idx="58">
                  <c:v>2788.7865861819605</c:v>
                </c:pt>
                <c:pt idx="59">
                  <c:v>2660.5743671930536</c:v>
                </c:pt>
                <c:pt idx="60">
                  <c:v>2537.6133914134343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B1-45A2-8984-8144EF98A364}"/>
            </c:ext>
          </c:extLst>
        </c:ser>
        <c:ser>
          <c:idx val="2"/>
          <c:order val="1"/>
          <c:tx>
            <c:v>R = 0,85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Sheet1!$B$3:$FZ$3</c:f>
              <c:numCache>
                <c:formatCode>General</c:formatCode>
                <c:ptCount val="181"/>
                <c:pt idx="31">
                  <c:v>7359.1487400988754</c:v>
                </c:pt>
                <c:pt idx="32">
                  <c:v>7205.0885308419947</c:v>
                </c:pt>
                <c:pt idx="33">
                  <c:v>7053.3694681235784</c:v>
                </c:pt>
                <c:pt idx="34">
                  <c:v>6911.0531346519101</c:v>
                </c:pt>
                <c:pt idx="35">
                  <c:v>6776.1091415651281</c:v>
                </c:pt>
                <c:pt idx="36">
                  <c:v>6646.1347401229223</c:v>
                </c:pt>
                <c:pt idx="37">
                  <c:v>6523.895107159472</c:v>
                </c:pt>
                <c:pt idx="38">
                  <c:v>6406.2383290128155</c:v>
                </c:pt>
                <c:pt idx="39">
                  <c:v>6288.142417912637</c:v>
                </c:pt>
                <c:pt idx="40">
                  <c:v>6170.9172249777539</c:v>
                </c:pt>
                <c:pt idx="41">
                  <c:v>6055.4780215670071</c:v>
                </c:pt>
                <c:pt idx="42">
                  <c:v>5938.7968252177707</c:v>
                </c:pt>
                <c:pt idx="43">
                  <c:v>5819.3191674173222</c:v>
                </c:pt>
                <c:pt idx="44">
                  <c:v>5698.6855597230287</c:v>
                </c:pt>
                <c:pt idx="45">
                  <c:v>5577.4418957254657</c:v>
                </c:pt>
                <c:pt idx="46">
                  <c:v>5456.3998734071538</c:v>
                </c:pt>
                <c:pt idx="47">
                  <c:v>5335.9384743855671</c:v>
                </c:pt>
                <c:pt idx="48">
                  <c:v>5215.7856838108237</c:v>
                </c:pt>
                <c:pt idx="49">
                  <c:v>5094.4383769703891</c:v>
                </c:pt>
                <c:pt idx="50">
                  <c:v>4972.623913851663</c:v>
                </c:pt>
                <c:pt idx="51">
                  <c:v>4851.8472203581823</c:v>
                </c:pt>
                <c:pt idx="52">
                  <c:v>4732.3085922125483</c:v>
                </c:pt>
                <c:pt idx="53">
                  <c:v>4614.4749860336451</c:v>
                </c:pt>
                <c:pt idx="54">
                  <c:v>4498.2354309702605</c:v>
                </c:pt>
                <c:pt idx="55">
                  <c:v>4384.1393230382091</c:v>
                </c:pt>
                <c:pt idx="56">
                  <c:v>4271.6854349783744</c:v>
                </c:pt>
                <c:pt idx="57">
                  <c:v>4161.2590118095832</c:v>
                </c:pt>
                <c:pt idx="58">
                  <c:v>4052.9094442847068</c:v>
                </c:pt>
                <c:pt idx="59">
                  <c:v>3946.5181470008201</c:v>
                </c:pt>
                <c:pt idx="60">
                  <c:v>3842.5096044303127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B1-45A2-8984-8144EF98A364}"/>
            </c:ext>
          </c:extLst>
        </c:ser>
        <c:ser>
          <c:idx val="1"/>
          <c:order val="2"/>
          <c:tx>
            <c:v>R = 0,95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Sheet1!$B$4:$FZ$4</c:f>
              <c:numCache>
                <c:formatCode>General</c:formatCode>
                <c:ptCount val="181"/>
                <c:pt idx="31">
                  <c:v>7371.80952281387</c:v>
                </c:pt>
                <c:pt idx="32">
                  <c:v>7240.2104377208161</c:v>
                </c:pt>
                <c:pt idx="33">
                  <c:v>7117.0779933943268</c:v>
                </c:pt>
                <c:pt idx="34">
                  <c:v>7006.9896895826942</c:v>
                </c:pt>
                <c:pt idx="35">
                  <c:v>6909.3497764030908</c:v>
                </c:pt>
                <c:pt idx="36">
                  <c:v>6823.0439394995847</c:v>
                </c:pt>
                <c:pt idx="37">
                  <c:v>6751.6569816162273</c:v>
                </c:pt>
                <c:pt idx="38">
                  <c:v>6692.3068667328498</c:v>
                </c:pt>
                <c:pt idx="39">
                  <c:v>6637.5106256231893</c:v>
                </c:pt>
                <c:pt idx="40">
                  <c:v>6587.0938183800581</c:v>
                </c:pt>
                <c:pt idx="41">
                  <c:v>6541.5941291713798</c:v>
                </c:pt>
                <c:pt idx="42">
                  <c:v>6498.1469237986676</c:v>
                </c:pt>
                <c:pt idx="43">
                  <c:v>6454.8632429166037</c:v>
                </c:pt>
                <c:pt idx="44">
                  <c:v>6412.5304278255144</c:v>
                </c:pt>
                <c:pt idx="45">
                  <c:v>6370.8005267828094</c:v>
                </c:pt>
                <c:pt idx="46">
                  <c:v>6329.613770872741</c:v>
                </c:pt>
                <c:pt idx="47">
                  <c:v>6288.9917878197111</c:v>
                </c:pt>
                <c:pt idx="48">
                  <c:v>6248.561465378255</c:v>
                </c:pt>
                <c:pt idx="49">
                  <c:v>6206.6689206612764</c:v>
                </c:pt>
                <c:pt idx="50">
                  <c:v>6163.518700866417</c:v>
                </c:pt>
                <c:pt idx="51">
                  <c:v>6120.1656733168611</c:v>
                </c:pt>
                <c:pt idx="52">
                  <c:v>6076.5031273307877</c:v>
                </c:pt>
                <c:pt idx="53">
                  <c:v>6032.8033107301353</c:v>
                </c:pt>
                <c:pt idx="54">
                  <c:v>5988.9062310083582</c:v>
                </c:pt>
                <c:pt idx="55">
                  <c:v>5945.3046391626867</c:v>
                </c:pt>
                <c:pt idx="56">
                  <c:v>5901.4128922168784</c:v>
                </c:pt>
                <c:pt idx="57">
                  <c:v>5857.4566871165125</c:v>
                </c:pt>
                <c:pt idx="58">
                  <c:v>5813.4209416048061</c:v>
                </c:pt>
                <c:pt idx="59">
                  <c:v>5769.1524804969513</c:v>
                </c:pt>
                <c:pt idx="60">
                  <c:v>5725.0786672808117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B1-45A2-8984-8144EF98A364}"/>
            </c:ext>
          </c:extLst>
        </c:ser>
        <c:ser>
          <c:idx val="0"/>
          <c:order val="3"/>
          <c:tx>
            <c:v>R = 1,10</c:v>
          </c:tx>
          <c:spPr>
            <a:ln w="28575">
              <a:solidFill>
                <a:srgbClr val="690923"/>
              </a:solidFill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Sheet1!$B$5:$FZ$5</c:f>
              <c:numCache>
                <c:formatCode>General</c:formatCode>
                <c:ptCount val="181"/>
                <c:pt idx="31">
                  <c:v>7390.8405106684831</c:v>
                </c:pt>
                <c:pt idx="32">
                  <c:v>7292.9206111068142</c:v>
                </c:pt>
                <c:pt idx="33">
                  <c:v>7212.586274610263</c:v>
                </c:pt>
                <c:pt idx="34">
                  <c:v>7150.7656608634506</c:v>
                </c:pt>
                <c:pt idx="35">
                  <c:v>7110.1827369558805</c:v>
                </c:pt>
                <c:pt idx="36">
                  <c:v>7092.6689415448764</c:v>
                </c:pt>
                <c:pt idx="37">
                  <c:v>7103.5296455415337</c:v>
                </c:pt>
                <c:pt idx="38">
                  <c:v>7140.6591694920244</c:v>
                </c:pt>
                <c:pt idx="39">
                  <c:v>7192.3245011598065</c:v>
                </c:pt>
                <c:pt idx="40">
                  <c:v>7256.6139937886164</c:v>
                </c:pt>
                <c:pt idx="41">
                  <c:v>7334.2976558323753</c:v>
                </c:pt>
                <c:pt idx="42">
                  <c:v>7423.9805344003034</c:v>
                </c:pt>
                <c:pt idx="43">
                  <c:v>7523.4501578392828</c:v>
                </c:pt>
                <c:pt idx="44">
                  <c:v>7632.306370940757</c:v>
                </c:pt>
                <c:pt idx="45">
                  <c:v>7748.7874390403094</c:v>
                </c:pt>
                <c:pt idx="46">
                  <c:v>7871.5957902364598</c:v>
                </c:pt>
                <c:pt idx="47">
                  <c:v>8000.7983237667449</c:v>
                </c:pt>
                <c:pt idx="48">
                  <c:v>8136.4040825130787</c:v>
                </c:pt>
                <c:pt idx="49">
                  <c:v>8276.6451380841281</c:v>
                </c:pt>
                <c:pt idx="50">
                  <c:v>8420.8796216332121</c:v>
                </c:pt>
                <c:pt idx="51">
                  <c:v>8569.4106328125363</c:v>
                </c:pt>
                <c:pt idx="52">
                  <c:v>8721.6022946126977</c:v>
                </c:pt>
                <c:pt idx="53">
                  <c:v>8877.6986147225616</c:v>
                </c:pt>
                <c:pt idx="54">
                  <c:v>9037.7175350169273</c:v>
                </c:pt>
                <c:pt idx="55">
                  <c:v>9202.1438777325966</c:v>
                </c:pt>
                <c:pt idx="56">
                  <c:v>9370.0551532421468</c:v>
                </c:pt>
                <c:pt idx="57">
                  <c:v>9541.2981286858485</c:v>
                </c:pt>
                <c:pt idx="58">
                  <c:v>9715.6689119056027</c:v>
                </c:pt>
                <c:pt idx="59">
                  <c:v>9893.2035433817109</c:v>
                </c:pt>
                <c:pt idx="60">
                  <c:v>10074.449254368588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2B1-45A2-8984-8144EF98A364}"/>
            </c:ext>
          </c:extLst>
        </c:ser>
        <c:ser>
          <c:idx val="4"/>
          <c:order val="4"/>
          <c:tx>
            <c:v>Maximální počet pacientů s COVID-19 na lůžkách za období říjen/listopad 2020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Sheet1!$B$6:$FZ$6</c:f>
              <c:numCache>
                <c:formatCode>General</c:formatCode>
                <c:ptCount val="181"/>
                <c:pt idx="0">
                  <c:v>8156</c:v>
                </c:pt>
                <c:pt idx="1">
                  <c:v>8156</c:v>
                </c:pt>
                <c:pt idx="2">
                  <c:v>8156</c:v>
                </c:pt>
                <c:pt idx="3">
                  <c:v>8156</c:v>
                </c:pt>
                <c:pt idx="4">
                  <c:v>8156</c:v>
                </c:pt>
                <c:pt idx="5">
                  <c:v>8156</c:v>
                </c:pt>
                <c:pt idx="6">
                  <c:v>8156</c:v>
                </c:pt>
                <c:pt idx="7">
                  <c:v>8156</c:v>
                </c:pt>
                <c:pt idx="8">
                  <c:v>8156</c:v>
                </c:pt>
                <c:pt idx="9">
                  <c:v>8156</c:v>
                </c:pt>
                <c:pt idx="10">
                  <c:v>8156</c:v>
                </c:pt>
                <c:pt idx="11">
                  <c:v>8156</c:v>
                </c:pt>
                <c:pt idx="12">
                  <c:v>8156</c:v>
                </c:pt>
                <c:pt idx="13">
                  <c:v>8156</c:v>
                </c:pt>
                <c:pt idx="14">
                  <c:v>8156</c:v>
                </c:pt>
                <c:pt idx="15">
                  <c:v>8156</c:v>
                </c:pt>
                <c:pt idx="16">
                  <c:v>8156</c:v>
                </c:pt>
                <c:pt idx="17">
                  <c:v>8156</c:v>
                </c:pt>
                <c:pt idx="18">
                  <c:v>8156</c:v>
                </c:pt>
                <c:pt idx="19">
                  <c:v>8156</c:v>
                </c:pt>
                <c:pt idx="20">
                  <c:v>8156</c:v>
                </c:pt>
                <c:pt idx="21">
                  <c:v>8156</c:v>
                </c:pt>
                <c:pt idx="22">
                  <c:v>8156</c:v>
                </c:pt>
                <c:pt idx="23">
                  <c:v>8156</c:v>
                </c:pt>
                <c:pt idx="24">
                  <c:v>8156</c:v>
                </c:pt>
                <c:pt idx="25">
                  <c:v>8156</c:v>
                </c:pt>
                <c:pt idx="26">
                  <c:v>8156</c:v>
                </c:pt>
                <c:pt idx="27">
                  <c:v>8156</c:v>
                </c:pt>
                <c:pt idx="28">
                  <c:v>8156</c:v>
                </c:pt>
                <c:pt idx="29">
                  <c:v>8156</c:v>
                </c:pt>
                <c:pt idx="30">
                  <c:v>8156</c:v>
                </c:pt>
                <c:pt idx="31">
                  <c:v>8156</c:v>
                </c:pt>
                <c:pt idx="32">
                  <c:v>8156</c:v>
                </c:pt>
                <c:pt idx="33">
                  <c:v>8156</c:v>
                </c:pt>
                <c:pt idx="34">
                  <c:v>8156</c:v>
                </c:pt>
                <c:pt idx="35">
                  <c:v>8156</c:v>
                </c:pt>
                <c:pt idx="36">
                  <c:v>8156</c:v>
                </c:pt>
                <c:pt idx="37">
                  <c:v>8156</c:v>
                </c:pt>
                <c:pt idx="38">
                  <c:v>8156</c:v>
                </c:pt>
                <c:pt idx="39">
                  <c:v>8156</c:v>
                </c:pt>
                <c:pt idx="40">
                  <c:v>8156</c:v>
                </c:pt>
                <c:pt idx="41">
                  <c:v>8156</c:v>
                </c:pt>
                <c:pt idx="42">
                  <c:v>8156</c:v>
                </c:pt>
                <c:pt idx="43">
                  <c:v>8156</c:v>
                </c:pt>
                <c:pt idx="44">
                  <c:v>8156</c:v>
                </c:pt>
                <c:pt idx="45">
                  <c:v>8156</c:v>
                </c:pt>
                <c:pt idx="46">
                  <c:v>8156</c:v>
                </c:pt>
                <c:pt idx="47">
                  <c:v>8156</c:v>
                </c:pt>
                <c:pt idx="48">
                  <c:v>8156</c:v>
                </c:pt>
                <c:pt idx="49">
                  <c:v>8156</c:v>
                </c:pt>
                <c:pt idx="50">
                  <c:v>8156</c:v>
                </c:pt>
                <c:pt idx="51">
                  <c:v>8156</c:v>
                </c:pt>
                <c:pt idx="52">
                  <c:v>8156</c:v>
                </c:pt>
                <c:pt idx="53">
                  <c:v>8156</c:v>
                </c:pt>
                <c:pt idx="54">
                  <c:v>8156</c:v>
                </c:pt>
                <c:pt idx="55">
                  <c:v>8156</c:v>
                </c:pt>
                <c:pt idx="56">
                  <c:v>8156</c:v>
                </c:pt>
                <c:pt idx="57">
                  <c:v>8156</c:v>
                </c:pt>
                <c:pt idx="58">
                  <c:v>8156</c:v>
                </c:pt>
                <c:pt idx="59">
                  <c:v>8156</c:v>
                </c:pt>
                <c:pt idx="60">
                  <c:v>8156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2B1-45A2-8984-8144EF98A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28575">
                <a:noFill/>
              </a:ln>
              <a:effectLst/>
            </c:spPr>
          </c:marker>
          <c:xVal>
            <c:numRef>
              <c:f>List1!$A$2:$A$99</c:f>
              <c:numCache>
                <c:formatCode>###0.000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16</c:v>
                </c:pt>
                <c:pt idx="34">
                  <c:v>16</c:v>
                </c:pt>
                <c:pt idx="35">
                  <c:v>17</c:v>
                </c:pt>
                <c:pt idx="36">
                  <c:v>17</c:v>
                </c:pt>
                <c:pt idx="37">
                  <c:v>19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21</c:v>
                </c:pt>
                <c:pt idx="42">
                  <c:v>21</c:v>
                </c:pt>
                <c:pt idx="43">
                  <c:v>24</c:v>
                </c:pt>
                <c:pt idx="44">
                  <c:v>24</c:v>
                </c:pt>
                <c:pt idx="45">
                  <c:v>33</c:v>
                </c:pt>
                <c:pt idx="46">
                  <c:v>33</c:v>
                </c:pt>
                <c:pt idx="47">
                  <c:v>67</c:v>
                </c:pt>
              </c:numCache>
            </c:numRef>
          </c:xVal>
          <c:yVal>
            <c:numRef>
              <c:f>List1!$B$2:$B$99</c:f>
              <c:numCache>
                <c:formatCode>###0.00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4.0334389393253955E-3</c:v>
                </c:pt>
                <c:pt idx="3">
                  <c:v>4.0334389393253955E-3</c:v>
                </c:pt>
                <c:pt idx="4">
                  <c:v>5.7350755375348283E-3</c:v>
                </c:pt>
                <c:pt idx="5">
                  <c:v>5.7350755375348283E-3</c:v>
                </c:pt>
                <c:pt idx="6">
                  <c:v>6.7859433704785532E-3</c:v>
                </c:pt>
                <c:pt idx="7">
                  <c:v>6.7859433704785532E-3</c:v>
                </c:pt>
                <c:pt idx="8">
                  <c:v>7.7975321060816949E-3</c:v>
                </c:pt>
                <c:pt idx="9">
                  <c:v>7.7975321060816949E-3</c:v>
                </c:pt>
                <c:pt idx="10">
                  <c:v>9.0049677104209191E-3</c:v>
                </c:pt>
                <c:pt idx="11">
                  <c:v>9.0049677104209191E-3</c:v>
                </c:pt>
                <c:pt idx="12">
                  <c:v>9.7965101914255781E-3</c:v>
                </c:pt>
                <c:pt idx="13">
                  <c:v>9.7965101914255781E-3</c:v>
                </c:pt>
                <c:pt idx="14">
                  <c:v>1.0451920001613879E-2</c:v>
                </c:pt>
                <c:pt idx="15">
                  <c:v>1.0451920001613879E-2</c:v>
                </c:pt>
                <c:pt idx="16">
                  <c:v>1.1039167109657799E-2</c:v>
                </c:pt>
                <c:pt idx="17">
                  <c:v>1.1039167109657799E-2</c:v>
                </c:pt>
                <c:pt idx="18">
                  <c:v>1.152338216688964E-2</c:v>
                </c:pt>
                <c:pt idx="19">
                  <c:v>1.152338216688964E-2</c:v>
                </c:pt>
                <c:pt idx="20">
                  <c:v>1.1825946176021285E-2</c:v>
                </c:pt>
                <c:pt idx="21">
                  <c:v>1.1825946176021285E-2</c:v>
                </c:pt>
                <c:pt idx="22">
                  <c:v>1.20539847476131E-2</c:v>
                </c:pt>
                <c:pt idx="23">
                  <c:v>1.20539847476131E-2</c:v>
                </c:pt>
                <c:pt idx="24">
                  <c:v>1.2309471508879066E-2</c:v>
                </c:pt>
                <c:pt idx="25">
                  <c:v>1.2309471508879066E-2</c:v>
                </c:pt>
                <c:pt idx="26">
                  <c:v>1.2508772319524741E-2</c:v>
                </c:pt>
                <c:pt idx="27">
                  <c:v>1.2508772319524741E-2</c:v>
                </c:pt>
                <c:pt idx="28">
                  <c:v>1.2674125840569705E-2</c:v>
                </c:pt>
                <c:pt idx="29">
                  <c:v>1.2674125840569705E-2</c:v>
                </c:pt>
                <c:pt idx="30">
                  <c:v>1.2749949556074558E-2</c:v>
                </c:pt>
                <c:pt idx="31">
                  <c:v>1.2749949556074558E-2</c:v>
                </c:pt>
                <c:pt idx="32">
                  <c:v>1.291235737288865E-2</c:v>
                </c:pt>
                <c:pt idx="33">
                  <c:v>1.291235737288865E-2</c:v>
                </c:pt>
                <c:pt idx="34">
                  <c:v>1.2941226337635614E-2</c:v>
                </c:pt>
                <c:pt idx="35">
                  <c:v>1.2941226337635614E-2</c:v>
                </c:pt>
                <c:pt idx="36">
                  <c:v>1.3001849035932045E-2</c:v>
                </c:pt>
                <c:pt idx="37">
                  <c:v>1.3001849035932045E-2</c:v>
                </c:pt>
                <c:pt idx="38">
                  <c:v>1.306776756601713E-2</c:v>
                </c:pt>
                <c:pt idx="39">
                  <c:v>1.306776756601713E-2</c:v>
                </c:pt>
                <c:pt idx="40">
                  <c:v>1.3103432940129389E-2</c:v>
                </c:pt>
                <c:pt idx="41">
                  <c:v>1.3103432940129389E-2</c:v>
                </c:pt>
                <c:pt idx="42">
                  <c:v>1.3142782882994641E-2</c:v>
                </c:pt>
                <c:pt idx="43">
                  <c:v>1.3142782882994641E-2</c:v>
                </c:pt>
                <c:pt idx="44">
                  <c:v>1.3193323557844416E-2</c:v>
                </c:pt>
                <c:pt idx="45">
                  <c:v>1.3193323557844416E-2</c:v>
                </c:pt>
                <c:pt idx="46">
                  <c:v>1.3285964064457478E-2</c:v>
                </c:pt>
                <c:pt idx="47">
                  <c:v>1.3285964064457478E-2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0D-4C01-B46D-6FACAF58ABF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noFill/>
              </a:ln>
              <a:effectLst/>
            </c:spPr>
          </c:marker>
          <c:xVal>
            <c:numRef>
              <c:f>List1!$A$2:$A$99</c:f>
              <c:numCache>
                <c:formatCode>###0.000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16</c:v>
                </c:pt>
                <c:pt idx="34">
                  <c:v>16</c:v>
                </c:pt>
                <c:pt idx="35">
                  <c:v>17</c:v>
                </c:pt>
                <c:pt idx="36">
                  <c:v>17</c:v>
                </c:pt>
                <c:pt idx="37">
                  <c:v>19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21</c:v>
                </c:pt>
                <c:pt idx="42">
                  <c:v>21</c:v>
                </c:pt>
                <c:pt idx="43">
                  <c:v>24</c:v>
                </c:pt>
                <c:pt idx="44">
                  <c:v>24</c:v>
                </c:pt>
                <c:pt idx="45">
                  <c:v>33</c:v>
                </c:pt>
                <c:pt idx="46">
                  <c:v>33</c:v>
                </c:pt>
                <c:pt idx="47">
                  <c:v>67</c:v>
                </c:pt>
              </c:numCache>
            </c:numRef>
          </c:xVal>
          <c:yVal>
            <c:numRef>
              <c:f>List1!$C$2:$C$99</c:f>
              <c:numCache>
                <c:formatCode>###0.00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3.5801943560231143E-3</c:v>
                </c:pt>
                <c:pt idx="3">
                  <c:v>3.5801943560231143E-3</c:v>
                </c:pt>
                <c:pt idx="4">
                  <c:v>5.1945506782433409E-3</c:v>
                </c:pt>
                <c:pt idx="5">
                  <c:v>5.1945506782433409E-3</c:v>
                </c:pt>
                <c:pt idx="6">
                  <c:v>6.1946709653110492E-3</c:v>
                </c:pt>
                <c:pt idx="7">
                  <c:v>6.1946709653110492E-3</c:v>
                </c:pt>
                <c:pt idx="8">
                  <c:v>7.1591705576966357E-3</c:v>
                </c:pt>
                <c:pt idx="9">
                  <c:v>7.1591705576966357E-3</c:v>
                </c:pt>
                <c:pt idx="10">
                  <c:v>8.3134256913594533E-3</c:v>
                </c:pt>
                <c:pt idx="11">
                  <c:v>8.3134256913594533E-3</c:v>
                </c:pt>
                <c:pt idx="12">
                  <c:v>9.0708737998191381E-3</c:v>
                </c:pt>
                <c:pt idx="13">
                  <c:v>9.0708737998191381E-3</c:v>
                </c:pt>
                <c:pt idx="14">
                  <c:v>9.6974340303258889E-3</c:v>
                </c:pt>
                <c:pt idx="15">
                  <c:v>9.6974340303258889E-3</c:v>
                </c:pt>
                <c:pt idx="16">
                  <c:v>1.0258174527306334E-2</c:v>
                </c:pt>
                <c:pt idx="17">
                  <c:v>1.0258174527306334E-2</c:v>
                </c:pt>
                <c:pt idx="18">
                  <c:v>1.0720037071208043E-2</c:v>
                </c:pt>
                <c:pt idx="19">
                  <c:v>1.0720037071208043E-2</c:v>
                </c:pt>
                <c:pt idx="20">
                  <c:v>1.1008384908403862E-2</c:v>
                </c:pt>
                <c:pt idx="21">
                  <c:v>1.1008384908403862E-2</c:v>
                </c:pt>
                <c:pt idx="22">
                  <c:v>1.1225579880357186E-2</c:v>
                </c:pt>
                <c:pt idx="23">
                  <c:v>1.1225579880357186E-2</c:v>
                </c:pt>
                <c:pt idx="24">
                  <c:v>1.1468763147916686E-2</c:v>
                </c:pt>
                <c:pt idx="25">
                  <c:v>1.1468763147916686E-2</c:v>
                </c:pt>
                <c:pt idx="26">
                  <c:v>1.1658209843746855E-2</c:v>
                </c:pt>
                <c:pt idx="27">
                  <c:v>1.1658209843746855E-2</c:v>
                </c:pt>
                <c:pt idx="28">
                  <c:v>1.1814930331542047E-2</c:v>
                </c:pt>
                <c:pt idx="29">
                  <c:v>1.1814930331542047E-2</c:v>
                </c:pt>
                <c:pt idx="30">
                  <c:v>1.1886546368646776E-2</c:v>
                </c:pt>
                <c:pt idx="31">
                  <c:v>1.1886546368646776E-2</c:v>
                </c:pt>
                <c:pt idx="32">
                  <c:v>1.2039371172955782E-2</c:v>
                </c:pt>
                <c:pt idx="33">
                  <c:v>1.2039371172955782E-2</c:v>
                </c:pt>
                <c:pt idx="34">
                  <c:v>1.2066433853928084E-2</c:v>
                </c:pt>
                <c:pt idx="35">
                  <c:v>1.2066433853928084E-2</c:v>
                </c:pt>
                <c:pt idx="36">
                  <c:v>1.2123084783031516E-2</c:v>
                </c:pt>
                <c:pt idx="37">
                  <c:v>1.2123084783031516E-2</c:v>
                </c:pt>
                <c:pt idx="38">
                  <c:v>1.2184325847403751E-2</c:v>
                </c:pt>
                <c:pt idx="39">
                  <c:v>1.2184325847403751E-2</c:v>
                </c:pt>
                <c:pt idx="40">
                  <c:v>1.2217261808873331E-2</c:v>
                </c:pt>
                <c:pt idx="41">
                  <c:v>1.2217261808873331E-2</c:v>
                </c:pt>
                <c:pt idx="42">
                  <c:v>1.2253297179344126E-2</c:v>
                </c:pt>
                <c:pt idx="43">
                  <c:v>1.2253297179344126E-2</c:v>
                </c:pt>
                <c:pt idx="44">
                  <c:v>1.2298384394506576E-2</c:v>
                </c:pt>
                <c:pt idx="45">
                  <c:v>1.2298384394506576E-2</c:v>
                </c:pt>
                <c:pt idx="46">
                  <c:v>1.2372874658777362E-2</c:v>
                </c:pt>
                <c:pt idx="47">
                  <c:v>1.2372874658777362E-2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0D-4C01-B46D-6FACAF58ABF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noFill/>
              </a:ln>
              <a:effectLst/>
            </c:spPr>
          </c:marker>
          <c:xVal>
            <c:numRef>
              <c:f>List1!$A$2:$A$99</c:f>
              <c:numCache>
                <c:formatCode>###0.000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16</c:v>
                </c:pt>
                <c:pt idx="34">
                  <c:v>16</c:v>
                </c:pt>
                <c:pt idx="35">
                  <c:v>17</c:v>
                </c:pt>
                <c:pt idx="36">
                  <c:v>17</c:v>
                </c:pt>
                <c:pt idx="37">
                  <c:v>19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21</c:v>
                </c:pt>
                <c:pt idx="42">
                  <c:v>21</c:v>
                </c:pt>
                <c:pt idx="43">
                  <c:v>24</c:v>
                </c:pt>
                <c:pt idx="44">
                  <c:v>24</c:v>
                </c:pt>
                <c:pt idx="45">
                  <c:v>33</c:v>
                </c:pt>
                <c:pt idx="46">
                  <c:v>33</c:v>
                </c:pt>
                <c:pt idx="47">
                  <c:v>67</c:v>
                </c:pt>
              </c:numCache>
            </c:numRef>
          </c:xVal>
          <c:yVal>
            <c:numRef>
              <c:f>List1!$D$2:$D$99</c:f>
              <c:numCache>
                <c:formatCode>###0.00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4.4866835226276772E-3</c:v>
                </c:pt>
                <c:pt idx="3">
                  <c:v>4.4866835226276772E-3</c:v>
                </c:pt>
                <c:pt idx="4">
                  <c:v>6.2756003968263158E-3</c:v>
                </c:pt>
                <c:pt idx="5">
                  <c:v>6.2756003968263158E-3</c:v>
                </c:pt>
                <c:pt idx="6">
                  <c:v>7.3772157756460573E-3</c:v>
                </c:pt>
                <c:pt idx="7">
                  <c:v>7.3772157756460573E-3</c:v>
                </c:pt>
                <c:pt idx="8">
                  <c:v>8.4358936544667532E-3</c:v>
                </c:pt>
                <c:pt idx="9">
                  <c:v>8.4358936544667532E-3</c:v>
                </c:pt>
                <c:pt idx="10">
                  <c:v>9.6965097294823849E-3</c:v>
                </c:pt>
                <c:pt idx="11">
                  <c:v>9.6965097294823849E-3</c:v>
                </c:pt>
                <c:pt idx="12">
                  <c:v>1.0522146583032018E-2</c:v>
                </c:pt>
                <c:pt idx="13">
                  <c:v>1.0522146583032018E-2</c:v>
                </c:pt>
                <c:pt idx="14">
                  <c:v>1.1206405972901869E-2</c:v>
                </c:pt>
                <c:pt idx="15">
                  <c:v>1.1206405972901869E-2</c:v>
                </c:pt>
                <c:pt idx="16">
                  <c:v>1.1820159692009264E-2</c:v>
                </c:pt>
                <c:pt idx="17">
                  <c:v>1.1820159692009264E-2</c:v>
                </c:pt>
                <c:pt idx="18">
                  <c:v>1.2326727262571236E-2</c:v>
                </c:pt>
                <c:pt idx="19">
                  <c:v>1.2326727262571236E-2</c:v>
                </c:pt>
                <c:pt idx="20">
                  <c:v>1.2643507443638707E-2</c:v>
                </c:pt>
                <c:pt idx="21">
                  <c:v>1.2643507443638707E-2</c:v>
                </c:pt>
                <c:pt idx="22">
                  <c:v>1.2882389614869014E-2</c:v>
                </c:pt>
                <c:pt idx="23">
                  <c:v>1.2882389614869014E-2</c:v>
                </c:pt>
                <c:pt idx="24">
                  <c:v>1.3150179869841447E-2</c:v>
                </c:pt>
                <c:pt idx="25">
                  <c:v>1.3150179869841447E-2</c:v>
                </c:pt>
                <c:pt idx="26">
                  <c:v>1.3359334795302628E-2</c:v>
                </c:pt>
                <c:pt idx="27">
                  <c:v>1.3359334795302628E-2</c:v>
                </c:pt>
                <c:pt idx="28">
                  <c:v>1.3533321349597364E-2</c:v>
                </c:pt>
                <c:pt idx="29">
                  <c:v>1.3533321349597364E-2</c:v>
                </c:pt>
                <c:pt idx="30">
                  <c:v>1.361335274350234E-2</c:v>
                </c:pt>
                <c:pt idx="31">
                  <c:v>1.361335274350234E-2</c:v>
                </c:pt>
                <c:pt idx="32">
                  <c:v>1.3785343572821518E-2</c:v>
                </c:pt>
                <c:pt idx="33">
                  <c:v>1.3785343572821518E-2</c:v>
                </c:pt>
                <c:pt idx="34">
                  <c:v>1.3816018821343144E-2</c:v>
                </c:pt>
                <c:pt idx="35">
                  <c:v>1.3816018821343144E-2</c:v>
                </c:pt>
                <c:pt idx="36">
                  <c:v>1.3880613288832574E-2</c:v>
                </c:pt>
                <c:pt idx="37">
                  <c:v>1.3880613288832574E-2</c:v>
                </c:pt>
                <c:pt idx="38">
                  <c:v>1.3951209284630509E-2</c:v>
                </c:pt>
                <c:pt idx="39">
                  <c:v>1.3951209284630509E-2</c:v>
                </c:pt>
                <c:pt idx="40">
                  <c:v>1.3989604071385447E-2</c:v>
                </c:pt>
                <c:pt idx="41">
                  <c:v>1.3989604071385447E-2</c:v>
                </c:pt>
                <c:pt idx="42">
                  <c:v>1.4032268586645157E-2</c:v>
                </c:pt>
                <c:pt idx="43">
                  <c:v>1.4032268586645157E-2</c:v>
                </c:pt>
                <c:pt idx="44">
                  <c:v>1.4088262721182257E-2</c:v>
                </c:pt>
                <c:pt idx="45">
                  <c:v>1.4088262721182257E-2</c:v>
                </c:pt>
                <c:pt idx="46">
                  <c:v>1.4199053470137595E-2</c:v>
                </c:pt>
                <c:pt idx="47">
                  <c:v>1.4199053470137595E-2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A0D-4C01-B46D-6FACAF58A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350048"/>
        <c:axId val="1190094464"/>
      </c:scatterChart>
      <c:valAx>
        <c:axId val="1366350048"/>
        <c:scaling>
          <c:orientation val="minMax"/>
          <c:max val="3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190094464"/>
        <c:crosses val="autoZero"/>
        <c:crossBetween val="midCat"/>
      </c:valAx>
      <c:valAx>
        <c:axId val="1190094464"/>
        <c:scaling>
          <c:orientation val="minMax"/>
        </c:scaling>
        <c:delete val="0"/>
        <c:axPos val="l"/>
        <c:numFmt formatCode="0.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36635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81132630692461E-2"/>
          <c:y val="3.045949907798098E-2"/>
          <c:w val="0.86100606577620165"/>
          <c:h val="0.87029224254370763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 &lt; 65 let (N = 66 505)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List1!$A$2:$A$121</c:f>
              <c:numCache>
                <c:formatCode>###0.000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17</c:v>
                </c:pt>
                <c:pt idx="34">
                  <c:v>17</c:v>
                </c:pt>
                <c:pt idx="35">
                  <c:v>19</c:v>
                </c:pt>
                <c:pt idx="36">
                  <c:v>19</c:v>
                </c:pt>
                <c:pt idx="37">
                  <c:v>24</c:v>
                </c:pt>
                <c:pt idx="38">
                  <c:v>24</c:v>
                </c:pt>
                <c:pt idx="39">
                  <c:v>67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2</c:v>
                </c:pt>
                <c:pt idx="46">
                  <c:v>2</c:v>
                </c:pt>
                <c:pt idx="47">
                  <c:v>3</c:v>
                </c:pt>
                <c:pt idx="48">
                  <c:v>3</c:v>
                </c:pt>
                <c:pt idx="49">
                  <c:v>4</c:v>
                </c:pt>
                <c:pt idx="50">
                  <c:v>4</c:v>
                </c:pt>
                <c:pt idx="51">
                  <c:v>5</c:v>
                </c:pt>
                <c:pt idx="52">
                  <c:v>5</c:v>
                </c:pt>
                <c:pt idx="53">
                  <c:v>6</c:v>
                </c:pt>
                <c:pt idx="54">
                  <c:v>6</c:v>
                </c:pt>
                <c:pt idx="55">
                  <c:v>7</c:v>
                </c:pt>
                <c:pt idx="56">
                  <c:v>7</c:v>
                </c:pt>
                <c:pt idx="57">
                  <c:v>8</c:v>
                </c:pt>
                <c:pt idx="58">
                  <c:v>8</c:v>
                </c:pt>
                <c:pt idx="59">
                  <c:v>9</c:v>
                </c:pt>
                <c:pt idx="60">
                  <c:v>9</c:v>
                </c:pt>
                <c:pt idx="61">
                  <c:v>10</c:v>
                </c:pt>
                <c:pt idx="62">
                  <c:v>10</c:v>
                </c:pt>
                <c:pt idx="63">
                  <c:v>11</c:v>
                </c:pt>
                <c:pt idx="64">
                  <c:v>11</c:v>
                </c:pt>
                <c:pt idx="65">
                  <c:v>12</c:v>
                </c:pt>
                <c:pt idx="66">
                  <c:v>12</c:v>
                </c:pt>
                <c:pt idx="67">
                  <c:v>13</c:v>
                </c:pt>
                <c:pt idx="68">
                  <c:v>13</c:v>
                </c:pt>
                <c:pt idx="69">
                  <c:v>14</c:v>
                </c:pt>
                <c:pt idx="70">
                  <c:v>14</c:v>
                </c:pt>
                <c:pt idx="71">
                  <c:v>15</c:v>
                </c:pt>
                <c:pt idx="72">
                  <c:v>15</c:v>
                </c:pt>
                <c:pt idx="73">
                  <c:v>16</c:v>
                </c:pt>
                <c:pt idx="74">
                  <c:v>16</c:v>
                </c:pt>
                <c:pt idx="75">
                  <c:v>17</c:v>
                </c:pt>
                <c:pt idx="76">
                  <c:v>17</c:v>
                </c:pt>
                <c:pt idx="77">
                  <c:v>19</c:v>
                </c:pt>
                <c:pt idx="78">
                  <c:v>19</c:v>
                </c:pt>
                <c:pt idx="79">
                  <c:v>20</c:v>
                </c:pt>
                <c:pt idx="80">
                  <c:v>20</c:v>
                </c:pt>
                <c:pt idx="81">
                  <c:v>21</c:v>
                </c:pt>
                <c:pt idx="82">
                  <c:v>21</c:v>
                </c:pt>
                <c:pt idx="83">
                  <c:v>33</c:v>
                </c:pt>
                <c:pt idx="84">
                  <c:v>33</c:v>
                </c:pt>
                <c:pt idx="85">
                  <c:v>67</c:v>
                </c:pt>
              </c:numCache>
            </c:numRef>
          </c:xVal>
          <c:yVal>
            <c:numRef>
              <c:f>List1!$B$2:$B$121</c:f>
              <c:numCache>
                <c:formatCode>###0.00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1.2480264641756555E-3</c:v>
                </c:pt>
                <c:pt idx="3">
                  <c:v>1.2480264641756555E-3</c:v>
                </c:pt>
                <c:pt idx="4">
                  <c:v>1.8380461101440426E-3</c:v>
                </c:pt>
                <c:pt idx="5">
                  <c:v>1.8380461101440426E-3</c:v>
                </c:pt>
                <c:pt idx="6">
                  <c:v>2.276320564626455E-3</c:v>
                </c:pt>
                <c:pt idx="7">
                  <c:v>2.276320564626455E-3</c:v>
                </c:pt>
                <c:pt idx="8">
                  <c:v>2.5987745935990292E-3</c:v>
                </c:pt>
                <c:pt idx="9">
                  <c:v>2.5987745935990292E-3</c:v>
                </c:pt>
                <c:pt idx="10">
                  <c:v>2.9289593390902091E-3</c:v>
                </c:pt>
                <c:pt idx="11">
                  <c:v>2.9289593390902091E-3</c:v>
                </c:pt>
                <c:pt idx="12">
                  <c:v>3.3271506492583702E-3</c:v>
                </c:pt>
                <c:pt idx="13">
                  <c:v>3.3271506492583702E-3</c:v>
                </c:pt>
                <c:pt idx="14">
                  <c:v>3.5778034976984285E-3</c:v>
                </c:pt>
                <c:pt idx="15">
                  <c:v>3.5778034976984285E-3</c:v>
                </c:pt>
                <c:pt idx="16">
                  <c:v>3.8437998128351136E-3</c:v>
                </c:pt>
                <c:pt idx="17">
                  <c:v>3.8437998128351136E-3</c:v>
                </c:pt>
                <c:pt idx="18">
                  <c:v>4.0162794596513285E-3</c:v>
                </c:pt>
                <c:pt idx="19">
                  <c:v>4.0162794596513285E-3</c:v>
                </c:pt>
                <c:pt idx="20">
                  <c:v>4.1059612659715139E-3</c:v>
                </c:pt>
                <c:pt idx="21">
                  <c:v>4.1059612659715139E-3</c:v>
                </c:pt>
                <c:pt idx="22">
                  <c:v>4.2441423411143653E-3</c:v>
                </c:pt>
                <c:pt idx="23">
                  <c:v>4.2441423411143653E-3</c:v>
                </c:pt>
                <c:pt idx="24">
                  <c:v>4.3623890882534822E-3</c:v>
                </c:pt>
                <c:pt idx="25">
                  <c:v>4.3623890882534822E-3</c:v>
                </c:pt>
                <c:pt idx="26">
                  <c:v>4.4607673907990364E-3</c:v>
                </c:pt>
                <c:pt idx="27">
                  <c:v>4.4607673907990364E-3</c:v>
                </c:pt>
                <c:pt idx="28">
                  <c:v>4.5394454123434125E-3</c:v>
                </c:pt>
                <c:pt idx="29">
                  <c:v>4.5394454123434125E-3</c:v>
                </c:pt>
                <c:pt idx="30">
                  <c:v>4.5954708825476365E-3</c:v>
                </c:pt>
                <c:pt idx="31">
                  <c:v>4.5954708825476365E-3</c:v>
                </c:pt>
                <c:pt idx="32">
                  <c:v>4.6254430161514204E-3</c:v>
                </c:pt>
                <c:pt idx="33">
                  <c:v>4.6254430161514204E-3</c:v>
                </c:pt>
                <c:pt idx="34">
                  <c:v>4.6590285530472286E-3</c:v>
                </c:pt>
                <c:pt idx="35">
                  <c:v>4.6590285530472286E-3</c:v>
                </c:pt>
                <c:pt idx="36">
                  <c:v>4.695566894938108E-3</c:v>
                </c:pt>
                <c:pt idx="37">
                  <c:v>4.695566894938108E-3</c:v>
                </c:pt>
                <c:pt idx="38">
                  <c:v>4.751970863718924E-3</c:v>
                </c:pt>
                <c:pt idx="39">
                  <c:v>4.751970863718924E-3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BF-48E1-8276-5D3F11B308B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 65 a více let (N = 8 617)</c:v>
                </c:pt>
              </c:strCache>
            </c:strRef>
          </c:tx>
          <c:spPr>
            <a:ln w="19050" cap="rnd">
              <a:solidFill>
                <a:srgbClr val="7F050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List1!$A$2:$A$121</c:f>
              <c:numCache>
                <c:formatCode>###0.000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17</c:v>
                </c:pt>
                <c:pt idx="34">
                  <c:v>17</c:v>
                </c:pt>
                <c:pt idx="35">
                  <c:v>19</c:v>
                </c:pt>
                <c:pt idx="36">
                  <c:v>19</c:v>
                </c:pt>
                <c:pt idx="37">
                  <c:v>24</c:v>
                </c:pt>
                <c:pt idx="38">
                  <c:v>24</c:v>
                </c:pt>
                <c:pt idx="39">
                  <c:v>67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2</c:v>
                </c:pt>
                <c:pt idx="46">
                  <c:v>2</c:v>
                </c:pt>
                <c:pt idx="47">
                  <c:v>3</c:v>
                </c:pt>
                <c:pt idx="48">
                  <c:v>3</c:v>
                </c:pt>
                <c:pt idx="49">
                  <c:v>4</c:v>
                </c:pt>
                <c:pt idx="50">
                  <c:v>4</c:v>
                </c:pt>
                <c:pt idx="51">
                  <c:v>5</c:v>
                </c:pt>
                <c:pt idx="52">
                  <c:v>5</c:v>
                </c:pt>
                <c:pt idx="53">
                  <c:v>6</c:v>
                </c:pt>
                <c:pt idx="54">
                  <c:v>6</c:v>
                </c:pt>
                <c:pt idx="55">
                  <c:v>7</c:v>
                </c:pt>
                <c:pt idx="56">
                  <c:v>7</c:v>
                </c:pt>
                <c:pt idx="57">
                  <c:v>8</c:v>
                </c:pt>
                <c:pt idx="58">
                  <c:v>8</c:v>
                </c:pt>
                <c:pt idx="59">
                  <c:v>9</c:v>
                </c:pt>
                <c:pt idx="60">
                  <c:v>9</c:v>
                </c:pt>
                <c:pt idx="61">
                  <c:v>10</c:v>
                </c:pt>
                <c:pt idx="62">
                  <c:v>10</c:v>
                </c:pt>
                <c:pt idx="63">
                  <c:v>11</c:v>
                </c:pt>
                <c:pt idx="64">
                  <c:v>11</c:v>
                </c:pt>
                <c:pt idx="65">
                  <c:v>12</c:v>
                </c:pt>
                <c:pt idx="66">
                  <c:v>12</c:v>
                </c:pt>
                <c:pt idx="67">
                  <c:v>13</c:v>
                </c:pt>
                <c:pt idx="68">
                  <c:v>13</c:v>
                </c:pt>
                <c:pt idx="69">
                  <c:v>14</c:v>
                </c:pt>
                <c:pt idx="70">
                  <c:v>14</c:v>
                </c:pt>
                <c:pt idx="71">
                  <c:v>15</c:v>
                </c:pt>
                <c:pt idx="72">
                  <c:v>15</c:v>
                </c:pt>
                <c:pt idx="73">
                  <c:v>16</c:v>
                </c:pt>
                <c:pt idx="74">
                  <c:v>16</c:v>
                </c:pt>
                <c:pt idx="75">
                  <c:v>17</c:v>
                </c:pt>
                <c:pt idx="76">
                  <c:v>17</c:v>
                </c:pt>
                <c:pt idx="77">
                  <c:v>19</c:v>
                </c:pt>
                <c:pt idx="78">
                  <c:v>19</c:v>
                </c:pt>
                <c:pt idx="79">
                  <c:v>20</c:v>
                </c:pt>
                <c:pt idx="80">
                  <c:v>20</c:v>
                </c:pt>
                <c:pt idx="81">
                  <c:v>21</c:v>
                </c:pt>
                <c:pt idx="82">
                  <c:v>21</c:v>
                </c:pt>
                <c:pt idx="83">
                  <c:v>33</c:v>
                </c:pt>
                <c:pt idx="84">
                  <c:v>33</c:v>
                </c:pt>
                <c:pt idx="85">
                  <c:v>67</c:v>
                </c:pt>
              </c:numCache>
            </c:numRef>
          </c:xVal>
          <c:yVal>
            <c:numRef>
              <c:f>List1!$C$2:$C$121</c:f>
              <c:numCache>
                <c:formatCode>General</c:formatCode>
                <c:ptCount val="120"/>
                <c:pt idx="40" formatCode="###0.00">
                  <c:v>0</c:v>
                </c:pt>
                <c:pt idx="41" formatCode="###0.00">
                  <c:v>0</c:v>
                </c:pt>
                <c:pt idx="42" formatCode="###0.00">
                  <c:v>2.5530927236857348E-2</c:v>
                </c:pt>
                <c:pt idx="43" formatCode="###0.00">
                  <c:v>2.5530927236857348E-2</c:v>
                </c:pt>
                <c:pt idx="44" formatCode="###0.00">
                  <c:v>3.5842769276678954E-2</c:v>
                </c:pt>
                <c:pt idx="45" formatCode="###0.00">
                  <c:v>3.5842769276678954E-2</c:v>
                </c:pt>
                <c:pt idx="46" formatCode="###0.00">
                  <c:v>4.1696944648019096E-2</c:v>
                </c:pt>
                <c:pt idx="47" formatCode="###0.00">
                  <c:v>4.1696944648019096E-2</c:v>
                </c:pt>
                <c:pt idx="48" formatCode="###0.00">
                  <c:v>4.8273802906082519E-2</c:v>
                </c:pt>
                <c:pt idx="49" formatCode="###0.00">
                  <c:v>4.8273802906082519E-2</c:v>
                </c:pt>
                <c:pt idx="50" formatCode="###0.00">
                  <c:v>5.6652174381543796E-2</c:v>
                </c:pt>
                <c:pt idx="51" formatCode="###0.00">
                  <c:v>5.6652174381543796E-2</c:v>
                </c:pt>
                <c:pt idx="52" formatCode="###0.00">
                  <c:v>6.072157704837533E-2</c:v>
                </c:pt>
                <c:pt idx="53" formatCode="###0.00">
                  <c:v>6.072157704837533E-2</c:v>
                </c:pt>
                <c:pt idx="54" formatCode="###0.00">
                  <c:v>6.4827532735346916E-2</c:v>
                </c:pt>
                <c:pt idx="55" formatCode="###0.00">
                  <c:v>6.4827532735346916E-2</c:v>
                </c:pt>
                <c:pt idx="56" formatCode="###0.00">
                  <c:v>6.8228810851355348E-2</c:v>
                </c:pt>
                <c:pt idx="57" formatCode="###0.00">
                  <c:v>6.8228810851355348E-2</c:v>
                </c:pt>
                <c:pt idx="58" formatCode="###0.00">
                  <c:v>7.1490777534948258E-2</c:v>
                </c:pt>
                <c:pt idx="59" formatCode="###0.00">
                  <c:v>7.1490777534948258E-2</c:v>
                </c:pt>
                <c:pt idx="60" formatCode="###0.00">
                  <c:v>7.3719848125763487E-2</c:v>
                </c:pt>
                <c:pt idx="61" formatCode="###0.00">
                  <c:v>7.3719848125763487E-2</c:v>
                </c:pt>
                <c:pt idx="62" formatCode="###0.00">
                  <c:v>7.4766728948406191E-2</c:v>
                </c:pt>
                <c:pt idx="63" formatCode="###0.00">
                  <c:v>7.4766728948406191E-2</c:v>
                </c:pt>
                <c:pt idx="64" formatCode="###0.00">
                  <c:v>7.6273623526666112E-2</c:v>
                </c:pt>
                <c:pt idx="65" formatCode="###0.00">
                  <c:v>7.6273623526666112E-2</c:v>
                </c:pt>
                <c:pt idx="66" formatCode="###0.00">
                  <c:v>7.7394650682580446E-2</c:v>
                </c:pt>
                <c:pt idx="67" formatCode="###0.00">
                  <c:v>7.7394650682580446E-2</c:v>
                </c:pt>
                <c:pt idx="68" formatCode="###0.00">
                  <c:v>7.8354697872296875E-2</c:v>
                </c:pt>
                <c:pt idx="69" formatCode="###0.00">
                  <c:v>7.8354697872296875E-2</c:v>
                </c:pt>
                <c:pt idx="70" formatCode="###0.00">
                  <c:v>7.8615935202831944E-2</c:v>
                </c:pt>
                <c:pt idx="71" formatCode="###0.00">
                  <c:v>7.8615935202831944E-2</c:v>
                </c:pt>
                <c:pt idx="72" formatCode="###0.00">
                  <c:v>8.0028234505096107E-2</c:v>
                </c:pt>
                <c:pt idx="73" formatCode="###0.00">
                  <c:v>8.0028234505096107E-2</c:v>
                </c:pt>
                <c:pt idx="74" formatCode="###0.00">
                  <c:v>8.0328878872904852E-2</c:v>
                </c:pt>
                <c:pt idx="75" formatCode="###0.00">
                  <c:v>8.0328878872904852E-2</c:v>
                </c:pt>
                <c:pt idx="76" formatCode="###0.00">
                  <c:v>8.0643081510802683E-2</c:v>
                </c:pt>
                <c:pt idx="77" formatCode="###0.00">
                  <c:v>8.0643081510802683E-2</c:v>
                </c:pt>
                <c:pt idx="78" formatCode="###0.00">
                  <c:v>8.098295467845118E-2</c:v>
                </c:pt>
                <c:pt idx="79" formatCode="###0.00">
                  <c:v>8.098295467845118E-2</c:v>
                </c:pt>
                <c:pt idx="80" formatCode="###0.00">
                  <c:v>8.134577230392348E-2</c:v>
                </c:pt>
                <c:pt idx="81" formatCode="###0.00">
                  <c:v>8.134577230392348E-2</c:v>
                </c:pt>
                <c:pt idx="82" formatCode="###0.00">
                  <c:v>8.1740044504651443E-2</c:v>
                </c:pt>
                <c:pt idx="83" formatCode="###0.00">
                  <c:v>8.1740044504651443E-2</c:v>
                </c:pt>
                <c:pt idx="84" formatCode="###0.00">
                  <c:v>8.2614577795599331E-2</c:v>
                </c:pt>
                <c:pt idx="85" formatCode="###0.00">
                  <c:v>8.2614577795599331E-2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BF-48E1-8276-5D3F11B30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350048"/>
        <c:axId val="1190094464"/>
      </c:scatterChart>
      <c:valAx>
        <c:axId val="1366350048"/>
        <c:scaling>
          <c:orientation val="minMax"/>
          <c:max val="3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190094464"/>
        <c:crosses val="autoZero"/>
        <c:crossBetween val="midCat"/>
        <c:majorUnit val="5"/>
      </c:valAx>
      <c:valAx>
        <c:axId val="1190094464"/>
        <c:scaling>
          <c:orientation val="minMax"/>
          <c:max val="0.2"/>
        </c:scaling>
        <c:delete val="0"/>
        <c:axPos val="l"/>
        <c:numFmt formatCode="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366350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178284976521671"/>
          <c:y val="0.10350302033223112"/>
          <c:w val="0.57263681863500371"/>
          <c:h val="0.13427438677856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81132630692461E-2"/>
          <c:y val="0.14431282144343521"/>
          <c:w val="0.86100606577620165"/>
          <c:h val="0.75643892017825343"/>
        </c:manualLayout>
      </c:layout>
      <c:area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Zlepšení stavu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List1!$A$2:$A$32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 formatCode="0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List1!$B$2:$B$32</c:f>
              <c:numCache>
                <c:formatCode>0.0%</c:formatCode>
                <c:ptCount val="31"/>
                <c:pt idx="0">
                  <c:v>0</c:v>
                </c:pt>
                <c:pt idx="1">
                  <c:v>0.108536585365854</c:v>
                </c:pt>
                <c:pt idx="2">
                  <c:v>0.17207019631171899</c:v>
                </c:pt>
                <c:pt idx="3">
                  <c:v>0.21655555518629199</c:v>
                </c:pt>
                <c:pt idx="4">
                  <c:v>0.27262389429612999</c:v>
                </c:pt>
                <c:pt idx="5">
                  <c:v>0.30271939984773499</c:v>
                </c:pt>
                <c:pt idx="6">
                  <c:v>0.38688894382945799</c:v>
                </c:pt>
                <c:pt idx="7">
                  <c:v>0.448888831137424</c:v>
                </c:pt>
                <c:pt idx="8">
                  <c:v>0.47280896504337999</c:v>
                </c:pt>
                <c:pt idx="9">
                  <c:v>0.50349597893588904</c:v>
                </c:pt>
                <c:pt idx="10">
                  <c:v>0.50990819079402505</c:v>
                </c:pt>
                <c:pt idx="11">
                  <c:v>0.55768951141432999</c:v>
                </c:pt>
                <c:pt idx="12">
                  <c:v>0.61775745733700005</c:v>
                </c:pt>
                <c:pt idx="13">
                  <c:v>0.62564137523935004</c:v>
                </c:pt>
                <c:pt idx="14">
                  <c:v>0.64228520192209004</c:v>
                </c:pt>
                <c:pt idx="15">
                  <c:v>0.65943338698915499</c:v>
                </c:pt>
                <c:pt idx="16">
                  <c:v>0.69627022898507296</c:v>
                </c:pt>
                <c:pt idx="17">
                  <c:v>0.716442785316171</c:v>
                </c:pt>
                <c:pt idx="18">
                  <c:v>0.737736039221218</c:v>
                </c:pt>
                <c:pt idx="19">
                  <c:v>0.76044884338660301</c:v>
                </c:pt>
                <c:pt idx="20">
                  <c:v>0.77407652588583298</c:v>
                </c:pt>
                <c:pt idx="21">
                  <c:v>0.78770420838506405</c:v>
                </c:pt>
                <c:pt idx="22">
                  <c:v>0.80133189088429402</c:v>
                </c:pt>
                <c:pt idx="23">
                  <c:v>0.81495957338352498</c:v>
                </c:pt>
                <c:pt idx="24">
                  <c:v>0.81495957338352498</c:v>
                </c:pt>
                <c:pt idx="25">
                  <c:v>0.81495957338352498</c:v>
                </c:pt>
                <c:pt idx="26">
                  <c:v>0.81495957338352498</c:v>
                </c:pt>
                <c:pt idx="27">
                  <c:v>0.81495957338352498</c:v>
                </c:pt>
                <c:pt idx="28">
                  <c:v>0.81495957338352498</c:v>
                </c:pt>
                <c:pt idx="29">
                  <c:v>0.81495957338352498</c:v>
                </c:pt>
                <c:pt idx="30">
                  <c:v>0.81495957338352498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F-48E1-8276-5D3F11B308B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Úmrtí</c:v>
                </c:pt>
              </c:strCache>
            </c:strRef>
          </c:tx>
          <c:spPr>
            <a:solidFill>
              <a:schemeClr val="tx1"/>
            </a:solidFill>
            <a:ln>
              <a:noFill/>
              <a:prstDash val="solid"/>
            </a:ln>
            <a:effectLst/>
          </c:spPr>
          <c:cat>
            <c:numRef>
              <c:f>List1!$A$2:$A$32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 formatCode="0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List1!$C$2:$C$32</c:f>
              <c:numCache>
                <c:formatCode>0.0%</c:formatCode>
                <c:ptCount val="31"/>
                <c:pt idx="0">
                  <c:v>1.1111111111111099E-2</c:v>
                </c:pt>
                <c:pt idx="1">
                  <c:v>2.3170731707317101E-2</c:v>
                </c:pt>
                <c:pt idx="2">
                  <c:v>3.1641879833432501E-2</c:v>
                </c:pt>
                <c:pt idx="3">
                  <c:v>4.0538951608347001E-2</c:v>
                </c:pt>
                <c:pt idx="4">
                  <c:v>4.5211313200833499E-2</c:v>
                </c:pt>
                <c:pt idx="5">
                  <c:v>5.0227230792767599E-2</c:v>
                </c:pt>
                <c:pt idx="6">
                  <c:v>6.0748423790483001E-2</c:v>
                </c:pt>
                <c:pt idx="7">
                  <c:v>6.0748423790483001E-2</c:v>
                </c:pt>
                <c:pt idx="8">
                  <c:v>6.0748423790483001E-2</c:v>
                </c:pt>
                <c:pt idx="9">
                  <c:v>6.6885826568984799E-2</c:v>
                </c:pt>
                <c:pt idx="10">
                  <c:v>6.6885826568984799E-2</c:v>
                </c:pt>
                <c:pt idx="11">
                  <c:v>6.6885826568984799E-2</c:v>
                </c:pt>
                <c:pt idx="12">
                  <c:v>6.6885826568984799E-2</c:v>
                </c:pt>
                <c:pt idx="13">
                  <c:v>7.4769744471335206E-2</c:v>
                </c:pt>
                <c:pt idx="14">
                  <c:v>7.4769744471335206E-2</c:v>
                </c:pt>
                <c:pt idx="15">
                  <c:v>9.1917929538400403E-2</c:v>
                </c:pt>
                <c:pt idx="16">
                  <c:v>9.1917929538400403E-2</c:v>
                </c:pt>
                <c:pt idx="17">
                  <c:v>9.1917929538400403E-2</c:v>
                </c:pt>
                <c:pt idx="18">
                  <c:v>9.1917929538400403E-2</c:v>
                </c:pt>
                <c:pt idx="19">
                  <c:v>0.10327433162109199</c:v>
                </c:pt>
                <c:pt idx="20">
                  <c:v>0.10327433162109199</c:v>
                </c:pt>
                <c:pt idx="21">
                  <c:v>0.10327433162109199</c:v>
                </c:pt>
                <c:pt idx="22">
                  <c:v>0.10327433162109199</c:v>
                </c:pt>
                <c:pt idx="23">
                  <c:v>0.10327433162109199</c:v>
                </c:pt>
                <c:pt idx="24">
                  <c:v>0.116902014120323</c:v>
                </c:pt>
                <c:pt idx="25">
                  <c:v>0.116902014120323</c:v>
                </c:pt>
                <c:pt idx="26">
                  <c:v>0.116902014120323</c:v>
                </c:pt>
                <c:pt idx="27">
                  <c:v>0.116902014120323</c:v>
                </c:pt>
                <c:pt idx="28">
                  <c:v>0.116902014120323</c:v>
                </c:pt>
                <c:pt idx="29">
                  <c:v>0.116902014120323</c:v>
                </c:pt>
                <c:pt idx="30">
                  <c:v>0.13052969661955299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F-48E1-8276-5D3F11B308B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Setrvání v intenzivní péči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List1!$A$2:$A$32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 formatCode="0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List1!$D$2:$D$32</c:f>
              <c:numCache>
                <c:formatCode>0.0%</c:formatCode>
                <c:ptCount val="31"/>
                <c:pt idx="0">
                  <c:v>0.98888888888888893</c:v>
                </c:pt>
                <c:pt idx="1">
                  <c:v>0.86829268292682893</c:v>
                </c:pt>
                <c:pt idx="2">
                  <c:v>0.79628792385484859</c:v>
                </c:pt>
                <c:pt idx="3">
                  <c:v>0.74290549320536103</c:v>
                </c:pt>
                <c:pt idx="4">
                  <c:v>0.68216479250303652</c:v>
                </c:pt>
                <c:pt idx="5">
                  <c:v>0.64705336935949742</c:v>
                </c:pt>
                <c:pt idx="6">
                  <c:v>0.552362632380059</c:v>
                </c:pt>
                <c:pt idx="7">
                  <c:v>0.49036274507209304</c:v>
                </c:pt>
                <c:pt idx="8">
                  <c:v>0.46644261116613706</c:v>
                </c:pt>
                <c:pt idx="9">
                  <c:v>0.42961819449512617</c:v>
                </c:pt>
                <c:pt idx="10">
                  <c:v>0.42320598263699016</c:v>
                </c:pt>
                <c:pt idx="11">
                  <c:v>0.37542466201668523</c:v>
                </c:pt>
                <c:pt idx="12">
                  <c:v>0.31535671609401517</c:v>
                </c:pt>
                <c:pt idx="13">
                  <c:v>0.29958888028931474</c:v>
                </c:pt>
                <c:pt idx="14">
                  <c:v>0.28294505360657474</c:v>
                </c:pt>
                <c:pt idx="15">
                  <c:v>0.24864868347244462</c:v>
                </c:pt>
                <c:pt idx="16">
                  <c:v>0.21181184147652665</c:v>
                </c:pt>
                <c:pt idx="17">
                  <c:v>0.19163928514542861</c:v>
                </c:pt>
                <c:pt idx="18">
                  <c:v>0.17034603124038161</c:v>
                </c:pt>
                <c:pt idx="19">
                  <c:v>0.13627682499230498</c:v>
                </c:pt>
                <c:pt idx="20">
                  <c:v>0.12264914249307501</c:v>
                </c:pt>
                <c:pt idx="21">
                  <c:v>0.10902145999384394</c:v>
                </c:pt>
                <c:pt idx="22">
                  <c:v>9.5393777494613974E-2</c:v>
                </c:pt>
                <c:pt idx="23">
                  <c:v>8.176609499538301E-2</c:v>
                </c:pt>
                <c:pt idx="24">
                  <c:v>6.8138412496152045E-2</c:v>
                </c:pt>
                <c:pt idx="25">
                  <c:v>6.8138412496152045E-2</c:v>
                </c:pt>
                <c:pt idx="26">
                  <c:v>6.8138412496152045E-2</c:v>
                </c:pt>
                <c:pt idx="27">
                  <c:v>6.8138412496152045E-2</c:v>
                </c:pt>
                <c:pt idx="28">
                  <c:v>6.8138412496152045E-2</c:v>
                </c:pt>
                <c:pt idx="29">
                  <c:v>6.8138412496152045E-2</c:v>
                </c:pt>
                <c:pt idx="30">
                  <c:v>5.4510729996921969E-2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D-4FD8-A357-BE1864A44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350048"/>
        <c:axId val="1190094464"/>
      </c:areaChart>
      <c:catAx>
        <c:axId val="13663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190094464"/>
        <c:crosses val="autoZero"/>
        <c:auto val="1"/>
        <c:lblAlgn val="ctr"/>
        <c:lblOffset val="100"/>
        <c:noMultiLvlLbl val="1"/>
      </c:catAx>
      <c:valAx>
        <c:axId val="1190094464"/>
        <c:scaling>
          <c:orientation val="minMax"/>
          <c:max val="1"/>
        </c:scaling>
        <c:delete val="0"/>
        <c:axPos val="l"/>
        <c:numFmt formatCode="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366350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179375361815688"/>
          <c:y val="5.1751510166115559E-2"/>
          <c:w val="0.85302191401391136"/>
          <c:h val="7.0739288659872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81132630692461E-2"/>
          <c:y val="0.14431282144343521"/>
          <c:w val="0.86100606577620165"/>
          <c:h val="0.75643892017825343"/>
        </c:manualLayout>
      </c:layout>
      <c:area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Zlepšení stavu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List1!$A$2:$A$32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 formatCode="0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List1!$B$2:$B$32</c:f>
              <c:numCache>
                <c:formatCode>0.0%</c:formatCode>
                <c:ptCount val="31"/>
                <c:pt idx="0">
                  <c:v>0</c:v>
                </c:pt>
                <c:pt idx="1">
                  <c:v>5.7953682840721499E-2</c:v>
                </c:pt>
                <c:pt idx="2">
                  <c:v>0.10803751897750399</c:v>
                </c:pt>
                <c:pt idx="3">
                  <c:v>0.145329787961784</c:v>
                </c:pt>
                <c:pt idx="4">
                  <c:v>0.175177139362996</c:v>
                </c:pt>
                <c:pt idx="5">
                  <c:v>0.20414420021596799</c:v>
                </c:pt>
                <c:pt idx="6">
                  <c:v>0.22799457225730499</c:v>
                </c:pt>
                <c:pt idx="7">
                  <c:v>0.26895141803863498</c:v>
                </c:pt>
                <c:pt idx="8">
                  <c:v>0.290370176674279</c:v>
                </c:pt>
                <c:pt idx="9">
                  <c:v>0.318896648369074</c:v>
                </c:pt>
                <c:pt idx="10">
                  <c:v>0.33635258204191498</c:v>
                </c:pt>
                <c:pt idx="11">
                  <c:v>0.37028009222559399</c:v>
                </c:pt>
                <c:pt idx="12">
                  <c:v>0.39582041887104402</c:v>
                </c:pt>
                <c:pt idx="13">
                  <c:v>0.41279129381308599</c:v>
                </c:pt>
                <c:pt idx="14">
                  <c:v>0.42333320201237801</c:v>
                </c:pt>
                <c:pt idx="15">
                  <c:v>0.44705249546078502</c:v>
                </c:pt>
                <c:pt idx="16">
                  <c:v>0.45951517506926998</c:v>
                </c:pt>
                <c:pt idx="17">
                  <c:v>0.47271095347825398</c:v>
                </c:pt>
                <c:pt idx="18">
                  <c:v>0.50090193462472099</c:v>
                </c:pt>
                <c:pt idx="19">
                  <c:v>0.53766076298236798</c:v>
                </c:pt>
                <c:pt idx="20">
                  <c:v>0.54903849556925899</c:v>
                </c:pt>
                <c:pt idx="21">
                  <c:v>0.55472736186270399</c:v>
                </c:pt>
                <c:pt idx="22">
                  <c:v>0.55472736186270399</c:v>
                </c:pt>
                <c:pt idx="23">
                  <c:v>0.55472736186270399</c:v>
                </c:pt>
                <c:pt idx="24">
                  <c:v>0.566105094449595</c:v>
                </c:pt>
                <c:pt idx="25">
                  <c:v>0.57260665592781801</c:v>
                </c:pt>
                <c:pt idx="26">
                  <c:v>0.57910821740604101</c:v>
                </c:pt>
                <c:pt idx="27">
                  <c:v>0.57910821740604101</c:v>
                </c:pt>
                <c:pt idx="28">
                  <c:v>0.57910821740604101</c:v>
                </c:pt>
                <c:pt idx="29">
                  <c:v>0.57910821740604101</c:v>
                </c:pt>
                <c:pt idx="30">
                  <c:v>0.58560977888426502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5-4CD1-8F8B-D2CAD01625A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Úmrtí</c:v>
                </c:pt>
              </c:strCache>
            </c:strRef>
          </c:tx>
          <c:spPr>
            <a:solidFill>
              <a:schemeClr val="tx1"/>
            </a:solidFill>
            <a:ln>
              <a:noFill/>
              <a:prstDash val="solid"/>
            </a:ln>
            <a:effectLst/>
          </c:spPr>
          <c:cat>
            <c:numRef>
              <c:f>List1!$A$2:$A$32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 formatCode="0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List1!$C$2:$C$32</c:f>
              <c:numCache>
                <c:formatCode>0.0%</c:formatCode>
                <c:ptCount val="31"/>
                <c:pt idx="0">
                  <c:v>2.18120805369128E-2</c:v>
                </c:pt>
                <c:pt idx="1">
                  <c:v>5.1667008060920797E-2</c:v>
                </c:pt>
                <c:pt idx="2">
                  <c:v>8.1346318364199394E-2</c:v>
                </c:pt>
                <c:pt idx="3">
                  <c:v>0.112750334350961</c:v>
                </c:pt>
                <c:pt idx="4">
                  <c:v>0.13406987106611201</c:v>
                </c:pt>
                <c:pt idx="5">
                  <c:v>0.151895754667942</c:v>
                </c:pt>
                <c:pt idx="6">
                  <c:v>0.17813116391341199</c:v>
                </c:pt>
                <c:pt idx="7">
                  <c:v>0.20628899538807699</c:v>
                </c:pt>
                <c:pt idx="8">
                  <c:v>0.23038509885317701</c:v>
                </c:pt>
                <c:pt idx="9">
                  <c:v>0.24179568753109401</c:v>
                </c:pt>
                <c:pt idx="10">
                  <c:v>0.25343297664632197</c:v>
                </c:pt>
                <c:pt idx="11">
                  <c:v>0.26577025307675101</c:v>
                </c:pt>
                <c:pt idx="12">
                  <c:v>0.28173295723015701</c:v>
                </c:pt>
                <c:pt idx="13">
                  <c:v>0.288521307206973</c:v>
                </c:pt>
                <c:pt idx="14">
                  <c:v>0.292035276606737</c:v>
                </c:pt>
                <c:pt idx="15">
                  <c:v>0.30784813890567497</c:v>
                </c:pt>
                <c:pt idx="16">
                  <c:v>0.316156591977999</c:v>
                </c:pt>
                <c:pt idx="17">
                  <c:v>0.32055518478099299</c:v>
                </c:pt>
                <c:pt idx="18">
                  <c:v>0.32055518478099299</c:v>
                </c:pt>
                <c:pt idx="19">
                  <c:v>0.32580644597494302</c:v>
                </c:pt>
                <c:pt idx="20">
                  <c:v>0.33149531226838802</c:v>
                </c:pt>
                <c:pt idx="21">
                  <c:v>0.33718417856183402</c:v>
                </c:pt>
                <c:pt idx="22">
                  <c:v>0.33718417856183402</c:v>
                </c:pt>
                <c:pt idx="23">
                  <c:v>0.33718417856183402</c:v>
                </c:pt>
                <c:pt idx="24">
                  <c:v>0.34287304485527897</c:v>
                </c:pt>
                <c:pt idx="25">
                  <c:v>0.34937460633350198</c:v>
                </c:pt>
                <c:pt idx="26">
                  <c:v>0.368879290768172</c:v>
                </c:pt>
                <c:pt idx="27">
                  <c:v>0.38188241372461901</c:v>
                </c:pt>
                <c:pt idx="28">
                  <c:v>0.38188241372461901</c:v>
                </c:pt>
                <c:pt idx="29">
                  <c:v>0.38188241372461901</c:v>
                </c:pt>
                <c:pt idx="30">
                  <c:v>0.38188241372461901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5-4CD1-8F8B-D2CAD01625A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Setrvání v intenzivní péči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List1!$A$2:$A$32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 formatCode="0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List1!$D$2:$D$32</c:f>
              <c:numCache>
                <c:formatCode>0.0%</c:formatCode>
                <c:ptCount val="31"/>
                <c:pt idx="0">
                  <c:v>0.97818791946308725</c:v>
                </c:pt>
                <c:pt idx="1">
                  <c:v>0.89037930909835761</c:v>
                </c:pt>
                <c:pt idx="2">
                  <c:v>0.81061616265829661</c:v>
                </c:pt>
                <c:pt idx="3">
                  <c:v>0.74191987768725498</c:v>
                </c:pt>
                <c:pt idx="4">
                  <c:v>0.69075298957089193</c:v>
                </c:pt>
                <c:pt idx="5">
                  <c:v>0.64396004511608995</c:v>
                </c:pt>
                <c:pt idx="6">
                  <c:v>0.59387426382928299</c:v>
                </c:pt>
                <c:pt idx="7">
                  <c:v>0.52475958657328803</c:v>
                </c:pt>
                <c:pt idx="8">
                  <c:v>0.47924472447254396</c:v>
                </c:pt>
                <c:pt idx="9">
                  <c:v>0.43930766409983196</c:v>
                </c:pt>
                <c:pt idx="10">
                  <c:v>0.4102144413117631</c:v>
                </c:pt>
                <c:pt idx="11">
                  <c:v>0.36394965469765506</c:v>
                </c:pt>
                <c:pt idx="12">
                  <c:v>0.32244662389879897</c:v>
                </c:pt>
                <c:pt idx="13">
                  <c:v>0.29868739897994101</c:v>
                </c:pt>
                <c:pt idx="14">
                  <c:v>0.28463152138088499</c:v>
                </c:pt>
                <c:pt idx="15">
                  <c:v>0.24509936563354001</c:v>
                </c:pt>
                <c:pt idx="16">
                  <c:v>0.22432823295273108</c:v>
                </c:pt>
                <c:pt idx="17">
                  <c:v>0.20673386174075303</c:v>
                </c:pt>
                <c:pt idx="18">
                  <c:v>0.17854288059428602</c:v>
                </c:pt>
                <c:pt idx="19">
                  <c:v>0.13653279104268901</c:v>
                </c:pt>
                <c:pt idx="20">
                  <c:v>0.11946619216235299</c:v>
                </c:pt>
                <c:pt idx="21">
                  <c:v>0.10808845957546198</c:v>
                </c:pt>
                <c:pt idx="22">
                  <c:v>0.10808845957546198</c:v>
                </c:pt>
                <c:pt idx="23">
                  <c:v>0.10808845957546198</c:v>
                </c:pt>
                <c:pt idx="24">
                  <c:v>9.1021860695125967E-2</c:v>
                </c:pt>
                <c:pt idx="25">
                  <c:v>7.8018737738680066E-2</c:v>
                </c:pt>
                <c:pt idx="26">
                  <c:v>5.2012491825787044E-2</c:v>
                </c:pt>
                <c:pt idx="27">
                  <c:v>3.9009368869339922E-2</c:v>
                </c:pt>
                <c:pt idx="28">
                  <c:v>3.9009368869339922E-2</c:v>
                </c:pt>
                <c:pt idx="29">
                  <c:v>3.9009368869339922E-2</c:v>
                </c:pt>
                <c:pt idx="30">
                  <c:v>3.2507807391115917E-2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05-4CD1-8F8B-D2CAD0162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350048"/>
        <c:axId val="1190094464"/>
      </c:areaChart>
      <c:catAx>
        <c:axId val="13663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190094464"/>
        <c:crosses val="autoZero"/>
        <c:auto val="1"/>
        <c:lblAlgn val="ctr"/>
        <c:lblOffset val="100"/>
        <c:noMultiLvlLbl val="1"/>
      </c:catAx>
      <c:valAx>
        <c:axId val="1190094464"/>
        <c:scaling>
          <c:orientation val="minMax"/>
          <c:max val="1"/>
        </c:scaling>
        <c:delete val="0"/>
        <c:axPos val="l"/>
        <c:numFmt formatCode="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366350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113081702022977"/>
          <c:y val="5.1751510166115559E-2"/>
          <c:w val="0.85996184851661339"/>
          <c:h val="7.0739288659872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9441885555168334"/>
        </c:manualLayout>
      </c:layout>
      <c:barChart>
        <c:barDir val="col"/>
        <c:grouping val="clustered"/>
        <c:varyColors val="0"/>
        <c:ser>
          <c:idx val="5"/>
          <c:order val="5"/>
          <c:tx>
            <c:v>Reálné hodnoty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Sheet1!$B$7:$FZ$7</c:f>
              <c:numCache>
                <c:formatCode>General</c:formatCode>
                <c:ptCount val="181"/>
                <c:pt idx="0">
                  <c:v>1588</c:v>
                </c:pt>
                <c:pt idx="1">
                  <c:v>1600</c:v>
                </c:pt>
                <c:pt idx="2">
                  <c:v>1626</c:v>
                </c:pt>
                <c:pt idx="3">
                  <c:v>1651</c:v>
                </c:pt>
                <c:pt idx="4">
                  <c:v>1671</c:v>
                </c:pt>
                <c:pt idx="5">
                  <c:v>1674</c:v>
                </c:pt>
                <c:pt idx="6">
                  <c:v>1678</c:v>
                </c:pt>
                <c:pt idx="7">
                  <c:v>1772</c:v>
                </c:pt>
                <c:pt idx="8">
                  <c:v>1801</c:v>
                </c:pt>
                <c:pt idx="9">
                  <c:v>1831</c:v>
                </c:pt>
                <c:pt idx="10">
                  <c:v>1821</c:v>
                </c:pt>
                <c:pt idx="11">
                  <c:v>1836</c:v>
                </c:pt>
                <c:pt idx="12">
                  <c:v>1785</c:v>
                </c:pt>
                <c:pt idx="13">
                  <c:v>1833</c:v>
                </c:pt>
                <c:pt idx="14">
                  <c:v>1891</c:v>
                </c:pt>
                <c:pt idx="15">
                  <c:v>1897</c:v>
                </c:pt>
                <c:pt idx="16">
                  <c:v>1865</c:v>
                </c:pt>
                <c:pt idx="17">
                  <c:v>1864</c:v>
                </c:pt>
                <c:pt idx="18">
                  <c:v>1821</c:v>
                </c:pt>
                <c:pt idx="19">
                  <c:v>1783</c:v>
                </c:pt>
                <c:pt idx="20">
                  <c:v>1807</c:v>
                </c:pt>
                <c:pt idx="21">
                  <c:v>1824</c:v>
                </c:pt>
                <c:pt idx="22">
                  <c:v>1779</c:v>
                </c:pt>
                <c:pt idx="23">
                  <c:v>1746</c:v>
                </c:pt>
                <c:pt idx="24">
                  <c:v>1746</c:v>
                </c:pt>
                <c:pt idx="25">
                  <c:v>1686</c:v>
                </c:pt>
                <c:pt idx="26">
                  <c:v>1652</c:v>
                </c:pt>
                <c:pt idx="27">
                  <c:v>1660</c:v>
                </c:pt>
                <c:pt idx="28">
                  <c:v>1668</c:v>
                </c:pt>
                <c:pt idx="29">
                  <c:v>1620</c:v>
                </c:pt>
                <c:pt idx="30">
                  <c:v>1564</c:v>
                </c:pt>
                <c:pt idx="31">
                  <c:v>1518</c:v>
                </c:pt>
                <c:pt idx="32">
                  <c:v>1437</c:v>
                </c:pt>
                <c:pt idx="33">
                  <c:v>1413</c:v>
                </c:pt>
                <c:pt idx="34">
                  <c:v>1392</c:v>
                </c:pt>
                <c:pt idx="35">
                  <c:v>1363</c:v>
                </c:pt>
                <c:pt idx="36">
                  <c:v>1414</c:v>
                </c:pt>
                <c:pt idx="37">
                  <c:v>1390</c:v>
                </c:pt>
                <c:pt idx="38">
                  <c:v>1334</c:v>
                </c:pt>
                <c:pt idx="39">
                  <c:v>1270</c:v>
                </c:pt>
                <c:pt idx="40">
                  <c:v>1256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C-4D3D-8134-05CC03D62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R = 0,75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Sheet1!$B$2:$FZ$2</c:f>
              <c:numCache>
                <c:formatCode>General</c:formatCode>
                <c:ptCount val="181"/>
                <c:pt idx="31">
                  <c:v>1530.2191397925492</c:v>
                </c:pt>
                <c:pt idx="32">
                  <c:v>1496.375196120415</c:v>
                </c:pt>
                <c:pt idx="33">
                  <c:v>1462.9106233174198</c:v>
                </c:pt>
                <c:pt idx="34">
                  <c:v>1430.8212562313993</c:v>
                </c:pt>
                <c:pt idx="35">
                  <c:v>1399.7801552886681</c:v>
                </c:pt>
                <c:pt idx="36">
                  <c:v>1369.2191766887213</c:v>
                </c:pt>
                <c:pt idx="37">
                  <c:v>1338.8762059004825</c:v>
                </c:pt>
                <c:pt idx="38">
                  <c:v>1309.0435564479278</c:v>
                </c:pt>
                <c:pt idx="39">
                  <c:v>1278.9122585332334</c:v>
                </c:pt>
                <c:pt idx="40">
                  <c:v>1248.1905271099413</c:v>
                </c:pt>
                <c:pt idx="41">
                  <c:v>1217.2879555428667</c:v>
                </c:pt>
                <c:pt idx="42">
                  <c:v>1185.7562747416152</c:v>
                </c:pt>
                <c:pt idx="43">
                  <c:v>1153.4204530842198</c:v>
                </c:pt>
                <c:pt idx="44">
                  <c:v>1120.3644613469446</c:v>
                </c:pt>
                <c:pt idx="45">
                  <c:v>1086.8226049174418</c:v>
                </c:pt>
                <c:pt idx="46">
                  <c:v>1053.0999138732045</c:v>
                </c:pt>
                <c:pt idx="47">
                  <c:v>1019.3109100344344</c:v>
                </c:pt>
                <c:pt idx="48">
                  <c:v>985.4354782666253</c:v>
                </c:pt>
                <c:pt idx="49">
                  <c:v>951.48201680966565</c:v>
                </c:pt>
                <c:pt idx="50">
                  <c:v>917.70108637994485</c:v>
                </c:pt>
                <c:pt idx="51">
                  <c:v>884.25294492896614</c:v>
                </c:pt>
                <c:pt idx="52">
                  <c:v>851.42170025383575</c:v>
                </c:pt>
                <c:pt idx="53">
                  <c:v>818.99779153161614</c:v>
                </c:pt>
                <c:pt idx="54">
                  <c:v>787.09799345402007</c:v>
                </c:pt>
                <c:pt idx="55">
                  <c:v>755.85630385895911</c:v>
                </c:pt>
                <c:pt idx="56">
                  <c:v>725.39827197834825</c:v>
                </c:pt>
                <c:pt idx="57">
                  <c:v>695.83094032708323</c:v>
                </c:pt>
                <c:pt idx="58">
                  <c:v>667.14453217629364</c:v>
                </c:pt>
                <c:pt idx="59">
                  <c:v>639.40531133780212</c:v>
                </c:pt>
                <c:pt idx="60">
                  <c:v>612.57485778980708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5C-4D3D-8134-05CC03D6245B}"/>
            </c:ext>
          </c:extLst>
        </c:ser>
        <c:ser>
          <c:idx val="2"/>
          <c:order val="1"/>
          <c:tx>
            <c:v>R = 0,85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Sheet1!$B$3:$FZ$3</c:f>
              <c:numCache>
                <c:formatCode>General</c:formatCode>
                <c:ptCount val="181"/>
                <c:pt idx="31">
                  <c:v>1531.5386658376153</c:v>
                </c:pt>
                <c:pt idx="32">
                  <c:v>1500.1887729458856</c:v>
                </c:pt>
                <c:pt idx="33">
                  <c:v>1470.1483655988056</c:v>
                </c:pt>
                <c:pt idx="34">
                  <c:v>1442.2467855418952</c:v>
                </c:pt>
                <c:pt idx="35">
                  <c:v>1416.2613467966798</c:v>
                </c:pt>
                <c:pt idx="36">
                  <c:v>1391.7296455071655</c:v>
                </c:pt>
                <c:pt idx="37">
                  <c:v>1368.4703481516135</c:v>
                </c:pt>
                <c:pt idx="38">
                  <c:v>1346.7968084630513</c:v>
                </c:pt>
                <c:pt idx="39">
                  <c:v>1325.6980801508812</c:v>
                </c:pt>
                <c:pt idx="40">
                  <c:v>1304.7063045381192</c:v>
                </c:pt>
                <c:pt idx="41">
                  <c:v>1284.1491915546394</c:v>
                </c:pt>
                <c:pt idx="42">
                  <c:v>1263.4973490472935</c:v>
                </c:pt>
                <c:pt idx="43">
                  <c:v>1242.4606938509155</c:v>
                </c:pt>
                <c:pt idx="44">
                  <c:v>1220.9944300601505</c:v>
                </c:pt>
                <c:pt idx="45">
                  <c:v>1199.195466714363</c:v>
                </c:pt>
                <c:pt idx="46">
                  <c:v>1177.2076642874563</c:v>
                </c:pt>
                <c:pt idx="47">
                  <c:v>1155.0388319036074</c:v>
                </c:pt>
                <c:pt idx="48">
                  <c:v>1132.5854717838488</c:v>
                </c:pt>
                <c:pt idx="49">
                  <c:v>1109.7891291041774</c:v>
                </c:pt>
                <c:pt idx="50">
                  <c:v>1086.8311280656749</c:v>
                </c:pt>
                <c:pt idx="51">
                  <c:v>1063.7889384182624</c:v>
                </c:pt>
                <c:pt idx="52">
                  <c:v>1040.8789051430983</c:v>
                </c:pt>
                <c:pt idx="53">
                  <c:v>1017.8437217519023</c:v>
                </c:pt>
                <c:pt idx="54">
                  <c:v>994.77991630954443</c:v>
                </c:pt>
                <c:pt idx="55">
                  <c:v>971.80888023787998</c:v>
                </c:pt>
                <c:pt idx="56">
                  <c:v>949.03548955262227</c:v>
                </c:pt>
                <c:pt idx="57">
                  <c:v>926.55647205745674</c:v>
                </c:pt>
                <c:pt idx="58">
                  <c:v>904.36125783888269</c:v>
                </c:pt>
                <c:pt idx="59">
                  <c:v>882.51795593194993</c:v>
                </c:pt>
                <c:pt idx="60">
                  <c:v>860.99986268477869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5C-4D3D-8134-05CC03D6245B}"/>
            </c:ext>
          </c:extLst>
        </c:ser>
        <c:ser>
          <c:idx val="1"/>
          <c:order val="2"/>
          <c:tx>
            <c:v>R = 0,95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Sheet1!$B$4:$FZ$4</c:f>
              <c:numCache>
                <c:formatCode>General</c:formatCode>
                <c:ptCount val="181"/>
                <c:pt idx="31">
                  <c:v>1532.8581918826821</c:v>
                </c:pt>
                <c:pt idx="32">
                  <c:v>1504.0064992243281</c:v>
                </c:pt>
                <c:pt idx="33">
                  <c:v>1477.3998226745871</c:v>
                </c:pt>
                <c:pt idx="34">
                  <c:v>1453.6935129633644</c:v>
                </c:pt>
                <c:pt idx="35">
                  <c:v>1432.8378993938995</c:v>
                </c:pt>
                <c:pt idx="36">
                  <c:v>1414.5300961180217</c:v>
                </c:pt>
                <c:pt idx="37">
                  <c:v>1398.7214281344327</c:v>
                </c:pt>
                <c:pt idx="38">
                  <c:v>1385.7819034477932</c:v>
                </c:pt>
                <c:pt idx="39">
                  <c:v>1374.502306905232</c:v>
                </c:pt>
                <c:pt idx="40">
                  <c:v>1364.2453775160536</c:v>
                </c:pt>
                <c:pt idx="41">
                  <c:v>1355.3028614970808</c:v>
                </c:pt>
                <c:pt idx="42">
                  <c:v>1347.1253372823521</c:v>
                </c:pt>
                <c:pt idx="43">
                  <c:v>1339.3578031170907</c:v>
                </c:pt>
                <c:pt idx="44">
                  <c:v>1331.8237083445381</c:v>
                </c:pt>
                <c:pt idx="45">
                  <c:v>1324.4852904659108</c:v>
                </c:pt>
                <c:pt idx="46">
                  <c:v>1317.3350333755479</c:v>
                </c:pt>
                <c:pt idx="47">
                  <c:v>1310.2820339410723</c:v>
                </c:pt>
                <c:pt idx="48">
                  <c:v>1303.1574285782322</c:v>
                </c:pt>
                <c:pt idx="49">
                  <c:v>1295.8427422789994</c:v>
                </c:pt>
                <c:pt idx="50">
                  <c:v>1288.4229319450781</c:v>
                </c:pt>
                <c:pt idx="51">
                  <c:v>1280.8802704087643</c:v>
                </c:pt>
                <c:pt idx="52">
                  <c:v>1273.3506552378381</c:v>
                </c:pt>
                <c:pt idx="53">
                  <c:v>1265.5195836787725</c:v>
                </c:pt>
                <c:pt idx="54">
                  <c:v>1257.4464272439079</c:v>
                </c:pt>
                <c:pt idx="55">
                  <c:v>1249.2173097339878</c:v>
                </c:pt>
                <c:pt idx="56">
                  <c:v>1240.8989954278663</c:v>
                </c:pt>
                <c:pt idx="57">
                  <c:v>1232.5484583457223</c:v>
                </c:pt>
                <c:pt idx="58">
                  <c:v>1224.1298886776738</c:v>
                </c:pt>
                <c:pt idx="59">
                  <c:v>1215.6914310179739</c:v>
                </c:pt>
                <c:pt idx="60">
                  <c:v>1207.1927765912958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5C-4D3D-8134-05CC03D6245B}"/>
            </c:ext>
          </c:extLst>
        </c:ser>
        <c:ser>
          <c:idx val="0"/>
          <c:order val="3"/>
          <c:tx>
            <c:v>R = 1,10</c:v>
          </c:tx>
          <c:spPr>
            <a:ln w="28575">
              <a:solidFill>
                <a:srgbClr val="690923"/>
              </a:solidFill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Sheet1!$B$5:$FZ$5</c:f>
              <c:numCache>
                <c:formatCode>General</c:formatCode>
                <c:ptCount val="181"/>
                <c:pt idx="31">
                  <c:v>1534.8416304032537</c:v>
                </c:pt>
                <c:pt idx="32">
                  <c:v>1509.736429803957</c:v>
                </c:pt>
                <c:pt idx="33">
                  <c:v>1488.2722183191868</c:v>
                </c:pt>
                <c:pt idx="34">
                  <c:v>1470.8504104366982</c:v>
                </c:pt>
                <c:pt idx="35">
                  <c:v>1457.8024957687592</c:v>
                </c:pt>
                <c:pt idx="36">
                  <c:v>1449.1851362937819</c:v>
                </c:pt>
                <c:pt idx="37">
                  <c:v>1445.2288908025889</c:v>
                </c:pt>
                <c:pt idx="38">
                  <c:v>1446.4633988020164</c:v>
                </c:pt>
                <c:pt idx="39">
                  <c:v>1451.3624584046022</c:v>
                </c:pt>
                <c:pt idx="40">
                  <c:v>1459.113509871105</c:v>
                </c:pt>
                <c:pt idx="41">
                  <c:v>1470.0672214945746</c:v>
                </c:pt>
                <c:pt idx="42">
                  <c:v>1483.8057833443211</c:v>
                </c:pt>
                <c:pt idx="43">
                  <c:v>1499.9433422500406</c:v>
                </c:pt>
                <c:pt idx="44">
                  <c:v>1518.1615030078442</c:v>
                </c:pt>
                <c:pt idx="45">
                  <c:v>1538.2557829955458</c:v>
                </c:pt>
                <c:pt idx="46">
                  <c:v>1560.0363575757619</c:v>
                </c:pt>
                <c:pt idx="47">
                  <c:v>1583.3547108181265</c:v>
                </c:pt>
                <c:pt idx="48">
                  <c:v>1608.0332985019004</c:v>
                </c:pt>
                <c:pt idx="49">
                  <c:v>1633.9073550244389</c:v>
                </c:pt>
                <c:pt idx="50">
                  <c:v>1660.9422278721463</c:v>
                </c:pt>
                <c:pt idx="51">
                  <c:v>1688.9930033978853</c:v>
                </c:pt>
                <c:pt idx="52">
                  <c:v>1718.0885239862162</c:v>
                </c:pt>
                <c:pt idx="53">
                  <c:v>1747.8705787990573</c:v>
                </c:pt>
                <c:pt idx="54">
                  <c:v>1778.3846811646604</c:v>
                </c:pt>
                <c:pt idx="55">
                  <c:v>1809.6872030877594</c:v>
                </c:pt>
                <c:pt idx="56">
                  <c:v>1841.7792540753101</c:v>
                </c:pt>
                <c:pt idx="57">
                  <c:v>1874.6517908532855</c:v>
                </c:pt>
                <c:pt idx="58">
                  <c:v>1908.2268754269194</c:v>
                </c:pt>
                <c:pt idx="59">
                  <c:v>1942.5506328371134</c:v>
                </c:pt>
                <c:pt idx="60">
                  <c:v>1977.5789343409838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E5C-4D3D-8134-05CC03D6245B}"/>
            </c:ext>
          </c:extLst>
        </c:ser>
        <c:ser>
          <c:idx val="4"/>
          <c:order val="4"/>
          <c:tx>
            <c:v>Maximální počet pacientů s COVID-19 na lůžkách za období říjen/listopad 2020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Sheet1!$B$6:$FZ$6</c:f>
              <c:numCache>
                <c:formatCode>General</c:formatCode>
                <c:ptCount val="181"/>
                <c:pt idx="0">
                  <c:v>1208</c:v>
                </c:pt>
                <c:pt idx="1">
                  <c:v>1208</c:v>
                </c:pt>
                <c:pt idx="2">
                  <c:v>1208</c:v>
                </c:pt>
                <c:pt idx="3">
                  <c:v>1208</c:v>
                </c:pt>
                <c:pt idx="4">
                  <c:v>1208</c:v>
                </c:pt>
                <c:pt idx="5">
                  <c:v>1208</c:v>
                </c:pt>
                <c:pt idx="6">
                  <c:v>1208</c:v>
                </c:pt>
                <c:pt idx="7">
                  <c:v>1208</c:v>
                </c:pt>
                <c:pt idx="8">
                  <c:v>1208</c:v>
                </c:pt>
                <c:pt idx="9">
                  <c:v>1208</c:v>
                </c:pt>
                <c:pt idx="10">
                  <c:v>1208</c:v>
                </c:pt>
                <c:pt idx="11">
                  <c:v>1208</c:v>
                </c:pt>
                <c:pt idx="12">
                  <c:v>1208</c:v>
                </c:pt>
                <c:pt idx="13">
                  <c:v>1208</c:v>
                </c:pt>
                <c:pt idx="14">
                  <c:v>1208</c:v>
                </c:pt>
                <c:pt idx="15">
                  <c:v>1208</c:v>
                </c:pt>
                <c:pt idx="16">
                  <c:v>1208</c:v>
                </c:pt>
                <c:pt idx="17">
                  <c:v>1208</c:v>
                </c:pt>
                <c:pt idx="18">
                  <c:v>1208</c:v>
                </c:pt>
                <c:pt idx="19">
                  <c:v>1208</c:v>
                </c:pt>
                <c:pt idx="20">
                  <c:v>1208</c:v>
                </c:pt>
                <c:pt idx="21">
                  <c:v>1208</c:v>
                </c:pt>
                <c:pt idx="22">
                  <c:v>1208</c:v>
                </c:pt>
                <c:pt idx="23">
                  <c:v>1208</c:v>
                </c:pt>
                <c:pt idx="24">
                  <c:v>1208</c:v>
                </c:pt>
                <c:pt idx="25">
                  <c:v>1208</c:v>
                </c:pt>
                <c:pt idx="26">
                  <c:v>1208</c:v>
                </c:pt>
                <c:pt idx="27">
                  <c:v>1208</c:v>
                </c:pt>
                <c:pt idx="28">
                  <c:v>1208</c:v>
                </c:pt>
                <c:pt idx="29">
                  <c:v>1208</c:v>
                </c:pt>
                <c:pt idx="30">
                  <c:v>1208</c:v>
                </c:pt>
                <c:pt idx="31">
                  <c:v>1208</c:v>
                </c:pt>
                <c:pt idx="32">
                  <c:v>1208</c:v>
                </c:pt>
                <c:pt idx="33">
                  <c:v>1208</c:v>
                </c:pt>
                <c:pt idx="34">
                  <c:v>1208</c:v>
                </c:pt>
                <c:pt idx="35">
                  <c:v>1208</c:v>
                </c:pt>
                <c:pt idx="36">
                  <c:v>1208</c:v>
                </c:pt>
                <c:pt idx="37">
                  <c:v>1208</c:v>
                </c:pt>
                <c:pt idx="38">
                  <c:v>1208</c:v>
                </c:pt>
                <c:pt idx="39">
                  <c:v>1208</c:v>
                </c:pt>
                <c:pt idx="40">
                  <c:v>1208</c:v>
                </c:pt>
                <c:pt idx="41">
                  <c:v>1208</c:v>
                </c:pt>
                <c:pt idx="42">
                  <c:v>1208</c:v>
                </c:pt>
                <c:pt idx="43">
                  <c:v>1208</c:v>
                </c:pt>
                <c:pt idx="44">
                  <c:v>1208</c:v>
                </c:pt>
                <c:pt idx="45">
                  <c:v>1208</c:v>
                </c:pt>
                <c:pt idx="46">
                  <c:v>1208</c:v>
                </c:pt>
                <c:pt idx="47">
                  <c:v>1208</c:v>
                </c:pt>
                <c:pt idx="48">
                  <c:v>1208</c:v>
                </c:pt>
                <c:pt idx="49">
                  <c:v>1208</c:v>
                </c:pt>
                <c:pt idx="50">
                  <c:v>1208</c:v>
                </c:pt>
                <c:pt idx="51">
                  <c:v>1208</c:v>
                </c:pt>
                <c:pt idx="52">
                  <c:v>1208</c:v>
                </c:pt>
                <c:pt idx="53">
                  <c:v>1208</c:v>
                </c:pt>
                <c:pt idx="54">
                  <c:v>1208</c:v>
                </c:pt>
                <c:pt idx="55">
                  <c:v>1208</c:v>
                </c:pt>
                <c:pt idx="56">
                  <c:v>1208</c:v>
                </c:pt>
                <c:pt idx="57">
                  <c:v>1208</c:v>
                </c:pt>
                <c:pt idx="58">
                  <c:v>1208</c:v>
                </c:pt>
                <c:pt idx="59">
                  <c:v>1208</c:v>
                </c:pt>
                <c:pt idx="60">
                  <c:v>1208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E5C-4D3D-8134-05CC03D62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  <c:max val="22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14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620706075588671"/>
          <c:y val="9.6853251583716174E-2"/>
          <c:w val="0.75028703135162456"/>
          <c:h val="0.812842278578805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SDN</c:v>
                </c:pt>
              </c:strCache>
            </c:strRef>
          </c:tx>
          <c:spPr>
            <a:ln w="28575">
              <a:solidFill>
                <a:schemeClr val="tx2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_-* #\ ##0_-;\-* #\ ##0_-;_-* "-"??_-;_-@_-</c:formatCode>
                <c:ptCount val="10"/>
                <c:pt idx="0">
                  <c:v>75553</c:v>
                </c:pt>
                <c:pt idx="1">
                  <c:v>75132</c:v>
                </c:pt>
                <c:pt idx="2">
                  <c:v>73659</c:v>
                </c:pt>
                <c:pt idx="3">
                  <c:v>73384</c:v>
                </c:pt>
                <c:pt idx="4">
                  <c:v>75441</c:v>
                </c:pt>
                <c:pt idx="5">
                  <c:v>75461</c:v>
                </c:pt>
                <c:pt idx="6">
                  <c:v>73353</c:v>
                </c:pt>
                <c:pt idx="7">
                  <c:v>72510</c:v>
                </c:pt>
                <c:pt idx="8">
                  <c:v>69047</c:v>
                </c:pt>
                <c:pt idx="9">
                  <c:v>67665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3E-41D6-A49F-BAB0ED2599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Amputace DK</c:v>
                </c:pt>
              </c:strCache>
            </c:strRef>
          </c:tx>
          <c:marker>
            <c:symbol val="circle"/>
            <c:size val="7"/>
          </c:marker>
          <c:dPt>
            <c:idx val="4"/>
            <c:marker>
              <c:spPr>
                <a:solidFill>
                  <a:srgbClr val="3D67BC"/>
                </a:solidFill>
                <a:ln>
                  <a:solidFill>
                    <a:srgbClr val="3D67BC"/>
                  </a:solidFill>
                </a:ln>
              </c:spPr>
            </c:marker>
            <c:bubble3D val="0"/>
            <c:spPr>
              <a:ln>
                <a:solidFill>
                  <a:srgbClr val="3D67B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B63E-41D6-A49F-BAB0ED2599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3D67BC"/>
                    </a:solidFill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Sheet1!$C$2:$C$11</c:f>
              <c:numCache>
                <c:formatCode>_-* #\ ##0_-;\-* #\ ##0_-;_-* "-"??_-;_-@_-</c:formatCode>
                <c:ptCount val="10"/>
                <c:pt idx="0">
                  <c:v>4625</c:v>
                </c:pt>
                <c:pt idx="1">
                  <c:v>4563</c:v>
                </c:pt>
                <c:pt idx="2">
                  <c:v>4527</c:v>
                </c:pt>
                <c:pt idx="3">
                  <c:v>4766</c:v>
                </c:pt>
                <c:pt idx="4">
                  <c:v>4665</c:v>
                </c:pt>
                <c:pt idx="5">
                  <c:v>4818</c:v>
                </c:pt>
                <c:pt idx="6">
                  <c:v>4850</c:v>
                </c:pt>
                <c:pt idx="7">
                  <c:v>4861</c:v>
                </c:pt>
                <c:pt idx="8">
                  <c:v>4917</c:v>
                </c:pt>
                <c:pt idx="9">
                  <c:v>4971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3E-41D6-A49F-BAB0ED259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817872"/>
        <c:axId val="379818264"/>
      </c:lineChart>
      <c:catAx>
        <c:axId val="37981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79818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9818264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Počet osob se SDN / s amputací</a:t>
                </a:r>
                <a:r>
                  <a:rPr lang="cs-CZ" baseline="0" dirty="0"/>
                  <a:t> DK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6.0110275554883406E-3"/>
              <c:y val="0.2275088100919500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79817872"/>
        <c:crosses val="autoZero"/>
        <c:crossBetween val="between"/>
      </c:valAx>
      <c:spPr>
        <a:noFill/>
        <a:ln w="32008">
          <a:noFill/>
        </a:ln>
      </c:spPr>
    </c:plotArea>
    <c:legend>
      <c:legendPos val="t"/>
      <c:layout>
        <c:manualLayout>
          <c:xMode val="edge"/>
          <c:yMode val="edge"/>
          <c:x val="0.33577092624861626"/>
          <c:y val="6.2269866840192357E-3"/>
          <c:w val="0.54158688255954912"/>
          <c:h val="6.313489183820383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620706075588671"/>
          <c:y val="9.6853251583716174E-2"/>
          <c:w val="0.75028703135162456"/>
          <c:h val="0.812842278578805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Amputace DK</c:v>
                </c:pt>
              </c:strCache>
            </c:strRef>
          </c:tx>
          <c:spPr>
            <a:ln w="28575">
              <a:solidFill>
                <a:srgbClr val="4472C4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4472C4"/>
              </a:solidFill>
              <a:ln>
                <a:solidFill>
                  <a:srgbClr val="4472C4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>
                    <a:solidFill>
                      <a:srgbClr val="4472C4"/>
                    </a:solidFill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_-* #\ ##0_-;\-* #\ ##0_-;_-* "-"??_-;_-@_-</c:formatCode>
                <c:ptCount val="10"/>
                <c:pt idx="0">
                  <c:v>4625</c:v>
                </c:pt>
                <c:pt idx="1">
                  <c:v>4563</c:v>
                </c:pt>
                <c:pt idx="2">
                  <c:v>4527</c:v>
                </c:pt>
                <c:pt idx="3">
                  <c:v>4766</c:v>
                </c:pt>
                <c:pt idx="4">
                  <c:v>4665</c:v>
                </c:pt>
                <c:pt idx="5">
                  <c:v>4818</c:v>
                </c:pt>
                <c:pt idx="6">
                  <c:v>4850</c:v>
                </c:pt>
                <c:pt idx="7">
                  <c:v>4861</c:v>
                </c:pt>
                <c:pt idx="8">
                  <c:v>4917</c:v>
                </c:pt>
                <c:pt idx="9">
                  <c:v>4971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2C-4333-9E33-BECA4B15BE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Vysoká amputace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Sheet1!$C$2:$C$11</c:f>
              <c:numCache>
                <c:formatCode>_-* #\ ##0_-;\-* #\ ##0_-;_-* "-"??_-;_-@_-</c:formatCode>
                <c:ptCount val="10"/>
                <c:pt idx="0">
                  <c:v>2237</c:v>
                </c:pt>
                <c:pt idx="1">
                  <c:v>2294</c:v>
                </c:pt>
                <c:pt idx="2">
                  <c:v>2189</c:v>
                </c:pt>
                <c:pt idx="3">
                  <c:v>2254</c:v>
                </c:pt>
                <c:pt idx="4">
                  <c:v>2240</c:v>
                </c:pt>
                <c:pt idx="5">
                  <c:v>2238</c:v>
                </c:pt>
                <c:pt idx="6">
                  <c:v>2273</c:v>
                </c:pt>
                <c:pt idx="7">
                  <c:v>2233</c:v>
                </c:pt>
                <c:pt idx="8">
                  <c:v>2210</c:v>
                </c:pt>
                <c:pt idx="9">
                  <c:v>2206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2C-4333-9E33-BECA4B15BE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Nízká amputace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Sheet1!$D$2:$D$11</c:f>
              <c:numCache>
                <c:formatCode>_-* #\ ##0_-;\-* #\ ##0_-;_-* "-"??_-;_-@_-</c:formatCode>
                <c:ptCount val="10"/>
                <c:pt idx="0">
                  <c:v>3111</c:v>
                </c:pt>
                <c:pt idx="1">
                  <c:v>2996</c:v>
                </c:pt>
                <c:pt idx="2">
                  <c:v>2973</c:v>
                </c:pt>
                <c:pt idx="3">
                  <c:v>3168</c:v>
                </c:pt>
                <c:pt idx="4">
                  <c:v>3102</c:v>
                </c:pt>
                <c:pt idx="5">
                  <c:v>3245</c:v>
                </c:pt>
                <c:pt idx="6">
                  <c:v>3279</c:v>
                </c:pt>
                <c:pt idx="7">
                  <c:v>3301</c:v>
                </c:pt>
                <c:pt idx="8">
                  <c:v>3382</c:v>
                </c:pt>
                <c:pt idx="9">
                  <c:v>3463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2C-4333-9E33-BECA4B15B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817872"/>
        <c:axId val="379818264"/>
      </c:lineChart>
      <c:catAx>
        <c:axId val="37981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79818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9818264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Počet diabetiků s amputací</a:t>
                </a:r>
                <a:r>
                  <a:rPr lang="cs-CZ" baseline="0" dirty="0"/>
                  <a:t> DK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3.0323145375457109E-2"/>
              <c:y val="0.2653021192089767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79817872"/>
        <c:crosses val="autoZero"/>
        <c:crossBetween val="between"/>
      </c:valAx>
      <c:spPr>
        <a:noFill/>
        <a:ln w="32008">
          <a:noFill/>
        </a:ln>
      </c:spPr>
    </c:plotArea>
    <c:legend>
      <c:legendPos val="t"/>
      <c:layout>
        <c:manualLayout>
          <c:xMode val="edge"/>
          <c:yMode val="edge"/>
          <c:x val="3.0886918501282373E-2"/>
          <c:y val="6.2269866840192365E-3"/>
          <c:w val="0.96911308149871767"/>
          <c:h val="7.088498103385336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131074023507296"/>
          <c:y val="0.15573556917754688"/>
          <c:w val="0.61189273984018855"/>
          <c:h val="0.82154124498910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37BC1"/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AC4-4C15-980F-038D407FAD5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AC4-4C15-980F-038D407FAD50}"/>
              </c:ext>
            </c:extLst>
          </c:dPt>
          <c:dPt>
            <c:idx val="6"/>
            <c:invertIfNegative val="0"/>
            <c:bubble3D val="0"/>
            <c:spPr>
              <a:solidFill>
                <a:srgbClr val="DA2128"/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F80-480D-8E4A-2E63C799A4D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97-4DBA-8851-0E6FD3AF079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B8A-4BF5-9223-B43A4EB7B65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697-4DBA-8851-0E6FD3AF079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F80-480D-8E4A-2E63C799A4D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AC4-4C15-980F-038D407FAD5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DEC-4978-8F27-8B4EF1A9D16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712-45B9-B7A1-595D7C9638EC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Ústecký kraj</c:v>
                </c:pt>
                <c:pt idx="1">
                  <c:v>Moravskoslezský kraj</c:v>
                </c:pt>
                <c:pt idx="2">
                  <c:v>Olomoucký kraj</c:v>
                </c:pt>
                <c:pt idx="3">
                  <c:v>Pardubický kraj</c:v>
                </c:pt>
                <c:pt idx="4">
                  <c:v>Liberecký kraj</c:v>
                </c:pt>
                <c:pt idx="5">
                  <c:v>Zlínský kraj</c:v>
                </c:pt>
                <c:pt idx="6">
                  <c:v>Česká republika</c:v>
                </c:pt>
                <c:pt idx="7">
                  <c:v>Jihočeský kraj</c:v>
                </c:pt>
                <c:pt idx="8">
                  <c:v>Karlovarský kraj</c:v>
                </c:pt>
                <c:pt idx="9">
                  <c:v>Středočeský kraj</c:v>
                </c:pt>
                <c:pt idx="10">
                  <c:v>Královéhradecký kraj</c:v>
                </c:pt>
                <c:pt idx="11">
                  <c:v>Hlavní město Praha</c:v>
                </c:pt>
                <c:pt idx="12">
                  <c:v>Vysočina</c:v>
                </c:pt>
                <c:pt idx="13">
                  <c:v>Jihomoravský kraj</c:v>
                </c:pt>
                <c:pt idx="14">
                  <c:v>Plzeňský kraj</c:v>
                </c:pt>
              </c:strCache>
            </c:strRef>
          </c:cat>
          <c:val>
            <c:numRef>
              <c:f>List1!$B$2:$B$16</c:f>
              <c:numCache>
                <c:formatCode>0.0%</c:formatCode>
                <c:ptCount val="15"/>
                <c:pt idx="0">
                  <c:v>0.69199999999999995</c:v>
                </c:pt>
                <c:pt idx="1">
                  <c:v>0.68799999999999994</c:v>
                </c:pt>
                <c:pt idx="2">
                  <c:v>0.67400000000000004</c:v>
                </c:pt>
                <c:pt idx="3">
                  <c:v>0.65100000000000002</c:v>
                </c:pt>
                <c:pt idx="4">
                  <c:v>0.64300000000000002</c:v>
                </c:pt>
                <c:pt idx="5">
                  <c:v>0.64100000000000001</c:v>
                </c:pt>
                <c:pt idx="6">
                  <c:v>0.64</c:v>
                </c:pt>
                <c:pt idx="7">
                  <c:v>0.63800000000000001</c:v>
                </c:pt>
                <c:pt idx="8">
                  <c:v>0.63800000000000001</c:v>
                </c:pt>
                <c:pt idx="9">
                  <c:v>0.628</c:v>
                </c:pt>
                <c:pt idx="10">
                  <c:v>0.625</c:v>
                </c:pt>
                <c:pt idx="11">
                  <c:v>0.622</c:v>
                </c:pt>
                <c:pt idx="12">
                  <c:v>0.621</c:v>
                </c:pt>
                <c:pt idx="13">
                  <c:v>0.61399999999999999</c:v>
                </c:pt>
                <c:pt idx="14">
                  <c:v>0.57899999999999996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8-4F9A-8E8B-794FAC733D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11521312"/>
        <c:axId val="311522096"/>
      </c:barChart>
      <c:catAx>
        <c:axId val="311521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311522096"/>
        <c:crosses val="autoZero"/>
        <c:auto val="1"/>
        <c:lblAlgn val="ctr"/>
        <c:lblOffset val="100"/>
        <c:tickLblSkip val="1"/>
        <c:noMultiLvlLbl val="0"/>
      </c:catAx>
      <c:valAx>
        <c:axId val="311522096"/>
        <c:scaling>
          <c:orientation val="minMax"/>
          <c:max val="1"/>
        </c:scaling>
        <c:delete val="0"/>
        <c:axPos val="t"/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31152131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1"/>
          <c:tx>
            <c:strRef>
              <c:f>List1!$C$1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  <a:ln w="28575">
              <a:noFill/>
            </a:ln>
            <a:effectLst/>
          </c:spPr>
          <c:cat>
            <c:numRef>
              <c:f>List1!$A$2:$A$97</c:f>
              <c:numCache>
                <c:formatCode>General</c:formatCode>
                <c:ptCount val="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</c:numCache>
            </c:numRef>
          </c:cat>
          <c:val>
            <c:numRef>
              <c:f>List1!$C$2:$C$97</c:f>
              <c:numCache>
                <c:formatCode>0.0%</c:formatCode>
                <c:ptCount val="96"/>
                <c:pt idx="0">
                  <c:v>0.98539410727776378</c:v>
                </c:pt>
                <c:pt idx="1">
                  <c:v>0.98698884758364314</c:v>
                </c:pt>
                <c:pt idx="2">
                  <c:v>0.97262247838616711</c:v>
                </c:pt>
                <c:pt idx="3">
                  <c:v>0.96004480955937266</c:v>
                </c:pt>
                <c:pt idx="4">
                  <c:v>0.920844327176781</c:v>
                </c:pt>
                <c:pt idx="5">
                  <c:v>0.92089985486211901</c:v>
                </c:pt>
                <c:pt idx="6">
                  <c:v>0.93070401769259126</c:v>
                </c:pt>
                <c:pt idx="7">
                  <c:v>0.92205522544564833</c:v>
                </c:pt>
                <c:pt idx="8">
                  <c:v>0.90987535953978904</c:v>
                </c:pt>
                <c:pt idx="9">
                  <c:v>0.92527339003645204</c:v>
                </c:pt>
                <c:pt idx="10">
                  <c:v>0.91458752515090547</c:v>
                </c:pt>
                <c:pt idx="11">
                  <c:v>0.91342918323646372</c:v>
                </c:pt>
                <c:pt idx="12">
                  <c:v>0.90806451612903227</c:v>
                </c:pt>
                <c:pt idx="13">
                  <c:v>0.92145862552594671</c:v>
                </c:pt>
                <c:pt idx="14">
                  <c:v>0.91606268364348675</c:v>
                </c:pt>
                <c:pt idx="15">
                  <c:v>0.92355327781336749</c:v>
                </c:pt>
                <c:pt idx="16">
                  <c:v>0.91425470332850944</c:v>
                </c:pt>
                <c:pt idx="17">
                  <c:v>0.89815498154981555</c:v>
                </c:pt>
                <c:pt idx="18">
                  <c:v>0.89339174881343553</c:v>
                </c:pt>
                <c:pt idx="19">
                  <c:v>0.79725916968964128</c:v>
                </c:pt>
                <c:pt idx="20">
                  <c:v>0.74343185550082103</c:v>
                </c:pt>
                <c:pt idx="21">
                  <c:v>0.50907590759075905</c:v>
                </c:pt>
                <c:pt idx="22">
                  <c:v>0.43356918238993708</c:v>
                </c:pt>
                <c:pt idx="23">
                  <c:v>0.43974669398398214</c:v>
                </c:pt>
                <c:pt idx="24">
                  <c:v>0.44150326797385619</c:v>
                </c:pt>
                <c:pt idx="25">
                  <c:v>0.43595071990500223</c:v>
                </c:pt>
                <c:pt idx="26">
                  <c:v>0.43790949261008683</c:v>
                </c:pt>
                <c:pt idx="27">
                  <c:v>0.43566967383761279</c:v>
                </c:pt>
                <c:pt idx="28">
                  <c:v>0.42428433135112709</c:v>
                </c:pt>
                <c:pt idx="29">
                  <c:v>0.43220572057205719</c:v>
                </c:pt>
                <c:pt idx="30">
                  <c:v>0.4366445317793739</c:v>
                </c:pt>
                <c:pt idx="31">
                  <c:v>0.43025325119780972</c:v>
                </c:pt>
                <c:pt idx="32">
                  <c:v>0.44888828633405642</c:v>
                </c:pt>
                <c:pt idx="33">
                  <c:v>0.41944444444444445</c:v>
                </c:pt>
                <c:pt idx="34">
                  <c:v>0.43938598792967726</c:v>
                </c:pt>
                <c:pt idx="35">
                  <c:v>0.43757292882147025</c:v>
                </c:pt>
                <c:pt idx="36">
                  <c:v>0.43975980580043439</c:v>
                </c:pt>
                <c:pt idx="37">
                  <c:v>0.43737192622950821</c:v>
                </c:pt>
                <c:pt idx="38">
                  <c:v>0.43240983998089322</c:v>
                </c:pt>
                <c:pt idx="39">
                  <c:v>0.42765957446808511</c:v>
                </c:pt>
                <c:pt idx="40">
                  <c:v>0.45315180102915953</c:v>
                </c:pt>
                <c:pt idx="41">
                  <c:v>0.44355342636950634</c:v>
                </c:pt>
                <c:pt idx="42">
                  <c:v>0.46132208157524612</c:v>
                </c:pt>
                <c:pt idx="43">
                  <c:v>0.45137596709431005</c:v>
                </c:pt>
                <c:pt idx="44">
                  <c:v>0.46089037817137385</c:v>
                </c:pt>
                <c:pt idx="45">
                  <c:v>0.46338955162484574</c:v>
                </c:pt>
                <c:pt idx="46">
                  <c:v>0.48016462787241337</c:v>
                </c:pt>
                <c:pt idx="47">
                  <c:v>0.46612193588937773</c:v>
                </c:pt>
                <c:pt idx="48">
                  <c:v>0.47958007937524005</c:v>
                </c:pt>
                <c:pt idx="49">
                  <c:v>0.49350819672131147</c:v>
                </c:pt>
                <c:pt idx="50">
                  <c:v>0.50724839698912738</c:v>
                </c:pt>
                <c:pt idx="51">
                  <c:v>0.52337752965806006</c:v>
                </c:pt>
                <c:pt idx="52">
                  <c:v>0.5132423756019262</c:v>
                </c:pt>
                <c:pt idx="53">
                  <c:v>0.51549973276322825</c:v>
                </c:pt>
                <c:pt idx="54">
                  <c:v>0.52520161290322576</c:v>
                </c:pt>
                <c:pt idx="55">
                  <c:v>0.51892247043363993</c:v>
                </c:pt>
                <c:pt idx="56">
                  <c:v>0.53656387665198235</c:v>
                </c:pt>
                <c:pt idx="57">
                  <c:v>0.52356406480117823</c:v>
                </c:pt>
                <c:pt idx="58">
                  <c:v>0.53370013755158185</c:v>
                </c:pt>
                <c:pt idx="59">
                  <c:v>0.52697158486552198</c:v>
                </c:pt>
                <c:pt idx="60">
                  <c:v>0.53034452933544762</c:v>
                </c:pt>
                <c:pt idx="61">
                  <c:v>0.52424483306836245</c:v>
                </c:pt>
                <c:pt idx="62">
                  <c:v>0.51788908765652952</c:v>
                </c:pt>
                <c:pt idx="63">
                  <c:v>0.52128841169937057</c:v>
                </c:pt>
                <c:pt idx="64">
                  <c:v>0.52733977619532046</c:v>
                </c:pt>
                <c:pt idx="65">
                  <c:v>0.59200296186597556</c:v>
                </c:pt>
                <c:pt idx="66">
                  <c:v>0.55976784391207701</c:v>
                </c:pt>
                <c:pt idx="67">
                  <c:v>0.52842632898034558</c:v>
                </c:pt>
                <c:pt idx="68">
                  <c:v>0.57466364726255492</c:v>
                </c:pt>
                <c:pt idx="69">
                  <c:v>0.55747599451303154</c:v>
                </c:pt>
                <c:pt idx="70">
                  <c:v>0.56606829531650693</c:v>
                </c:pt>
                <c:pt idx="71">
                  <c:v>0.5468668407310705</c:v>
                </c:pt>
                <c:pt idx="72">
                  <c:v>0.53891966759002774</c:v>
                </c:pt>
                <c:pt idx="73">
                  <c:v>0.53292496171516079</c:v>
                </c:pt>
                <c:pt idx="74">
                  <c:v>0.53799392097264442</c:v>
                </c:pt>
                <c:pt idx="75">
                  <c:v>0.51601747360757189</c:v>
                </c:pt>
                <c:pt idx="76">
                  <c:v>0.51262095077829195</c:v>
                </c:pt>
                <c:pt idx="77">
                  <c:v>0.50377487989018532</c:v>
                </c:pt>
                <c:pt idx="78">
                  <c:v>0.49975822050290136</c:v>
                </c:pt>
                <c:pt idx="79">
                  <c:v>0.49240121580547114</c:v>
                </c:pt>
                <c:pt idx="80">
                  <c:v>0.48215919487648673</c:v>
                </c:pt>
                <c:pt idx="81">
                  <c:v>0.46852173913043477</c:v>
                </c:pt>
                <c:pt idx="82">
                  <c:v>0.45411334552102378</c:v>
                </c:pt>
                <c:pt idx="83">
                  <c:v>0.43548387096774194</c:v>
                </c:pt>
                <c:pt idx="84">
                  <c:v>0.42868785656071717</c:v>
                </c:pt>
                <c:pt idx="85">
                  <c:v>0.42412818096135724</c:v>
                </c:pt>
                <c:pt idx="86">
                  <c:v>0.41211225997045792</c:v>
                </c:pt>
                <c:pt idx="87">
                  <c:v>0.41334062329141608</c:v>
                </c:pt>
                <c:pt idx="88">
                  <c:v>0.39703153988868273</c:v>
                </c:pt>
                <c:pt idx="89">
                  <c:v>0.38181818181818183</c:v>
                </c:pt>
                <c:pt idx="90">
                  <c:v>0.3577319587628866</c:v>
                </c:pt>
                <c:pt idx="91">
                  <c:v>0.34792899408284023</c:v>
                </c:pt>
                <c:pt idx="92">
                  <c:v>0.33157894736842103</c:v>
                </c:pt>
                <c:pt idx="93">
                  <c:v>0.37580993520518358</c:v>
                </c:pt>
                <c:pt idx="94">
                  <c:v>0.36647727272727271</c:v>
                </c:pt>
                <c:pt idx="95">
                  <c:v>0.33920704845814981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56-42AE-BBBF-02B985F65F4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BDD7EE"/>
            </a:solidFill>
            <a:ln>
              <a:solidFill>
                <a:schemeClr val="accent1"/>
              </a:solidFill>
            </a:ln>
            <a:effectLst/>
          </c:spPr>
          <c:cat>
            <c:numRef>
              <c:f>List1!$A$2:$A$97</c:f>
              <c:numCache>
                <c:formatCode>General</c:formatCode>
                <c:ptCount val="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</c:numCache>
            </c:numRef>
          </c:cat>
          <c:val>
            <c:numRef>
              <c:f>List1!$D$2:$D$97</c:f>
              <c:numCache>
                <c:formatCode>0.0%</c:formatCode>
                <c:ptCount val="96"/>
                <c:pt idx="0">
                  <c:v>9.8719408191875191E-3</c:v>
                </c:pt>
                <c:pt idx="1">
                  <c:v>9.2693376361885349E-3</c:v>
                </c:pt>
                <c:pt idx="2">
                  <c:v>1.6704756224086403E-2</c:v>
                </c:pt>
                <c:pt idx="3">
                  <c:v>2.1076579906362691E-2</c:v>
                </c:pt>
                <c:pt idx="4">
                  <c:v>4.1483162565852383E-2</c:v>
                </c:pt>
                <c:pt idx="5">
                  <c:v>4.2504750401038849E-2</c:v>
                </c:pt>
                <c:pt idx="6">
                  <c:v>2.7806032095349043E-2</c:v>
                </c:pt>
                <c:pt idx="7">
                  <c:v>4.4537202171278212E-2</c:v>
                </c:pt>
                <c:pt idx="8">
                  <c:v>5.0609909091060223E-2</c:v>
                </c:pt>
                <c:pt idx="9">
                  <c:v>4.0213798389554634E-2</c:v>
                </c:pt>
                <c:pt idx="10">
                  <c:v>4.2638105387608483E-2</c:v>
                </c:pt>
                <c:pt idx="11">
                  <c:v>5.8197114341390965E-2</c:v>
                </c:pt>
                <c:pt idx="12">
                  <c:v>5.2770993009348954E-2</c:v>
                </c:pt>
                <c:pt idx="13">
                  <c:v>4.4270376058839322E-2</c:v>
                </c:pt>
                <c:pt idx="14">
                  <c:v>4.3137982468086977E-2</c:v>
                </c:pt>
                <c:pt idx="15">
                  <c:v>4.3893115948815731E-2</c:v>
                </c:pt>
                <c:pt idx="16">
                  <c:v>4.5619904821960766E-2</c:v>
                </c:pt>
                <c:pt idx="17">
                  <c:v>5.7149856809915467E-2</c:v>
                </c:pt>
                <c:pt idx="18">
                  <c:v>5.5990475180187405E-2</c:v>
                </c:pt>
                <c:pt idx="19">
                  <c:v>9.7407496977025443E-2</c:v>
                </c:pt>
                <c:pt idx="20">
                  <c:v>0.13547439449917897</c:v>
                </c:pt>
                <c:pt idx="21">
                  <c:v>0.15096009600960103</c:v>
                </c:pt>
                <c:pt idx="22">
                  <c:v>0.16210410679328585</c:v>
                </c:pt>
                <c:pt idx="23">
                  <c:v>0.16264136571751042</c:v>
                </c:pt>
                <c:pt idx="24">
                  <c:v>0.15581009572567284</c:v>
                </c:pt>
                <c:pt idx="25">
                  <c:v>0.17062941475176185</c:v>
                </c:pt>
                <c:pt idx="26">
                  <c:v>0.15977979973569412</c:v>
                </c:pt>
                <c:pt idx="27">
                  <c:v>0.15032787185766594</c:v>
                </c:pt>
                <c:pt idx="28">
                  <c:v>0.16511626741312546</c:v>
                </c:pt>
                <c:pt idx="29">
                  <c:v>0.15215071507150713</c:v>
                </c:pt>
                <c:pt idx="30">
                  <c:v>0.14372114319036555</c:v>
                </c:pt>
                <c:pt idx="31">
                  <c:v>0.14196711608098828</c:v>
                </c:pt>
                <c:pt idx="32">
                  <c:v>0.12955334002232999</c:v>
                </c:pt>
                <c:pt idx="33">
                  <c:v>0.15524557720483717</c:v>
                </c:pt>
                <c:pt idx="34">
                  <c:v>0.1278277804270242</c:v>
                </c:pt>
                <c:pt idx="35">
                  <c:v>0.14477080078834315</c:v>
                </c:pt>
                <c:pt idx="36">
                  <c:v>0.12529369614509089</c:v>
                </c:pt>
                <c:pt idx="37">
                  <c:v>0.1401350653805597</c:v>
                </c:pt>
                <c:pt idx="38">
                  <c:v>0.14447489522159895</c:v>
                </c:pt>
                <c:pt idx="39">
                  <c:v>0.14841885690446388</c:v>
                </c:pt>
                <c:pt idx="40">
                  <c:v>0.13708257397084045</c:v>
                </c:pt>
                <c:pt idx="41">
                  <c:v>0.14831683702548015</c:v>
                </c:pt>
                <c:pt idx="42">
                  <c:v>0.14456300918340315</c:v>
                </c:pt>
                <c:pt idx="43">
                  <c:v>0.1503133758827776</c:v>
                </c:pt>
                <c:pt idx="44">
                  <c:v>0.14764620719447979</c:v>
                </c:pt>
                <c:pt idx="45">
                  <c:v>0.15348528905830494</c:v>
                </c:pt>
                <c:pt idx="46">
                  <c:v>0.13397970660996178</c:v>
                </c:pt>
                <c:pt idx="47">
                  <c:v>0.14563872435821518</c:v>
                </c:pt>
                <c:pt idx="48">
                  <c:v>0.14041753853805194</c:v>
                </c:pt>
                <c:pt idx="49">
                  <c:v>0.1317129612312235</c:v>
                </c:pt>
                <c:pt idx="50">
                  <c:v>0.12908838292224634</c:v>
                </c:pt>
                <c:pt idx="51">
                  <c:v>0.12824780442112449</c:v>
                </c:pt>
                <c:pt idx="52">
                  <c:v>0.13558481444115666</c:v>
                </c:pt>
                <c:pt idx="53">
                  <c:v>0.13282618622529907</c:v>
                </c:pt>
                <c:pt idx="54">
                  <c:v>0.12689981729770428</c:v>
                </c:pt>
                <c:pt idx="55">
                  <c:v>0.13784712576588498</c:v>
                </c:pt>
                <c:pt idx="56">
                  <c:v>0.12613244462977158</c:v>
                </c:pt>
                <c:pt idx="57">
                  <c:v>0.14191557018658052</c:v>
                </c:pt>
                <c:pt idx="58">
                  <c:v>0.13334072459480339</c:v>
                </c:pt>
                <c:pt idx="59">
                  <c:v>0.13942968901982833</c:v>
                </c:pt>
                <c:pt idx="60">
                  <c:v>0.1470648611093629</c:v>
                </c:pt>
                <c:pt idx="61">
                  <c:v>0.14604709595281673</c:v>
                </c:pt>
                <c:pt idx="62">
                  <c:v>0.1429910849999404</c:v>
                </c:pt>
                <c:pt idx="63">
                  <c:v>0.138960321603255</c:v>
                </c:pt>
                <c:pt idx="64">
                  <c:v>0.13893551282202055</c:v>
                </c:pt>
                <c:pt idx="65">
                  <c:v>0.10235797463762286</c:v>
                </c:pt>
                <c:pt idx="66">
                  <c:v>0.13185663428314454</c:v>
                </c:pt>
                <c:pt idx="67">
                  <c:v>0.14734482387162751</c:v>
                </c:pt>
                <c:pt idx="68">
                  <c:v>0.12242137998422309</c:v>
                </c:pt>
                <c:pt idx="69">
                  <c:v>0.1323558853754877</c:v>
                </c:pt>
                <c:pt idx="70">
                  <c:v>0.13361446816604505</c:v>
                </c:pt>
                <c:pt idx="71">
                  <c:v>0.14253486867063891</c:v>
                </c:pt>
                <c:pt idx="72">
                  <c:v>0.14842308449048325</c:v>
                </c:pt>
                <c:pt idx="73">
                  <c:v>0.15033789464822755</c:v>
                </c:pt>
                <c:pt idx="74">
                  <c:v>0.13140925859472596</c:v>
                </c:pt>
                <c:pt idx="75">
                  <c:v>0.16029458313001677</c:v>
                </c:pt>
                <c:pt idx="76">
                  <c:v>0.16568845911006536</c:v>
                </c:pt>
                <c:pt idx="77">
                  <c:v>0.17255942592755968</c:v>
                </c:pt>
                <c:pt idx="78">
                  <c:v>0.16492324493655003</c:v>
                </c:pt>
                <c:pt idx="79">
                  <c:v>0.1614858981455406</c:v>
                </c:pt>
                <c:pt idx="80">
                  <c:v>0.15746913259714457</c:v>
                </c:pt>
                <c:pt idx="81">
                  <c:v>0.18771945557229835</c:v>
                </c:pt>
                <c:pt idx="82">
                  <c:v>0.18572630911974097</c:v>
                </c:pt>
                <c:pt idx="83">
                  <c:v>0.19676368603551536</c:v>
                </c:pt>
                <c:pt idx="84">
                  <c:v>0.19550220823409925</c:v>
                </c:pt>
                <c:pt idx="85">
                  <c:v>0.18075572616434338</c:v>
                </c:pt>
                <c:pt idx="86">
                  <c:v>0.19223556611649856</c:v>
                </c:pt>
                <c:pt idx="87">
                  <c:v>0.1754817319980051</c:v>
                </c:pt>
                <c:pt idx="88">
                  <c:v>0.18479723122372266</c:v>
                </c:pt>
                <c:pt idx="89">
                  <c:v>0.19973669623059864</c:v>
                </c:pt>
                <c:pt idx="90">
                  <c:v>0.21467592469898139</c:v>
                </c:pt>
                <c:pt idx="91">
                  <c:v>0.21646891167632204</c:v>
                </c:pt>
                <c:pt idx="92">
                  <c:v>0.23564794338788148</c:v>
                </c:pt>
                <c:pt idx="93">
                  <c:v>0.16913388501953552</c:v>
                </c:pt>
                <c:pt idx="94">
                  <c:v>0.1807754745254746</c:v>
                </c:pt>
                <c:pt idx="95">
                  <c:v>0.20091640833197361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A-48E4-9B3B-A806CA904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519744"/>
        <c:axId val="311522488"/>
      </c:areaChart>
      <c:lineChart>
        <c:grouping val="standar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ČR</c:v>
                </c:pt>
              </c:strCache>
            </c:strRef>
          </c:tx>
          <c:spPr>
            <a:ln w="28575" cap="rnd">
              <a:solidFill>
                <a:srgbClr val="DA2128"/>
              </a:solidFill>
              <a:round/>
            </a:ln>
            <a:effectLst/>
          </c:spPr>
          <c:marker>
            <c:symbol val="none"/>
          </c:marker>
          <c:cat>
            <c:numRef>
              <c:f>List1!$A$2:$A$97</c:f>
              <c:numCache>
                <c:formatCode>General</c:formatCode>
                <c:ptCount val="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</c:numCache>
            </c:numRef>
          </c:cat>
          <c:val>
            <c:numRef>
              <c:f>List1!$B$2:$B$97</c:f>
              <c:numCache>
                <c:formatCode>0.0%</c:formatCode>
                <c:ptCount val="96"/>
                <c:pt idx="0">
                  <c:v>0.98954501452081312</c:v>
                </c:pt>
                <c:pt idx="1">
                  <c:v>0.99242869490060504</c:v>
                </c:pt>
                <c:pt idx="2">
                  <c:v>0.98239156473766576</c:v>
                </c:pt>
                <c:pt idx="3">
                  <c:v>0.97504214648244114</c:v>
                </c:pt>
                <c:pt idx="4">
                  <c:v>0.9461365044863792</c:v>
                </c:pt>
                <c:pt idx="5">
                  <c:v>0.9488038277511962</c:v>
                </c:pt>
                <c:pt idx="6">
                  <c:v>0.94790200959699822</c:v>
                </c:pt>
                <c:pt idx="7">
                  <c:v>0.94999143225620264</c:v>
                </c:pt>
                <c:pt idx="8">
                  <c:v>0.94018634900844134</c:v>
                </c:pt>
                <c:pt idx="9">
                  <c:v>0.94764079401323353</c:v>
                </c:pt>
                <c:pt idx="10">
                  <c:v>0.93974783138281237</c:v>
                </c:pt>
                <c:pt idx="11">
                  <c:v>0.9489502592269391</c:v>
                </c:pt>
                <c:pt idx="12">
                  <c:v>0.9395200533891942</c:v>
                </c:pt>
                <c:pt idx="13">
                  <c:v>0.94884898225294589</c:v>
                </c:pt>
                <c:pt idx="14">
                  <c:v>0.94062886007813051</c:v>
                </c:pt>
                <c:pt idx="15">
                  <c:v>0.94700906533945362</c:v>
                </c:pt>
                <c:pt idx="16">
                  <c:v>0.93966911570378986</c:v>
                </c:pt>
                <c:pt idx="17">
                  <c:v>0.9285041416274159</c:v>
                </c:pt>
                <c:pt idx="18">
                  <c:v>0.92404899228825088</c:v>
                </c:pt>
                <c:pt idx="19">
                  <c:v>0.85528464193742804</c:v>
                </c:pt>
                <c:pt idx="20">
                  <c:v>0.83039222214823205</c:v>
                </c:pt>
                <c:pt idx="21">
                  <c:v>0.60312434726207365</c:v>
                </c:pt>
                <c:pt idx="22">
                  <c:v>0.5146602163893701</c:v>
                </c:pt>
                <c:pt idx="23">
                  <c:v>0.51991102819832102</c:v>
                </c:pt>
                <c:pt idx="24">
                  <c:v>0.5164162646450724</c:v>
                </c:pt>
                <c:pt idx="25">
                  <c:v>0.52100116943866948</c:v>
                </c:pt>
                <c:pt idx="26">
                  <c:v>0.51837325188876382</c:v>
                </c:pt>
                <c:pt idx="27">
                  <c:v>0.51507417450949111</c:v>
                </c:pt>
                <c:pt idx="28">
                  <c:v>0.51438488702160179</c:v>
                </c:pt>
                <c:pt idx="29">
                  <c:v>0.51316532165794571</c:v>
                </c:pt>
                <c:pt idx="30">
                  <c:v>0.51650036110660746</c:v>
                </c:pt>
                <c:pt idx="31">
                  <c:v>0.51112703174674246</c:v>
                </c:pt>
                <c:pt idx="32">
                  <c:v>0.50966529377647585</c:v>
                </c:pt>
                <c:pt idx="33">
                  <c:v>0.50572859692555705</c:v>
                </c:pt>
                <c:pt idx="34">
                  <c:v>0.50483240503429216</c:v>
                </c:pt>
                <c:pt idx="35">
                  <c:v>0.51025712429221204</c:v>
                </c:pt>
                <c:pt idx="36">
                  <c:v>0.50833269172890228</c:v>
                </c:pt>
                <c:pt idx="37">
                  <c:v>0.50750561361683255</c:v>
                </c:pt>
                <c:pt idx="38">
                  <c:v>0.5090779240350406</c:v>
                </c:pt>
                <c:pt idx="39">
                  <c:v>0.51049714577325211</c:v>
                </c:pt>
                <c:pt idx="40">
                  <c:v>0.51971607927745966</c:v>
                </c:pt>
                <c:pt idx="41">
                  <c:v>0.52789663230861283</c:v>
                </c:pt>
                <c:pt idx="42">
                  <c:v>0.53045233093952426</c:v>
                </c:pt>
                <c:pt idx="43">
                  <c:v>0.52886541319377145</c:v>
                </c:pt>
                <c:pt idx="44">
                  <c:v>0.53325380891774021</c:v>
                </c:pt>
                <c:pt idx="45">
                  <c:v>0.53979925103879889</c:v>
                </c:pt>
                <c:pt idx="46">
                  <c:v>0.54599423340845854</c:v>
                </c:pt>
                <c:pt idx="47">
                  <c:v>0.54668891855807744</c:v>
                </c:pt>
                <c:pt idx="48">
                  <c:v>0.55162369037604542</c:v>
                </c:pt>
                <c:pt idx="49">
                  <c:v>0.55259869252717886</c:v>
                </c:pt>
                <c:pt idx="50">
                  <c:v>0.57455547625916759</c:v>
                </c:pt>
                <c:pt idx="51">
                  <c:v>0.59076687651038229</c:v>
                </c:pt>
                <c:pt idx="52">
                  <c:v>0.58775831087151842</c:v>
                </c:pt>
                <c:pt idx="53">
                  <c:v>0.58367349887655062</c:v>
                </c:pt>
                <c:pt idx="54">
                  <c:v>0.58912338672325948</c:v>
                </c:pt>
                <c:pt idx="55">
                  <c:v>0.59428530352585995</c:v>
                </c:pt>
                <c:pt idx="56">
                  <c:v>0.59746821253563076</c:v>
                </c:pt>
                <c:pt idx="57">
                  <c:v>0.59513734254702022</c:v>
                </c:pt>
                <c:pt idx="58">
                  <c:v>0.59674446398963077</c:v>
                </c:pt>
                <c:pt idx="59">
                  <c:v>0.59736413066673499</c:v>
                </c:pt>
                <c:pt idx="60">
                  <c:v>0.59837135870468416</c:v>
                </c:pt>
                <c:pt idx="61">
                  <c:v>0.59652582367668894</c:v>
                </c:pt>
                <c:pt idx="62">
                  <c:v>0.59137618231493505</c:v>
                </c:pt>
                <c:pt idx="63">
                  <c:v>0.58804614419347478</c:v>
                </c:pt>
                <c:pt idx="64">
                  <c:v>0.60140460286355901</c:v>
                </c:pt>
                <c:pt idx="65">
                  <c:v>0.64272683218836402</c:v>
                </c:pt>
                <c:pt idx="66">
                  <c:v>0.62697391673146252</c:v>
                </c:pt>
                <c:pt idx="67">
                  <c:v>0.60310545764639001</c:v>
                </c:pt>
                <c:pt idx="68">
                  <c:v>0.63148929326012737</c:v>
                </c:pt>
                <c:pt idx="69">
                  <c:v>0.6266753990495918</c:v>
                </c:pt>
                <c:pt idx="70">
                  <c:v>0.63048498845265588</c:v>
                </c:pt>
                <c:pt idx="71">
                  <c:v>0.62118343021548938</c:v>
                </c:pt>
                <c:pt idx="72">
                  <c:v>0.61332838027133496</c:v>
                </c:pt>
                <c:pt idx="73">
                  <c:v>0.60757639796730789</c:v>
                </c:pt>
                <c:pt idx="74">
                  <c:v>0.60511349967763972</c:v>
                </c:pt>
                <c:pt idx="75">
                  <c:v>0.59872818512423565</c:v>
                </c:pt>
                <c:pt idx="76">
                  <c:v>0.59578113921058851</c:v>
                </c:pt>
                <c:pt idx="77">
                  <c:v>0.58622225049297116</c:v>
                </c:pt>
                <c:pt idx="78">
                  <c:v>0.5834274800946847</c:v>
                </c:pt>
                <c:pt idx="79">
                  <c:v>0.5767364414843007</c:v>
                </c:pt>
                <c:pt idx="80">
                  <c:v>0.56392197479716899</c:v>
                </c:pt>
                <c:pt idx="81">
                  <c:v>0.5556156028642566</c:v>
                </c:pt>
                <c:pt idx="82">
                  <c:v>0.54287490931702764</c:v>
                </c:pt>
                <c:pt idx="83">
                  <c:v>0.53204588740753866</c:v>
                </c:pt>
                <c:pt idx="84">
                  <c:v>0.52901072033101371</c:v>
                </c:pt>
                <c:pt idx="85">
                  <c:v>0.51959683592753259</c:v>
                </c:pt>
                <c:pt idx="86">
                  <c:v>0.50956390734712542</c:v>
                </c:pt>
                <c:pt idx="87">
                  <c:v>0.50220129631894339</c:v>
                </c:pt>
                <c:pt idx="88">
                  <c:v>0.49385817018201839</c:v>
                </c:pt>
                <c:pt idx="89">
                  <c:v>0.48265171784091393</c:v>
                </c:pt>
                <c:pt idx="90">
                  <c:v>0.47904679464331179</c:v>
                </c:pt>
                <c:pt idx="91">
                  <c:v>0.46734444372948974</c:v>
                </c:pt>
                <c:pt idx="92">
                  <c:v>0.46246441642944286</c:v>
                </c:pt>
                <c:pt idx="93">
                  <c:v>0.46139200338481068</c:v>
                </c:pt>
                <c:pt idx="94">
                  <c:v>0.45397225725094575</c:v>
                </c:pt>
                <c:pt idx="95">
                  <c:v>0.44820644216691069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56-42AE-BBBF-02B985F65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519744"/>
        <c:axId val="311522488"/>
      </c:lineChart>
      <c:catAx>
        <c:axId val="31151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522488"/>
        <c:crosses val="autoZero"/>
        <c:auto val="1"/>
        <c:lblAlgn val="ctr"/>
        <c:lblOffset val="100"/>
        <c:tickLblSkip val="5"/>
        <c:tickMarkSkip val="5"/>
        <c:noMultiLvlLbl val="1"/>
      </c:catAx>
      <c:valAx>
        <c:axId val="311522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51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131074023507296"/>
          <c:y val="0.15573556917754688"/>
          <c:w val="0.61189273984018855"/>
          <c:h val="0.82154124498910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37BC1"/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BDC-4562-8837-EC738FE4F36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BDC-4562-8837-EC738FE4F36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BDC-4562-8837-EC738FE4F36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BDC-4562-8837-EC738FE4F36B}"/>
              </c:ext>
            </c:extLst>
          </c:dPt>
          <c:dPt>
            <c:idx val="9"/>
            <c:invertIfNegative val="0"/>
            <c:bubble3D val="0"/>
            <c:spPr>
              <a:solidFill>
                <a:srgbClr val="DA2128"/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DC-4562-8837-EC738FE4F36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BDC-4562-8837-EC738FE4F36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BDC-4562-8837-EC738FE4F36B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Zlínský kraj</c:v>
                </c:pt>
                <c:pt idx="1">
                  <c:v>Olomoucký kraj</c:v>
                </c:pt>
                <c:pt idx="2">
                  <c:v>Vysočina</c:v>
                </c:pt>
                <c:pt idx="3">
                  <c:v>Královéhradecký kraj</c:v>
                </c:pt>
                <c:pt idx="4">
                  <c:v>Moravskoslezský kraj</c:v>
                </c:pt>
                <c:pt idx="5">
                  <c:v>Pardubický kraj</c:v>
                </c:pt>
                <c:pt idx="6">
                  <c:v>Liberecký kraj</c:v>
                </c:pt>
                <c:pt idx="7">
                  <c:v>Plzeňský kraj</c:v>
                </c:pt>
                <c:pt idx="8">
                  <c:v>Jihočeský kraj</c:v>
                </c:pt>
                <c:pt idx="9">
                  <c:v>Česká republika</c:v>
                </c:pt>
                <c:pt idx="10">
                  <c:v>Jihomoravský kraj</c:v>
                </c:pt>
                <c:pt idx="11">
                  <c:v>Středočeský kraj</c:v>
                </c:pt>
                <c:pt idx="12">
                  <c:v>Ústecký kraj</c:v>
                </c:pt>
                <c:pt idx="13">
                  <c:v>Karlovarský kraj</c:v>
                </c:pt>
                <c:pt idx="14">
                  <c:v>Hlavní město Praha</c:v>
                </c:pt>
              </c:strCache>
            </c:strRef>
          </c:cat>
          <c:val>
            <c:numRef>
              <c:f>List1!$B$2:$B$16</c:f>
              <c:numCache>
                <c:formatCode>0.0%</c:formatCode>
                <c:ptCount val="15"/>
                <c:pt idx="0">
                  <c:v>0.63370106028891948</c:v>
                </c:pt>
                <c:pt idx="1">
                  <c:v>0.6247725465459496</c:v>
                </c:pt>
                <c:pt idx="2">
                  <c:v>0.62190016482685406</c:v>
                </c:pt>
                <c:pt idx="3">
                  <c:v>0.62144626358300836</c:v>
                </c:pt>
                <c:pt idx="4">
                  <c:v>0.61540122190799029</c:v>
                </c:pt>
                <c:pt idx="5">
                  <c:v>0.60823115819889328</c:v>
                </c:pt>
                <c:pt idx="6">
                  <c:v>0.60693646854223715</c:v>
                </c:pt>
                <c:pt idx="7">
                  <c:v>0.60690592704097646</c:v>
                </c:pt>
                <c:pt idx="8">
                  <c:v>0.60328377351542983</c:v>
                </c:pt>
                <c:pt idx="9">
                  <c:v>0.58146583565694077</c:v>
                </c:pt>
                <c:pt idx="10">
                  <c:v>0.57695810603099884</c:v>
                </c:pt>
                <c:pt idx="11">
                  <c:v>0.5679244201681416</c:v>
                </c:pt>
                <c:pt idx="12">
                  <c:v>0.53400887177362411</c:v>
                </c:pt>
                <c:pt idx="13">
                  <c:v>0.50847824982643852</c:v>
                </c:pt>
                <c:pt idx="14">
                  <c:v>0.49616296541096805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DC-4562-8837-EC738FE4F3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9841088"/>
        <c:axId val="174815688"/>
      </c:barChart>
      <c:catAx>
        <c:axId val="179841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74815688"/>
        <c:crosses val="autoZero"/>
        <c:auto val="1"/>
        <c:lblAlgn val="ctr"/>
        <c:lblOffset val="100"/>
        <c:tickLblSkip val="1"/>
        <c:noMultiLvlLbl val="0"/>
      </c:catAx>
      <c:valAx>
        <c:axId val="174815688"/>
        <c:scaling>
          <c:orientation val="minMax"/>
          <c:max val="1"/>
        </c:scaling>
        <c:delete val="0"/>
        <c:axPos val="t"/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7984108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1"/>
          <c:tx>
            <c:strRef>
              <c:f>List1!$C$1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  <a:ln w="28575">
              <a:noFill/>
            </a:ln>
            <a:effectLst/>
          </c:spPr>
          <c:cat>
            <c:numRef>
              <c:f>List1!$A$2:$A$97</c:f>
              <c:numCache>
                <c:formatCode>General</c:formatCode>
                <c:ptCount val="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</c:numCache>
            </c:numRef>
          </c:cat>
          <c:val>
            <c:numRef>
              <c:f>List1!$C$2:$C$97</c:f>
              <c:numCache>
                <c:formatCode>0.0%</c:formatCode>
                <c:ptCount val="96"/>
                <c:pt idx="0">
                  <c:v>6.494982010982768E-2</c:v>
                </c:pt>
                <c:pt idx="1">
                  <c:v>0.44200743494423794</c:v>
                </c:pt>
                <c:pt idx="2">
                  <c:v>0.57348703170028814</c:v>
                </c:pt>
                <c:pt idx="3">
                  <c:v>0.59858103061986556</c:v>
                </c:pt>
                <c:pt idx="4">
                  <c:v>0.61854504334715421</c:v>
                </c:pt>
                <c:pt idx="5">
                  <c:v>0.65892597968069666</c:v>
                </c:pt>
                <c:pt idx="6">
                  <c:v>0.6874697043141057</c:v>
                </c:pt>
                <c:pt idx="7">
                  <c:v>0.69626004893393922</c:v>
                </c:pt>
                <c:pt idx="8">
                  <c:v>0.69849843361780273</c:v>
                </c:pt>
                <c:pt idx="9">
                  <c:v>0.71202916160388818</c:v>
                </c:pt>
                <c:pt idx="10">
                  <c:v>0.70856972230516568</c:v>
                </c:pt>
                <c:pt idx="11">
                  <c:v>0.70572040379320888</c:v>
                </c:pt>
                <c:pt idx="12">
                  <c:v>0.69290322580645158</c:v>
                </c:pt>
                <c:pt idx="13">
                  <c:v>0.68793828892005615</c:v>
                </c:pt>
                <c:pt idx="14">
                  <c:v>0.68512435476302203</c:v>
                </c:pt>
                <c:pt idx="15">
                  <c:v>0.68438538205980071</c:v>
                </c:pt>
                <c:pt idx="16">
                  <c:v>0.6766407119021135</c:v>
                </c:pt>
                <c:pt idx="17">
                  <c:v>0.65608856088560885</c:v>
                </c:pt>
                <c:pt idx="18">
                  <c:v>0.62468054034319098</c:v>
                </c:pt>
                <c:pt idx="19">
                  <c:v>0.58866651151966487</c:v>
                </c:pt>
                <c:pt idx="20">
                  <c:v>0.5572519083969466</c:v>
                </c:pt>
                <c:pt idx="21">
                  <c:v>0.52904778274321074</c:v>
                </c:pt>
                <c:pt idx="22">
                  <c:v>0.50297750330833702</c:v>
                </c:pt>
                <c:pt idx="23">
                  <c:v>0.50192706789208419</c:v>
                </c:pt>
                <c:pt idx="24">
                  <c:v>0.48759273471476083</c:v>
                </c:pt>
                <c:pt idx="25">
                  <c:v>0.50782094716355508</c:v>
                </c:pt>
                <c:pt idx="26">
                  <c:v>0.51903435468895076</c:v>
                </c:pt>
                <c:pt idx="27">
                  <c:v>0.53230733082706772</c:v>
                </c:pt>
                <c:pt idx="28">
                  <c:v>0.54155495978552282</c:v>
                </c:pt>
                <c:pt idx="29">
                  <c:v>0.54198100407055627</c:v>
                </c:pt>
                <c:pt idx="30">
                  <c:v>0.54761904761904767</c:v>
                </c:pt>
                <c:pt idx="31">
                  <c:v>0.56018168054504158</c:v>
                </c:pt>
                <c:pt idx="32">
                  <c:v>0.56610682550532176</c:v>
                </c:pt>
                <c:pt idx="33">
                  <c:v>0.57133890203273618</c:v>
                </c:pt>
                <c:pt idx="34">
                  <c:v>0.57842520447176116</c:v>
                </c:pt>
                <c:pt idx="35">
                  <c:v>0.58245596772606512</c:v>
                </c:pt>
                <c:pt idx="36">
                  <c:v>0.58526406677219744</c:v>
                </c:pt>
                <c:pt idx="37">
                  <c:v>0.58809869375907109</c:v>
                </c:pt>
                <c:pt idx="38">
                  <c:v>0.60657268228923533</c:v>
                </c:pt>
                <c:pt idx="39">
                  <c:v>0.61294835919613333</c:v>
                </c:pt>
                <c:pt idx="40">
                  <c:v>0.61336806284922074</c:v>
                </c:pt>
                <c:pt idx="41">
                  <c:v>0.62176518080992649</c:v>
                </c:pt>
                <c:pt idx="42">
                  <c:v>0.61451060323517936</c:v>
                </c:pt>
                <c:pt idx="43">
                  <c:v>0.61591484163685539</c:v>
                </c:pt>
                <c:pt idx="44">
                  <c:v>0.61951778551593428</c:v>
                </c:pt>
                <c:pt idx="45">
                  <c:v>0.60823386114494515</c:v>
                </c:pt>
                <c:pt idx="46">
                  <c:v>0.60712316683206524</c:v>
                </c:pt>
                <c:pt idx="47">
                  <c:v>0.59721416134648864</c:v>
                </c:pt>
                <c:pt idx="48">
                  <c:v>0.59643880724434417</c:v>
                </c:pt>
                <c:pt idx="49">
                  <c:v>0.59072225484439222</c:v>
                </c:pt>
                <c:pt idx="50">
                  <c:v>0.58243023570848007</c:v>
                </c:pt>
                <c:pt idx="51">
                  <c:v>0.58699449146849392</c:v>
                </c:pt>
                <c:pt idx="52">
                  <c:v>0.59085029613996864</c:v>
                </c:pt>
                <c:pt idx="53">
                  <c:v>0.60326578030205236</c:v>
                </c:pt>
                <c:pt idx="54">
                  <c:v>0.59718362052992402</c:v>
                </c:pt>
                <c:pt idx="55">
                  <c:v>0.5991011235955056</c:v>
                </c:pt>
                <c:pt idx="56">
                  <c:v>0.59658044071044292</c:v>
                </c:pt>
                <c:pt idx="57">
                  <c:v>0.59650213758258841</c:v>
                </c:pt>
                <c:pt idx="58">
                  <c:v>0.59279845335911063</c:v>
                </c:pt>
                <c:pt idx="59">
                  <c:v>0.60349756179586345</c:v>
                </c:pt>
                <c:pt idx="60">
                  <c:v>0.60732561271209262</c:v>
                </c:pt>
                <c:pt idx="61">
                  <c:v>0.60196870267541647</c:v>
                </c:pt>
                <c:pt idx="62">
                  <c:v>0.6015625</c:v>
                </c:pt>
                <c:pt idx="63">
                  <c:v>0.59394390667659469</c:v>
                </c:pt>
                <c:pt idx="64">
                  <c:v>0.60823970037453179</c:v>
                </c:pt>
                <c:pt idx="65">
                  <c:v>0.59170202734559174</c:v>
                </c:pt>
                <c:pt idx="66">
                  <c:v>0.58962739174219536</c:v>
                </c:pt>
                <c:pt idx="67">
                  <c:v>0.60174076687838152</c:v>
                </c:pt>
                <c:pt idx="68">
                  <c:v>0.58752124302015052</c:v>
                </c:pt>
                <c:pt idx="69">
                  <c:v>0.58623356535189486</c:v>
                </c:pt>
                <c:pt idx="70">
                  <c:v>0.56797433999506541</c:v>
                </c:pt>
                <c:pt idx="71">
                  <c:v>0.57486832204665161</c:v>
                </c:pt>
                <c:pt idx="72">
                  <c:v>0.56417033773861969</c:v>
                </c:pt>
                <c:pt idx="73">
                  <c:v>0.56185185185185182</c:v>
                </c:pt>
                <c:pt idx="74">
                  <c:v>0.54796915984420957</c:v>
                </c:pt>
                <c:pt idx="75">
                  <c:v>0.52409162717219593</c:v>
                </c:pt>
                <c:pt idx="76">
                  <c:v>0.52189445748698582</c:v>
                </c:pt>
                <c:pt idx="77">
                  <c:v>0.50045289855072461</c:v>
                </c:pt>
                <c:pt idx="78">
                  <c:v>0.48643804516668659</c:v>
                </c:pt>
                <c:pt idx="79">
                  <c:v>0.46771899886234358</c:v>
                </c:pt>
                <c:pt idx="80">
                  <c:v>0.43761412051125986</c:v>
                </c:pt>
                <c:pt idx="81">
                  <c:v>0.41675058744545151</c:v>
                </c:pt>
                <c:pt idx="82">
                  <c:v>0.37952784285456836</c:v>
                </c:pt>
                <c:pt idx="83">
                  <c:v>0.34515636918382914</c:v>
                </c:pt>
                <c:pt idx="84">
                  <c:v>0.32160140783106028</c:v>
                </c:pt>
                <c:pt idx="85">
                  <c:v>0.30157672662669333</c:v>
                </c:pt>
                <c:pt idx="86">
                  <c:v>0.28711897738446412</c:v>
                </c:pt>
                <c:pt idx="87">
                  <c:v>0.26383196721311475</c:v>
                </c:pt>
                <c:pt idx="88">
                  <c:v>0.23302422973377207</c:v>
                </c:pt>
                <c:pt idx="89">
                  <c:v>0.21145374449339208</c:v>
                </c:pt>
                <c:pt idx="90">
                  <c:v>0.16783831282952549</c:v>
                </c:pt>
                <c:pt idx="91">
                  <c:v>0.14760638297872342</c:v>
                </c:pt>
                <c:pt idx="92">
                  <c:v>0.14295676429567644</c:v>
                </c:pt>
                <c:pt idx="93">
                  <c:v>0.11172161172161173</c:v>
                </c:pt>
                <c:pt idx="94">
                  <c:v>0.11988304093567251</c:v>
                </c:pt>
                <c:pt idx="95">
                  <c:v>9.3984962406015032E-2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56-42AE-BBBF-02B985F65F4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BDD7EE"/>
            </a:solidFill>
            <a:ln>
              <a:solidFill>
                <a:schemeClr val="accent1"/>
              </a:solidFill>
            </a:ln>
            <a:effectLst/>
          </c:spPr>
          <c:cat>
            <c:numRef>
              <c:f>List1!$A$2:$A$97</c:f>
              <c:numCache>
                <c:formatCode>General</c:formatCode>
                <c:ptCount val="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</c:numCache>
            </c:numRef>
          </c:cat>
          <c:val>
            <c:numRef>
              <c:f>List1!$D$2:$D$97</c:f>
              <c:numCache>
                <c:formatCode>0.0%</c:formatCode>
                <c:ptCount val="96"/>
                <c:pt idx="0">
                  <c:v>3.2030966715423922E-2</c:v>
                </c:pt>
                <c:pt idx="1">
                  <c:v>0.13199468444820289</c:v>
                </c:pt>
                <c:pt idx="2">
                  <c:v>0.18621821632271685</c:v>
                </c:pt>
                <c:pt idx="3">
                  <c:v>0.21527554170171803</c:v>
                </c:pt>
                <c:pt idx="4">
                  <c:v>0.2221133035510191</c:v>
                </c:pt>
                <c:pt idx="5">
                  <c:v>0.20438076433670727</c:v>
                </c:pt>
                <c:pt idx="6">
                  <c:v>0.20352901761395714</c:v>
                </c:pt>
                <c:pt idx="7">
                  <c:v>0.19107900686005219</c:v>
                </c:pt>
                <c:pt idx="8">
                  <c:v>0.19571346958690627</c:v>
                </c:pt>
                <c:pt idx="9">
                  <c:v>0.1816124568932217</c:v>
                </c:pt>
                <c:pt idx="10">
                  <c:v>0.17751834406369205</c:v>
                </c:pt>
                <c:pt idx="11">
                  <c:v>0.1788760931784722</c:v>
                </c:pt>
                <c:pt idx="12">
                  <c:v>0.18062152318068947</c:v>
                </c:pt>
                <c:pt idx="13">
                  <c:v>0.17906714300564908</c:v>
                </c:pt>
                <c:pt idx="14">
                  <c:v>0.18154231190364467</c:v>
                </c:pt>
                <c:pt idx="15">
                  <c:v>0.16166599757863886</c:v>
                </c:pt>
                <c:pt idx="16">
                  <c:v>0.15694824515310124</c:v>
                </c:pt>
                <c:pt idx="17">
                  <c:v>0.17037356758994249</c:v>
                </c:pt>
                <c:pt idx="18">
                  <c:v>0.17501683056658768</c:v>
                </c:pt>
                <c:pt idx="19">
                  <c:v>0.16180967895652565</c:v>
                </c:pt>
                <c:pt idx="20">
                  <c:v>0.17009184160305335</c:v>
                </c:pt>
                <c:pt idx="21">
                  <c:v>0.15877247740657252</c:v>
                </c:pt>
                <c:pt idx="22">
                  <c:v>0.17871677222112414</c:v>
                </c:pt>
                <c:pt idx="23">
                  <c:v>0.17710751424048066</c:v>
                </c:pt>
                <c:pt idx="24">
                  <c:v>0.1919598232717501</c:v>
                </c:pt>
                <c:pt idx="25">
                  <c:v>0.17139369706437524</c:v>
                </c:pt>
                <c:pt idx="26">
                  <c:v>0.16623382515780361</c:v>
                </c:pt>
                <c:pt idx="27">
                  <c:v>0.15623087515299872</c:v>
                </c:pt>
                <c:pt idx="28">
                  <c:v>0.15269115529217558</c:v>
                </c:pt>
                <c:pt idx="29">
                  <c:v>0.15777121863750376</c:v>
                </c:pt>
                <c:pt idx="30">
                  <c:v>0.1590178737418001</c:v>
                </c:pt>
                <c:pt idx="31">
                  <c:v>0.13783741593493559</c:v>
                </c:pt>
                <c:pt idx="32">
                  <c:v>0.15813345718019056</c:v>
                </c:pt>
                <c:pt idx="33">
                  <c:v>0.16043302045436825</c:v>
                </c:pt>
                <c:pt idx="34">
                  <c:v>0.15808845521482873</c:v>
                </c:pt>
                <c:pt idx="35">
                  <c:v>0.15656605748518293</c:v>
                </c:pt>
                <c:pt idx="36">
                  <c:v>0.15767455354284876</c:v>
                </c:pt>
                <c:pt idx="37">
                  <c:v>0.16578799925805676</c:v>
                </c:pt>
                <c:pt idx="38">
                  <c:v>0.15656838434332643</c:v>
                </c:pt>
                <c:pt idx="39">
                  <c:v>0.14899944331205783</c:v>
                </c:pt>
                <c:pt idx="40">
                  <c:v>0.14865809543053987</c:v>
                </c:pt>
                <c:pt idx="41">
                  <c:v>0.15169412775782098</c:v>
                </c:pt>
                <c:pt idx="42">
                  <c:v>0.15934173439968413</c:v>
                </c:pt>
                <c:pt idx="43">
                  <c:v>0.15413221012007727</c:v>
                </c:pt>
                <c:pt idx="44">
                  <c:v>0.15446433960819683</c:v>
                </c:pt>
                <c:pt idx="45">
                  <c:v>0.15673476588898017</c:v>
                </c:pt>
                <c:pt idx="46">
                  <c:v>0.16572249051138399</c:v>
                </c:pt>
                <c:pt idx="47">
                  <c:v>0.160009149133433</c:v>
                </c:pt>
                <c:pt idx="48">
                  <c:v>0.15969078995355424</c:v>
                </c:pt>
                <c:pt idx="49">
                  <c:v>0.16184434684501647</c:v>
                </c:pt>
                <c:pt idx="50">
                  <c:v>0.16333019497792634</c:v>
                </c:pt>
                <c:pt idx="51">
                  <c:v>0.15522833983204054</c:v>
                </c:pt>
                <c:pt idx="52">
                  <c:v>0.15971002027400627</c:v>
                </c:pt>
                <c:pt idx="53">
                  <c:v>0.13934916960804267</c:v>
                </c:pt>
                <c:pt idx="54">
                  <c:v>0.1514647033917389</c:v>
                </c:pt>
                <c:pt idx="55">
                  <c:v>0.13453568742811639</c:v>
                </c:pt>
                <c:pt idx="56">
                  <c:v>0.13436480151774077</c:v>
                </c:pt>
                <c:pt idx="57">
                  <c:v>0.13680427060265665</c:v>
                </c:pt>
                <c:pt idx="58">
                  <c:v>0.13277067490296601</c:v>
                </c:pt>
                <c:pt idx="59">
                  <c:v>0.11296886929954286</c:v>
                </c:pt>
                <c:pt idx="60">
                  <c:v>0.11231047523332061</c:v>
                </c:pt>
                <c:pt idx="61">
                  <c:v>9.8557349428791907E-2</c:v>
                </c:pt>
                <c:pt idx="62">
                  <c:v>0.10761679653989131</c:v>
                </c:pt>
                <c:pt idx="63">
                  <c:v>0.10918767596629253</c:v>
                </c:pt>
                <c:pt idx="64">
                  <c:v>9.5040238603347649E-2</c:v>
                </c:pt>
                <c:pt idx="65">
                  <c:v>0.1072389711415489</c:v>
                </c:pt>
                <c:pt idx="66">
                  <c:v>9.9904902244441596E-2</c:v>
                </c:pt>
                <c:pt idx="67">
                  <c:v>7.6512352551208473E-2</c:v>
                </c:pt>
                <c:pt idx="68">
                  <c:v>8.3028495199744756E-2</c:v>
                </c:pt>
                <c:pt idx="69">
                  <c:v>7.1265201298327141E-2</c:v>
                </c:pt>
                <c:pt idx="70">
                  <c:v>8.2045905652120443E-2</c:v>
                </c:pt>
                <c:pt idx="71">
                  <c:v>6.7740098339546528E-2</c:v>
                </c:pt>
                <c:pt idx="72">
                  <c:v>7.2117750904039601E-2</c:v>
                </c:pt>
                <c:pt idx="73">
                  <c:v>5.853269808859396E-2</c:v>
                </c:pt>
                <c:pt idx="74">
                  <c:v>7.8339519655959311E-2</c:v>
                </c:pt>
                <c:pt idx="75">
                  <c:v>8.2752202460130264E-2</c:v>
                </c:pt>
                <c:pt idx="76">
                  <c:v>7.4391855780459482E-2</c:v>
                </c:pt>
                <c:pt idx="77">
                  <c:v>8.4344290845634329E-2</c:v>
                </c:pt>
                <c:pt idx="78">
                  <c:v>7.0459994532487358E-2</c:v>
                </c:pt>
                <c:pt idx="79">
                  <c:v>7.2485477512345575E-2</c:v>
                </c:pt>
                <c:pt idx="80">
                  <c:v>9.0747700695819222E-2</c:v>
                </c:pt>
                <c:pt idx="81">
                  <c:v>9.5683099557201057E-2</c:v>
                </c:pt>
                <c:pt idx="82">
                  <c:v>0.1101455905081854</c:v>
                </c:pt>
                <c:pt idx="83">
                  <c:v>0.1298673725065792</c:v>
                </c:pt>
                <c:pt idx="84">
                  <c:v>0.11523640797986068</c:v>
                </c:pt>
                <c:pt idx="85">
                  <c:v>0.1296202573506865</c:v>
                </c:pt>
                <c:pt idx="86">
                  <c:v>9.7544106534510677E-2</c:v>
                </c:pt>
                <c:pt idx="87">
                  <c:v>0.10103289765175011</c:v>
                </c:pt>
                <c:pt idx="88">
                  <c:v>0.11376970076059895</c:v>
                </c:pt>
                <c:pt idx="89">
                  <c:v>0.10680972856050017</c:v>
                </c:pt>
                <c:pt idx="90">
                  <c:v>0.13276006802228724</c:v>
                </c:pt>
                <c:pt idx="91">
                  <c:v>0.11038178270174998</c:v>
                </c:pt>
                <c:pt idx="92">
                  <c:v>0.10967481465169199</c:v>
                </c:pt>
                <c:pt idx="93">
                  <c:v>0.13665851786802108</c:v>
                </c:pt>
                <c:pt idx="94">
                  <c:v>9.087151240344285E-2</c:v>
                </c:pt>
                <c:pt idx="95">
                  <c:v>0.15958646616541353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A-48E4-9B3B-A806CA904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519744"/>
        <c:axId val="311522488"/>
      </c:areaChart>
      <c:lineChart>
        <c:grouping val="standar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ČR</c:v>
                </c:pt>
              </c:strCache>
            </c:strRef>
          </c:tx>
          <c:spPr>
            <a:ln w="28575" cap="rnd">
              <a:solidFill>
                <a:srgbClr val="DA2128"/>
              </a:solidFill>
              <a:round/>
            </a:ln>
            <a:effectLst/>
          </c:spPr>
          <c:marker>
            <c:symbol val="none"/>
          </c:marker>
          <c:cat>
            <c:numRef>
              <c:f>List1!$A$2:$A$97</c:f>
              <c:numCache>
                <c:formatCode>General</c:formatCode>
                <c:ptCount val="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</c:numCache>
            </c:numRef>
          </c:cat>
          <c:val>
            <c:numRef>
              <c:f>List1!$B$2:$B$97</c:f>
              <c:numCache>
                <c:formatCode>0.0%</c:formatCode>
                <c:ptCount val="96"/>
                <c:pt idx="0">
                  <c:v>8.0524509372524866E-2</c:v>
                </c:pt>
                <c:pt idx="1">
                  <c:v>0.53110630942091619</c:v>
                </c:pt>
                <c:pt idx="2">
                  <c:v>0.70535160040917322</c:v>
                </c:pt>
                <c:pt idx="3">
                  <c:v>0.74204568767895529</c:v>
                </c:pt>
                <c:pt idx="4">
                  <c:v>0.75866064291295798</c:v>
                </c:pt>
                <c:pt idx="5">
                  <c:v>0.78917924181082078</c:v>
                </c:pt>
                <c:pt idx="6">
                  <c:v>0.8078796406537504</c:v>
                </c:pt>
                <c:pt idx="7">
                  <c:v>0.81818345794139669</c:v>
                </c:pt>
                <c:pt idx="8">
                  <c:v>0.82178901787669967</c:v>
                </c:pt>
                <c:pt idx="9">
                  <c:v>0.82013033550559178</c:v>
                </c:pt>
                <c:pt idx="10">
                  <c:v>0.81670863990255627</c:v>
                </c:pt>
                <c:pt idx="11">
                  <c:v>0.80985746796023472</c:v>
                </c:pt>
                <c:pt idx="12">
                  <c:v>0.80300684975947056</c:v>
                </c:pt>
                <c:pt idx="13">
                  <c:v>0.79553974630629254</c:v>
                </c:pt>
                <c:pt idx="14">
                  <c:v>0.78646675437098923</c:v>
                </c:pt>
                <c:pt idx="15">
                  <c:v>0.77565637449157765</c:v>
                </c:pt>
                <c:pt idx="16">
                  <c:v>0.75756646757228185</c:v>
                </c:pt>
                <c:pt idx="17">
                  <c:v>0.7451464457798711</c:v>
                </c:pt>
                <c:pt idx="18">
                  <c:v>0.71879117793186875</c:v>
                </c:pt>
                <c:pt idx="19">
                  <c:v>0.67225905429839461</c:v>
                </c:pt>
                <c:pt idx="20">
                  <c:v>0.64300459479256844</c:v>
                </c:pt>
                <c:pt idx="21">
                  <c:v>0.61557996108307778</c:v>
                </c:pt>
                <c:pt idx="22">
                  <c:v>0.60159731528999005</c:v>
                </c:pt>
                <c:pt idx="23">
                  <c:v>0.59801760985659957</c:v>
                </c:pt>
                <c:pt idx="24">
                  <c:v>0.59588329887433955</c:v>
                </c:pt>
                <c:pt idx="25">
                  <c:v>0.60024688149688155</c:v>
                </c:pt>
                <c:pt idx="26">
                  <c:v>0.6047420028934255</c:v>
                </c:pt>
                <c:pt idx="27">
                  <c:v>0.61227962232907196</c:v>
                </c:pt>
                <c:pt idx="28">
                  <c:v>0.61999954823699488</c:v>
                </c:pt>
                <c:pt idx="29">
                  <c:v>0.62339247303626188</c:v>
                </c:pt>
                <c:pt idx="30">
                  <c:v>0.62884873317906465</c:v>
                </c:pt>
                <c:pt idx="31">
                  <c:v>0.63593486469947313</c:v>
                </c:pt>
                <c:pt idx="32">
                  <c:v>0.64370929967916957</c:v>
                </c:pt>
                <c:pt idx="33">
                  <c:v>0.65103776843802175</c:v>
                </c:pt>
                <c:pt idx="34">
                  <c:v>0.65989891324580119</c:v>
                </c:pt>
                <c:pt idx="35">
                  <c:v>0.66592406943284133</c:v>
                </c:pt>
                <c:pt idx="36">
                  <c:v>0.67804522961272762</c:v>
                </c:pt>
                <c:pt idx="37">
                  <c:v>0.68246333823080974</c:v>
                </c:pt>
                <c:pt idx="38">
                  <c:v>0.68988291410862057</c:v>
                </c:pt>
                <c:pt idx="39">
                  <c:v>0.69679923096094276</c:v>
                </c:pt>
                <c:pt idx="40">
                  <c:v>0.70381123977185356</c:v>
                </c:pt>
                <c:pt idx="41">
                  <c:v>0.70959729952470729</c:v>
                </c:pt>
                <c:pt idx="42">
                  <c:v>0.71055438858889908</c:v>
                </c:pt>
                <c:pt idx="43">
                  <c:v>0.71107126704141632</c:v>
                </c:pt>
                <c:pt idx="44">
                  <c:v>0.70915897605214528</c:v>
                </c:pt>
                <c:pt idx="45">
                  <c:v>0.70619517450112002</c:v>
                </c:pt>
                <c:pt idx="46">
                  <c:v>0.7024287674854891</c:v>
                </c:pt>
                <c:pt idx="47">
                  <c:v>0.69868491321762349</c:v>
                </c:pt>
                <c:pt idx="48">
                  <c:v>0.69294141366388806</c:v>
                </c:pt>
                <c:pt idx="49">
                  <c:v>0.68668328096218445</c:v>
                </c:pt>
                <c:pt idx="50">
                  <c:v>0.67991253777123162</c:v>
                </c:pt>
                <c:pt idx="51">
                  <c:v>0.68011333075763425</c:v>
                </c:pt>
                <c:pt idx="52">
                  <c:v>0.68028601377657982</c:v>
                </c:pt>
                <c:pt idx="53">
                  <c:v>0.6800878530195863</c:v>
                </c:pt>
                <c:pt idx="54">
                  <c:v>0.67802901997110443</c:v>
                </c:pt>
                <c:pt idx="55">
                  <c:v>0.67518240304783816</c:v>
                </c:pt>
                <c:pt idx="56">
                  <c:v>0.67258111007910837</c:v>
                </c:pt>
                <c:pt idx="57">
                  <c:v>0.6707065561243355</c:v>
                </c:pt>
                <c:pt idx="58">
                  <c:v>0.66810870864299365</c:v>
                </c:pt>
                <c:pt idx="59">
                  <c:v>0.66857869623483823</c:v>
                </c:pt>
                <c:pt idx="60">
                  <c:v>0.66707817953040049</c:v>
                </c:pt>
                <c:pt idx="61">
                  <c:v>0.66049232269071412</c:v>
                </c:pt>
                <c:pt idx="62">
                  <c:v>0.66433370861449537</c:v>
                </c:pt>
                <c:pt idx="63">
                  <c:v>0.66174709103353868</c:v>
                </c:pt>
                <c:pt idx="64">
                  <c:v>0.6604565674481141</c:v>
                </c:pt>
                <c:pt idx="65">
                  <c:v>0.65482027308229529</c:v>
                </c:pt>
                <c:pt idx="66">
                  <c:v>0.65128295751749488</c:v>
                </c:pt>
                <c:pt idx="67">
                  <c:v>0.64115974985787383</c:v>
                </c:pt>
                <c:pt idx="68">
                  <c:v>0.63578076222922442</c:v>
                </c:pt>
                <c:pt idx="69">
                  <c:v>0.62769586937979771</c:v>
                </c:pt>
                <c:pt idx="70">
                  <c:v>0.61678512971142851</c:v>
                </c:pt>
                <c:pt idx="71">
                  <c:v>0.61138512124948619</c:v>
                </c:pt>
                <c:pt idx="72">
                  <c:v>0.60667270321097722</c:v>
                </c:pt>
                <c:pt idx="73">
                  <c:v>0.59067006103973974</c:v>
                </c:pt>
                <c:pt idx="74">
                  <c:v>0.5857911298005215</c:v>
                </c:pt>
                <c:pt idx="75">
                  <c:v>0.56860892708396826</c:v>
                </c:pt>
                <c:pt idx="76">
                  <c:v>0.56082486409832188</c:v>
                </c:pt>
                <c:pt idx="77">
                  <c:v>0.5411869473952039</c:v>
                </c:pt>
                <c:pt idx="78">
                  <c:v>0.52637454271573059</c:v>
                </c:pt>
                <c:pt idx="79">
                  <c:v>0.49930225182366</c:v>
                </c:pt>
                <c:pt idx="80">
                  <c:v>0.48016571724495083</c:v>
                </c:pt>
                <c:pt idx="81">
                  <c:v>0.45629306517920903</c:v>
                </c:pt>
                <c:pt idx="82">
                  <c:v>0.43084257436003731</c:v>
                </c:pt>
                <c:pt idx="83">
                  <c:v>0.40268857687026621</c:v>
                </c:pt>
                <c:pt idx="84">
                  <c:v>0.37843238668422041</c:v>
                </c:pt>
                <c:pt idx="85">
                  <c:v>0.34993620821638172</c:v>
                </c:pt>
                <c:pt idx="86">
                  <c:v>0.32460789325011435</c:v>
                </c:pt>
                <c:pt idx="87">
                  <c:v>0.30020178549590315</c:v>
                </c:pt>
                <c:pt idx="88">
                  <c:v>0.27412861714207065</c:v>
                </c:pt>
                <c:pt idx="89">
                  <c:v>0.25383276001189109</c:v>
                </c:pt>
                <c:pt idx="90">
                  <c:v>0.2262335149447528</c:v>
                </c:pt>
                <c:pt idx="91">
                  <c:v>0.19651245093623318</c:v>
                </c:pt>
                <c:pt idx="92">
                  <c:v>0.19259861732411548</c:v>
                </c:pt>
                <c:pt idx="93">
                  <c:v>0.16797122910937171</c:v>
                </c:pt>
                <c:pt idx="94">
                  <c:v>0.15973097940311054</c:v>
                </c:pt>
                <c:pt idx="95">
                  <c:v>0.13945827232796487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56-42AE-BBBF-02B985F65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519744"/>
        <c:axId val="311522488"/>
      </c:lineChart>
      <c:catAx>
        <c:axId val="31151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522488"/>
        <c:crosses val="autoZero"/>
        <c:auto val="1"/>
        <c:lblAlgn val="ctr"/>
        <c:lblOffset val="100"/>
        <c:tickLblSkip val="5"/>
        <c:tickMarkSkip val="5"/>
        <c:noMultiLvlLbl val="1"/>
      </c:catAx>
      <c:valAx>
        <c:axId val="311522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51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463730C-BDD2-4C15-BD6D-25B1D654524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1D6-4217-881F-F53224436DD0}"/>
                </c:ext>
              </c:extLst>
            </c:dLbl>
            <c:dLbl>
              <c:idx val="1"/>
              <c:layout>
                <c:manualLayout>
                  <c:x val="3.7764108246812846E-2"/>
                  <c:y val="-9.5923815735773299E-2"/>
                </c:manualLayout>
              </c:layout>
              <c:tx>
                <c:rich>
                  <a:bodyPr/>
                  <a:lstStyle/>
                  <a:p>
                    <a:fld id="{CACBC638-C555-4F2E-AEB0-E8389513518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DB2-4F84-8038-77C087EF3421}"/>
                </c:ext>
              </c:extLst>
            </c:dLbl>
            <c:dLbl>
              <c:idx val="2"/>
              <c:layout>
                <c:manualLayout>
                  <c:x val="-2.2316370688090486E-2"/>
                  <c:y val="2.0270899414034906E-2"/>
                </c:manualLayout>
              </c:layout>
              <c:tx>
                <c:rich>
                  <a:bodyPr/>
                  <a:lstStyle/>
                  <a:p>
                    <a:fld id="{5DB485D4-95A3-4EF1-A3E9-1960303FF72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232317524376249E-2"/>
                      <c:h val="5.524975899411719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DB2-4F84-8038-77C087EF34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0078A8B-9FDE-4E21-99FB-18DC82C32D3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1D6-4217-881F-F53224436DD0}"/>
                </c:ext>
              </c:extLst>
            </c:dLbl>
            <c:dLbl>
              <c:idx val="4"/>
              <c:layout>
                <c:manualLayout>
                  <c:x val="-4.818742362327158E-2"/>
                  <c:y val="7.1749570682937136E-2"/>
                </c:manualLayout>
              </c:layout>
              <c:tx>
                <c:rich>
                  <a:bodyPr/>
                  <a:lstStyle/>
                  <a:p>
                    <a:fld id="{CB6E0957-9DD2-418B-98D6-FBD133454F6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DB2-4F84-8038-77C087EF3421}"/>
                </c:ext>
              </c:extLst>
            </c:dLbl>
            <c:dLbl>
              <c:idx val="5"/>
              <c:layout>
                <c:manualLayout>
                  <c:x val="-0.11030478677711701"/>
                  <c:y val="2.17417185931464E-2"/>
                </c:manualLayout>
              </c:layout>
              <c:tx>
                <c:rich>
                  <a:bodyPr/>
                  <a:lstStyle/>
                  <a:p>
                    <a:fld id="{B96944AD-0CC9-42AE-8A0D-9A64BC4FF1E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DB2-4F84-8038-77C087EF3421}"/>
                </c:ext>
              </c:extLst>
            </c:dLbl>
            <c:dLbl>
              <c:idx val="6"/>
              <c:layout>
                <c:manualLayout>
                  <c:x val="-4.3384847591914778E-2"/>
                  <c:y val="4.5274825458930218E-2"/>
                </c:manualLayout>
              </c:layout>
              <c:tx>
                <c:rich>
                  <a:bodyPr/>
                  <a:lstStyle/>
                  <a:p>
                    <a:fld id="{9AF371C4-38C0-469B-A5F9-C8C341AE9DF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DB2-4F84-8038-77C087EF3421}"/>
                </c:ext>
              </c:extLst>
            </c:dLbl>
            <c:dLbl>
              <c:idx val="7"/>
              <c:layout>
                <c:manualLayout>
                  <c:x val="-3.2271376849667084E-2"/>
                  <c:y val="4.233318710070734E-2"/>
                </c:manualLayout>
              </c:layout>
              <c:tx>
                <c:rich>
                  <a:bodyPr/>
                  <a:lstStyle/>
                  <a:p>
                    <a:fld id="{980BE77D-9653-44A1-9C2A-9BA375D6DF0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DB2-4F84-8038-77C087EF3421}"/>
                </c:ext>
              </c:extLst>
            </c:dLbl>
            <c:dLbl>
              <c:idx val="8"/>
              <c:layout>
                <c:manualLayout>
                  <c:x val="-6.9515223172524881E-5"/>
                  <c:y val="1.2916803518477427E-2"/>
                </c:manualLayout>
              </c:layout>
              <c:tx>
                <c:rich>
                  <a:bodyPr/>
                  <a:lstStyle/>
                  <a:p>
                    <a:fld id="{14080A32-7E48-40B8-A4EB-234314DA1F1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DB2-4F84-8038-77C087EF342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2A57B76-A19E-4A05-ABFB-F9F92ACC843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1D6-4217-881F-F53224436DD0}"/>
                </c:ext>
              </c:extLst>
            </c:dLbl>
            <c:dLbl>
              <c:idx val="10"/>
              <c:layout>
                <c:manualLayout>
                  <c:x val="-8.7518637207699369E-4"/>
                  <c:y val="3.6449910384261354E-2"/>
                </c:manualLayout>
              </c:layout>
              <c:tx>
                <c:rich>
                  <a:bodyPr/>
                  <a:lstStyle/>
                  <a:p>
                    <a:fld id="{D1A5CA87-2E73-4860-AD7E-D1EE2C1F44F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DB2-4F84-8038-77C087EF3421}"/>
                </c:ext>
              </c:extLst>
            </c:dLbl>
            <c:dLbl>
              <c:idx val="11"/>
              <c:layout>
                <c:manualLayout>
                  <c:x val="-3.0328330833675678E-2"/>
                  <c:y val="0.18059018993718781"/>
                </c:manualLayout>
              </c:layout>
              <c:tx>
                <c:rich>
                  <a:bodyPr/>
                  <a:lstStyle/>
                  <a:p>
                    <a:fld id="{4BBB350F-F780-463D-AFB2-BDACCAC8401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DB2-4F84-8038-77C087EF3421}"/>
                </c:ext>
              </c:extLst>
            </c:dLbl>
            <c:dLbl>
              <c:idx val="12"/>
              <c:layout>
                <c:manualLayout>
                  <c:x val="-2.5148344457483651E-2"/>
                  <c:y val="-3.1207771854867492E-2"/>
                </c:manualLayout>
              </c:layout>
              <c:tx>
                <c:rich>
                  <a:bodyPr/>
                  <a:lstStyle/>
                  <a:p>
                    <a:fld id="{A3518079-025A-47B5-8C96-8F25B9DFA73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DDB2-4F84-8038-77C087EF3421}"/>
                </c:ext>
              </c:extLst>
            </c:dLbl>
            <c:dLbl>
              <c:idx val="13"/>
              <c:layout>
                <c:manualLayout>
                  <c:x val="-2.7217928754979449E-2"/>
                  <c:y val="0.10704923098161313"/>
                </c:manualLayout>
              </c:layout>
              <c:tx>
                <c:rich>
                  <a:bodyPr/>
                  <a:lstStyle/>
                  <a:p>
                    <a:fld id="{390570BF-AB69-4C54-B2F6-ACC7B295A9F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DDB2-4F84-8038-77C087EF342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EE300AB-F341-4873-81D6-E56D225E622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1D6-4217-881F-F53224436DD0}"/>
                </c:ext>
              </c:extLst>
            </c:dLbl>
            <c:dLbl>
              <c:idx val="15"/>
              <c:layout>
                <c:manualLayout>
                  <c:x val="-3.415078630829347E-2"/>
                  <c:y val="3.6449910384261354E-2"/>
                </c:manualLayout>
              </c:layout>
              <c:tx>
                <c:rich>
                  <a:bodyPr/>
                  <a:lstStyle/>
                  <a:p>
                    <a:fld id="{1F0AEAE5-BC6A-4B8F-8B82-9E82CD17381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DDB2-4F84-8038-77C087EF342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AB49D11E-8E1F-4D66-8710-2C3646F5DAA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1D6-4217-881F-F53224436DD0}"/>
                </c:ext>
              </c:extLst>
            </c:dLbl>
            <c:dLbl>
              <c:idx val="17"/>
              <c:layout>
                <c:manualLayout>
                  <c:x val="-3.4561411114940412E-2"/>
                  <c:y val="6.1453836429156777E-2"/>
                </c:manualLayout>
              </c:layout>
              <c:tx>
                <c:rich>
                  <a:bodyPr/>
                  <a:lstStyle/>
                  <a:p>
                    <a:fld id="{9951C494-F22D-4C41-8CDF-D3D15D42617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392576567785059E-2"/>
                      <c:h val="6.11330357105631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DDB2-4F84-8038-77C087EF3421}"/>
                </c:ext>
              </c:extLst>
            </c:dLbl>
            <c:dLbl>
              <c:idx val="18"/>
              <c:layout>
                <c:manualLayout>
                  <c:x val="-9.6658492871750292E-3"/>
                  <c:y val="-1.6499580063752482E-2"/>
                </c:manualLayout>
              </c:layout>
              <c:tx>
                <c:rich>
                  <a:bodyPr/>
                  <a:lstStyle/>
                  <a:p>
                    <a:fld id="{D0A4A038-A2FA-4345-B705-7944915E3EB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DDB2-4F84-8038-77C087EF3421}"/>
                </c:ext>
              </c:extLst>
            </c:dLbl>
            <c:dLbl>
              <c:idx val="19"/>
              <c:layout>
                <c:manualLayout>
                  <c:x val="-2.9923731659481256E-2"/>
                  <c:y val="3.0566633667815372E-2"/>
                </c:manualLayout>
              </c:layout>
              <c:tx>
                <c:rich>
                  <a:bodyPr/>
                  <a:lstStyle/>
                  <a:p>
                    <a:fld id="{0E644772-FD8C-4A2E-BA72-066C88C51AF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DDB2-4F84-8038-77C087EF3421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44D7C5A9-5A97-41BB-AFB2-1A7BC63D6FA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1D6-4217-881F-F53224436DD0}"/>
                </c:ext>
              </c:extLst>
            </c:dLbl>
            <c:dLbl>
              <c:idx val="21"/>
              <c:layout>
                <c:manualLayout>
                  <c:x val="-8.2245473978453908E-3"/>
                  <c:y val="-2.5324495138421509E-2"/>
                </c:manualLayout>
              </c:layout>
              <c:tx>
                <c:rich>
                  <a:bodyPr/>
                  <a:lstStyle/>
                  <a:p>
                    <a:fld id="{F21F884D-CF6B-423E-80BB-88D2DCAEFE3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DDB2-4F84-8038-77C087EF3421}"/>
                </c:ext>
              </c:extLst>
            </c:dLbl>
            <c:dLbl>
              <c:idx val="22"/>
              <c:layout>
                <c:manualLayout>
                  <c:x val="6.0359201177496763E-4"/>
                  <c:y val="4.233318710070734E-2"/>
                </c:manualLayout>
              </c:layout>
              <c:tx>
                <c:rich>
                  <a:bodyPr/>
                  <a:lstStyle/>
                  <a:p>
                    <a:fld id="{F44E07FA-4964-42F6-8915-7E5D1D0130C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DDB2-4F84-8038-77C087EF3421}"/>
                </c:ext>
              </c:extLst>
            </c:dLbl>
            <c:dLbl>
              <c:idx val="23"/>
              <c:layout>
                <c:manualLayout>
                  <c:x val="-1.8623025411267854E-2"/>
                  <c:y val="-4.7330266308605196E-3"/>
                </c:manualLayout>
              </c:layout>
              <c:tx>
                <c:rich>
                  <a:bodyPr/>
                  <a:lstStyle/>
                  <a:p>
                    <a:fld id="{6BFD85F1-AE54-44E5-87B4-DC369FA232B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DDB2-4F84-8038-77C087EF3421}"/>
                </c:ext>
              </c:extLst>
            </c:dLbl>
            <c:dLbl>
              <c:idx val="24"/>
              <c:layout>
                <c:manualLayout>
                  <c:x val="-1.3479486763081685E-2"/>
                  <c:y val="7.0335268020314447E-3"/>
                </c:manualLayout>
              </c:layout>
              <c:tx>
                <c:rich>
                  <a:bodyPr/>
                  <a:lstStyle/>
                  <a:p>
                    <a:fld id="{5C796CEB-185D-4A0F-9160-9E5807C7E37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DDB2-4F84-8038-77C087EF3421}"/>
                </c:ext>
              </c:extLst>
            </c:dLbl>
            <c:dLbl>
              <c:idx val="25"/>
              <c:layout>
                <c:manualLayout>
                  <c:x val="-2.800655177304235E-2"/>
                  <c:y val="3.031369909402171E-2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459B92-C066-4DFD-AD4F-F644891EF311}" type="CELLRANGE">
                      <a:rPr lang="en-US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DDB2-4F84-8038-77C087EF3421}"/>
                </c:ext>
              </c:extLst>
            </c:dLbl>
            <c:dLbl>
              <c:idx val="26"/>
              <c:layout>
                <c:manualLayout>
                  <c:x val="-6.008554928416221E-2"/>
                  <c:y val="0.16588199814607296"/>
                </c:manualLayout>
              </c:layout>
              <c:tx>
                <c:rich>
                  <a:bodyPr/>
                  <a:lstStyle/>
                  <a:p>
                    <a:fld id="{1A4C5787-841F-4B3A-91E0-7832D2EA7DF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DDB2-4F84-8038-77C087EF3421}"/>
                </c:ext>
              </c:extLst>
            </c:dLbl>
            <c:dLbl>
              <c:idx val="27"/>
              <c:layout>
                <c:manualLayout>
                  <c:x val="-2.6521159890157162E-2"/>
                  <c:y val="0.19824002008652586"/>
                </c:manualLayout>
              </c:layout>
              <c:tx>
                <c:rich>
                  <a:bodyPr/>
                  <a:lstStyle/>
                  <a:p>
                    <a:fld id="{DFDDEB43-E34B-4294-8F31-D54D05273A6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DDB2-4F84-8038-77C087EF3421}"/>
                </c:ext>
              </c:extLst>
            </c:dLbl>
            <c:dLbl>
              <c:idx val="28"/>
              <c:layout>
                <c:manualLayout>
                  <c:x val="-3.8478660075702519E-2"/>
                  <c:y val="4.2333187100707388E-2"/>
                </c:manualLayout>
              </c:layout>
              <c:tx>
                <c:rich>
                  <a:bodyPr/>
                  <a:lstStyle/>
                  <a:p>
                    <a:fld id="{59C4BB20-9BF1-479C-91C5-C7C3514D3C4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DDB2-4F84-8038-77C087EF3421}"/>
                </c:ext>
              </c:extLst>
            </c:dLbl>
            <c:dLbl>
              <c:idx val="29"/>
              <c:layout>
                <c:manualLayout>
                  <c:x val="-1.9916919755476895E-2"/>
                  <c:y val="8.0574485757606215E-2"/>
                </c:manualLayout>
              </c:layout>
              <c:tx>
                <c:rich>
                  <a:bodyPr/>
                  <a:lstStyle/>
                  <a:p>
                    <a:fld id="{39CC5C86-292E-49E0-827D-BCB43AD0E52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DDB2-4F84-8038-77C087EF3421}"/>
                </c:ext>
              </c:extLst>
            </c:dLbl>
            <c:dLbl>
              <c:idx val="30"/>
              <c:layout>
                <c:manualLayout>
                  <c:x val="-1.8360836916257672E-2"/>
                  <c:y val="2.7624995309592275E-2"/>
                </c:manualLayout>
              </c:layout>
              <c:tx>
                <c:rich>
                  <a:bodyPr/>
                  <a:lstStyle/>
                  <a:p>
                    <a:fld id="{18815023-D8FB-41B4-A66E-6A19DCA9301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DDB2-4F84-8038-77C087EF3421}"/>
                </c:ext>
              </c:extLst>
            </c:dLbl>
            <c:dLbl>
              <c:idx val="31"/>
              <c:layout>
                <c:manualLayout>
                  <c:x val="-2.507824136773042E-2"/>
                  <c:y val="1.2916803518477427E-2"/>
                </c:manualLayout>
              </c:layout>
              <c:tx>
                <c:rich>
                  <a:bodyPr/>
                  <a:lstStyle/>
                  <a:p>
                    <a:fld id="{1273C1A9-3365-4254-AFC5-7B81922B3D2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DDB2-4F84-8038-77C087EF3421}"/>
                </c:ext>
              </c:extLst>
            </c:dLbl>
            <c:dLbl>
              <c:idx val="32"/>
              <c:layout>
                <c:manualLayout>
                  <c:x val="-2.6794517850201375E-2"/>
                  <c:y val="2.468335695136939E-2"/>
                </c:manualLayout>
              </c:layout>
              <c:tx>
                <c:rich>
                  <a:bodyPr/>
                  <a:lstStyle/>
                  <a:p>
                    <a:fld id="{649095E0-9412-4359-BB7C-51481030B2C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DDB2-4F84-8038-77C087EF3421}"/>
                </c:ext>
              </c:extLst>
            </c:dLbl>
            <c:dLbl>
              <c:idx val="33"/>
              <c:layout>
                <c:manualLayout>
                  <c:x val="-5.4155592117590988E-2"/>
                  <c:y val="-1.7913882726375285E-3"/>
                </c:manualLayout>
              </c:layout>
              <c:tx>
                <c:rich>
                  <a:bodyPr/>
                  <a:lstStyle/>
                  <a:p>
                    <a:fld id="{78864852-600D-4008-8DFD-7B0870DF371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DDB2-4F84-8038-77C087EF3421}"/>
                </c:ext>
              </c:extLst>
            </c:dLbl>
            <c:dLbl>
              <c:idx val="34"/>
              <c:layout>
                <c:manualLayout>
                  <c:x val="-2.0473629407437868E-2"/>
                  <c:y val="-4.8857602004205386E-2"/>
                </c:manualLayout>
              </c:layout>
              <c:tx>
                <c:rich>
                  <a:bodyPr/>
                  <a:lstStyle/>
                  <a:p>
                    <a:fld id="{140AB772-F42E-48D0-BDB3-2B65C6995AA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DDB2-4F84-8038-77C087EF3421}"/>
                </c:ext>
              </c:extLst>
            </c:dLbl>
            <c:dLbl>
              <c:idx val="35"/>
              <c:layout>
                <c:manualLayout>
                  <c:x val="-7.4001673950088664E-2"/>
                  <c:y val="-1.6499580063752482E-2"/>
                </c:manualLayout>
              </c:layout>
              <c:tx>
                <c:rich>
                  <a:bodyPr/>
                  <a:lstStyle/>
                  <a:p>
                    <a:fld id="{D6DD3058-F71F-4618-96A8-5B4284AE41E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DDB2-4F84-8038-77C087EF3421}"/>
                </c:ext>
              </c:extLst>
            </c:dLbl>
            <c:dLbl>
              <c:idx val="36"/>
              <c:layout>
                <c:manualLayout>
                  <c:x val="-2.0500524303506733E-2"/>
                  <c:y val="-2.5324495138421457E-2"/>
                </c:manualLayout>
              </c:layout>
              <c:tx>
                <c:rich>
                  <a:bodyPr/>
                  <a:lstStyle/>
                  <a:p>
                    <a:fld id="{1FDCCDC6-0449-4CAA-9CA4-76A720691ECD}" type="CELLRANGE">
                      <a:rPr lang="en-US" dirty="0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DDB2-4F84-8038-77C087EF3421}"/>
                </c:ext>
              </c:extLst>
            </c:dLbl>
            <c:dLbl>
              <c:idx val="37"/>
              <c:layout>
                <c:manualLayout>
                  <c:x val="4.5359197503330631E-2"/>
                  <c:y val="-8.4157262302881328E-2"/>
                </c:manualLayout>
              </c:layout>
              <c:tx>
                <c:rich>
                  <a:bodyPr/>
                  <a:lstStyle/>
                  <a:p>
                    <a:fld id="{84977948-4313-425B-ADE1-D97A544DDD4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DDB2-4F84-8038-77C087EF3421}"/>
                </c:ext>
              </c:extLst>
            </c:dLbl>
            <c:dLbl>
              <c:idx val="38"/>
              <c:layout>
                <c:manualLayout>
                  <c:x val="-2.039279775258613E-2"/>
                  <c:y val="3.3508272026038365E-2"/>
                </c:manualLayout>
              </c:layout>
              <c:tx>
                <c:rich>
                  <a:bodyPr/>
                  <a:lstStyle/>
                  <a:p>
                    <a:fld id="{840173D8-526E-4090-96F9-14AA180AC11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DDB2-4F84-8038-77C087EF3421}"/>
                </c:ext>
              </c:extLst>
            </c:dLbl>
            <c:dLbl>
              <c:idx val="39"/>
              <c:layout>
                <c:manualLayout>
                  <c:x val="-1.5595659487101106E-2"/>
                  <c:y val="-3.4149410213090432E-2"/>
                </c:manualLayout>
              </c:layout>
              <c:tx>
                <c:rich>
                  <a:bodyPr/>
                  <a:lstStyle/>
                  <a:p>
                    <a:fld id="{03E9FA9D-7962-478F-BFCA-D3301910892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DDB2-4F84-8038-77C087EF3421}"/>
                </c:ext>
              </c:extLst>
            </c:dLbl>
            <c:dLbl>
              <c:idx val="40"/>
              <c:layout>
                <c:manualLayout>
                  <c:x val="-9.6527398624245239E-2"/>
                  <c:y val="-1.0616303347306502E-2"/>
                </c:manualLayout>
              </c:layout>
              <c:tx>
                <c:rich>
                  <a:bodyPr/>
                  <a:lstStyle/>
                  <a:p>
                    <a:fld id="{ABAF2221-ECC3-4F8E-9845-ACEB33E9EA2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DDB2-4F84-8038-77C087EF3421}"/>
                </c:ext>
              </c:extLst>
            </c:dLbl>
            <c:dLbl>
              <c:idx val="41"/>
              <c:layout>
                <c:manualLayout>
                  <c:x val="-1.9972767080647211E-3"/>
                  <c:y val="-1.9441218421975475E-2"/>
                </c:manualLayout>
              </c:layout>
              <c:tx>
                <c:rich>
                  <a:bodyPr/>
                  <a:lstStyle/>
                  <a:p>
                    <a:fld id="{14B652EB-C578-4A94-831A-E8187A1F7D9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DDB2-4F84-8038-77C087EF3421}"/>
                </c:ext>
              </c:extLst>
            </c:dLbl>
            <c:dLbl>
              <c:idx val="42"/>
              <c:layout>
                <c:manualLayout>
                  <c:x val="4.357619816394577E-2"/>
                  <c:y val="-3.1207771854867439E-2"/>
                </c:manualLayout>
              </c:layout>
              <c:tx>
                <c:rich>
                  <a:bodyPr/>
                  <a:lstStyle/>
                  <a:p>
                    <a:fld id="{67BDD431-466D-42F9-9A31-566E9E9115B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DDB2-4F84-8038-77C087EF3421}"/>
                </c:ext>
              </c:extLst>
            </c:dLbl>
            <c:dLbl>
              <c:idx val="43"/>
              <c:layout>
                <c:manualLayout>
                  <c:x val="-1.1121700874378056E-2"/>
                  <c:y val="-4.7330266308604121E-3"/>
                </c:manualLayout>
              </c:layout>
              <c:tx>
                <c:rich>
                  <a:bodyPr/>
                  <a:lstStyle/>
                  <a:p>
                    <a:fld id="{C3C58D2A-F7F4-455F-BA9E-816D1F2E19A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DDB2-4F84-8038-77C087EF3421}"/>
                </c:ext>
              </c:extLst>
            </c:dLbl>
            <c:dLbl>
              <c:idx val="44"/>
              <c:layout>
                <c:manualLayout>
                  <c:x val="-2.8985496596619913E-2"/>
                  <c:y val="-2.8266133496644447E-2"/>
                </c:manualLayout>
              </c:layout>
              <c:tx>
                <c:rich>
                  <a:bodyPr/>
                  <a:lstStyle/>
                  <a:p>
                    <a:fld id="{C71EB8FF-6DBA-4F35-B4B9-46A7EC74AC0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DDB2-4F84-8038-77C087EF3421}"/>
                </c:ext>
              </c:extLst>
            </c:dLbl>
            <c:dLbl>
              <c:idx val="45"/>
              <c:layout>
                <c:manualLayout>
                  <c:x val="-4.778752738172308E-2"/>
                  <c:y val="-1.7913882726374745E-3"/>
                </c:manualLayout>
              </c:layout>
              <c:tx>
                <c:rich>
                  <a:bodyPr/>
                  <a:lstStyle/>
                  <a:p>
                    <a:fld id="{79D6058A-6B92-4F39-97BF-088BC700634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DDB2-4F84-8038-77C087EF3421}"/>
                </c:ext>
              </c:extLst>
            </c:dLbl>
            <c:dLbl>
              <c:idx val="46"/>
              <c:layout>
                <c:manualLayout>
                  <c:x val="-2.4589430305844939E-2"/>
                  <c:y val="-3.1207771854867439E-2"/>
                </c:manualLayout>
              </c:layout>
              <c:tx>
                <c:rich>
                  <a:bodyPr/>
                  <a:lstStyle/>
                  <a:p>
                    <a:fld id="{3D99C3C9-DF4D-4B37-97AC-9FC02E87A5E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DDB2-4F84-8038-77C087EF3421}"/>
                </c:ext>
              </c:extLst>
            </c:dLbl>
            <c:dLbl>
              <c:idx val="47"/>
              <c:layout>
                <c:manualLayout>
                  <c:x val="-1.7877316653598884E-2"/>
                  <c:y val="0.15705708307140398"/>
                </c:manualLayout>
              </c:layout>
              <c:tx>
                <c:rich>
                  <a:bodyPr/>
                  <a:lstStyle/>
                  <a:p>
                    <a:fld id="{52A4D681-9979-4461-9AA4-DFE2A7ACAA6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DDB2-4F84-8038-77C087EF3421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3AB232EF-0289-47A6-AE5F-E6A67C4603B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1D6-4217-881F-F53224436DD0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187CB6EB-7A27-4CB8-AF93-CD8B25EBA52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1D6-4217-881F-F53224436DD0}"/>
                </c:ext>
              </c:extLst>
            </c:dLbl>
            <c:dLbl>
              <c:idx val="50"/>
              <c:layout>
                <c:manualLayout>
                  <c:x val="-4.9309366992614227E-2"/>
                  <c:y val="2.468335695136939E-2"/>
                </c:manualLayout>
              </c:layout>
              <c:tx>
                <c:rich>
                  <a:bodyPr/>
                  <a:lstStyle/>
                  <a:p>
                    <a:fld id="{254D63C1-8876-4E3A-AF26-CF88595CBF8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DDB2-4F84-8038-77C087EF3421}"/>
                </c:ext>
              </c:extLst>
            </c:dLbl>
            <c:dLbl>
              <c:idx val="51"/>
              <c:layout>
                <c:manualLayout>
                  <c:x val="-5.8760204077883502E-2"/>
                  <c:y val="-1.0616303347306609E-2"/>
                </c:manualLayout>
              </c:layout>
              <c:tx>
                <c:rich>
                  <a:bodyPr/>
                  <a:lstStyle/>
                  <a:p>
                    <a:fld id="{9BF1DB58-FB01-431C-B035-A83DAFDD3B6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DDB2-4F84-8038-77C087EF3421}"/>
                </c:ext>
              </c:extLst>
            </c:dLbl>
            <c:dLbl>
              <c:idx val="52"/>
              <c:layout>
                <c:manualLayout>
                  <c:x val="-0.11123831890733241"/>
                  <c:y val="4.5274825458930329E-2"/>
                </c:manualLayout>
              </c:layout>
              <c:tx>
                <c:rich>
                  <a:bodyPr/>
                  <a:lstStyle/>
                  <a:p>
                    <a:fld id="{C67F65CD-D277-4DF1-B11D-58E35DF477F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DDB2-4F84-8038-77C087EF3421}"/>
                </c:ext>
              </c:extLst>
            </c:dLbl>
            <c:dLbl>
              <c:idx val="53"/>
              <c:layout>
                <c:manualLayout>
                  <c:x val="-7.1075715011099661E-2"/>
                  <c:y val="0.13058233784739695"/>
                </c:manualLayout>
              </c:layout>
              <c:tx>
                <c:rich>
                  <a:bodyPr/>
                  <a:lstStyle/>
                  <a:p>
                    <a:fld id="{3BE1C2F9-DE1C-41A3-A8C7-B87AD649560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DDB2-4F84-8038-77C087EF3421}"/>
                </c:ext>
              </c:extLst>
            </c:dLbl>
            <c:dLbl>
              <c:idx val="54"/>
              <c:layout>
                <c:manualLayout>
                  <c:x val="-2.78733999925047E-2"/>
                  <c:y val="2.17417185931464E-2"/>
                </c:manualLayout>
              </c:layout>
              <c:tx>
                <c:rich>
                  <a:bodyPr/>
                  <a:lstStyle/>
                  <a:p>
                    <a:fld id="{67366BE8-FD7C-4F42-B36B-1BBFF6441B1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DDB2-4F84-8038-77C087EF3421}"/>
                </c:ext>
              </c:extLst>
            </c:dLbl>
            <c:dLbl>
              <c:idx val="55"/>
              <c:layout>
                <c:manualLayout>
                  <c:x val="-2.7882952824441764E-2"/>
                  <c:y val="6.5866293966491268E-2"/>
                </c:manualLayout>
              </c:layout>
              <c:tx>
                <c:rich>
                  <a:bodyPr/>
                  <a:lstStyle/>
                  <a:p>
                    <a:fld id="{624EF167-A1D7-4150-8CBC-29E0EE9D667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DDB2-4F84-8038-77C087EF3421}"/>
                </c:ext>
              </c:extLst>
            </c:dLbl>
            <c:dLbl>
              <c:idx val="56"/>
              <c:layout>
                <c:manualLayout>
                  <c:x val="-5.6567902631658229E-2"/>
                  <c:y val="-4.0032686929536439E-2"/>
                </c:manualLayout>
              </c:layout>
              <c:tx>
                <c:rich>
                  <a:bodyPr/>
                  <a:lstStyle/>
                  <a:p>
                    <a:fld id="{78F9CA87-3F92-43C7-98A4-07E82F7BE3E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DDB2-4F84-8038-77C087EF3421}"/>
                </c:ext>
              </c:extLst>
            </c:dLbl>
            <c:dLbl>
              <c:idx val="57"/>
              <c:layout>
                <c:manualLayout>
                  <c:x val="-6.3109681942134857E-2"/>
                  <c:y val="3.9391548742484295E-2"/>
                </c:manualLayout>
              </c:layout>
              <c:tx>
                <c:rich>
                  <a:bodyPr/>
                  <a:lstStyle/>
                  <a:p>
                    <a:fld id="{2487C174-8C52-4EDF-98F1-A760320AB93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DDB2-4F84-8038-77C087EF3421}"/>
                </c:ext>
              </c:extLst>
            </c:dLbl>
            <c:dLbl>
              <c:idx val="58"/>
              <c:layout>
                <c:manualLayout>
                  <c:x val="-8.0167806515472284E-2"/>
                  <c:y val="7.0335268020314447E-3"/>
                </c:manualLayout>
              </c:layout>
              <c:tx>
                <c:rich>
                  <a:bodyPr/>
                  <a:lstStyle/>
                  <a:p>
                    <a:fld id="{ABB1AE72-9548-4ADD-BDBD-BD788F25F416}" type="CELLRANGE">
                      <a:rPr lang="en-US" dirty="0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DDB2-4F84-8038-77C087EF3421}"/>
                </c:ext>
              </c:extLst>
            </c:dLbl>
            <c:dLbl>
              <c:idx val="59"/>
              <c:layout>
                <c:manualLayout>
                  <c:x val="-3.261425003288379E-2"/>
                  <c:y val="3.9391548742484343E-2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DD51D9-BD88-4679-9E93-811F1264C6BE}" type="CELLRANGE">
                      <a:rPr lang="en-US"/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B-DDB2-4F84-8038-77C087EF3421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03C4BBD5-AB47-45B0-B98F-00D929FB195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1D6-4217-881F-F53224436DD0}"/>
                </c:ext>
              </c:extLst>
            </c:dLbl>
            <c:dLbl>
              <c:idx val="61"/>
              <c:layout>
                <c:manualLayout>
                  <c:x val="-5.9264740570803755E-2"/>
                  <c:y val="4.0918884438084537E-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968A543-01CB-40EB-A213-26A7EB633AF3}" type="CELLRANGE">
                      <a:rPr lang="en-US"/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0804943664010733E-2"/>
                      <c:h val="5.230812063589419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D-DDB2-4F84-8038-77C087EF3421}"/>
                </c:ext>
              </c:extLst>
            </c:dLbl>
            <c:dLbl>
              <c:idx val="62"/>
              <c:layout>
                <c:manualLayout>
                  <c:x val="-9.8031161337778592E-3"/>
                  <c:y val="9.9751651602544358E-3"/>
                </c:manualLayout>
              </c:layout>
              <c:tx>
                <c:rich>
                  <a:bodyPr/>
                  <a:lstStyle/>
                  <a:p>
                    <a:fld id="{C3FA0393-0DBC-4946-96E2-F008A317416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DDB2-4F84-8038-77C087EF3421}"/>
                </c:ext>
              </c:extLst>
            </c:dLbl>
            <c:dLbl>
              <c:idx val="63"/>
              <c:layout>
                <c:manualLayout>
                  <c:x val="1.4763828275353767E-2"/>
                  <c:y val="-7.9275995628771724E-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7A01F4-6501-4256-842E-97732F1CCAD8}" type="CELLRANGE">
                      <a:rPr lang="en-US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F-DDB2-4F84-8038-77C087EF3421}"/>
                </c:ext>
              </c:extLst>
            </c:dLbl>
            <c:dLbl>
              <c:idx val="64"/>
              <c:layout>
                <c:manualLayout>
                  <c:x val="-5.2208431035534367E-2"/>
                  <c:y val="4.8216463817153318E-2"/>
                </c:manualLayout>
              </c:layout>
              <c:tx>
                <c:rich>
                  <a:bodyPr/>
                  <a:lstStyle/>
                  <a:p>
                    <a:fld id="{0D1AE424-DAA4-4C41-AF6D-5DAB66A5749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0-DDB2-4F84-8038-77C087EF3421}"/>
                </c:ext>
              </c:extLst>
            </c:dLbl>
            <c:dLbl>
              <c:idx val="65"/>
              <c:layout>
                <c:manualLayout>
                  <c:x val="-2.1831160309012103E-2"/>
                  <c:y val="-2.5324495138421402E-2"/>
                </c:manualLayout>
              </c:layout>
              <c:tx>
                <c:rich>
                  <a:bodyPr/>
                  <a:lstStyle/>
                  <a:p>
                    <a:fld id="{81D7BFD7-2426-42AC-A97B-163237A7A0E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1-DDB2-4F84-8038-77C087EF3421}"/>
                </c:ext>
              </c:extLst>
            </c:dLbl>
            <c:dLbl>
              <c:idx val="66"/>
              <c:layout>
                <c:manualLayout>
                  <c:x val="6.3496939052197065E-3"/>
                  <c:y val="-3.1207771854867439E-2"/>
                </c:manualLayout>
              </c:layout>
              <c:tx>
                <c:rich>
                  <a:bodyPr/>
                  <a:lstStyle/>
                  <a:p>
                    <a:fld id="{1A7E70A3-C992-49C4-B31F-AF5E87AB706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2-DDB2-4F84-8038-77C087EF3421}"/>
                </c:ext>
              </c:extLst>
            </c:dLbl>
            <c:dLbl>
              <c:idx val="67"/>
              <c:layout>
                <c:manualLayout>
                  <c:x val="1.8006206401426098E-2"/>
                  <c:y val="4.233318710070734E-2"/>
                </c:manualLayout>
              </c:layout>
              <c:tx>
                <c:rich>
                  <a:bodyPr/>
                  <a:lstStyle/>
                  <a:p>
                    <a:fld id="{E3CE104A-3A00-4C64-B0CB-4E0F0AA6430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3-DDB2-4F84-8038-77C087EF3421}"/>
                </c:ext>
              </c:extLst>
            </c:dLbl>
            <c:dLbl>
              <c:idx val="68"/>
              <c:layout>
                <c:manualLayout>
                  <c:x val="-9.473690398595587E-2"/>
                  <c:y val="4.5274825458930329E-2"/>
                </c:manualLayout>
              </c:layout>
              <c:tx>
                <c:rich>
                  <a:bodyPr/>
                  <a:lstStyle/>
                  <a:p>
                    <a:fld id="{A18604A7-11B1-478B-A86A-B937F4938D7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4-DDB2-4F84-8038-77C087EF3421}"/>
                </c:ext>
              </c:extLst>
            </c:dLbl>
            <c:dLbl>
              <c:idx val="69"/>
              <c:layout>
                <c:manualLayout>
                  <c:x val="9.0090553498431442E-3"/>
                  <c:y val="4.5274825458930329E-2"/>
                </c:manualLayout>
              </c:layout>
              <c:tx>
                <c:rich>
                  <a:bodyPr/>
                  <a:lstStyle/>
                  <a:p>
                    <a:fld id="{100CFA31-6901-4297-B260-950C5652E6E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5-DDB2-4F84-8038-77C087EF3421}"/>
                </c:ext>
              </c:extLst>
            </c:dLbl>
            <c:dLbl>
              <c:idx val="70"/>
              <c:layout>
                <c:manualLayout>
                  <c:x val="-4.4695349167029795E-2"/>
                  <c:y val="1.1502500855853546E-3"/>
                </c:manualLayout>
              </c:layout>
              <c:tx>
                <c:rich>
                  <a:bodyPr/>
                  <a:lstStyle/>
                  <a:p>
                    <a:fld id="{8D0013EE-C9A7-41C3-8486-DE4BA4BF7C6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6-DDB2-4F84-8038-77C087EF3421}"/>
                </c:ext>
              </c:extLst>
            </c:dLbl>
            <c:dLbl>
              <c:idx val="71"/>
              <c:layout>
                <c:manualLayout>
                  <c:x val="-4.1627126515501676E-2"/>
                  <c:y val="-2.2635791353992182E-2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CED6A2-C227-4A81-9C01-8231C59475EB}" type="CELLRANGE">
                      <a:rPr lang="en-US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7-DDB2-4F84-8038-77C087EF3421}"/>
                </c:ext>
              </c:extLst>
            </c:dLbl>
            <c:dLbl>
              <c:idx val="72"/>
              <c:layout>
                <c:manualLayout>
                  <c:x val="-3.4967186022296308E-2"/>
                  <c:y val="-3.4149410213090432E-2"/>
                </c:manualLayout>
              </c:layout>
              <c:tx>
                <c:rich>
                  <a:bodyPr/>
                  <a:lstStyle/>
                  <a:p>
                    <a:fld id="{DED91CF4-2871-4726-9B3F-80D8A4546AD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8-DDB2-4F84-8038-77C087EF3421}"/>
                </c:ext>
              </c:extLst>
            </c:dLbl>
            <c:dLbl>
              <c:idx val="73"/>
              <c:layout>
                <c:manualLayout>
                  <c:x val="-2.7816964800753644E-2"/>
                  <c:y val="-7.6746649890836183E-3"/>
                </c:manualLayout>
              </c:layout>
              <c:tx>
                <c:rich>
                  <a:bodyPr/>
                  <a:lstStyle/>
                  <a:p>
                    <a:fld id="{DBD5A03E-04ED-4523-9078-8A067DDBFFE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9-DDB2-4F84-8038-77C087EF3421}"/>
                </c:ext>
              </c:extLst>
            </c:dLbl>
            <c:dLbl>
              <c:idx val="74"/>
              <c:layout>
                <c:manualLayout>
                  <c:x val="-1.1009859257392307E-2"/>
                  <c:y val="-2.8266133496644447E-2"/>
                </c:manualLayout>
              </c:layout>
              <c:tx>
                <c:rich>
                  <a:bodyPr/>
                  <a:lstStyle/>
                  <a:p>
                    <a:fld id="{BDD8DDF6-89B2-431B-938D-BD8A3CD9C1F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A-DDB2-4F84-8038-77C087EF3421}"/>
                </c:ext>
              </c:extLst>
            </c:dLbl>
            <c:dLbl>
              <c:idx val="75"/>
              <c:layout>
                <c:manualLayout>
                  <c:x val="-1.9148872067739936E-2"/>
                  <c:y val="0.10116595426516715"/>
                </c:manualLayout>
              </c:layout>
              <c:tx>
                <c:rich>
                  <a:bodyPr/>
                  <a:lstStyle/>
                  <a:p>
                    <a:fld id="{26B940D1-2A69-4F8B-99B6-82414969BA0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B-DDB2-4F84-8038-77C087EF3421}"/>
                </c:ext>
              </c:extLst>
            </c:dLbl>
            <c:dLbl>
              <c:idx val="76"/>
              <c:layout>
                <c:manualLayout>
                  <c:x val="-1.7994449069811395E-2"/>
                  <c:y val="2.7624995309592327E-2"/>
                </c:manualLayout>
              </c:layout>
              <c:tx>
                <c:rich>
                  <a:bodyPr/>
                  <a:lstStyle/>
                  <a:p>
                    <a:fld id="{2BD4053B-D0B6-4BE0-8436-44156AA99DE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C-DDB2-4F84-8038-77C087EF34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List1!$A$2:$A$78</c:f>
              <c:numCache>
                <c:formatCode>General</c:formatCode>
                <c:ptCount val="77"/>
                <c:pt idx="0">
                  <c:v>0.68910028870273066</c:v>
                </c:pt>
                <c:pt idx="1">
                  <c:v>0.48950714661312672</c:v>
                </c:pt>
                <c:pt idx="2">
                  <c:v>0.55472392113254365</c:v>
                </c:pt>
                <c:pt idx="3">
                  <c:v>1.095157590621552</c:v>
                </c:pt>
                <c:pt idx="4">
                  <c:v>0.4044006806440571</c:v>
                </c:pt>
                <c:pt idx="5">
                  <c:v>0.39662474609965864</c:v>
                </c:pt>
                <c:pt idx="6">
                  <c:v>0.72388547798383851</c:v>
                </c:pt>
                <c:pt idx="7">
                  <c:v>0.50597605550129421</c:v>
                </c:pt>
                <c:pt idx="8">
                  <c:v>0.74697678876659401</c:v>
                </c:pt>
                <c:pt idx="9">
                  <c:v>0.64028013246082427</c:v>
                </c:pt>
                <c:pt idx="10">
                  <c:v>0.50867300616428546</c:v>
                </c:pt>
                <c:pt idx="11">
                  <c:v>0.42453489998601213</c:v>
                </c:pt>
                <c:pt idx="12">
                  <c:v>0.67455584958003401</c:v>
                </c:pt>
                <c:pt idx="13">
                  <c:v>0.46635644169695362</c:v>
                </c:pt>
                <c:pt idx="14">
                  <c:v>1.0315203028797948</c:v>
                </c:pt>
                <c:pt idx="15">
                  <c:v>0.5844211305499013</c:v>
                </c:pt>
                <c:pt idx="16">
                  <c:v>0.84408374586699508</c:v>
                </c:pt>
                <c:pt idx="17">
                  <c:v>0.45847138124071735</c:v>
                </c:pt>
                <c:pt idx="18">
                  <c:v>0.47981910496715885</c:v>
                </c:pt>
                <c:pt idx="19">
                  <c:v>0.4832325501794788</c:v>
                </c:pt>
                <c:pt idx="20">
                  <c:v>0.62331037400973233</c:v>
                </c:pt>
                <c:pt idx="21">
                  <c:v>0.67723469837076178</c:v>
                </c:pt>
                <c:pt idx="22">
                  <c:v>0.69300400291120801</c:v>
                </c:pt>
                <c:pt idx="23">
                  <c:v>0.5203397473332495</c:v>
                </c:pt>
                <c:pt idx="24">
                  <c:v>0.56270727447555879</c:v>
                </c:pt>
                <c:pt idx="25">
                  <c:v>0.65038647210739098</c:v>
                </c:pt>
                <c:pt idx="26">
                  <c:v>0.54448924194642911</c:v>
                </c:pt>
                <c:pt idx="27">
                  <c:v>0.48616904997509969</c:v>
                </c:pt>
                <c:pt idx="28">
                  <c:v>0.43084271448243994</c:v>
                </c:pt>
                <c:pt idx="29">
                  <c:v>0.54624373264824089</c:v>
                </c:pt>
                <c:pt idx="30">
                  <c:v>0.60464179147437813</c:v>
                </c:pt>
                <c:pt idx="31">
                  <c:v>0.42842069132098493</c:v>
                </c:pt>
                <c:pt idx="32">
                  <c:v>0.69383875334850409</c:v>
                </c:pt>
                <c:pt idx="33">
                  <c:v>0.39383276074847412</c:v>
                </c:pt>
                <c:pt idx="34">
                  <c:v>0.39808360338516779</c:v>
                </c:pt>
                <c:pt idx="35">
                  <c:v>0.42713543053870362</c:v>
                </c:pt>
                <c:pt idx="36">
                  <c:v>0.4365869612617197</c:v>
                </c:pt>
                <c:pt idx="37">
                  <c:v>0.43420994081787034</c:v>
                </c:pt>
                <c:pt idx="38">
                  <c:v>0.60853211009174313</c:v>
                </c:pt>
                <c:pt idx="39">
                  <c:v>0.5653745047386004</c:v>
                </c:pt>
                <c:pt idx="40">
                  <c:v>0.40630611437441044</c:v>
                </c:pt>
                <c:pt idx="41">
                  <c:v>0.7282426872824268</c:v>
                </c:pt>
                <c:pt idx="42">
                  <c:v>0.70203289393345369</c:v>
                </c:pt>
                <c:pt idx="43">
                  <c:v>0.7373476126107591</c:v>
                </c:pt>
                <c:pt idx="44">
                  <c:v>0.53589124782857089</c:v>
                </c:pt>
                <c:pt idx="45">
                  <c:v>0.28859673430011196</c:v>
                </c:pt>
                <c:pt idx="46">
                  <c:v>0.37368023666002392</c:v>
                </c:pt>
                <c:pt idx="47">
                  <c:v>0.43328984412552352</c:v>
                </c:pt>
                <c:pt idx="48">
                  <c:v>1.0542357356804077</c:v>
                </c:pt>
                <c:pt idx="49">
                  <c:v>0.38729254253384759</c:v>
                </c:pt>
                <c:pt idx="50">
                  <c:v>0.36809231564766559</c:v>
                </c:pt>
                <c:pt idx="51">
                  <c:v>0.37922477060169035</c:v>
                </c:pt>
                <c:pt idx="52">
                  <c:v>0.37767865800446043</c:v>
                </c:pt>
                <c:pt idx="53">
                  <c:v>0.60720907405387725</c:v>
                </c:pt>
                <c:pt idx="54">
                  <c:v>0.56119055537080131</c:v>
                </c:pt>
                <c:pt idx="55">
                  <c:v>0.45517311921444287</c:v>
                </c:pt>
                <c:pt idx="56">
                  <c:v>0.30643194396673035</c:v>
                </c:pt>
                <c:pt idx="57">
                  <c:v>0.39887895474371893</c:v>
                </c:pt>
                <c:pt idx="58">
                  <c:v>0.42333993736818565</c:v>
                </c:pt>
                <c:pt idx="59">
                  <c:v>0.47150112866817168</c:v>
                </c:pt>
                <c:pt idx="60">
                  <c:v>0.46163100904953702</c:v>
                </c:pt>
                <c:pt idx="61">
                  <c:v>0.31689517912428133</c:v>
                </c:pt>
                <c:pt idx="62">
                  <c:v>0.41198329623429431</c:v>
                </c:pt>
                <c:pt idx="63">
                  <c:v>0.53095992322652419</c:v>
                </c:pt>
                <c:pt idx="64">
                  <c:v>0.44019610180130792</c:v>
                </c:pt>
                <c:pt idx="65">
                  <c:v>0.46241920590951086</c:v>
                </c:pt>
                <c:pt idx="66">
                  <c:v>0.43077184920432293</c:v>
                </c:pt>
                <c:pt idx="67">
                  <c:v>0.72798773121771099</c:v>
                </c:pt>
                <c:pt idx="68">
                  <c:v>0.41940060294378434</c:v>
                </c:pt>
                <c:pt idx="69">
                  <c:v>0.73753596108787844</c:v>
                </c:pt>
                <c:pt idx="70">
                  <c:v>0.68075263003961684</c:v>
                </c:pt>
                <c:pt idx="71">
                  <c:v>0.51620314477833618</c:v>
                </c:pt>
                <c:pt idx="72">
                  <c:v>0.66709346015196869</c:v>
                </c:pt>
                <c:pt idx="73">
                  <c:v>0.49533992524956255</c:v>
                </c:pt>
                <c:pt idx="74">
                  <c:v>0.70329543819254581</c:v>
                </c:pt>
                <c:pt idx="75">
                  <c:v>0.50261849629426758</c:v>
                </c:pt>
                <c:pt idx="76">
                  <c:v>0.46132801921968619</c:v>
                </c:pt>
              </c:numCache>
            </c:numRef>
          </c:xVal>
          <c:yVal>
            <c:numRef>
              <c:f>List1!$B$2:$B$78</c:f>
              <c:numCache>
                <c:formatCode>General</c:formatCode>
                <c:ptCount val="77"/>
                <c:pt idx="0">
                  <c:v>6.4079125239839545</c:v>
                </c:pt>
                <c:pt idx="1">
                  <c:v>11.717781187996033</c:v>
                </c:pt>
                <c:pt idx="2">
                  <c:v>8.5509906866884489</c:v>
                </c:pt>
                <c:pt idx="3">
                  <c:v>7.4126991796219226</c:v>
                </c:pt>
                <c:pt idx="4">
                  <c:v>8.9250614743412271</c:v>
                </c:pt>
                <c:pt idx="5">
                  <c:v>11.522745845818577</c:v>
                </c:pt>
                <c:pt idx="6">
                  <c:v>8.0499692347550127</c:v>
                </c:pt>
                <c:pt idx="7">
                  <c:v>10.282318565900649</c:v>
                </c:pt>
                <c:pt idx="8">
                  <c:v>8.3668830140173132</c:v>
                </c:pt>
                <c:pt idx="9">
                  <c:v>6.5899922618556621</c:v>
                </c:pt>
                <c:pt idx="10">
                  <c:v>10.188105303182805</c:v>
                </c:pt>
                <c:pt idx="11">
                  <c:v>8.3580450302031828</c:v>
                </c:pt>
                <c:pt idx="12">
                  <c:v>10.039059253718941</c:v>
                </c:pt>
                <c:pt idx="13">
                  <c:v>9.4134758783338466</c:v>
                </c:pt>
                <c:pt idx="14">
                  <c:v>6.1927107686720664</c:v>
                </c:pt>
                <c:pt idx="15">
                  <c:v>10.185040199654736</c:v>
                </c:pt>
                <c:pt idx="16">
                  <c:v>9.5303848283499502</c:v>
                </c:pt>
                <c:pt idx="17">
                  <c:v>10.47112756557063</c:v>
                </c:pt>
                <c:pt idx="18">
                  <c:v>12.69211062064506</c:v>
                </c:pt>
                <c:pt idx="19">
                  <c:v>9.7307987246236429</c:v>
                </c:pt>
                <c:pt idx="20">
                  <c:v>7.1465986608358847</c:v>
                </c:pt>
                <c:pt idx="21">
                  <c:v>11.251642688573767</c:v>
                </c:pt>
                <c:pt idx="22">
                  <c:v>6.9370210615697996</c:v>
                </c:pt>
                <c:pt idx="23">
                  <c:v>10.213786229555515</c:v>
                </c:pt>
                <c:pt idx="24">
                  <c:v>8.9128298805718149</c:v>
                </c:pt>
                <c:pt idx="25">
                  <c:v>8.7970850844430188</c:v>
                </c:pt>
                <c:pt idx="26">
                  <c:v>9.2475154773541881</c:v>
                </c:pt>
                <c:pt idx="27">
                  <c:v>8.516093679722788</c:v>
                </c:pt>
                <c:pt idx="28">
                  <c:v>11.234398393540099</c:v>
                </c:pt>
                <c:pt idx="29">
                  <c:v>8.7176662181403337</c:v>
                </c:pt>
                <c:pt idx="30">
                  <c:v>10.42891397540715</c:v>
                </c:pt>
                <c:pt idx="31">
                  <c:v>11.213202392727617</c:v>
                </c:pt>
                <c:pt idx="32">
                  <c:v>8.767422888562038</c:v>
                </c:pt>
                <c:pt idx="33">
                  <c:v>13.195725746011579</c:v>
                </c:pt>
                <c:pt idx="34">
                  <c:v>13.064328708545398</c:v>
                </c:pt>
                <c:pt idx="35">
                  <c:v>8.9314124418050511</c:v>
                </c:pt>
                <c:pt idx="36">
                  <c:v>13.257548732827573</c:v>
                </c:pt>
                <c:pt idx="37">
                  <c:v>12.562423343321068</c:v>
                </c:pt>
                <c:pt idx="38">
                  <c:v>8.4118249541135111</c:v>
                </c:pt>
                <c:pt idx="39">
                  <c:v>11.897902669040283</c:v>
                </c:pt>
                <c:pt idx="40">
                  <c:v>11.632681370509083</c:v>
                </c:pt>
                <c:pt idx="41">
                  <c:v>11.019566339904062</c:v>
                </c:pt>
                <c:pt idx="42">
                  <c:v>9.5015033081498323</c:v>
                </c:pt>
                <c:pt idx="43">
                  <c:v>9.1496262767514676</c:v>
                </c:pt>
                <c:pt idx="44">
                  <c:v>11.324912502438879</c:v>
                </c:pt>
                <c:pt idx="45">
                  <c:v>12.059568967463701</c:v>
                </c:pt>
                <c:pt idx="46">
                  <c:v>14.132715027050905</c:v>
                </c:pt>
                <c:pt idx="47">
                  <c:v>9.2715015218977204</c:v>
                </c:pt>
                <c:pt idx="48">
                  <c:v>8.0411880469302943</c:v>
                </c:pt>
                <c:pt idx="49">
                  <c:v>7.1206662489557218</c:v>
                </c:pt>
                <c:pt idx="50">
                  <c:v>8.3493970601179477</c:v>
                </c:pt>
                <c:pt idx="51">
                  <c:v>8.5615033158116525</c:v>
                </c:pt>
                <c:pt idx="52">
                  <c:v>11.262913381013508</c:v>
                </c:pt>
                <c:pt idx="53">
                  <c:v>8.6018631371123515</c:v>
                </c:pt>
                <c:pt idx="54">
                  <c:v>10.540911763133987</c:v>
                </c:pt>
                <c:pt idx="55">
                  <c:v>9.3420426847393134</c:v>
                </c:pt>
                <c:pt idx="56">
                  <c:v>14.175574991901518</c:v>
                </c:pt>
                <c:pt idx="57">
                  <c:v>11.124855682005604</c:v>
                </c:pt>
                <c:pt idx="58">
                  <c:v>12.689905873782683</c:v>
                </c:pt>
                <c:pt idx="59">
                  <c:v>16.006122177576394</c:v>
                </c:pt>
                <c:pt idx="60">
                  <c:v>10.736656324475023</c:v>
                </c:pt>
                <c:pt idx="61">
                  <c:v>13.499678773579678</c:v>
                </c:pt>
                <c:pt idx="62">
                  <c:v>12.239392296324645</c:v>
                </c:pt>
                <c:pt idx="63">
                  <c:v>11.053986533832983</c:v>
                </c:pt>
                <c:pt idx="64">
                  <c:v>10.39274253624434</c:v>
                </c:pt>
                <c:pt idx="65">
                  <c:v>10.771654242101521</c:v>
                </c:pt>
                <c:pt idx="66">
                  <c:v>11.342213693063162</c:v>
                </c:pt>
                <c:pt idx="67">
                  <c:v>7.6120703665719542</c:v>
                </c:pt>
                <c:pt idx="68">
                  <c:v>10.363796410308039</c:v>
                </c:pt>
                <c:pt idx="69">
                  <c:v>8.3742246605421453</c:v>
                </c:pt>
                <c:pt idx="70">
                  <c:v>9.2428131257710753</c:v>
                </c:pt>
                <c:pt idx="71">
                  <c:v>10.810525013218141</c:v>
                </c:pt>
                <c:pt idx="72">
                  <c:v>11.260991696271033</c:v>
                </c:pt>
                <c:pt idx="73">
                  <c:v>10.130986492018007</c:v>
                </c:pt>
                <c:pt idx="74">
                  <c:v>9.7093606362717502</c:v>
                </c:pt>
                <c:pt idx="75">
                  <c:v>9.8991423958398848</c:v>
                </c:pt>
                <c:pt idx="76">
                  <c:v>10.957971388434967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List1!$C$2:$C$78</c15:f>
                <c15:dlblRangeCache>
                  <c:ptCount val="77"/>
                  <c:pt idx="0">
                    <c:v>BN</c:v>
                  </c:pt>
                  <c:pt idx="1">
                    <c:v>BE</c:v>
                  </c:pt>
                  <c:pt idx="2">
                    <c:v>BK</c:v>
                  </c:pt>
                  <c:pt idx="3">
                    <c:v>BM</c:v>
                  </c:pt>
                  <c:pt idx="4">
                    <c:v>BO</c:v>
                  </c:pt>
                  <c:pt idx="5">
                    <c:v>BR</c:v>
                  </c:pt>
                  <c:pt idx="6">
                    <c:v>BV</c:v>
                  </c:pt>
                  <c:pt idx="7">
                    <c:v>CL</c:v>
                  </c:pt>
                  <c:pt idx="8">
                    <c:v>CB</c:v>
                  </c:pt>
                  <c:pt idx="9">
                    <c:v>CK</c:v>
                  </c:pt>
                  <c:pt idx="10">
                    <c:v>DC</c:v>
                  </c:pt>
                  <c:pt idx="11">
                    <c:v>DO</c:v>
                  </c:pt>
                  <c:pt idx="12">
                    <c:v>FM</c:v>
                  </c:pt>
                  <c:pt idx="13">
                    <c:v>HB</c:v>
                  </c:pt>
                  <c:pt idx="14">
                    <c:v>AB</c:v>
                  </c:pt>
                  <c:pt idx="15">
                    <c:v>HO</c:v>
                  </c:pt>
                  <c:pt idx="16">
                    <c:v>HK</c:v>
                  </c:pt>
                  <c:pt idx="17">
                    <c:v>CH</c:v>
                  </c:pt>
                  <c:pt idx="18">
                    <c:v>CV</c:v>
                  </c:pt>
                  <c:pt idx="19">
                    <c:v>CR</c:v>
                  </c:pt>
                  <c:pt idx="20">
                    <c:v>JN</c:v>
                  </c:pt>
                  <c:pt idx="21">
                    <c:v>JE</c:v>
                  </c:pt>
                  <c:pt idx="22">
                    <c:v>JC</c:v>
                  </c:pt>
                  <c:pt idx="23">
                    <c:v>JI</c:v>
                  </c:pt>
                  <c:pt idx="24">
                    <c:v>JH</c:v>
                  </c:pt>
                  <c:pt idx="25">
                    <c:v>KV</c:v>
                  </c:pt>
                  <c:pt idx="26">
                    <c:v>KI</c:v>
                  </c:pt>
                  <c:pt idx="27">
                    <c:v>KL</c:v>
                  </c:pt>
                  <c:pt idx="28">
                    <c:v>KT</c:v>
                  </c:pt>
                  <c:pt idx="29">
                    <c:v>KO</c:v>
                  </c:pt>
                  <c:pt idx="30">
                    <c:v>KM</c:v>
                  </c:pt>
                  <c:pt idx="31">
                    <c:v>KH</c:v>
                  </c:pt>
                  <c:pt idx="32">
                    <c:v>LB</c:v>
                  </c:pt>
                  <c:pt idx="33">
                    <c:v>LT</c:v>
                  </c:pt>
                  <c:pt idx="34">
                    <c:v>LN</c:v>
                  </c:pt>
                  <c:pt idx="35">
                    <c:v>ME</c:v>
                  </c:pt>
                  <c:pt idx="36">
                    <c:v>MB</c:v>
                  </c:pt>
                  <c:pt idx="37">
                    <c:v>MO</c:v>
                  </c:pt>
                  <c:pt idx="38">
                    <c:v>NA</c:v>
                  </c:pt>
                  <c:pt idx="39">
                    <c:v>NJ</c:v>
                  </c:pt>
                  <c:pt idx="40">
                    <c:v>NB</c:v>
                  </c:pt>
                  <c:pt idx="41">
                    <c:v>OL</c:v>
                  </c:pt>
                  <c:pt idx="42">
                    <c:v>OP</c:v>
                  </c:pt>
                  <c:pt idx="43">
                    <c:v>OV</c:v>
                  </c:pt>
                  <c:pt idx="44">
                    <c:v>PU</c:v>
                  </c:pt>
                  <c:pt idx="45">
                    <c:v>PE</c:v>
                  </c:pt>
                  <c:pt idx="46">
                    <c:v>PI</c:v>
                  </c:pt>
                  <c:pt idx="47">
                    <c:v>PJ</c:v>
                  </c:pt>
                  <c:pt idx="48">
                    <c:v>PM</c:v>
                  </c:pt>
                  <c:pt idx="49">
                    <c:v>PS</c:v>
                  </c:pt>
                  <c:pt idx="50">
                    <c:v>PH</c:v>
                  </c:pt>
                  <c:pt idx="51">
                    <c:v>PZ</c:v>
                  </c:pt>
                  <c:pt idx="52">
                    <c:v>PT</c:v>
                  </c:pt>
                  <c:pt idx="53">
                    <c:v>PV</c:v>
                  </c:pt>
                  <c:pt idx="54">
                    <c:v>PR</c:v>
                  </c:pt>
                  <c:pt idx="55">
                    <c:v>PB</c:v>
                  </c:pt>
                  <c:pt idx="56">
                    <c:v>RA</c:v>
                  </c:pt>
                  <c:pt idx="57">
                    <c:v>RO</c:v>
                  </c:pt>
                  <c:pt idx="58">
                    <c:v>RK</c:v>
                  </c:pt>
                  <c:pt idx="59">
                    <c:v>SM</c:v>
                  </c:pt>
                  <c:pt idx="60">
                    <c:v>SO</c:v>
                  </c:pt>
                  <c:pt idx="61">
                    <c:v>ST</c:v>
                  </c:pt>
                  <c:pt idx="62">
                    <c:v>SY</c:v>
                  </c:pt>
                  <c:pt idx="63">
                    <c:v>SU</c:v>
                  </c:pt>
                  <c:pt idx="64">
                    <c:v>TA</c:v>
                  </c:pt>
                  <c:pt idx="65">
                    <c:v>TC</c:v>
                  </c:pt>
                  <c:pt idx="66">
                    <c:v>TP</c:v>
                  </c:pt>
                  <c:pt idx="67">
                    <c:v>TU</c:v>
                  </c:pt>
                  <c:pt idx="68">
                    <c:v>TR</c:v>
                  </c:pt>
                  <c:pt idx="69">
                    <c:v>UH</c:v>
                  </c:pt>
                  <c:pt idx="70">
                    <c:v>UL</c:v>
                  </c:pt>
                  <c:pt idx="71">
                    <c:v>UO</c:v>
                  </c:pt>
                  <c:pt idx="72">
                    <c:v>VS</c:v>
                  </c:pt>
                  <c:pt idx="73">
                    <c:v>VY</c:v>
                  </c:pt>
                  <c:pt idx="74">
                    <c:v>ZL</c:v>
                  </c:pt>
                  <c:pt idx="75">
                    <c:v>ZN</c:v>
                  </c:pt>
                  <c:pt idx="76">
                    <c:v>ZR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D-7760-4337-B8F7-CC4B06A21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0178824"/>
        <c:axId val="700180000"/>
      </c:scatterChart>
      <c:valAx>
        <c:axId val="700178824"/>
        <c:scaling>
          <c:orientation val="minMax"/>
          <c:min val="0.2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0180000"/>
        <c:crossesAt val="0"/>
        <c:crossBetween val="midCat"/>
      </c:valAx>
      <c:valAx>
        <c:axId val="700180000"/>
        <c:scaling>
          <c:orientation val="minMax"/>
          <c:min val="4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0178824"/>
        <c:crossesAt val="-5.000000000000001E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58983667020704E-2"/>
          <c:y val="0.10271625430964779"/>
          <c:w val="0.91692139603581668"/>
          <c:h val="0.71344666460445894"/>
        </c:manualLayout>
      </c:layout>
      <c:barChart>
        <c:barDir val="col"/>
        <c:grouping val="clustered"/>
        <c:varyColors val="0"/>
        <c:ser>
          <c:idx val="0"/>
          <c:order val="0"/>
          <c:tx>
            <c:v>incidence</c:v>
          </c:tx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Sheet1!$A$2:$A$152</c:f>
              <c:numCache>
                <c:formatCode>m/d/yyyy</c:formatCode>
                <c:ptCount val="151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  <c:pt idx="120">
                  <c:v>44286</c:v>
                </c:pt>
                <c:pt idx="121">
                  <c:v>44287</c:v>
                </c:pt>
                <c:pt idx="122">
                  <c:v>44288</c:v>
                </c:pt>
                <c:pt idx="123">
                  <c:v>44289</c:v>
                </c:pt>
                <c:pt idx="124">
                  <c:v>44290</c:v>
                </c:pt>
                <c:pt idx="125">
                  <c:v>44291</c:v>
                </c:pt>
                <c:pt idx="126">
                  <c:v>44292</c:v>
                </c:pt>
                <c:pt idx="127">
                  <c:v>44293</c:v>
                </c:pt>
                <c:pt idx="128">
                  <c:v>44294</c:v>
                </c:pt>
                <c:pt idx="129">
                  <c:v>44295</c:v>
                </c:pt>
                <c:pt idx="130">
                  <c:v>44296</c:v>
                </c:pt>
                <c:pt idx="131">
                  <c:v>44297</c:v>
                </c:pt>
                <c:pt idx="132">
                  <c:v>44298</c:v>
                </c:pt>
                <c:pt idx="133">
                  <c:v>44299</c:v>
                </c:pt>
                <c:pt idx="134">
                  <c:v>44300</c:v>
                </c:pt>
                <c:pt idx="135">
                  <c:v>44301</c:v>
                </c:pt>
                <c:pt idx="136">
                  <c:v>44302</c:v>
                </c:pt>
                <c:pt idx="137">
                  <c:v>44303</c:v>
                </c:pt>
                <c:pt idx="138">
                  <c:v>44304</c:v>
                </c:pt>
                <c:pt idx="139">
                  <c:v>44305</c:v>
                </c:pt>
                <c:pt idx="140">
                  <c:v>44306</c:v>
                </c:pt>
                <c:pt idx="141">
                  <c:v>44307</c:v>
                </c:pt>
                <c:pt idx="142">
                  <c:v>44308</c:v>
                </c:pt>
                <c:pt idx="143">
                  <c:v>44309</c:v>
                </c:pt>
                <c:pt idx="144">
                  <c:v>44310</c:v>
                </c:pt>
                <c:pt idx="145">
                  <c:v>44311</c:v>
                </c:pt>
                <c:pt idx="146">
                  <c:v>44312</c:v>
                </c:pt>
                <c:pt idx="147">
                  <c:v>44313</c:v>
                </c:pt>
                <c:pt idx="148">
                  <c:v>44314</c:v>
                </c:pt>
                <c:pt idx="149">
                  <c:v>44315</c:v>
                </c:pt>
                <c:pt idx="150">
                  <c:v>44316</c:v>
                </c:pt>
              </c:numCache>
            </c:numRef>
          </c:cat>
          <c:val>
            <c:numRef>
              <c:f>Sheet1!$B$2:$B$152</c:f>
              <c:numCache>
                <c:formatCode>General</c:formatCode>
                <c:ptCount val="151"/>
                <c:pt idx="0">
                  <c:v>5180</c:v>
                </c:pt>
                <c:pt idx="1">
                  <c:v>4561</c:v>
                </c:pt>
                <c:pt idx="2">
                  <c:v>4624</c:v>
                </c:pt>
                <c:pt idx="3">
                  <c:v>4747</c:v>
                </c:pt>
                <c:pt idx="4">
                  <c:v>3312</c:v>
                </c:pt>
                <c:pt idx="5">
                  <c:v>1112</c:v>
                </c:pt>
                <c:pt idx="6">
                  <c:v>4251</c:v>
                </c:pt>
                <c:pt idx="7">
                  <c:v>5855</c:v>
                </c:pt>
                <c:pt idx="8">
                  <c:v>6414</c:v>
                </c:pt>
                <c:pt idx="9">
                  <c:v>5872</c:v>
                </c:pt>
                <c:pt idx="10">
                  <c:v>6209</c:v>
                </c:pt>
                <c:pt idx="11">
                  <c:v>3655</c:v>
                </c:pt>
                <c:pt idx="12">
                  <c:v>1998</c:v>
                </c:pt>
                <c:pt idx="13">
                  <c:v>5176</c:v>
                </c:pt>
                <c:pt idx="14">
                  <c:v>7908</c:v>
                </c:pt>
                <c:pt idx="15">
                  <c:v>8258</c:v>
                </c:pt>
                <c:pt idx="16">
                  <c:v>7614</c:v>
                </c:pt>
                <c:pt idx="17">
                  <c:v>8838</c:v>
                </c:pt>
                <c:pt idx="18">
                  <c:v>5326</c:v>
                </c:pt>
                <c:pt idx="19">
                  <c:v>3403</c:v>
                </c:pt>
                <c:pt idx="20">
                  <c:v>7950</c:v>
                </c:pt>
                <c:pt idx="21">
                  <c:v>10911</c:v>
                </c:pt>
                <c:pt idx="22">
                  <c:v>14139</c:v>
                </c:pt>
                <c:pt idx="23">
                  <c:v>4373</c:v>
                </c:pt>
                <c:pt idx="24">
                  <c:v>2671</c:v>
                </c:pt>
                <c:pt idx="25">
                  <c:v>3031</c:v>
                </c:pt>
                <c:pt idx="26">
                  <c:v>3781</c:v>
                </c:pt>
                <c:pt idx="27">
                  <c:v>10936</c:v>
                </c:pt>
                <c:pt idx="28">
                  <c:v>16475</c:v>
                </c:pt>
                <c:pt idx="29">
                  <c:v>17061</c:v>
                </c:pt>
                <c:pt idx="30">
                  <c:v>13307</c:v>
                </c:pt>
                <c:pt idx="31">
                  <c:v>3446</c:v>
                </c:pt>
                <c:pt idx="32">
                  <c:v>4985</c:v>
                </c:pt>
                <c:pt idx="33">
                  <c:v>6267</c:v>
                </c:pt>
                <c:pt idx="34">
                  <c:v>12955</c:v>
                </c:pt>
                <c:pt idx="35">
                  <c:v>17398</c:v>
                </c:pt>
                <c:pt idx="36">
                  <c:v>17770</c:v>
                </c:pt>
                <c:pt idx="37">
                  <c:v>14882</c:v>
                </c:pt>
                <c:pt idx="38">
                  <c:v>13099</c:v>
                </c:pt>
                <c:pt idx="39">
                  <c:v>8437</c:v>
                </c:pt>
                <c:pt idx="40">
                  <c:v>4312</c:v>
                </c:pt>
                <c:pt idx="41">
                  <c:v>9384</c:v>
                </c:pt>
                <c:pt idx="42">
                  <c:v>10810</c:v>
                </c:pt>
                <c:pt idx="43">
                  <c:v>10918</c:v>
                </c:pt>
                <c:pt idx="44">
                  <c:v>8087</c:v>
                </c:pt>
                <c:pt idx="45">
                  <c:v>9300</c:v>
                </c:pt>
                <c:pt idx="46">
                  <c:v>5241</c:v>
                </c:pt>
                <c:pt idx="47">
                  <c:v>2641</c:v>
                </c:pt>
                <c:pt idx="48">
                  <c:v>7668</c:v>
                </c:pt>
                <c:pt idx="49">
                  <c:v>9609</c:v>
                </c:pt>
                <c:pt idx="50">
                  <c:v>8215</c:v>
                </c:pt>
                <c:pt idx="51">
                  <c:v>7532</c:v>
                </c:pt>
                <c:pt idx="52">
                  <c:v>8468</c:v>
                </c:pt>
                <c:pt idx="53">
                  <c:v>4239</c:v>
                </c:pt>
                <c:pt idx="54">
                  <c:v>2394</c:v>
                </c:pt>
                <c:pt idx="55">
                  <c:v>6974</c:v>
                </c:pt>
                <c:pt idx="56">
                  <c:v>9195</c:v>
                </c:pt>
                <c:pt idx="57">
                  <c:v>8503</c:v>
                </c:pt>
                <c:pt idx="58">
                  <c:v>8010</c:v>
                </c:pt>
                <c:pt idx="59">
                  <c:v>8052</c:v>
                </c:pt>
                <c:pt idx="60">
                  <c:v>4055</c:v>
                </c:pt>
                <c:pt idx="61">
                  <c:v>2573</c:v>
                </c:pt>
                <c:pt idx="62">
                  <c:v>7217</c:v>
                </c:pt>
                <c:pt idx="63">
                  <c:v>9148</c:v>
                </c:pt>
                <c:pt idx="64">
                  <c:v>9666</c:v>
                </c:pt>
                <c:pt idx="65">
                  <c:v>8107</c:v>
                </c:pt>
                <c:pt idx="66">
                  <c:v>8622</c:v>
                </c:pt>
                <c:pt idx="67">
                  <c:v>4820</c:v>
                </c:pt>
                <c:pt idx="68">
                  <c:v>2451</c:v>
                </c:pt>
                <c:pt idx="69">
                  <c:v>7779</c:v>
                </c:pt>
                <c:pt idx="70">
                  <c:v>10283</c:v>
                </c:pt>
                <c:pt idx="71">
                  <c:v>9539</c:v>
                </c:pt>
                <c:pt idx="72">
                  <c:v>9018</c:v>
                </c:pt>
                <c:pt idx="73">
                  <c:v>8829</c:v>
                </c:pt>
                <c:pt idx="74">
                  <c:v>5141</c:v>
                </c:pt>
                <c:pt idx="75">
                  <c:v>2881</c:v>
                </c:pt>
                <c:pt idx="76">
                  <c:v>8905</c:v>
                </c:pt>
                <c:pt idx="77">
                  <c:v>12609</c:v>
                </c:pt>
                <c:pt idx="78">
                  <c:v>10938</c:v>
                </c:pt>
                <c:pt idx="79">
                  <c:v>11702</c:v>
                </c:pt>
                <c:pt idx="80">
                  <c:v>11287</c:v>
                </c:pt>
                <c:pt idx="81">
                  <c:v>6775</c:v>
                </c:pt>
                <c:pt idx="82">
                  <c:v>4068</c:v>
                </c:pt>
                <c:pt idx="83">
                  <c:v>11408</c:v>
                </c:pt>
                <c:pt idx="84">
                  <c:v>15841</c:v>
                </c:pt>
                <c:pt idx="85">
                  <c:v>13795</c:v>
                </c:pt>
                <c:pt idx="86">
                  <c:v>14588</c:v>
                </c:pt>
                <c:pt idx="87">
                  <c:v>14776</c:v>
                </c:pt>
                <c:pt idx="88">
                  <c:v>7823</c:v>
                </c:pt>
                <c:pt idx="89">
                  <c:v>4587</c:v>
                </c:pt>
                <c:pt idx="90">
                  <c:v>12322</c:v>
                </c:pt>
                <c:pt idx="91">
                  <c:v>16777</c:v>
                </c:pt>
                <c:pt idx="92">
                  <c:v>15239</c:v>
                </c:pt>
                <c:pt idx="93">
                  <c:v>14649</c:v>
                </c:pt>
                <c:pt idx="94">
                  <c:v>13169</c:v>
                </c:pt>
                <c:pt idx="95">
                  <c:v>9130</c:v>
                </c:pt>
                <c:pt idx="96">
                  <c:v>3983</c:v>
                </c:pt>
                <c:pt idx="97">
                  <c:v>10653</c:v>
                </c:pt>
                <c:pt idx="98">
                  <c:v>15358</c:v>
                </c:pt>
                <c:pt idx="99">
                  <c:v>14535</c:v>
                </c:pt>
                <c:pt idx="100">
                  <c:v>11242</c:v>
                </c:pt>
                <c:pt idx="101">
                  <c:v>14957</c:v>
                </c:pt>
                <c:pt idx="102">
                  <c:v>6956</c:v>
                </c:pt>
                <c:pt idx="103">
                  <c:v>3331</c:v>
                </c:pt>
                <c:pt idx="104">
                  <c:v>10628</c:v>
                </c:pt>
                <c:pt idx="105">
                  <c:v>14028</c:v>
                </c:pt>
                <c:pt idx="106">
                  <c:v>12026</c:v>
                </c:pt>
                <c:pt idx="107">
                  <c:v>10657</c:v>
                </c:pt>
                <c:pt idx="108">
                  <c:v>9709</c:v>
                </c:pt>
                <c:pt idx="109">
                  <c:v>5466</c:v>
                </c:pt>
                <c:pt idx="110">
                  <c:v>2389</c:v>
                </c:pt>
                <c:pt idx="111">
                  <c:v>8240</c:v>
                </c:pt>
                <c:pt idx="112">
                  <c:v>10969</c:v>
                </c:pt>
                <c:pt idx="113">
                  <c:v>8845</c:v>
                </c:pt>
                <c:pt idx="114">
                  <c:v>7925</c:v>
                </c:pt>
                <c:pt idx="115">
                  <c:v>7710</c:v>
                </c:pt>
                <c:pt idx="116">
                  <c:v>3969</c:v>
                </c:pt>
                <c:pt idx="117">
                  <c:v>1743</c:v>
                </c:pt>
                <c:pt idx="118">
                  <c:v>6934</c:v>
                </c:pt>
                <c:pt idx="119">
                  <c:v>8629</c:v>
                </c:pt>
                <c:pt idx="120">
                  <c:v>7257</c:v>
                </c:pt>
                <c:pt idx="121">
                  <c:v>6243</c:v>
                </c:pt>
                <c:pt idx="122">
                  <c:v>3830</c:v>
                </c:pt>
                <c:pt idx="123">
                  <c:v>2158</c:v>
                </c:pt>
                <c:pt idx="124">
                  <c:v>1923</c:v>
                </c:pt>
                <c:pt idx="125">
                  <c:v>1418</c:v>
                </c:pt>
                <c:pt idx="126">
                  <c:v>5577</c:v>
                </c:pt>
                <c:pt idx="127">
                  <c:v>7049</c:v>
                </c:pt>
                <c:pt idx="128">
                  <c:v>5270</c:v>
                </c:pt>
                <c:pt idx="129">
                  <c:v>4818</c:v>
                </c:pt>
                <c:pt idx="130">
                  <c:v>2201</c:v>
                </c:pt>
                <c:pt idx="131">
                  <c:v>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D-4A48-BE0F-1E30C9913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7147840"/>
        <c:axId val="419321824"/>
      </c:barChart>
      <c:lineChart>
        <c:grouping val="standard"/>
        <c:varyColors val="0"/>
        <c:ser>
          <c:idx val="1"/>
          <c:order val="1"/>
          <c:tx>
            <c:v/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Sheet1!$A$2:$A$152</c:f>
              <c:numCache>
                <c:formatCode>m/d/yyyy</c:formatCode>
                <c:ptCount val="151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  <c:pt idx="120">
                  <c:v>44286</c:v>
                </c:pt>
                <c:pt idx="121">
                  <c:v>44287</c:v>
                </c:pt>
                <c:pt idx="122">
                  <c:v>44288</c:v>
                </c:pt>
                <c:pt idx="123">
                  <c:v>44289</c:v>
                </c:pt>
                <c:pt idx="124">
                  <c:v>44290</c:v>
                </c:pt>
                <c:pt idx="125">
                  <c:v>44291</c:v>
                </c:pt>
                <c:pt idx="126">
                  <c:v>44292</c:v>
                </c:pt>
                <c:pt idx="127">
                  <c:v>44293</c:v>
                </c:pt>
                <c:pt idx="128">
                  <c:v>44294</c:v>
                </c:pt>
                <c:pt idx="129">
                  <c:v>44295</c:v>
                </c:pt>
                <c:pt idx="130">
                  <c:v>44296</c:v>
                </c:pt>
                <c:pt idx="131">
                  <c:v>44297</c:v>
                </c:pt>
                <c:pt idx="132">
                  <c:v>44298</c:v>
                </c:pt>
                <c:pt idx="133">
                  <c:v>44299</c:v>
                </c:pt>
                <c:pt idx="134">
                  <c:v>44300</c:v>
                </c:pt>
                <c:pt idx="135">
                  <c:v>44301</c:v>
                </c:pt>
                <c:pt idx="136">
                  <c:v>44302</c:v>
                </c:pt>
                <c:pt idx="137">
                  <c:v>44303</c:v>
                </c:pt>
                <c:pt idx="138">
                  <c:v>44304</c:v>
                </c:pt>
                <c:pt idx="139">
                  <c:v>44305</c:v>
                </c:pt>
                <c:pt idx="140">
                  <c:v>44306</c:v>
                </c:pt>
                <c:pt idx="141">
                  <c:v>44307</c:v>
                </c:pt>
                <c:pt idx="142">
                  <c:v>44308</c:v>
                </c:pt>
                <c:pt idx="143">
                  <c:v>44309</c:v>
                </c:pt>
                <c:pt idx="144">
                  <c:v>44310</c:v>
                </c:pt>
                <c:pt idx="145">
                  <c:v>44311</c:v>
                </c:pt>
                <c:pt idx="146">
                  <c:v>44312</c:v>
                </c:pt>
                <c:pt idx="147">
                  <c:v>44313</c:v>
                </c:pt>
                <c:pt idx="148">
                  <c:v>44314</c:v>
                </c:pt>
                <c:pt idx="149">
                  <c:v>44315</c:v>
                </c:pt>
                <c:pt idx="150">
                  <c:v>44316</c:v>
                </c:pt>
              </c:numCache>
            </c:numRef>
          </c:cat>
          <c:val>
            <c:numRef>
              <c:f>Sheet1!$C$2:$C$152</c:f>
              <c:numCache>
                <c:formatCode>General</c:formatCode>
                <c:ptCount val="15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3D-4A48-BE0F-1E30C991302C}"/>
            </c:ext>
          </c:extLst>
        </c:ser>
        <c:ser>
          <c:idx val="2"/>
          <c:order val="2"/>
          <c:tx>
            <c:v>0,75</c:v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Sheet1!$A$2:$A$152</c:f>
              <c:numCache>
                <c:formatCode>m/d/yyyy</c:formatCode>
                <c:ptCount val="151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  <c:pt idx="120">
                  <c:v>44286</c:v>
                </c:pt>
                <c:pt idx="121">
                  <c:v>44287</c:v>
                </c:pt>
                <c:pt idx="122">
                  <c:v>44288</c:v>
                </c:pt>
                <c:pt idx="123">
                  <c:v>44289</c:v>
                </c:pt>
                <c:pt idx="124">
                  <c:v>44290</c:v>
                </c:pt>
                <c:pt idx="125">
                  <c:v>44291</c:v>
                </c:pt>
                <c:pt idx="126">
                  <c:v>44292</c:v>
                </c:pt>
                <c:pt idx="127">
                  <c:v>44293</c:v>
                </c:pt>
                <c:pt idx="128">
                  <c:v>44294</c:v>
                </c:pt>
                <c:pt idx="129">
                  <c:v>44295</c:v>
                </c:pt>
                <c:pt idx="130">
                  <c:v>44296</c:v>
                </c:pt>
                <c:pt idx="131">
                  <c:v>44297</c:v>
                </c:pt>
                <c:pt idx="132">
                  <c:v>44298</c:v>
                </c:pt>
                <c:pt idx="133">
                  <c:v>44299</c:v>
                </c:pt>
                <c:pt idx="134">
                  <c:v>44300</c:v>
                </c:pt>
                <c:pt idx="135">
                  <c:v>44301</c:v>
                </c:pt>
                <c:pt idx="136">
                  <c:v>44302</c:v>
                </c:pt>
                <c:pt idx="137">
                  <c:v>44303</c:v>
                </c:pt>
                <c:pt idx="138">
                  <c:v>44304</c:v>
                </c:pt>
                <c:pt idx="139">
                  <c:v>44305</c:v>
                </c:pt>
                <c:pt idx="140">
                  <c:v>44306</c:v>
                </c:pt>
                <c:pt idx="141">
                  <c:v>44307</c:v>
                </c:pt>
                <c:pt idx="142">
                  <c:v>44308</c:v>
                </c:pt>
                <c:pt idx="143">
                  <c:v>44309</c:v>
                </c:pt>
                <c:pt idx="144">
                  <c:v>44310</c:v>
                </c:pt>
                <c:pt idx="145">
                  <c:v>44311</c:v>
                </c:pt>
                <c:pt idx="146">
                  <c:v>44312</c:v>
                </c:pt>
                <c:pt idx="147">
                  <c:v>44313</c:v>
                </c:pt>
                <c:pt idx="148">
                  <c:v>44314</c:v>
                </c:pt>
                <c:pt idx="149">
                  <c:v>44315</c:v>
                </c:pt>
                <c:pt idx="150">
                  <c:v>44316</c:v>
                </c:pt>
              </c:numCache>
            </c:numRef>
          </c:cat>
          <c:val>
            <c:numRef>
              <c:f>Sheet1!$D$2:$D$152</c:f>
              <c:numCache>
                <c:formatCode>General</c:formatCode>
                <c:ptCount val="151"/>
                <c:pt idx="121">
                  <c:v>7072</c:v>
                </c:pt>
                <c:pt idx="122">
                  <c:v>6671</c:v>
                </c:pt>
                <c:pt idx="123">
                  <c:v>6365</c:v>
                </c:pt>
                <c:pt idx="124">
                  <c:v>6121</c:v>
                </c:pt>
                <c:pt idx="125">
                  <c:v>5850</c:v>
                </c:pt>
                <c:pt idx="126">
                  <c:v>5564</c:v>
                </c:pt>
                <c:pt idx="127">
                  <c:v>5272</c:v>
                </c:pt>
                <c:pt idx="128">
                  <c:v>4978</c:v>
                </c:pt>
                <c:pt idx="129">
                  <c:v>4742</c:v>
                </c:pt>
                <c:pt idx="130">
                  <c:v>4530</c:v>
                </c:pt>
                <c:pt idx="131">
                  <c:v>4322</c:v>
                </c:pt>
                <c:pt idx="132">
                  <c:v>4106</c:v>
                </c:pt>
                <c:pt idx="133">
                  <c:v>3897</c:v>
                </c:pt>
                <c:pt idx="134">
                  <c:v>3703</c:v>
                </c:pt>
                <c:pt idx="135">
                  <c:v>3524</c:v>
                </c:pt>
                <c:pt idx="136">
                  <c:v>3361</c:v>
                </c:pt>
                <c:pt idx="137">
                  <c:v>3202</c:v>
                </c:pt>
                <c:pt idx="138">
                  <c:v>3047</c:v>
                </c:pt>
                <c:pt idx="139">
                  <c:v>2897</c:v>
                </c:pt>
                <c:pt idx="140">
                  <c:v>2757</c:v>
                </c:pt>
                <c:pt idx="141">
                  <c:v>2627</c:v>
                </c:pt>
                <c:pt idx="142">
                  <c:v>2503</c:v>
                </c:pt>
                <c:pt idx="143">
                  <c:v>2386</c:v>
                </c:pt>
                <c:pt idx="144">
                  <c:v>2273</c:v>
                </c:pt>
                <c:pt idx="145">
                  <c:v>2165</c:v>
                </c:pt>
                <c:pt idx="146">
                  <c:v>2064</c:v>
                </c:pt>
                <c:pt idx="147">
                  <c:v>1968</c:v>
                </c:pt>
                <c:pt idx="148">
                  <c:v>1877</c:v>
                </c:pt>
                <c:pt idx="149">
                  <c:v>1790</c:v>
                </c:pt>
                <c:pt idx="150">
                  <c:v>1708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3D-4A48-BE0F-1E30C991302C}"/>
            </c:ext>
          </c:extLst>
        </c:ser>
        <c:ser>
          <c:idx val="3"/>
          <c:order val="3"/>
          <c:tx>
            <c:v>0,85</c:v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Sheet1!$A$2:$A$152</c:f>
              <c:numCache>
                <c:formatCode>m/d/yyyy</c:formatCode>
                <c:ptCount val="151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  <c:pt idx="120">
                  <c:v>44286</c:v>
                </c:pt>
                <c:pt idx="121">
                  <c:v>44287</c:v>
                </c:pt>
                <c:pt idx="122">
                  <c:v>44288</c:v>
                </c:pt>
                <c:pt idx="123">
                  <c:v>44289</c:v>
                </c:pt>
                <c:pt idx="124">
                  <c:v>44290</c:v>
                </c:pt>
                <c:pt idx="125">
                  <c:v>44291</c:v>
                </c:pt>
                <c:pt idx="126">
                  <c:v>44292</c:v>
                </c:pt>
                <c:pt idx="127">
                  <c:v>44293</c:v>
                </c:pt>
                <c:pt idx="128">
                  <c:v>44294</c:v>
                </c:pt>
                <c:pt idx="129">
                  <c:v>44295</c:v>
                </c:pt>
                <c:pt idx="130">
                  <c:v>44296</c:v>
                </c:pt>
                <c:pt idx="131">
                  <c:v>44297</c:v>
                </c:pt>
                <c:pt idx="132">
                  <c:v>44298</c:v>
                </c:pt>
                <c:pt idx="133">
                  <c:v>44299</c:v>
                </c:pt>
                <c:pt idx="134">
                  <c:v>44300</c:v>
                </c:pt>
                <c:pt idx="135">
                  <c:v>44301</c:v>
                </c:pt>
                <c:pt idx="136">
                  <c:v>44302</c:v>
                </c:pt>
                <c:pt idx="137">
                  <c:v>44303</c:v>
                </c:pt>
                <c:pt idx="138">
                  <c:v>44304</c:v>
                </c:pt>
                <c:pt idx="139">
                  <c:v>44305</c:v>
                </c:pt>
                <c:pt idx="140">
                  <c:v>44306</c:v>
                </c:pt>
                <c:pt idx="141">
                  <c:v>44307</c:v>
                </c:pt>
                <c:pt idx="142">
                  <c:v>44308</c:v>
                </c:pt>
                <c:pt idx="143">
                  <c:v>44309</c:v>
                </c:pt>
                <c:pt idx="144">
                  <c:v>44310</c:v>
                </c:pt>
                <c:pt idx="145">
                  <c:v>44311</c:v>
                </c:pt>
                <c:pt idx="146">
                  <c:v>44312</c:v>
                </c:pt>
                <c:pt idx="147">
                  <c:v>44313</c:v>
                </c:pt>
                <c:pt idx="148">
                  <c:v>44314</c:v>
                </c:pt>
                <c:pt idx="149">
                  <c:v>44315</c:v>
                </c:pt>
                <c:pt idx="150">
                  <c:v>44316</c:v>
                </c:pt>
              </c:numCache>
            </c:numRef>
          </c:cat>
          <c:val>
            <c:numRef>
              <c:f>Sheet1!$E$2:$E$152</c:f>
              <c:numCache>
                <c:formatCode>General</c:formatCode>
                <c:ptCount val="151"/>
                <c:pt idx="121">
                  <c:v>7390</c:v>
                </c:pt>
                <c:pt idx="122">
                  <c:v>7175</c:v>
                </c:pt>
                <c:pt idx="123">
                  <c:v>6975</c:v>
                </c:pt>
                <c:pt idx="124">
                  <c:v>6789</c:v>
                </c:pt>
                <c:pt idx="125">
                  <c:v>6605</c:v>
                </c:pt>
                <c:pt idx="126">
                  <c:v>6422</c:v>
                </c:pt>
                <c:pt idx="127">
                  <c:v>6241</c:v>
                </c:pt>
                <c:pt idx="128">
                  <c:v>6063</c:v>
                </c:pt>
                <c:pt idx="129">
                  <c:v>5895</c:v>
                </c:pt>
                <c:pt idx="130">
                  <c:v>5735</c:v>
                </c:pt>
                <c:pt idx="131">
                  <c:v>5579</c:v>
                </c:pt>
                <c:pt idx="132">
                  <c:v>5425</c:v>
                </c:pt>
                <c:pt idx="133">
                  <c:v>5273</c:v>
                </c:pt>
                <c:pt idx="134">
                  <c:v>5128</c:v>
                </c:pt>
                <c:pt idx="135">
                  <c:v>4987</c:v>
                </c:pt>
                <c:pt idx="136">
                  <c:v>4851</c:v>
                </c:pt>
                <c:pt idx="137">
                  <c:v>4719</c:v>
                </c:pt>
                <c:pt idx="138">
                  <c:v>4590</c:v>
                </c:pt>
                <c:pt idx="139">
                  <c:v>4464</c:v>
                </c:pt>
                <c:pt idx="140">
                  <c:v>4343</c:v>
                </c:pt>
                <c:pt idx="141">
                  <c:v>4225</c:v>
                </c:pt>
                <c:pt idx="142">
                  <c:v>4110</c:v>
                </c:pt>
                <c:pt idx="143">
                  <c:v>3999</c:v>
                </c:pt>
                <c:pt idx="144">
                  <c:v>3891</c:v>
                </c:pt>
                <c:pt idx="145">
                  <c:v>3786</c:v>
                </c:pt>
                <c:pt idx="146">
                  <c:v>3684</c:v>
                </c:pt>
                <c:pt idx="147">
                  <c:v>3585</c:v>
                </c:pt>
                <c:pt idx="148">
                  <c:v>3489</c:v>
                </c:pt>
                <c:pt idx="149">
                  <c:v>3395</c:v>
                </c:pt>
                <c:pt idx="150">
                  <c:v>3305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3D-4A48-BE0F-1E30C991302C}"/>
            </c:ext>
          </c:extLst>
        </c:ser>
        <c:ser>
          <c:idx val="4"/>
          <c:order val="4"/>
          <c:tx>
            <c:v>0,95</c:v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Sheet1!$A$2:$A$152</c:f>
              <c:numCache>
                <c:formatCode>m/d/yyyy</c:formatCode>
                <c:ptCount val="151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  <c:pt idx="120">
                  <c:v>44286</c:v>
                </c:pt>
                <c:pt idx="121">
                  <c:v>44287</c:v>
                </c:pt>
                <c:pt idx="122">
                  <c:v>44288</c:v>
                </c:pt>
                <c:pt idx="123">
                  <c:v>44289</c:v>
                </c:pt>
                <c:pt idx="124">
                  <c:v>44290</c:v>
                </c:pt>
                <c:pt idx="125">
                  <c:v>44291</c:v>
                </c:pt>
                <c:pt idx="126">
                  <c:v>44292</c:v>
                </c:pt>
                <c:pt idx="127">
                  <c:v>44293</c:v>
                </c:pt>
                <c:pt idx="128">
                  <c:v>44294</c:v>
                </c:pt>
                <c:pt idx="129">
                  <c:v>44295</c:v>
                </c:pt>
                <c:pt idx="130">
                  <c:v>44296</c:v>
                </c:pt>
                <c:pt idx="131">
                  <c:v>44297</c:v>
                </c:pt>
                <c:pt idx="132">
                  <c:v>44298</c:v>
                </c:pt>
                <c:pt idx="133">
                  <c:v>44299</c:v>
                </c:pt>
                <c:pt idx="134">
                  <c:v>44300</c:v>
                </c:pt>
                <c:pt idx="135">
                  <c:v>44301</c:v>
                </c:pt>
                <c:pt idx="136">
                  <c:v>44302</c:v>
                </c:pt>
                <c:pt idx="137">
                  <c:v>44303</c:v>
                </c:pt>
                <c:pt idx="138">
                  <c:v>44304</c:v>
                </c:pt>
                <c:pt idx="139">
                  <c:v>44305</c:v>
                </c:pt>
                <c:pt idx="140">
                  <c:v>44306</c:v>
                </c:pt>
                <c:pt idx="141">
                  <c:v>44307</c:v>
                </c:pt>
                <c:pt idx="142">
                  <c:v>44308</c:v>
                </c:pt>
                <c:pt idx="143">
                  <c:v>44309</c:v>
                </c:pt>
                <c:pt idx="144">
                  <c:v>44310</c:v>
                </c:pt>
                <c:pt idx="145">
                  <c:v>44311</c:v>
                </c:pt>
                <c:pt idx="146">
                  <c:v>44312</c:v>
                </c:pt>
                <c:pt idx="147">
                  <c:v>44313</c:v>
                </c:pt>
                <c:pt idx="148">
                  <c:v>44314</c:v>
                </c:pt>
                <c:pt idx="149">
                  <c:v>44315</c:v>
                </c:pt>
                <c:pt idx="150">
                  <c:v>44316</c:v>
                </c:pt>
              </c:numCache>
            </c:numRef>
          </c:cat>
          <c:val>
            <c:numRef>
              <c:f>Sheet1!$F$2:$F$152</c:f>
              <c:numCache>
                <c:formatCode>General</c:formatCode>
                <c:ptCount val="151"/>
                <c:pt idx="121">
                  <c:v>7708</c:v>
                </c:pt>
                <c:pt idx="122">
                  <c:v>7680</c:v>
                </c:pt>
                <c:pt idx="123">
                  <c:v>7587</c:v>
                </c:pt>
                <c:pt idx="124">
                  <c:v>7458</c:v>
                </c:pt>
                <c:pt idx="125">
                  <c:v>7377</c:v>
                </c:pt>
                <c:pt idx="126">
                  <c:v>7321</c:v>
                </c:pt>
                <c:pt idx="127">
                  <c:v>7282</c:v>
                </c:pt>
                <c:pt idx="128">
                  <c:v>7253</c:v>
                </c:pt>
                <c:pt idx="129">
                  <c:v>7181</c:v>
                </c:pt>
                <c:pt idx="130">
                  <c:v>7099</c:v>
                </c:pt>
                <c:pt idx="131">
                  <c:v>7029</c:v>
                </c:pt>
                <c:pt idx="132">
                  <c:v>6981</c:v>
                </c:pt>
                <c:pt idx="133">
                  <c:v>6936</c:v>
                </c:pt>
                <c:pt idx="134">
                  <c:v>6884</c:v>
                </c:pt>
                <c:pt idx="135">
                  <c:v>6824</c:v>
                </c:pt>
                <c:pt idx="136">
                  <c:v>6760</c:v>
                </c:pt>
                <c:pt idx="137">
                  <c:v>6702</c:v>
                </c:pt>
                <c:pt idx="138">
                  <c:v>6651</c:v>
                </c:pt>
                <c:pt idx="139">
                  <c:v>6603</c:v>
                </c:pt>
                <c:pt idx="140">
                  <c:v>6550</c:v>
                </c:pt>
                <c:pt idx="141">
                  <c:v>6494</c:v>
                </c:pt>
                <c:pt idx="142">
                  <c:v>6439</c:v>
                </c:pt>
                <c:pt idx="143">
                  <c:v>6387</c:v>
                </c:pt>
                <c:pt idx="144">
                  <c:v>6337</c:v>
                </c:pt>
                <c:pt idx="145">
                  <c:v>6287</c:v>
                </c:pt>
                <c:pt idx="146">
                  <c:v>6237</c:v>
                </c:pt>
                <c:pt idx="147">
                  <c:v>6186</c:v>
                </c:pt>
                <c:pt idx="148">
                  <c:v>6136</c:v>
                </c:pt>
                <c:pt idx="149">
                  <c:v>6086</c:v>
                </c:pt>
                <c:pt idx="150">
                  <c:v>6038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05-4BB1-B3FD-07B4A8F174EB}"/>
            </c:ext>
          </c:extLst>
        </c:ser>
        <c:ser>
          <c:idx val="5"/>
          <c:order val="5"/>
          <c:tx>
            <c:v>1,1</c:v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Sheet1!$A$2:$A$152</c:f>
              <c:numCache>
                <c:formatCode>m/d/yyyy</c:formatCode>
                <c:ptCount val="151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  <c:pt idx="15">
                  <c:v>44181</c:v>
                </c:pt>
                <c:pt idx="16">
                  <c:v>44182</c:v>
                </c:pt>
                <c:pt idx="17">
                  <c:v>44183</c:v>
                </c:pt>
                <c:pt idx="18">
                  <c:v>44184</c:v>
                </c:pt>
                <c:pt idx="19">
                  <c:v>44185</c:v>
                </c:pt>
                <c:pt idx="20">
                  <c:v>44186</c:v>
                </c:pt>
                <c:pt idx="21">
                  <c:v>44187</c:v>
                </c:pt>
                <c:pt idx="22">
                  <c:v>44188</c:v>
                </c:pt>
                <c:pt idx="23">
                  <c:v>44189</c:v>
                </c:pt>
                <c:pt idx="24">
                  <c:v>44190</c:v>
                </c:pt>
                <c:pt idx="25">
                  <c:v>44191</c:v>
                </c:pt>
                <c:pt idx="26">
                  <c:v>44192</c:v>
                </c:pt>
                <c:pt idx="27">
                  <c:v>44193</c:v>
                </c:pt>
                <c:pt idx="28">
                  <c:v>44194</c:v>
                </c:pt>
                <c:pt idx="29">
                  <c:v>44195</c:v>
                </c:pt>
                <c:pt idx="30">
                  <c:v>44196</c:v>
                </c:pt>
                <c:pt idx="31">
                  <c:v>44197</c:v>
                </c:pt>
                <c:pt idx="32">
                  <c:v>44198</c:v>
                </c:pt>
                <c:pt idx="33">
                  <c:v>44199</c:v>
                </c:pt>
                <c:pt idx="34">
                  <c:v>44200</c:v>
                </c:pt>
                <c:pt idx="35">
                  <c:v>44201</c:v>
                </c:pt>
                <c:pt idx="36">
                  <c:v>44202</c:v>
                </c:pt>
                <c:pt idx="37">
                  <c:v>44203</c:v>
                </c:pt>
                <c:pt idx="38">
                  <c:v>44204</c:v>
                </c:pt>
                <c:pt idx="39">
                  <c:v>44205</c:v>
                </c:pt>
                <c:pt idx="40">
                  <c:v>44206</c:v>
                </c:pt>
                <c:pt idx="41">
                  <c:v>44207</c:v>
                </c:pt>
                <c:pt idx="42">
                  <c:v>44208</c:v>
                </c:pt>
                <c:pt idx="43">
                  <c:v>44209</c:v>
                </c:pt>
                <c:pt idx="44">
                  <c:v>44210</c:v>
                </c:pt>
                <c:pt idx="45">
                  <c:v>44211</c:v>
                </c:pt>
                <c:pt idx="46">
                  <c:v>44212</c:v>
                </c:pt>
                <c:pt idx="47">
                  <c:v>44213</c:v>
                </c:pt>
                <c:pt idx="48">
                  <c:v>44214</c:v>
                </c:pt>
                <c:pt idx="49">
                  <c:v>44215</c:v>
                </c:pt>
                <c:pt idx="50">
                  <c:v>44216</c:v>
                </c:pt>
                <c:pt idx="51">
                  <c:v>44217</c:v>
                </c:pt>
                <c:pt idx="52">
                  <c:v>44218</c:v>
                </c:pt>
                <c:pt idx="53">
                  <c:v>44219</c:v>
                </c:pt>
                <c:pt idx="54">
                  <c:v>44220</c:v>
                </c:pt>
                <c:pt idx="55">
                  <c:v>44221</c:v>
                </c:pt>
                <c:pt idx="56">
                  <c:v>44222</c:v>
                </c:pt>
                <c:pt idx="57">
                  <c:v>44223</c:v>
                </c:pt>
                <c:pt idx="58">
                  <c:v>44224</c:v>
                </c:pt>
                <c:pt idx="59">
                  <c:v>44225</c:v>
                </c:pt>
                <c:pt idx="60">
                  <c:v>44226</c:v>
                </c:pt>
                <c:pt idx="61">
                  <c:v>44227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44233</c:v>
                </c:pt>
                <c:pt idx="68">
                  <c:v>44234</c:v>
                </c:pt>
                <c:pt idx="69">
                  <c:v>44235</c:v>
                </c:pt>
                <c:pt idx="70">
                  <c:v>44236</c:v>
                </c:pt>
                <c:pt idx="71">
                  <c:v>44237</c:v>
                </c:pt>
                <c:pt idx="72">
                  <c:v>44238</c:v>
                </c:pt>
                <c:pt idx="73">
                  <c:v>44239</c:v>
                </c:pt>
                <c:pt idx="74">
                  <c:v>44240</c:v>
                </c:pt>
                <c:pt idx="75">
                  <c:v>44241</c:v>
                </c:pt>
                <c:pt idx="76">
                  <c:v>44242</c:v>
                </c:pt>
                <c:pt idx="77">
                  <c:v>44243</c:v>
                </c:pt>
                <c:pt idx="78">
                  <c:v>44244</c:v>
                </c:pt>
                <c:pt idx="79">
                  <c:v>44245</c:v>
                </c:pt>
                <c:pt idx="80">
                  <c:v>44246</c:v>
                </c:pt>
                <c:pt idx="81">
                  <c:v>44247</c:v>
                </c:pt>
                <c:pt idx="82">
                  <c:v>44248</c:v>
                </c:pt>
                <c:pt idx="83">
                  <c:v>44249</c:v>
                </c:pt>
                <c:pt idx="84">
                  <c:v>44250</c:v>
                </c:pt>
                <c:pt idx="85">
                  <c:v>44251</c:v>
                </c:pt>
                <c:pt idx="86">
                  <c:v>44252</c:v>
                </c:pt>
                <c:pt idx="87">
                  <c:v>44253</c:v>
                </c:pt>
                <c:pt idx="88">
                  <c:v>44254</c:v>
                </c:pt>
                <c:pt idx="89">
                  <c:v>44255</c:v>
                </c:pt>
                <c:pt idx="90">
                  <c:v>44256</c:v>
                </c:pt>
                <c:pt idx="91">
                  <c:v>44257</c:v>
                </c:pt>
                <c:pt idx="92">
                  <c:v>44258</c:v>
                </c:pt>
                <c:pt idx="93">
                  <c:v>44259</c:v>
                </c:pt>
                <c:pt idx="94">
                  <c:v>44260</c:v>
                </c:pt>
                <c:pt idx="95">
                  <c:v>44261</c:v>
                </c:pt>
                <c:pt idx="96">
                  <c:v>44262</c:v>
                </c:pt>
                <c:pt idx="97">
                  <c:v>44263</c:v>
                </c:pt>
                <c:pt idx="98">
                  <c:v>44264</c:v>
                </c:pt>
                <c:pt idx="99">
                  <c:v>44265</c:v>
                </c:pt>
                <c:pt idx="100">
                  <c:v>44266</c:v>
                </c:pt>
                <c:pt idx="101">
                  <c:v>44267</c:v>
                </c:pt>
                <c:pt idx="102">
                  <c:v>44268</c:v>
                </c:pt>
                <c:pt idx="103">
                  <c:v>44269</c:v>
                </c:pt>
                <c:pt idx="104">
                  <c:v>44270</c:v>
                </c:pt>
                <c:pt idx="105">
                  <c:v>44271</c:v>
                </c:pt>
                <c:pt idx="106">
                  <c:v>44272</c:v>
                </c:pt>
                <c:pt idx="107">
                  <c:v>44273</c:v>
                </c:pt>
                <c:pt idx="108">
                  <c:v>44274</c:v>
                </c:pt>
                <c:pt idx="109">
                  <c:v>44275</c:v>
                </c:pt>
                <c:pt idx="110">
                  <c:v>44276</c:v>
                </c:pt>
                <c:pt idx="111">
                  <c:v>44277</c:v>
                </c:pt>
                <c:pt idx="112">
                  <c:v>44278</c:v>
                </c:pt>
                <c:pt idx="113">
                  <c:v>44279</c:v>
                </c:pt>
                <c:pt idx="114">
                  <c:v>44280</c:v>
                </c:pt>
                <c:pt idx="115">
                  <c:v>44281</c:v>
                </c:pt>
                <c:pt idx="116">
                  <c:v>44282</c:v>
                </c:pt>
                <c:pt idx="117">
                  <c:v>44283</c:v>
                </c:pt>
                <c:pt idx="118">
                  <c:v>44284</c:v>
                </c:pt>
                <c:pt idx="119">
                  <c:v>44285</c:v>
                </c:pt>
                <c:pt idx="120">
                  <c:v>44286</c:v>
                </c:pt>
                <c:pt idx="121">
                  <c:v>44287</c:v>
                </c:pt>
                <c:pt idx="122">
                  <c:v>44288</c:v>
                </c:pt>
                <c:pt idx="123">
                  <c:v>44289</c:v>
                </c:pt>
                <c:pt idx="124">
                  <c:v>44290</c:v>
                </c:pt>
                <c:pt idx="125">
                  <c:v>44291</c:v>
                </c:pt>
                <c:pt idx="126">
                  <c:v>44292</c:v>
                </c:pt>
                <c:pt idx="127">
                  <c:v>44293</c:v>
                </c:pt>
                <c:pt idx="128">
                  <c:v>44294</c:v>
                </c:pt>
                <c:pt idx="129">
                  <c:v>44295</c:v>
                </c:pt>
                <c:pt idx="130">
                  <c:v>44296</c:v>
                </c:pt>
                <c:pt idx="131">
                  <c:v>44297</c:v>
                </c:pt>
                <c:pt idx="132">
                  <c:v>44298</c:v>
                </c:pt>
                <c:pt idx="133">
                  <c:v>44299</c:v>
                </c:pt>
                <c:pt idx="134">
                  <c:v>44300</c:v>
                </c:pt>
                <c:pt idx="135">
                  <c:v>44301</c:v>
                </c:pt>
                <c:pt idx="136">
                  <c:v>44302</c:v>
                </c:pt>
                <c:pt idx="137">
                  <c:v>44303</c:v>
                </c:pt>
                <c:pt idx="138">
                  <c:v>44304</c:v>
                </c:pt>
                <c:pt idx="139">
                  <c:v>44305</c:v>
                </c:pt>
                <c:pt idx="140">
                  <c:v>44306</c:v>
                </c:pt>
                <c:pt idx="141">
                  <c:v>44307</c:v>
                </c:pt>
                <c:pt idx="142">
                  <c:v>44308</c:v>
                </c:pt>
                <c:pt idx="143">
                  <c:v>44309</c:v>
                </c:pt>
                <c:pt idx="144">
                  <c:v>44310</c:v>
                </c:pt>
                <c:pt idx="145">
                  <c:v>44311</c:v>
                </c:pt>
                <c:pt idx="146">
                  <c:v>44312</c:v>
                </c:pt>
                <c:pt idx="147">
                  <c:v>44313</c:v>
                </c:pt>
                <c:pt idx="148">
                  <c:v>44314</c:v>
                </c:pt>
                <c:pt idx="149">
                  <c:v>44315</c:v>
                </c:pt>
                <c:pt idx="150">
                  <c:v>44316</c:v>
                </c:pt>
              </c:numCache>
            </c:numRef>
          </c:cat>
          <c:val>
            <c:numRef>
              <c:f>Sheet1!$G$2:$G$152</c:f>
              <c:numCache>
                <c:formatCode>General</c:formatCode>
                <c:ptCount val="151"/>
                <c:pt idx="121">
                  <c:v>8186</c:v>
                </c:pt>
                <c:pt idx="122">
                  <c:v>8437</c:v>
                </c:pt>
                <c:pt idx="123">
                  <c:v>8503</c:v>
                </c:pt>
                <c:pt idx="124">
                  <c:v>8460</c:v>
                </c:pt>
                <c:pt idx="125">
                  <c:v>8563</c:v>
                </c:pt>
                <c:pt idx="126">
                  <c:v>8747</c:v>
                </c:pt>
                <c:pt idx="127">
                  <c:v>8978</c:v>
                </c:pt>
                <c:pt idx="128">
                  <c:v>9236</c:v>
                </c:pt>
                <c:pt idx="129">
                  <c:v>9355</c:v>
                </c:pt>
                <c:pt idx="130">
                  <c:v>9451</c:v>
                </c:pt>
                <c:pt idx="131">
                  <c:v>9588</c:v>
                </c:pt>
                <c:pt idx="132">
                  <c:v>9804</c:v>
                </c:pt>
                <c:pt idx="133">
                  <c:v>10024</c:v>
                </c:pt>
                <c:pt idx="134">
                  <c:v>10219</c:v>
                </c:pt>
                <c:pt idx="135">
                  <c:v>10388</c:v>
                </c:pt>
                <c:pt idx="136">
                  <c:v>10545</c:v>
                </c:pt>
                <c:pt idx="137">
                  <c:v>10729</c:v>
                </c:pt>
                <c:pt idx="138">
                  <c:v>10941</c:v>
                </c:pt>
                <c:pt idx="139">
                  <c:v>11161</c:v>
                </c:pt>
                <c:pt idx="140">
                  <c:v>11364</c:v>
                </c:pt>
                <c:pt idx="141">
                  <c:v>11559</c:v>
                </c:pt>
                <c:pt idx="142">
                  <c:v>11757</c:v>
                </c:pt>
                <c:pt idx="143">
                  <c:v>11970</c:v>
                </c:pt>
                <c:pt idx="144">
                  <c:v>12195</c:v>
                </c:pt>
                <c:pt idx="145">
                  <c:v>12423</c:v>
                </c:pt>
                <c:pt idx="146">
                  <c:v>12648</c:v>
                </c:pt>
                <c:pt idx="147">
                  <c:v>12871</c:v>
                </c:pt>
                <c:pt idx="148">
                  <c:v>13098</c:v>
                </c:pt>
                <c:pt idx="149">
                  <c:v>13336</c:v>
                </c:pt>
                <c:pt idx="150">
                  <c:v>13582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05-4BB1-B3FD-07B4A8F17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147840"/>
        <c:axId val="419321824"/>
      </c:lineChart>
      <c:dateAx>
        <c:axId val="417147840"/>
        <c:scaling>
          <c:orientation val="minMax"/>
          <c:max val="44316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9321824"/>
        <c:crosses val="autoZero"/>
        <c:auto val="1"/>
        <c:lblOffset val="100"/>
        <c:baseTimeUnit val="days"/>
        <c:majorUnit val="2"/>
        <c:majorTimeUnit val="days"/>
      </c:dateAx>
      <c:valAx>
        <c:axId val="419321824"/>
        <c:scaling>
          <c:orientation val="minMax"/>
          <c:max val="3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7147840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5494-898A-4609-973F-F31EEEAEE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2C68A-7414-47CD-B786-53FC7BDE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6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2C68A-7414-47CD-B786-53FC7BDEE6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2C68A-7414-47CD-B786-53FC7BDEE6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98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2C68A-7414-47CD-B786-53FC7BDEE6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2C68A-7414-47CD-B786-53FC7BDEE6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7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5C0A-D15A-40B7-9AD0-1092460FC3E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63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5C0A-D15A-40B7-9AD0-1092460FC3E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45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5C0A-D15A-40B7-9AD0-1092460FC3E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471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5C0A-D15A-40B7-9AD0-1092460FC3E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22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5C0A-D15A-40B7-9AD0-1092460FC3E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68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F5C0A-D15A-40B7-9AD0-1092460FC3E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54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F5C0A-D15A-40B7-9AD0-1092460FC3E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96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F5C0A-D15A-40B7-9AD0-1092460FC3E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99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2C68A-7414-47CD-B786-53FC7BDEE6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3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F5C0A-D15A-40B7-9AD0-1092460FC3E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4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F5C0A-D15A-40B7-9AD0-1092460FC3E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15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5C0A-D15A-40B7-9AD0-1092460FC3E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96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2C68A-7414-47CD-B786-53FC7BDEE6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22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87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4833057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obrázku 12">
            <a:extLst>
              <a:ext uri="{FF2B5EF4-FFF2-40B4-BE49-F238E27FC236}">
                <a16:creationId xmlns:a16="http://schemas.microsoft.com/office/drawing/2014/main" id="{A43FDE6A-CBE7-4E4E-9692-FC71ED2A04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2425" y="1376361"/>
            <a:ext cx="6378575" cy="51326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2161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71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7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5367FD4-1AA0-460C-B73C-7D7567665B93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6D59138-B214-4FC1-9898-96D78BF947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C99D30FB-B17A-485F-8C33-36B649E5FF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89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8751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65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995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34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5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13.04.2021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323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5367FD4-1AA0-460C-B73C-7D7567665B93}"/>
              </a:ext>
            </a:extLst>
          </p:cNvPr>
          <p:cNvGrpSpPr/>
          <p:nvPr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6D59138-B214-4FC1-9898-96D78BF94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C99D30FB-B17A-485F-8C33-36B649E5F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474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324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33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77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67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649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658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565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376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6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10945216" cy="648072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13.04.2021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255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623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101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745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914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97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13.04.2021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99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16632"/>
            <a:ext cx="10945216" cy="432048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8328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22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84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5807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402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20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31" r:id="rId2"/>
    <p:sldLayoutId id="2147483728" r:id="rId3"/>
    <p:sldLayoutId id="2147483729" r:id="rId4"/>
    <p:sldLayoutId id="214748373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0479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57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74E9-89D6-488A-9D1A-91917C163630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46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159AF-26F1-42E1-BF83-F89C20A19403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38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24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1.emf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chart" Target="../charts/chart9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chart" Target="../charts/char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chart" Target="../charts/char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10" Type="http://schemas.openxmlformats.org/officeDocument/2006/relationships/chart" Target="../charts/chart19.xml"/><Relationship Id="rId4" Type="http://schemas.openxmlformats.org/officeDocument/2006/relationships/tags" Target="../tags/tag82.xml"/><Relationship Id="rId9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760C2EA-F34E-44BE-9553-66EAFD9820B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845252" y="6122257"/>
            <a:ext cx="499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Institut biostatistiky a analýz Lékařské fakulty Masarykovy univerzity</a:t>
            </a:r>
          </a:p>
          <a:p>
            <a:r>
              <a:rPr lang="cs-CZ" sz="900" i="1" dirty="0"/>
              <a:t>Institute </a:t>
            </a:r>
            <a:r>
              <a:rPr lang="cs-CZ" sz="900" i="1" dirty="0" err="1"/>
              <a:t>of</a:t>
            </a:r>
            <a:r>
              <a:rPr lang="cs-CZ" sz="900" i="1" dirty="0"/>
              <a:t> </a:t>
            </a:r>
            <a:r>
              <a:rPr lang="cs-CZ" sz="900" i="1" dirty="0" err="1"/>
              <a:t>Biostatistics</a:t>
            </a:r>
            <a:r>
              <a:rPr lang="cs-CZ" sz="900" i="1" dirty="0"/>
              <a:t> and </a:t>
            </a:r>
            <a:r>
              <a:rPr lang="cs-CZ" sz="900" i="1" dirty="0" err="1"/>
              <a:t>Analyses</a:t>
            </a:r>
            <a:r>
              <a:rPr lang="cs-CZ" sz="900" i="1" dirty="0"/>
              <a:t> </a:t>
            </a:r>
            <a:r>
              <a:rPr lang="cs-CZ" sz="900" i="1" dirty="0" err="1"/>
              <a:t>of</a:t>
            </a:r>
            <a:r>
              <a:rPr lang="cs-CZ" sz="900" i="1" dirty="0"/>
              <a:t> </a:t>
            </a:r>
            <a:r>
              <a:rPr lang="cs-CZ" sz="900" i="1" dirty="0" err="1"/>
              <a:t>the</a:t>
            </a:r>
            <a:r>
              <a:rPr lang="cs-CZ" sz="900" i="1" dirty="0"/>
              <a:t> </a:t>
            </a:r>
            <a:r>
              <a:rPr lang="cs-CZ" sz="900" i="1" dirty="0" err="1"/>
              <a:t>Faculty</a:t>
            </a:r>
            <a:r>
              <a:rPr lang="cs-CZ" sz="900" i="1" dirty="0"/>
              <a:t> od </a:t>
            </a:r>
            <a:r>
              <a:rPr lang="cs-CZ" sz="900" i="1" dirty="0" err="1"/>
              <a:t>Medicine</a:t>
            </a:r>
            <a:r>
              <a:rPr lang="cs-CZ" sz="900" i="1" dirty="0"/>
              <a:t> </a:t>
            </a:r>
            <a:r>
              <a:rPr lang="cs-CZ" sz="900" i="1" dirty="0" err="1"/>
              <a:t>of</a:t>
            </a:r>
            <a:r>
              <a:rPr lang="cs-CZ" sz="900" i="1" dirty="0"/>
              <a:t> </a:t>
            </a:r>
            <a:r>
              <a:rPr lang="cs-CZ" sz="900" i="1" dirty="0" err="1"/>
              <a:t>the</a:t>
            </a:r>
            <a:r>
              <a:rPr lang="cs-CZ" sz="900" i="1" dirty="0"/>
              <a:t> Masaryk University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EFBE57-6E1F-4F30-B457-09BB37065DF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64733" y="61453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Ústav zdravotnických informací a statistiky České republiky</a:t>
            </a:r>
          </a:p>
          <a:p>
            <a:r>
              <a:rPr lang="cs-CZ" sz="900" i="1" dirty="0"/>
              <a:t>Institute </a:t>
            </a:r>
            <a:r>
              <a:rPr lang="cs-CZ" sz="900" i="1" dirty="0" err="1"/>
              <a:t>of</a:t>
            </a:r>
            <a:r>
              <a:rPr lang="cs-CZ" sz="900" i="1" dirty="0"/>
              <a:t> </a:t>
            </a:r>
            <a:r>
              <a:rPr lang="cs-CZ" sz="900" i="1" dirty="0" err="1"/>
              <a:t>Health</a:t>
            </a:r>
            <a:r>
              <a:rPr lang="cs-CZ" sz="900" i="1" dirty="0"/>
              <a:t> </a:t>
            </a:r>
            <a:r>
              <a:rPr lang="cs-CZ" sz="900" i="1" dirty="0" err="1"/>
              <a:t>Information</a:t>
            </a:r>
            <a:r>
              <a:rPr lang="cs-CZ" sz="900" i="1" dirty="0"/>
              <a:t> and </a:t>
            </a:r>
            <a:r>
              <a:rPr lang="cs-CZ" sz="900" i="1" dirty="0" err="1"/>
              <a:t>Statistics</a:t>
            </a:r>
            <a:r>
              <a:rPr lang="cs-CZ" sz="900" i="1" dirty="0"/>
              <a:t> </a:t>
            </a:r>
            <a:r>
              <a:rPr lang="cs-CZ" sz="900" i="1" dirty="0" err="1"/>
              <a:t>of</a:t>
            </a:r>
            <a:r>
              <a:rPr lang="cs-CZ" sz="900" i="1" dirty="0"/>
              <a:t> </a:t>
            </a:r>
            <a:r>
              <a:rPr lang="cs-CZ" sz="900" i="1" dirty="0" err="1"/>
              <a:t>the</a:t>
            </a:r>
            <a:r>
              <a:rPr lang="cs-CZ" sz="900" i="1" dirty="0"/>
              <a:t> Czech Republic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183E0C-0182-43AE-BA60-A3CC0A571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38" y="6075375"/>
            <a:ext cx="643350" cy="432000"/>
          </a:xfrm>
          <a:prstGeom prst="rect">
            <a:avLst/>
          </a:prstGeom>
        </p:spPr>
      </p:pic>
      <p:pic>
        <p:nvPicPr>
          <p:cNvPr id="6" name="Picture 2" descr="mamo.cz - Kontakt">
            <a:extLst>
              <a:ext uri="{FF2B5EF4-FFF2-40B4-BE49-F238E27FC236}">
                <a16:creationId xmlns:a16="http://schemas.microsoft.com/office/drawing/2014/main" id="{F34D3443-E259-45B1-8FBC-4A552D3DDB3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15" y="6178881"/>
            <a:ext cx="890870" cy="29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51FA5213-3DCE-4B4F-B6D9-AF9BAF29AC9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14197" y="1676863"/>
            <a:ext cx="8363607" cy="8915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C00000"/>
                </a:solidFill>
                <a:latin typeface="Calibri"/>
              </a:rPr>
              <a:t>Data </a:t>
            </a:r>
            <a:r>
              <a:rPr lang="cs-CZ" dirty="0" err="1">
                <a:solidFill>
                  <a:srgbClr val="C00000"/>
                </a:solidFill>
                <a:latin typeface="Calibri"/>
              </a:rPr>
              <a:t>mining</a:t>
            </a:r>
            <a:r>
              <a:rPr lang="cs-CZ" dirty="0">
                <a:solidFill>
                  <a:srgbClr val="C00000"/>
                </a:solidFill>
                <a:latin typeface="Calibri"/>
              </a:rPr>
              <a:t> administrativních dat zdravotních pojišťoven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EE4D4AA-8750-465A-8290-A884F48FC3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43716" y="3676374"/>
            <a:ext cx="65282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Úvod do matematické biologie II, jaro 2021</a:t>
            </a:r>
          </a:p>
          <a:p>
            <a:pPr algn="ctr"/>
            <a:endParaRPr lang="cs-CZ" sz="24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ctr"/>
            <a:r>
              <a:rPr lang="cs-CZ" dirty="0">
                <a:solidFill>
                  <a:srgbClr val="000000"/>
                </a:solidFill>
                <a:latin typeface="Calibri"/>
              </a:rPr>
              <a:t>Mgr. Klára Benešová (benesova@iba.muni.cz)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27CAE60-C487-48D2-B29D-13911B35E909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0" y="57435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00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494F7CC-7F66-4AAB-884D-EF534CA05A10}"/>
              </a:ext>
            </a:extLst>
          </p:cNvPr>
          <p:cNvSpPr/>
          <p:nvPr/>
        </p:nvSpPr>
        <p:spPr>
          <a:xfrm>
            <a:off x="257556" y="1001623"/>
            <a:ext cx="7129563" cy="364840"/>
          </a:xfrm>
          <a:prstGeom prst="rect">
            <a:avLst/>
          </a:prstGeom>
          <a:solidFill>
            <a:srgbClr val="DA212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57556" y="981075"/>
            <a:ext cx="10715244" cy="482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1) Národní diabetologický registr</a:t>
            </a:r>
          </a:p>
          <a:p>
            <a:pPr marL="0" indent="0">
              <a:buNone/>
            </a:pPr>
            <a:r>
              <a:rPr lang="cs-CZ" sz="2400" dirty="0"/>
              <a:t>2) Preventivní prohlídka u praktického a zubního lékaře</a:t>
            </a:r>
          </a:p>
          <a:p>
            <a:pPr marL="0" indent="0">
              <a:buNone/>
            </a:pPr>
            <a:r>
              <a:rPr lang="cs-CZ" sz="2400" dirty="0"/>
              <a:t>3) Dostupnost stomatologické péče</a:t>
            </a:r>
          </a:p>
          <a:p>
            <a:pPr marL="0" indent="0">
              <a:buNone/>
            </a:pPr>
            <a:r>
              <a:rPr lang="cs-CZ" sz="2400" dirty="0"/>
              <a:t>4) COVID-19: analýza dat z Informačního systému infekčních nemocí (ISIN)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B2F241E-EBDD-4841-BD15-A87B84878A3E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Konkrétní příklady již proběhlých analýz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651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5297761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010400" y="138224"/>
            <a:ext cx="355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DA2128"/>
                </a:solidFill>
              </a:rPr>
              <a:t>Roční výkaz</a:t>
            </a:r>
            <a:br>
              <a:rPr lang="cs-CZ" sz="2200" b="1" dirty="0">
                <a:solidFill>
                  <a:srgbClr val="DA2128"/>
                </a:solidFill>
              </a:rPr>
            </a:br>
            <a:r>
              <a:rPr lang="cs-CZ" sz="2200" b="1" dirty="0">
                <a:solidFill>
                  <a:srgbClr val="DA2128"/>
                </a:solidFill>
              </a:rPr>
              <a:t> – diabetologie (A004)</a:t>
            </a:r>
          </a:p>
          <a:p>
            <a:endParaRPr lang="cs-CZ" sz="14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agregovaná a informačně omezená data</a:t>
            </a:r>
          </a:p>
        </p:txBody>
      </p:sp>
      <p:sp>
        <p:nvSpPr>
          <p:cNvPr id="8" name="Pravá složená závorka 7"/>
          <p:cNvSpPr/>
          <p:nvPr/>
        </p:nvSpPr>
        <p:spPr>
          <a:xfrm>
            <a:off x="6821761" y="1765006"/>
            <a:ext cx="188638" cy="1275907"/>
          </a:xfrm>
          <a:prstGeom prst="rightBrace">
            <a:avLst/>
          </a:prstGeom>
          <a:ln w="19050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DA212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63562" y="2137142"/>
            <a:ext cx="289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DA2128"/>
                </a:solidFill>
              </a:rPr>
              <a:t>Incidence, prevalence, úmrtnost</a:t>
            </a:r>
          </a:p>
          <a:p>
            <a:r>
              <a:rPr lang="cs-CZ" sz="1400" dirty="0">
                <a:solidFill>
                  <a:srgbClr val="DA2128"/>
                </a:solidFill>
              </a:rPr>
              <a:t>(dle typu DM, věku a pohlaví)</a:t>
            </a:r>
          </a:p>
        </p:txBody>
      </p:sp>
      <p:sp>
        <p:nvSpPr>
          <p:cNvPr id="10" name="Pravá složená závorka 9"/>
          <p:cNvSpPr/>
          <p:nvPr/>
        </p:nvSpPr>
        <p:spPr>
          <a:xfrm>
            <a:off x="6821761" y="3117594"/>
            <a:ext cx="188638" cy="828000"/>
          </a:xfrm>
          <a:prstGeom prst="rightBrace">
            <a:avLst/>
          </a:prstGeom>
          <a:ln w="19050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DA212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063562" y="3269984"/>
            <a:ext cx="289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DA2128"/>
                </a:solidFill>
              </a:rPr>
              <a:t>Výskyt vybraných komplikací</a:t>
            </a:r>
          </a:p>
          <a:p>
            <a:r>
              <a:rPr lang="cs-CZ" sz="1400" dirty="0">
                <a:solidFill>
                  <a:srgbClr val="DA2128"/>
                </a:solidFill>
              </a:rPr>
              <a:t>(dle typu DM, věku a pohlaví)</a:t>
            </a:r>
          </a:p>
        </p:txBody>
      </p:sp>
      <p:sp>
        <p:nvSpPr>
          <p:cNvPr id="12" name="Pravá složená závorka 11"/>
          <p:cNvSpPr/>
          <p:nvPr/>
        </p:nvSpPr>
        <p:spPr>
          <a:xfrm>
            <a:off x="6821761" y="4573797"/>
            <a:ext cx="188638" cy="1332000"/>
          </a:xfrm>
          <a:prstGeom prst="rightBrace">
            <a:avLst/>
          </a:prstGeom>
          <a:ln w="19050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DA212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63562" y="4978187"/>
            <a:ext cx="289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DA2128"/>
                </a:solidFill>
              </a:rPr>
              <a:t>Léčba – PAD, inzulin</a:t>
            </a:r>
          </a:p>
          <a:p>
            <a:r>
              <a:rPr lang="cs-CZ" sz="1400" dirty="0">
                <a:solidFill>
                  <a:srgbClr val="DA2128"/>
                </a:solidFill>
              </a:rPr>
              <a:t>(dle typu DM, věku a pohlaví)</a:t>
            </a:r>
          </a:p>
        </p:txBody>
      </p:sp>
    </p:spTree>
    <p:extLst>
      <p:ext uri="{BB962C8B-B14F-4D97-AF65-F5344CB8AC3E}">
        <p14:creationId xmlns:p14="http://schemas.microsoft.com/office/powerpoint/2010/main" val="8571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B2F241E-EBDD-4841-BD15-A87B84878A3E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Jak se pozná diabetik v datech NRHZS?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FFEBC4E-88EF-4F80-A21C-CB967B277E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556" y="792163"/>
            <a:ext cx="811006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Pacient s DM je identifikován na základě splnění alespoň 1 z následujících kritérií:</a:t>
            </a:r>
            <a:br>
              <a:rPr lang="cs-CZ" sz="1600" b="1" dirty="0"/>
            </a:br>
            <a:r>
              <a:rPr lang="cs-CZ" sz="1600" b="1" dirty="0">
                <a:solidFill>
                  <a:srgbClr val="DA2128"/>
                </a:solidFill>
              </a:rPr>
              <a:t>1) Vykázaní vybraných diagnóz:</a:t>
            </a:r>
            <a:br>
              <a:rPr lang="cs-CZ" sz="1600" dirty="0"/>
            </a:br>
            <a:r>
              <a:rPr lang="cs-CZ" sz="1600" dirty="0"/>
              <a:t>	E10–E14 d</a:t>
            </a:r>
            <a:r>
              <a:rPr lang="en-US" sz="1600" dirty="0" err="1"/>
              <a:t>iabetes</a:t>
            </a:r>
            <a:r>
              <a:rPr lang="en-US" sz="1600" dirty="0"/>
              <a:t> mellitus</a:t>
            </a:r>
            <a:br>
              <a:rPr lang="cs-CZ" sz="1600" dirty="0"/>
            </a:br>
            <a:r>
              <a:rPr lang="cs-CZ" sz="1600" dirty="0"/>
              <a:t>	E15–E16 jiné poruchy regulace glukózy a vnitřní sekrece slinivky břišní</a:t>
            </a:r>
            <a:br>
              <a:rPr lang="cs-CZ" sz="1600" dirty="0"/>
            </a:br>
            <a:r>
              <a:rPr lang="cs-CZ" sz="1600" dirty="0"/>
              <a:t>	G59.0 diabetická </a:t>
            </a:r>
            <a:r>
              <a:rPr lang="cs-CZ" sz="1600" dirty="0" err="1"/>
              <a:t>mononeuropatie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	G63.2 diabetická neuropatie</a:t>
            </a:r>
            <a:br>
              <a:rPr lang="cs-CZ" sz="1600" dirty="0"/>
            </a:br>
            <a:r>
              <a:rPr lang="cs-CZ" sz="1600" dirty="0"/>
              <a:t>	H28.0 diabetická katarakta</a:t>
            </a:r>
            <a:br>
              <a:rPr lang="cs-CZ" sz="1600" dirty="0"/>
            </a:br>
            <a:r>
              <a:rPr lang="cs-CZ" sz="1600" dirty="0"/>
              <a:t>	H36.0 diabetická retinopatie</a:t>
            </a:r>
            <a:br>
              <a:rPr lang="cs-CZ" sz="1600" dirty="0"/>
            </a:br>
            <a:r>
              <a:rPr lang="cs-CZ" sz="1600" dirty="0"/>
              <a:t>	M14.2 diabetická artropatie</a:t>
            </a:r>
            <a:br>
              <a:rPr lang="cs-CZ" sz="1600" dirty="0"/>
            </a:br>
            <a:r>
              <a:rPr lang="cs-CZ" sz="1600" dirty="0"/>
              <a:t>	N08.3 glomerulární poruchy při diabetes </a:t>
            </a:r>
            <a:r>
              <a:rPr lang="cs-CZ" sz="1600" dirty="0" err="1"/>
              <a:t>mellitus</a:t>
            </a:r>
            <a:r>
              <a:rPr lang="cs-CZ" sz="1600" dirty="0"/>
              <a:t>  </a:t>
            </a:r>
            <a:br>
              <a:rPr lang="cs-CZ" sz="1600" dirty="0"/>
            </a:br>
            <a:r>
              <a:rPr lang="cs-CZ" sz="1600" dirty="0"/>
              <a:t>	Y42.3 nežádoucí účinky léčby – inzulin a perorální </a:t>
            </a:r>
            <a:r>
              <a:rPr lang="cs-CZ" sz="1600" dirty="0" err="1"/>
              <a:t>antidiabetika</a:t>
            </a:r>
            <a:br>
              <a:rPr lang="cs-CZ" sz="1600" dirty="0"/>
            </a:br>
            <a:r>
              <a:rPr lang="cs-CZ" sz="1600" b="1" dirty="0">
                <a:solidFill>
                  <a:srgbClr val="DA2128"/>
                </a:solidFill>
              </a:rPr>
              <a:t>2) Vykázání vybraných výkonů:</a:t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01201 péče o stabilizovaného kompenzovaného diabetika</a:t>
            </a:r>
            <a:b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	06145 reedukace pacienta s DM a jemu blízkých osob</a:t>
            </a:r>
            <a:b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	13051 cílená edukace diabetika</a:t>
            </a:r>
            <a:b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	13055 ošetření pacienta se syndromem diabetické nohy lékařem (1 noha)</a:t>
            </a:r>
            <a:b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b="1" dirty="0">
                <a:solidFill>
                  <a:srgbClr val="DA212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3) Vykázání vybraných léčiv:</a:t>
            </a:r>
            <a:b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	jakákoliv léčiva ze skupiny ATC A10 –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antidiabetika</a:t>
            </a:r>
            <a:b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b="1" dirty="0">
                <a:solidFill>
                  <a:srgbClr val="DA212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4) Vykázání vybraných prostředků:</a:t>
            </a:r>
            <a:b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cs-CZ" sz="1600" dirty="0">
                <a:ea typeface="Calibri" panose="020F0502020204030204" pitchFamily="34" charset="0"/>
              </a:rPr>
              <a:t>pomůcky pro diabetiky ze skupiny 05 (</a:t>
            </a:r>
            <a:r>
              <a:rPr lang="pl-PL" sz="1600" dirty="0"/>
              <a:t>ZP pro pacienty s diabetem a s jinými</a:t>
            </a:r>
            <a:br>
              <a:rPr lang="pl-PL" sz="1600" dirty="0"/>
            </a:br>
            <a:r>
              <a:rPr lang="pl-PL" sz="1600" dirty="0"/>
              <a:t>	poruchami metabolismu; v </a:t>
            </a:r>
            <a:r>
              <a:rPr lang="cs-CZ" sz="1600" dirty="0">
                <a:ea typeface="Calibri" panose="020F0502020204030204" pitchFamily="34" charset="0"/>
              </a:rPr>
              <a:t>minulosti skupina 11 – pomůcky pro diabetiky)</a:t>
            </a:r>
            <a:br>
              <a:rPr lang="cs-CZ" sz="1600" dirty="0"/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1827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B2F241E-EBDD-4841-BD15-A87B84878A3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Odhad prevalence diabetes mellitus z dat NRHZS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1005140-0597-4305-810E-456DC3D934E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7556" y="792163"/>
            <a:ext cx="7720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</a:rPr>
              <a:t>Celkový počet diabetiků a počet osob s </a:t>
            </a:r>
            <a:r>
              <a:rPr lang="cs-CZ" sz="1400" b="1" dirty="0" err="1">
                <a:solidFill>
                  <a:srgbClr val="000000"/>
                </a:solidFill>
              </a:rPr>
              <a:t>antidiabetickou</a:t>
            </a:r>
            <a:r>
              <a:rPr lang="cs-CZ" sz="1400" b="1" dirty="0">
                <a:solidFill>
                  <a:srgbClr val="000000"/>
                </a:solidFill>
              </a:rPr>
              <a:t> léčbou* v ČR v letech 2010–2019:</a:t>
            </a:r>
          </a:p>
          <a:p>
            <a:r>
              <a:rPr lang="cs-CZ" sz="1400" dirty="0"/>
              <a:t>*</a:t>
            </a:r>
            <a:r>
              <a:rPr lang="cs-CZ" sz="1400" dirty="0" err="1"/>
              <a:t>Antidiabetická</a:t>
            </a:r>
            <a:r>
              <a:rPr lang="cs-CZ" sz="1400" dirty="0"/>
              <a:t> léčba: vykázání léčiva z ATC skupiny A10 = </a:t>
            </a:r>
            <a:r>
              <a:rPr lang="cs-CZ" sz="1400" dirty="0" err="1"/>
              <a:t>antidiabetika</a:t>
            </a:r>
            <a:endParaRPr lang="cs-CZ" sz="1400" dirty="0"/>
          </a:p>
          <a:p>
            <a:endParaRPr lang="cs-CZ" sz="1400" b="1" dirty="0">
              <a:solidFill>
                <a:srgbClr val="00000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CD36D97-6AC9-4223-B0F6-707476FDCA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2072" y="5889306"/>
            <a:ext cx="114825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1400" dirty="0">
                <a:solidFill>
                  <a:srgbClr val="000000"/>
                </a:solidFill>
              </a:rPr>
              <a:t>Celkový počet diabetiků zahrnuje všechny osoby, které na základě vykázaných dat splnily definiční kritérium pro DM. </a:t>
            </a:r>
            <a:r>
              <a:rPr lang="cs-CZ" sz="1400" dirty="0"/>
              <a:t>Za léčené diabetiky považujeme pacienty, kteří mají v daném roce záznam o léčbě inzulínem a/nebo perorálními </a:t>
            </a:r>
            <a:r>
              <a:rPr lang="cs-CZ" sz="1400" dirty="0" err="1"/>
              <a:t>antidiabetiky</a:t>
            </a:r>
            <a:r>
              <a:rPr lang="cs-CZ" sz="1400" dirty="0"/>
              <a:t> (léčiva z ATC skupiny A10A a/nebo A10B). </a:t>
            </a:r>
            <a:r>
              <a:rPr lang="cs-CZ" sz="1400" dirty="0">
                <a:solidFill>
                  <a:srgbClr val="000000"/>
                </a:solidFill>
              </a:rPr>
              <a:t>Osoby, u kterých není dostupný žádný záznam o</a:t>
            </a:r>
            <a:r>
              <a:rPr lang="en-US" sz="1400" dirty="0">
                <a:solidFill>
                  <a:srgbClr val="000000"/>
                </a:solidFill>
              </a:rPr>
              <a:t> </a:t>
            </a:r>
            <a:r>
              <a:rPr lang="cs-CZ" sz="1400" dirty="0" err="1">
                <a:solidFill>
                  <a:srgbClr val="000000"/>
                </a:solidFill>
              </a:rPr>
              <a:t>antidiabetické</a:t>
            </a:r>
            <a:r>
              <a:rPr lang="cs-CZ" sz="1400" dirty="0">
                <a:solidFill>
                  <a:srgbClr val="000000"/>
                </a:solidFill>
              </a:rPr>
              <a:t> léčbě, mohou být léčeny pouze dietou a/nebo se jedná o prediabetes.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F86BCBA8-30EA-462D-90A3-255E309E5DEC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54462873"/>
              </p:ext>
            </p:extLst>
          </p:nvPr>
        </p:nvGraphicFramePr>
        <p:xfrm>
          <a:off x="349557" y="1231763"/>
          <a:ext cx="8114394" cy="412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A7A13AC0-DBC8-4A9B-8F34-1A8663442F4F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48898417"/>
              </p:ext>
            </p:extLst>
          </p:nvPr>
        </p:nvGraphicFramePr>
        <p:xfrm>
          <a:off x="498405" y="5440879"/>
          <a:ext cx="7848000" cy="228600"/>
        </p:xfrm>
        <a:graphic>
          <a:graphicData uri="http://schemas.openxmlformats.org/drawingml/2006/table">
            <a:tbl>
              <a:tblPr/>
              <a:tblGrid>
                <a:gridCol w="1224000">
                  <a:extLst>
                    <a:ext uri="{9D8B030D-6E8A-4147-A177-3AD203B41FA5}">
                      <a16:colId xmlns:a16="http://schemas.microsoft.com/office/drawing/2014/main" val="3028283374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3610115771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809088471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1230600458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3799314857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540060455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823000090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946419968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674268115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909409797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593486465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Podíl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léčených (%)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57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44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68A2E180-E1F8-4B8C-A962-3201F0560E33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Amputace dolní končetiny u diabetiků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C0A5972D-BA28-4875-ACED-2C54476DD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84664"/>
              </p:ext>
            </p:extLst>
          </p:nvPr>
        </p:nvGraphicFramePr>
        <p:xfrm>
          <a:off x="352802" y="980032"/>
          <a:ext cx="6931025" cy="2311300"/>
        </p:xfrm>
        <a:graphic>
          <a:graphicData uri="http://schemas.openxmlformats.org/drawingml/2006/table">
            <a:tbl>
              <a:tblPr firstRow="1" firstCol="1" bandRow="1"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0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Kód výkonu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Popis výkonu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66679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exartikulace (amputace metatarzální) </a:t>
                      </a:r>
                      <a:r>
                        <a:rPr lang="cs-CZ" sz="1400" dirty="0" err="1">
                          <a:effectLst/>
                        </a:rPr>
                        <a:t>falangeální</a:t>
                      </a:r>
                      <a:r>
                        <a:rPr lang="cs-CZ" sz="1400" dirty="0">
                          <a:effectLst/>
                        </a:rPr>
                        <a:t> - jedna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66681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exartikulace (amputace metatarzální) falangeální - za každou další přičti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66683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amputace jednoho paprsku dolní končetiny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66685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amputace v tarzu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66695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excize/exstirpace falangy na noze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66697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excize/exstirpace hlavičky metatarsu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66699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excize/exstirpace falangy na noze nebo hlavičky metatarsu - za každou další přičti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66851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amputace dlouhé kosti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...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...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7B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5A85B1C0-2846-449E-BA70-47337CB7477C}"/>
              </a:ext>
            </a:extLst>
          </p:cNvPr>
          <p:cNvSpPr txBox="1"/>
          <p:nvPr/>
        </p:nvSpPr>
        <p:spPr>
          <a:xfrm>
            <a:off x="1389135" y="3566669"/>
            <a:ext cx="633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DA2128"/>
                </a:solidFill>
              </a:rPr>
              <a:t>Nutnost konzultace s odborníky, jakými </a:t>
            </a:r>
            <a:r>
              <a:rPr lang="cs-CZ" sz="2400" u="sng" dirty="0">
                <a:solidFill>
                  <a:srgbClr val="DA2128"/>
                </a:solidFill>
              </a:rPr>
              <a:t>všemi</a:t>
            </a:r>
            <a:r>
              <a:rPr lang="cs-CZ" sz="2400" dirty="0">
                <a:solidFill>
                  <a:srgbClr val="DA2128"/>
                </a:solidFill>
              </a:rPr>
              <a:t> způsoby může být zkoumaná věc vykazována!</a:t>
            </a:r>
            <a:endParaRPr lang="cs-CZ" dirty="0">
              <a:solidFill>
                <a:srgbClr val="DA2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7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27D814D3-6C14-4AD1-9D1F-1FD4451E104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10073" y="1559561"/>
            <a:ext cx="500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Počet diabetiků se syndromem diabetické nohy</a:t>
            </a:r>
            <a:b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 počet diabetiků s amputací DK v daném roce: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5358CE4F-F689-42FD-9D22-1C91502F074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810277" y="1559561"/>
            <a:ext cx="477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Počet diabetiků s amputací dolní končetiny</a:t>
            </a:r>
            <a:br>
              <a:rPr lang="cs-CZ" sz="1400" b="1" dirty="0">
                <a:solidFill>
                  <a:srgbClr val="000000"/>
                </a:solidFill>
              </a:rPr>
            </a:br>
            <a:r>
              <a:rPr lang="cs-CZ" sz="1400" b="1" dirty="0">
                <a:solidFill>
                  <a:srgbClr val="000000"/>
                </a:solidFill>
              </a:rPr>
              <a:t>v daném roce: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C63AE8C-7A21-42EE-A76D-160E81993F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7556" y="730441"/>
            <a:ext cx="1154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cs typeface="Arial" panose="020B0604020202020204" pitchFamily="34" charset="0"/>
              </a:rPr>
              <a:t>Zdroj dat: NRHZS 2010–2019;</a:t>
            </a:r>
          </a:p>
          <a:p>
            <a:r>
              <a:rPr lang="cs-CZ" sz="1200" dirty="0">
                <a:solidFill>
                  <a:srgbClr val="000000"/>
                </a:solidFill>
                <a:cs typeface="Arial" panose="020B0604020202020204" pitchFamily="34" charset="0"/>
              </a:rPr>
              <a:t>Syndrom diabetické nohy je u pacienta v daném roce definován vykázáním alespoň jedné diagnózy z následujícího seznamu diagnóz: E10.5, E11.5, E12.5, E13.5, E14.5.</a:t>
            </a:r>
          </a:p>
          <a:p>
            <a:r>
              <a:rPr lang="cs-CZ" sz="1200" dirty="0">
                <a:solidFill>
                  <a:srgbClr val="000000"/>
                </a:solidFill>
                <a:cs typeface="Arial" panose="020B0604020202020204" pitchFamily="34" charset="0"/>
              </a:rPr>
              <a:t>Amputace dolní končetiny je u pacienta v daném roce definována vykázáním alespoň jednoho výkonu z následujícího seznamu výkonů: 66851, 66685, 66683, 66679, 66681, 66695, 66697, 66699.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8A2E180-E1F8-4B8C-A962-3201F0560E33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Amputace dolní končetiny u diabetiků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7D5A3EE4-05EF-496D-B571-3251A08269B4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93083582"/>
              </p:ext>
            </p:extLst>
          </p:nvPr>
        </p:nvGraphicFramePr>
        <p:xfrm>
          <a:off x="499591" y="2132856"/>
          <a:ext cx="5080521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C7C6AB4B-1A1F-4391-9CC9-615A8BCA3A3C}"/>
              </a:ext>
            </a:extLst>
          </p:cNvPr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33697045"/>
              </p:ext>
            </p:extLst>
          </p:nvPr>
        </p:nvGraphicFramePr>
        <p:xfrm>
          <a:off x="6687017" y="2131541"/>
          <a:ext cx="443507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id="{448711DC-39AC-4BD3-8760-205A4211924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255617" y="6163989"/>
            <a:ext cx="4226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Poznámka: součet nízkých a vysokých amputací převyšuje celkový součet</a:t>
            </a:r>
            <a:b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(u pacienta se mohou v průběhu roku vyskytnout oba typy amputace)</a:t>
            </a:r>
          </a:p>
        </p:txBody>
      </p:sp>
    </p:spTree>
    <p:extLst>
      <p:ext uri="{BB962C8B-B14F-4D97-AF65-F5344CB8AC3E}">
        <p14:creationId xmlns:p14="http://schemas.microsoft.com/office/powerpoint/2010/main" val="229122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494F7CC-7F66-4AAB-884D-EF534CA05A10}"/>
              </a:ext>
            </a:extLst>
          </p:cNvPr>
          <p:cNvSpPr/>
          <p:nvPr/>
        </p:nvSpPr>
        <p:spPr>
          <a:xfrm>
            <a:off x="257556" y="1453686"/>
            <a:ext cx="7129563" cy="364840"/>
          </a:xfrm>
          <a:prstGeom prst="rect">
            <a:avLst/>
          </a:prstGeom>
          <a:solidFill>
            <a:srgbClr val="DA212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57556" y="981075"/>
            <a:ext cx="10715244" cy="482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1) Národní diabetologický registr</a:t>
            </a:r>
          </a:p>
          <a:p>
            <a:pPr marL="0" indent="0">
              <a:buNone/>
            </a:pPr>
            <a:r>
              <a:rPr lang="cs-CZ" sz="2400" dirty="0"/>
              <a:t>2) Preventivní prohlídka u praktického a zubního lékaře</a:t>
            </a:r>
          </a:p>
          <a:p>
            <a:pPr marL="0" indent="0">
              <a:buNone/>
            </a:pPr>
            <a:r>
              <a:rPr lang="cs-CZ" sz="2400" dirty="0"/>
              <a:t>3) Dostupnost stomatologické péče</a:t>
            </a:r>
          </a:p>
          <a:p>
            <a:pPr marL="0" indent="0">
              <a:buNone/>
            </a:pPr>
            <a:r>
              <a:rPr lang="cs-CZ" sz="2400" dirty="0"/>
              <a:t>4) COVID-19: analýza dat z Informačního systému infekčních nemocí (ISIN)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B2F241E-EBDD-4841-BD15-A87B84878A3E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Konkrétní příklady již proběhlých analýz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392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7" y="653725"/>
            <a:ext cx="1177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2000" b="1" dirty="0">
                <a:solidFill>
                  <a:srgbClr val="DA2128"/>
                </a:solidFill>
              </a:rPr>
              <a:t>Jak se pozná preventivní prohlídka v datech NRHZS?</a:t>
            </a:r>
            <a:endParaRPr lang="cs-CZ" sz="2000" b="1" i="1" dirty="0">
              <a:solidFill>
                <a:srgbClr val="DA2128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57556" y="160338"/>
            <a:ext cx="10258043" cy="631825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DA2128"/>
                </a:solidFill>
                <a:latin typeface="+mn-lt"/>
              </a:rPr>
              <a:t>Preventivní</a:t>
            </a:r>
            <a:r>
              <a:rPr lang="en-US" sz="3000" b="1" dirty="0">
                <a:solidFill>
                  <a:srgbClr val="DA2128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rgbClr val="DA2128"/>
                </a:solidFill>
                <a:latin typeface="+mn-lt"/>
              </a:rPr>
              <a:t>prohlídky</a:t>
            </a:r>
            <a:r>
              <a:rPr lang="en-US" sz="3000" b="1" dirty="0">
                <a:solidFill>
                  <a:srgbClr val="DA2128"/>
                </a:solidFill>
                <a:latin typeface="+mn-lt"/>
              </a:rPr>
              <a:t> u </a:t>
            </a:r>
            <a:r>
              <a:rPr lang="en-US" sz="3000" b="1" dirty="0" err="1">
                <a:solidFill>
                  <a:srgbClr val="DA2128"/>
                </a:solidFill>
                <a:latin typeface="+mn-lt"/>
              </a:rPr>
              <a:t>praktického</a:t>
            </a:r>
            <a:r>
              <a:rPr lang="en-US" sz="3000" b="1" dirty="0">
                <a:solidFill>
                  <a:srgbClr val="DA2128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rgbClr val="DA2128"/>
                </a:solidFill>
                <a:latin typeface="+mn-lt"/>
              </a:rPr>
              <a:t>lékaře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7E6AD34F-E6F5-4601-9FF2-FF031C4D11BF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1321244"/>
              </p:ext>
            </p:extLst>
          </p:nvPr>
        </p:nvGraphicFramePr>
        <p:xfrm>
          <a:off x="414867" y="1176946"/>
          <a:ext cx="9177866" cy="1548386"/>
        </p:xfrm>
        <a:graphic>
          <a:graphicData uri="http://schemas.openxmlformats.org/drawingml/2006/table">
            <a:tbl>
              <a:tblPr/>
              <a:tblGrid>
                <a:gridCol w="1452644">
                  <a:extLst>
                    <a:ext uri="{9D8B030D-6E8A-4147-A177-3AD203B41FA5}">
                      <a16:colId xmlns:a16="http://schemas.microsoft.com/office/drawing/2014/main" val="4147945198"/>
                    </a:ext>
                  </a:extLst>
                </a:gridCol>
                <a:gridCol w="7725222">
                  <a:extLst>
                    <a:ext uri="{9D8B030D-6E8A-4147-A177-3AD203B41FA5}">
                      <a16:colId xmlns:a16="http://schemas.microsoft.com/office/drawing/2014/main" val="2984267904"/>
                    </a:ext>
                  </a:extLst>
                </a:gridCol>
              </a:tblGrid>
              <a:tr h="2211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Preventivní + pracovní prohlídky: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891337"/>
                  </a:ext>
                </a:extLst>
              </a:tr>
              <a:tr h="221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01021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KOMPLEXNÍ VYŠETŘENÍ PRAKTICKÝM LÉKAŘEM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745637"/>
                  </a:ext>
                </a:extLst>
              </a:tr>
              <a:tr h="221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01022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OPAKOVANÉ KOMPLEXNÍ VYŠETŘENÍ PRAKTICKÝM LÉKAŘEM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80570"/>
                  </a:ext>
                </a:extLst>
              </a:tr>
              <a:tr h="221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02021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KOMPLEXNÍ VYŠETŘENÍ PRAKTICKÝM LÉKAŘEM PRO DĚTI A DOROST - DÍTĚ DO 6 LET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686316"/>
                  </a:ext>
                </a:extLst>
              </a:tr>
              <a:tr h="221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02022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OPAKOVANÉ KOMPLEXNÍ VYŠETŘENÍ PRAKTICKÝM LÉKAŘEM PRO DĚTI A DOROST - DÍTĚ DO 6 LET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331100"/>
                  </a:ext>
                </a:extLst>
              </a:tr>
              <a:tr h="221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02031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KOMPLEXNÍ VYŠETŘENÍ PRAKTICKÝM LÉKAŘEM PRO DĚTI A DOROST - DÍTĚ NAD 6 LET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824087"/>
                  </a:ext>
                </a:extLst>
              </a:tr>
              <a:tr h="221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02032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OPAKOVANÉ KOMLEXNÍ VYŠETŘENÍ PRAKTICKÝM LÉKAŘEM PRO DĚTI A DOROST - DÍTĚ NAD 6 LET</a:t>
                      </a:r>
                    </a:p>
                  </a:txBody>
                  <a:tcPr marL="1916" marR="1916" marT="1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50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14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7556" y="1727187"/>
            <a:ext cx="46361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>
                <a:solidFill>
                  <a:srgbClr val="000000"/>
                </a:solidFill>
              </a:rPr>
              <a:t>Podíl obyvatel jednotlivých krajů (2018), kteří absolvovali preventivní prohlídku u praktického lékaře:</a:t>
            </a:r>
          </a:p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257557" y="653725"/>
            <a:ext cx="11772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400" dirty="0"/>
              <a:t>Zdroj: </a:t>
            </a:r>
            <a:r>
              <a:rPr lang="cs-CZ" sz="1400" dirty="0">
                <a:solidFill>
                  <a:srgbClr val="000000"/>
                </a:solidFill>
                <a:cs typeface="Arial" panose="020B0604020202020204" pitchFamily="34" charset="0"/>
              </a:rPr>
              <a:t>NRHZS 2010–2018</a:t>
            </a:r>
          </a:p>
          <a:p>
            <a:pPr lvl="0">
              <a:defRPr/>
            </a:pPr>
            <a:endParaRPr lang="cs-CZ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1400" dirty="0"/>
              <a:t>Preventivní prohlídky jsou hodnoceny v rámci dvouletého intervalu (± 90denní tolerance), jelikož osoba má nárok na všeobecnou preventivní prohlídku u praktického lékaře 1x za dva roky.</a:t>
            </a:r>
          </a:p>
          <a:p>
            <a:pPr lvl="0">
              <a:defRPr/>
            </a:pPr>
            <a:endParaRPr lang="cs-CZ" sz="14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399247073"/>
              </p:ext>
            </p:extLst>
          </p:nvPr>
        </p:nvGraphicFramePr>
        <p:xfrm>
          <a:off x="441105" y="1933307"/>
          <a:ext cx="3933012" cy="451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2249267981"/>
              </p:ext>
            </p:extLst>
          </p:nvPr>
        </p:nvGraphicFramePr>
        <p:xfrm>
          <a:off x="5656698" y="2794987"/>
          <a:ext cx="6094197" cy="372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5586766" y="6171581"/>
            <a:ext cx="77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Věk</a:t>
            </a:r>
          </a:p>
        </p:txBody>
      </p:sp>
      <p:sp>
        <p:nvSpPr>
          <p:cNvPr id="17" name="TextovéPole 16"/>
          <p:cNvSpPr txBox="1"/>
          <p:nvPr/>
        </p:nvSpPr>
        <p:spPr>
          <a:xfrm rot="16200000">
            <a:off x="3580845" y="4374106"/>
            <a:ext cx="3925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Preventivní prohlídka ve dvouletém intervalu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226252" y="1719803"/>
            <a:ext cx="67081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sz="1400" b="1">
                <a:solidFill>
                  <a:srgbClr val="000000"/>
                </a:solidFill>
              </a:rPr>
              <a:t>Podíl obyvatel daného věku (populace ČR 2018), kteří absolvovali preventivní prohlídku u praktického lékaře:</a:t>
            </a:r>
          </a:p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007147" y="2578121"/>
            <a:ext cx="1316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Česká republika	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6647146" y="2732009"/>
            <a:ext cx="360000" cy="0"/>
          </a:xfrm>
          <a:prstGeom prst="line">
            <a:avLst/>
          </a:prstGeom>
          <a:ln w="28575">
            <a:solidFill>
              <a:srgbClr val="D6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">
            <a:extLst>
              <a:ext uri="{FF2B5EF4-FFF2-40B4-BE49-F238E27FC236}">
                <a16:creationId xmlns:a16="http://schemas.microsoft.com/office/drawing/2014/main" id="{52264A1A-4C31-4BEA-976B-45ABAE231335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solidFill>
                  <a:srgbClr val="DA2128"/>
                </a:solidFill>
                <a:latin typeface="+mn-lt"/>
              </a:rPr>
              <a:t>Preventivní prohlídky u praktického lékaře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87D0FB0-6B44-4FC5-B6D5-9D6C469A0E54}"/>
              </a:ext>
            </a:extLst>
          </p:cNvPr>
          <p:cNvSpPr/>
          <p:nvPr/>
        </p:nvSpPr>
        <p:spPr>
          <a:xfrm>
            <a:off x="8466666" y="2665223"/>
            <a:ext cx="347133" cy="1544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132CE3B-9697-4F53-8EE1-A3C071F3DDE4}"/>
              </a:ext>
            </a:extLst>
          </p:cNvPr>
          <p:cNvSpPr/>
          <p:nvPr/>
        </p:nvSpPr>
        <p:spPr>
          <a:xfrm>
            <a:off x="8956921" y="2603948"/>
            <a:ext cx="2010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Rozsah krajů (min.–max.)</a:t>
            </a:r>
          </a:p>
        </p:txBody>
      </p:sp>
    </p:spTree>
    <p:extLst>
      <p:ext uri="{BB962C8B-B14F-4D97-AF65-F5344CB8AC3E}">
        <p14:creationId xmlns:p14="http://schemas.microsoft.com/office/powerpoint/2010/main" val="2066221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31D29FEF-8641-40E6-9687-9E39FF951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469627"/>
              </p:ext>
            </p:extLst>
          </p:nvPr>
        </p:nvGraphicFramePr>
        <p:xfrm>
          <a:off x="432485" y="2096222"/>
          <a:ext cx="3933012" cy="451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Obdélník 21">
            <a:extLst>
              <a:ext uri="{FF2B5EF4-FFF2-40B4-BE49-F238E27FC236}">
                <a16:creationId xmlns:a16="http://schemas.microsoft.com/office/drawing/2014/main" id="{6D853C29-0032-4BDB-8DF8-939D0F1EC88E}"/>
              </a:ext>
            </a:extLst>
          </p:cNvPr>
          <p:cNvSpPr/>
          <p:nvPr/>
        </p:nvSpPr>
        <p:spPr>
          <a:xfrm>
            <a:off x="645565" y="1874163"/>
            <a:ext cx="3699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>
                <a:solidFill>
                  <a:srgbClr val="000000"/>
                </a:solidFill>
              </a:rPr>
              <a:t>Podíl obyvatel jednotlivých krajů s preventivní zubní prohlídku u stomatologa v roce 2018:</a:t>
            </a:r>
          </a:p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257557" y="653725"/>
            <a:ext cx="11772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400" dirty="0"/>
              <a:t>Zdroj: </a:t>
            </a:r>
            <a:r>
              <a:rPr lang="cs-CZ" sz="1400" dirty="0">
                <a:solidFill>
                  <a:srgbClr val="000000"/>
                </a:solidFill>
                <a:cs typeface="Arial" panose="020B0604020202020204" pitchFamily="34" charset="0"/>
              </a:rPr>
              <a:t>NRHZS 2010–2018</a:t>
            </a:r>
          </a:p>
          <a:p>
            <a:pPr lvl="0">
              <a:defRPr/>
            </a:pPr>
            <a:r>
              <a:rPr lang="cs-CZ" sz="1400" i="1" dirty="0">
                <a:solidFill>
                  <a:srgbClr val="000000"/>
                </a:solidFill>
                <a:cs typeface="Arial" panose="020B0604020202020204" pitchFamily="34" charset="0"/>
              </a:rPr>
              <a:t>Definice: Osoby s vykázaným výkonem 00900, 00901 nebo 00946 u odbornosti 014 = praktické zubní lékařství.</a:t>
            </a:r>
          </a:p>
          <a:p>
            <a:pPr lvl="0">
              <a:defRPr/>
            </a:pPr>
            <a:endParaRPr lang="cs-CZ" sz="1400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1400" dirty="0"/>
              <a:t>Preventivní prohlídky jsou hodnoceny v rámci jednoletého intervalu (± 90denní tolerance), jelikož osoba má nárok na preventivní zubní prohlídku u stomatologa 1x ročně (děti a těhotné ženy 2x ročně).</a:t>
            </a:r>
          </a:p>
          <a:p>
            <a:pPr lvl="0">
              <a:defRPr/>
            </a:pPr>
            <a:endParaRPr lang="cs-CZ" sz="14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2261770696"/>
              </p:ext>
            </p:extLst>
          </p:nvPr>
        </p:nvGraphicFramePr>
        <p:xfrm>
          <a:off x="5656698" y="2794987"/>
          <a:ext cx="6094197" cy="372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5586766" y="6171581"/>
            <a:ext cx="77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Věk</a:t>
            </a:r>
          </a:p>
        </p:txBody>
      </p:sp>
      <p:sp>
        <p:nvSpPr>
          <p:cNvPr id="17" name="TextovéPole 16"/>
          <p:cNvSpPr txBox="1"/>
          <p:nvPr/>
        </p:nvSpPr>
        <p:spPr>
          <a:xfrm rot="16200000">
            <a:off x="3580845" y="4374106"/>
            <a:ext cx="3925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Preventivní prohlídka v ročním intervalu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226252" y="1884187"/>
            <a:ext cx="67081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>
                <a:solidFill>
                  <a:srgbClr val="000000"/>
                </a:solidFill>
              </a:rPr>
              <a:t>Podíl obyvatel daného věku (populace ČR 2018), kteří absolvovali preventivní zubní prohlídku u stomatologa:</a:t>
            </a:r>
          </a:p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007147" y="2578121"/>
            <a:ext cx="1316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Česká republika	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6647146" y="2732009"/>
            <a:ext cx="360000" cy="0"/>
          </a:xfrm>
          <a:prstGeom prst="line">
            <a:avLst/>
          </a:prstGeom>
          <a:ln w="28575">
            <a:solidFill>
              <a:srgbClr val="D6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">
            <a:extLst>
              <a:ext uri="{FF2B5EF4-FFF2-40B4-BE49-F238E27FC236}">
                <a16:creationId xmlns:a16="http://schemas.microsoft.com/office/drawing/2014/main" id="{52264A1A-4C31-4BEA-976B-45ABAE231335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DA2128"/>
                </a:solidFill>
                <a:latin typeface="+mn-lt"/>
              </a:rPr>
              <a:t>Preventivní</a:t>
            </a:r>
            <a:r>
              <a:rPr lang="en-US" sz="3000" b="1" dirty="0">
                <a:solidFill>
                  <a:srgbClr val="DA2128"/>
                </a:solidFill>
                <a:latin typeface="+mn-lt"/>
              </a:rPr>
              <a:t> </a:t>
            </a:r>
            <a:r>
              <a:rPr lang="cs-CZ" sz="3000" b="1" dirty="0">
                <a:solidFill>
                  <a:srgbClr val="DA2128"/>
                </a:solidFill>
                <a:latin typeface="+mn-lt"/>
              </a:rPr>
              <a:t>zubní </a:t>
            </a:r>
            <a:r>
              <a:rPr lang="en-US" sz="3000" b="1" dirty="0" err="1">
                <a:solidFill>
                  <a:srgbClr val="DA2128"/>
                </a:solidFill>
                <a:latin typeface="+mn-lt"/>
              </a:rPr>
              <a:t>prohlídky</a:t>
            </a:r>
            <a:r>
              <a:rPr lang="en-US" sz="3000" b="1" dirty="0">
                <a:solidFill>
                  <a:srgbClr val="DA2128"/>
                </a:solidFill>
                <a:latin typeface="+mn-lt"/>
              </a:rPr>
              <a:t> u </a:t>
            </a:r>
            <a:r>
              <a:rPr lang="cs-CZ" sz="3000" b="1" dirty="0">
                <a:solidFill>
                  <a:srgbClr val="DA2128"/>
                </a:solidFill>
                <a:latin typeface="+mn-lt"/>
              </a:rPr>
              <a:t>stomatologa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87D0FB0-6B44-4FC5-B6D5-9D6C469A0E54}"/>
              </a:ext>
            </a:extLst>
          </p:cNvPr>
          <p:cNvSpPr/>
          <p:nvPr/>
        </p:nvSpPr>
        <p:spPr>
          <a:xfrm>
            <a:off x="8466666" y="2665223"/>
            <a:ext cx="347133" cy="1544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132CE3B-9697-4F53-8EE1-A3C071F3DDE4}"/>
              </a:ext>
            </a:extLst>
          </p:cNvPr>
          <p:cNvSpPr/>
          <p:nvPr/>
        </p:nvSpPr>
        <p:spPr>
          <a:xfrm>
            <a:off x="8956921" y="2603948"/>
            <a:ext cx="2010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Rozsah krajů (min.–max.)</a:t>
            </a:r>
          </a:p>
        </p:txBody>
      </p:sp>
    </p:spTree>
    <p:extLst>
      <p:ext uri="{BB962C8B-B14F-4D97-AF65-F5344CB8AC3E}">
        <p14:creationId xmlns:p14="http://schemas.microsoft.com/office/powerpoint/2010/main" val="233483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96F6E4-7C15-49A0-BC90-108D11D9AB0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7556" y="160338"/>
            <a:ext cx="11204131" cy="6318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C00000"/>
                </a:solidFill>
                <a:latin typeface="+mn-lt"/>
              </a:rPr>
              <a:t>Jaká</a:t>
            </a:r>
            <a:r>
              <a:rPr lang="en-US" sz="3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n-lt"/>
              </a:rPr>
              <a:t>analyzujeme</a:t>
            </a:r>
            <a:r>
              <a:rPr lang="en-US" sz="3000" b="1" dirty="0">
                <a:solidFill>
                  <a:srgbClr val="C00000"/>
                </a:solidFill>
                <a:latin typeface="+mn-lt"/>
              </a:rPr>
              <a:t> data?</a:t>
            </a:r>
          </a:p>
        </p:txBody>
      </p:sp>
      <p:sp>
        <p:nvSpPr>
          <p:cNvPr id="24" name="Rectangle 119">
            <a:extLst>
              <a:ext uri="{FF2B5EF4-FFF2-40B4-BE49-F238E27FC236}">
                <a16:creationId xmlns:a16="http://schemas.microsoft.com/office/drawing/2014/main" id="{F43CFE77-3FB1-4880-9DCF-D5B43557714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5925" y="847930"/>
            <a:ext cx="10909425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150000"/>
            </a:pPr>
            <a:r>
              <a:rPr lang="cs-CZ" altLang="cs-CZ" sz="1400" dirty="0">
                <a:solidFill>
                  <a:srgbClr val="000000"/>
                </a:solidFill>
                <a:latin typeface="Arial" panose="020B0604020202020204"/>
                <a:cs typeface="Arial" pitchFamily="34" charset="0"/>
              </a:rPr>
              <a:t>Národní zdravotnický informační systém (NZIS) obsahuje řadu databází sbírajících dat o různých aspektech zdravotního stavu obyvatel a kapacitách zdravotního systému.</a:t>
            </a:r>
          </a:p>
          <a:p>
            <a:pPr marL="179388" indent="-179388">
              <a:spcAft>
                <a:spcPts val="1200"/>
              </a:spcAft>
              <a:buSzPct val="150000"/>
              <a:buFont typeface="Arial" pitchFamily="34" charset="0"/>
              <a:buChar char="•"/>
            </a:pPr>
            <a:endParaRPr lang="pl-PL" altLang="cs-CZ" sz="1400" dirty="0">
              <a:solidFill>
                <a:srgbClr val="000000"/>
              </a:solidFill>
              <a:latin typeface="Arial" panose="020B0604020202020204"/>
              <a:cs typeface="Arial" pitchFamily="34" charset="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0206845A-AB81-43E3-84E9-A79FB96C49EC}"/>
              </a:ext>
            </a:extLst>
          </p:cNvPr>
          <p:cNvSpPr txBox="1"/>
          <p:nvPr/>
        </p:nvSpPr>
        <p:spPr>
          <a:xfrm>
            <a:off x="3230210" y="1630425"/>
            <a:ext cx="1368152" cy="6480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NZIS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58B046C8-03BC-4890-AAA7-292D58D15A15}"/>
              </a:ext>
            </a:extLst>
          </p:cNvPr>
          <p:cNvSpPr txBox="1"/>
          <p:nvPr/>
        </p:nvSpPr>
        <p:spPr>
          <a:xfrm>
            <a:off x="565406" y="2638537"/>
            <a:ext cx="2016224" cy="9544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Národní zdravotní registry a další registry zařazené do NZIS</a:t>
            </a: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40C8F6BC-E666-4C6E-ADE7-C53CB51EB7B7}"/>
              </a:ext>
            </a:extLst>
          </p:cNvPr>
          <p:cNvSpPr txBox="1"/>
          <p:nvPr/>
        </p:nvSpPr>
        <p:spPr>
          <a:xfrm>
            <a:off x="2906174" y="2651675"/>
            <a:ext cx="2016224" cy="9544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Výkazy programu statistických zjišťování 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228B64EF-8D24-4AE4-A351-76899634C2B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354446" y="2656930"/>
            <a:ext cx="2016224" cy="9544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Ostatní datové zdroje </a:t>
            </a: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(např. ISIN)</a:t>
            </a:r>
          </a:p>
        </p:txBody>
      </p:sp>
      <p:cxnSp>
        <p:nvCxnSpPr>
          <p:cNvPr id="29" name="Straight Arrow Connector 8">
            <a:extLst>
              <a:ext uri="{FF2B5EF4-FFF2-40B4-BE49-F238E27FC236}">
                <a16:creationId xmlns:a16="http://schemas.microsoft.com/office/drawing/2014/main" id="{051F86A4-9D1F-494E-8911-B1FDBAC60817}"/>
              </a:ext>
            </a:extLst>
          </p:cNvPr>
          <p:cNvCxnSpPr>
            <a:stCxn id="25" idx="2"/>
            <a:endCxn id="26" idx="0"/>
          </p:cNvCxnSpPr>
          <p:nvPr/>
        </p:nvCxnSpPr>
        <p:spPr>
          <a:xfrm flipH="1">
            <a:off x="1573518" y="2278497"/>
            <a:ext cx="2340768" cy="36004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9">
            <a:extLst>
              <a:ext uri="{FF2B5EF4-FFF2-40B4-BE49-F238E27FC236}">
                <a16:creationId xmlns:a16="http://schemas.microsoft.com/office/drawing/2014/main" id="{1EAB1749-7020-4EA4-8CB3-FA933AAE5B23}"/>
              </a:ext>
            </a:extLst>
          </p:cNvPr>
          <p:cNvCxnSpPr>
            <a:stCxn id="25" idx="2"/>
            <a:endCxn id="27" idx="0"/>
          </p:cNvCxnSpPr>
          <p:nvPr/>
        </p:nvCxnSpPr>
        <p:spPr>
          <a:xfrm>
            <a:off x="3914286" y="2278497"/>
            <a:ext cx="0" cy="373178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10">
            <a:extLst>
              <a:ext uri="{FF2B5EF4-FFF2-40B4-BE49-F238E27FC236}">
                <a16:creationId xmlns:a16="http://schemas.microsoft.com/office/drawing/2014/main" id="{5F5236CE-4987-44C1-B94F-415A6F5585C6}"/>
              </a:ext>
            </a:extLst>
          </p:cNvPr>
          <p:cNvCxnSpPr>
            <a:stCxn id="25" idx="2"/>
            <a:endCxn id="28" idx="0"/>
          </p:cNvCxnSpPr>
          <p:nvPr/>
        </p:nvCxnSpPr>
        <p:spPr>
          <a:xfrm>
            <a:off x="3914286" y="2278497"/>
            <a:ext cx="2448272" cy="378433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Rectangle 11">
            <a:extLst>
              <a:ext uri="{FF2B5EF4-FFF2-40B4-BE49-F238E27FC236}">
                <a16:creationId xmlns:a16="http://schemas.microsoft.com/office/drawing/2014/main" id="{D4A43632-E5C6-43CB-9757-C986A54DB410}"/>
              </a:ext>
            </a:extLst>
          </p:cNvPr>
          <p:cNvSpPr/>
          <p:nvPr/>
        </p:nvSpPr>
        <p:spPr>
          <a:xfrm>
            <a:off x="493398" y="3646649"/>
            <a:ext cx="216024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150000"/>
            </a:pPr>
            <a:r>
              <a:rPr lang="cs-CZ" sz="1400" dirty="0">
                <a:solidFill>
                  <a:srgbClr val="000000"/>
                </a:solidFill>
                <a:latin typeface="Arial" panose="020B0604020202020204"/>
                <a:cs typeface="Arial" pitchFamily="34" charset="0"/>
              </a:rPr>
              <a:t>databáze shromažďující údaje </a:t>
            </a:r>
            <a:r>
              <a:rPr lang="cs-CZ" sz="1400" dirty="0">
                <a:solidFill>
                  <a:srgbClr val="3D67BC"/>
                </a:solidFill>
                <a:latin typeface="Arial" panose="020B0604020202020204"/>
                <a:cs typeface="Arial" pitchFamily="34" charset="0"/>
              </a:rPr>
              <a:t>na úrovni jednotlivých pacientů</a:t>
            </a:r>
            <a:r>
              <a:rPr lang="cs-CZ" sz="1400" dirty="0">
                <a:solidFill>
                  <a:srgbClr val="000000"/>
                </a:solidFill>
                <a:latin typeface="Arial" panose="020B0604020202020204"/>
                <a:cs typeface="Arial" pitchFamily="34" charset="0"/>
              </a:rPr>
              <a:t>, popřípadě poskytovatelů zdravotních služeb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03EB0B00-92B4-49BA-BE64-7D821414A20C}"/>
              </a:ext>
            </a:extLst>
          </p:cNvPr>
          <p:cNvSpPr/>
          <p:nvPr/>
        </p:nvSpPr>
        <p:spPr>
          <a:xfrm>
            <a:off x="2834166" y="3646649"/>
            <a:ext cx="244827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150000"/>
            </a:pPr>
            <a:r>
              <a:rPr lang="cs-CZ" sz="1400" dirty="0">
                <a:solidFill>
                  <a:srgbClr val="000000"/>
                </a:solidFill>
                <a:latin typeface="Arial" panose="020B0604020202020204"/>
                <a:cs typeface="Arial" pitchFamily="34" charset="0"/>
              </a:rPr>
              <a:t>údaje sbírané </a:t>
            </a:r>
            <a:r>
              <a:rPr lang="cs-CZ" sz="1400" dirty="0">
                <a:solidFill>
                  <a:srgbClr val="3D67BC"/>
                </a:solidFill>
                <a:latin typeface="Arial" panose="020B0604020202020204"/>
                <a:cs typeface="Arial" pitchFamily="34" charset="0"/>
              </a:rPr>
              <a:t>agregovaně za poskytovatele zdravotních služeb</a:t>
            </a:r>
            <a:r>
              <a:rPr lang="cs-CZ" sz="1400" dirty="0">
                <a:solidFill>
                  <a:srgbClr val="000000"/>
                </a:solidFill>
                <a:latin typeface="Arial" panose="020B0604020202020204"/>
                <a:cs typeface="Arial" pitchFamily="34" charset="0"/>
              </a:rPr>
              <a:t> v dané oblasti zdravotnictví, sledovány jsou jak klinické, tak administrativní údaje</a:t>
            </a: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C20E1239-1581-494A-BBA7-A86EA74D20E7}"/>
              </a:ext>
            </a:extLst>
          </p:cNvPr>
          <p:cNvSpPr/>
          <p:nvPr/>
        </p:nvSpPr>
        <p:spPr>
          <a:xfrm>
            <a:off x="5282438" y="3646649"/>
            <a:ext cx="216024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150000"/>
            </a:pPr>
            <a:r>
              <a:rPr lang="cs-CZ" sz="1400" dirty="0">
                <a:solidFill>
                  <a:srgbClr val="000000"/>
                </a:solidFill>
                <a:latin typeface="Arial" panose="020B0604020202020204"/>
                <a:cs typeface="Arial" pitchFamily="34" charset="0"/>
              </a:rPr>
              <a:t>data přebíraná z jiných institucí (ČSU, SZU atd.), jednorázové sběry dat</a:t>
            </a: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A79B0FB0-BD1D-4284-AACD-023B52A9BBA2}"/>
              </a:ext>
            </a:extLst>
          </p:cNvPr>
          <p:cNvSpPr/>
          <p:nvPr/>
        </p:nvSpPr>
        <p:spPr>
          <a:xfrm>
            <a:off x="493398" y="5610414"/>
            <a:ext cx="6377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Arial" panose="020B0604020202020204"/>
              </a:rPr>
              <a:t>NRHZS (Národní registr hrazených zdravotních služeb)</a:t>
            </a:r>
            <a:br>
              <a:rPr lang="cs-CZ" b="1" dirty="0">
                <a:solidFill>
                  <a:srgbClr val="C00000"/>
                </a:solidFill>
                <a:latin typeface="Arial" panose="020B0604020202020204"/>
              </a:rPr>
            </a:br>
            <a:r>
              <a:rPr lang="cs-CZ" dirty="0">
                <a:solidFill>
                  <a:srgbClr val="C00000"/>
                </a:solidFill>
                <a:latin typeface="Arial" panose="020B0604020202020204"/>
              </a:rPr>
              <a:t>administrativní data získaná od zdravotních pojišťoven</a:t>
            </a:r>
            <a:r>
              <a:rPr lang="cs-CZ" u="sng" dirty="0">
                <a:solidFill>
                  <a:srgbClr val="C00000"/>
                </a:solidFill>
                <a:latin typeface="Arial" panose="020B0604020202020204"/>
              </a:rPr>
              <a:t> </a:t>
            </a:r>
            <a:endParaRPr lang="en-US" dirty="0">
              <a:solidFill>
                <a:srgbClr val="C00000"/>
              </a:solidFill>
              <a:latin typeface="Arial" panose="020B0604020202020204"/>
            </a:endParaRPr>
          </a:p>
        </p:txBody>
      </p:sp>
      <p:sp>
        <p:nvSpPr>
          <p:cNvPr id="36" name="Right Brace 15">
            <a:extLst>
              <a:ext uri="{FF2B5EF4-FFF2-40B4-BE49-F238E27FC236}">
                <a16:creationId xmlns:a16="http://schemas.microsoft.com/office/drawing/2014/main" id="{600229F4-4593-4DCB-B40E-D8D977FDD791}"/>
              </a:ext>
            </a:extLst>
          </p:cNvPr>
          <p:cNvSpPr/>
          <p:nvPr/>
        </p:nvSpPr>
        <p:spPr>
          <a:xfrm>
            <a:off x="7370670" y="2561025"/>
            <a:ext cx="260086" cy="2664296"/>
          </a:xfrm>
          <a:prstGeom prst="rightBrace">
            <a:avLst>
              <a:gd name="adj1" fmla="val 34701"/>
              <a:gd name="adj2" fmla="val 50000"/>
            </a:avLst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ight Brace 16">
            <a:extLst>
              <a:ext uri="{FF2B5EF4-FFF2-40B4-BE49-F238E27FC236}">
                <a16:creationId xmlns:a16="http://schemas.microsoft.com/office/drawing/2014/main" id="{F792D732-FF75-4A0C-9540-337CFD8C1539}"/>
              </a:ext>
            </a:extLst>
          </p:cNvPr>
          <p:cNvSpPr/>
          <p:nvPr/>
        </p:nvSpPr>
        <p:spPr>
          <a:xfrm>
            <a:off x="7370670" y="5230825"/>
            <a:ext cx="260086" cy="1026250"/>
          </a:xfrm>
          <a:prstGeom prst="rightBrace">
            <a:avLst>
              <a:gd name="adj1" fmla="val 28842"/>
              <a:gd name="adj2" fmla="val 50000"/>
            </a:avLst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F165ABFD-911B-447E-AC7F-A937D427891A}"/>
              </a:ext>
            </a:extLst>
          </p:cNvPr>
          <p:cNvCxnSpPr>
            <a:endCxn id="37" idx="0"/>
          </p:cNvCxnSpPr>
          <p:nvPr/>
        </p:nvCxnSpPr>
        <p:spPr>
          <a:xfrm>
            <a:off x="422406" y="5230825"/>
            <a:ext cx="6948264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sp>
        <p:nvSpPr>
          <p:cNvPr id="39" name="Down Arrow 5">
            <a:extLst>
              <a:ext uri="{FF2B5EF4-FFF2-40B4-BE49-F238E27FC236}">
                <a16:creationId xmlns:a16="http://schemas.microsoft.com/office/drawing/2014/main" id="{3DABB1A5-AD9A-452E-81D3-139CC95EF580}"/>
              </a:ext>
            </a:extLst>
          </p:cNvPr>
          <p:cNvSpPr/>
          <p:nvPr/>
        </p:nvSpPr>
        <p:spPr>
          <a:xfrm>
            <a:off x="1285486" y="4961995"/>
            <a:ext cx="360040" cy="576064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80365B5F-4CEF-4DDB-8C1E-94CD33A6ED10}"/>
              </a:ext>
            </a:extLst>
          </p:cNvPr>
          <p:cNvSpPr txBox="1"/>
          <p:nvPr/>
        </p:nvSpPr>
        <p:spPr>
          <a:xfrm>
            <a:off x="7695214" y="3435086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" panose="020B0604020202020204"/>
              </a:rPr>
              <a:t>Parametrická strukturovaná data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03406B2A-C40A-41E4-A14F-B367BD1D309B}"/>
              </a:ext>
            </a:extLst>
          </p:cNvPr>
          <p:cNvSpPr txBox="1"/>
          <p:nvPr/>
        </p:nvSpPr>
        <p:spPr>
          <a:xfrm>
            <a:off x="7696886" y="5273827"/>
            <a:ext cx="210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Arial" panose="020B0604020202020204"/>
              </a:rPr>
              <a:t>Parametrická, nestrukturovaná data</a:t>
            </a:r>
            <a:endParaRPr lang="en-US" b="1" dirty="0">
              <a:solidFill>
                <a:srgbClr val="C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0857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494F7CC-7F66-4AAB-884D-EF534CA05A10}"/>
              </a:ext>
            </a:extLst>
          </p:cNvPr>
          <p:cNvSpPr/>
          <p:nvPr/>
        </p:nvSpPr>
        <p:spPr>
          <a:xfrm>
            <a:off x="257556" y="1926294"/>
            <a:ext cx="7129563" cy="364840"/>
          </a:xfrm>
          <a:prstGeom prst="rect">
            <a:avLst/>
          </a:prstGeom>
          <a:solidFill>
            <a:srgbClr val="DA212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57556" y="981075"/>
            <a:ext cx="10715244" cy="482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1) Národní diabetologický registr</a:t>
            </a:r>
          </a:p>
          <a:p>
            <a:pPr marL="0" indent="0">
              <a:buNone/>
            </a:pPr>
            <a:r>
              <a:rPr lang="cs-CZ" sz="2400" dirty="0"/>
              <a:t>2) Preventivní prohlídka u praktického a zubního lékaře</a:t>
            </a:r>
          </a:p>
          <a:p>
            <a:pPr marL="0" indent="0">
              <a:buNone/>
            </a:pPr>
            <a:r>
              <a:rPr lang="cs-CZ" sz="2400" dirty="0"/>
              <a:t>3) Dostupnost stomatologické péče</a:t>
            </a:r>
          </a:p>
          <a:p>
            <a:pPr marL="0" indent="0">
              <a:buNone/>
            </a:pPr>
            <a:r>
              <a:rPr lang="cs-CZ" sz="2400" dirty="0"/>
              <a:t>4) COVID-19: analýza dat z Informačního systému infekčních nemocí (ISIN)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B2F241E-EBDD-4841-BD15-A87B84878A3E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Konkrétní příklady již proběhlých analýz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04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9">
            <a:extLst>
              <a:ext uri="{FF2B5EF4-FFF2-40B4-BE49-F238E27FC236}">
                <a16:creationId xmlns:a16="http://schemas.microsoft.com/office/drawing/2014/main" id="{F90B29D3-D3A7-4E52-97AB-B000173C5C81}"/>
              </a:ext>
            </a:extLst>
          </p:cNvPr>
          <p:cNvSpPr txBox="1"/>
          <p:nvPr/>
        </p:nvSpPr>
        <p:spPr>
          <a:xfrm>
            <a:off x="257556" y="766172"/>
            <a:ext cx="7936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400" b="1" i="1" dirty="0">
                <a:solidFill>
                  <a:srgbClr val="000000"/>
                </a:solidFill>
                <a:cs typeface="Arial" panose="020B0604020202020204" pitchFamily="34" charset="0"/>
              </a:rPr>
              <a:t>Podíl obyvatel daného okresu, u kterých byla v roce 2016 zaznamenána návštěva stomatologa: </a:t>
            </a:r>
            <a:endParaRPr lang="cs-CZ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0" name="Tabulk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00453"/>
              </p:ext>
            </p:extLst>
          </p:nvPr>
        </p:nvGraphicFramePr>
        <p:xfrm>
          <a:off x="362039" y="1190664"/>
          <a:ext cx="7920000" cy="4786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Okres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Okres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Okres</a:t>
                      </a:r>
                    </a:p>
                  </a:txBody>
                  <a:tcPr marL="36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DA2128"/>
                          </a:solidFill>
                          <a:effectLst/>
                          <a:latin typeface="Calibri" panose="020F0502020204030204" pitchFamily="34" charset="0"/>
                        </a:rPr>
                        <a:t>Semily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DA2128"/>
                          </a:solidFill>
                          <a:effectLst/>
                          <a:latin typeface="Calibri" panose="020F0502020204030204" pitchFamily="34" charset="0"/>
                        </a:rPr>
                        <a:t>88,0 %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Svitavy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Chrudim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Opava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Trutnov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Jihlava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Nový Jičín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Brno-město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Frýdek-Místek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Teplice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Vsetín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Prostějov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Český Krumlov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Příbram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Praha-západ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Bruntál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Znojmo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Praha-východ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Kladno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Kutná Hora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Hodonín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Přerov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Plzeň-sever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Břeclav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Litoměřice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Havlíčkův Brod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Šumperk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Beroun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Jičín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Písek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Ostrava-město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Mladá Boleslav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Ústí nad Labem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Uherské Hradiště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Vyškov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Rakovník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Jeseník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Hradec Králové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Jablonec nad Nisou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Brno-venkov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Rokycany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Kroměříž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Žďár nad Sázavou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Jindřichův Hradec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Rychnov nad Kněžnou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Chomutov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Klatovy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Tachov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Ústí nad Orlicí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Nymburk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Pelhřimov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Mělník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Benešov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Prachatice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Sokolov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Česká Lípa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Tábor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Kolín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Plzeň-jih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Třebíč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Plzeň-město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Blansko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Domažlice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Náchod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České Budějovice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DA2128"/>
                          </a:solidFill>
                          <a:effectLst/>
                          <a:latin typeface="Calibri" panose="020F0502020204030204" pitchFamily="34" charset="0"/>
                        </a:rPr>
                        <a:t>Strakonice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DA2128"/>
                          </a:solidFill>
                          <a:effectLst/>
                          <a:latin typeface="Calibri" panose="020F0502020204030204" pitchFamily="34" charset="0"/>
                        </a:rPr>
                        <a:t>40,4 %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01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Karviná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Děčín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53,4 %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30CAF4B5-AAE0-40FF-B803-F4F352C47EB3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A2128"/>
                </a:solidFill>
                <a:latin typeface="+mn-lt"/>
              </a:rPr>
              <a:t>Dostupnost stomatologické péče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759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48581"/>
            <a:ext cx="9144000" cy="4926687"/>
          </a:xfrm>
          <a:prstGeom prst="rect">
            <a:avLst/>
          </a:prstGeom>
        </p:spPr>
      </p:pic>
      <p:sp>
        <p:nvSpPr>
          <p:cNvPr id="7" name="Text Box 58">
            <a:extLst>
              <a:ext uri="{FF2B5EF4-FFF2-40B4-BE49-F238E27FC236}">
                <a16:creationId xmlns:a16="http://schemas.microsoft.com/office/drawing/2014/main" id="{92129F9E-1E98-44A9-9EBC-14ECFA67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5014" y="1697289"/>
            <a:ext cx="1475810" cy="71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None/>
              <a:defRPr/>
            </a:pPr>
            <a:r>
              <a:rPr lang="en-US" altLang="cs-CZ" sz="1050" dirty="0">
                <a:solidFill>
                  <a:srgbClr val="000000"/>
                </a:solidFill>
                <a:latin typeface="Calibri"/>
              </a:rPr>
              <a:t>&gt;</a:t>
            </a:r>
            <a:r>
              <a:rPr lang="cs-CZ" altLang="cs-CZ" sz="1050" dirty="0">
                <a:solidFill>
                  <a:srgbClr val="000000"/>
                </a:solidFill>
                <a:latin typeface="Calibri"/>
              </a:rPr>
              <a:t> 13,0</a:t>
            </a:r>
            <a:endParaRPr lang="en-US" altLang="cs-CZ" sz="1050" dirty="0">
              <a:solidFill>
                <a:srgbClr val="000000"/>
              </a:solidFill>
              <a:latin typeface="Calibri"/>
            </a:endParaRPr>
          </a:p>
          <a:p>
            <a:pPr lvl="0" eaLnBrk="1" fontAlgn="base" hangingPunct="1">
              <a:spcAft>
                <a:spcPct val="0"/>
              </a:spcAft>
              <a:buNone/>
              <a:defRPr/>
            </a:pPr>
            <a:r>
              <a:rPr lang="cs-CZ" altLang="cs-CZ" sz="1050" dirty="0">
                <a:solidFill>
                  <a:srgbClr val="000000"/>
                </a:solidFill>
                <a:latin typeface="Calibri"/>
              </a:rPr>
              <a:t>10,6–13,0</a:t>
            </a:r>
            <a:endParaRPr lang="en-US" altLang="cs-CZ" sz="1050" dirty="0">
              <a:solidFill>
                <a:srgbClr val="000000"/>
              </a:solidFill>
              <a:latin typeface="Calibri"/>
            </a:endParaRPr>
          </a:p>
          <a:p>
            <a:pPr lvl="0" eaLnBrk="1" fontAlgn="base" hangingPunct="1">
              <a:spcAft>
                <a:spcPct val="0"/>
              </a:spcAft>
              <a:buNone/>
              <a:defRPr/>
            </a:pPr>
            <a:r>
              <a:rPr lang="cs-CZ" altLang="cs-CZ" sz="1050" dirty="0">
                <a:solidFill>
                  <a:srgbClr val="000000"/>
                </a:solidFill>
                <a:latin typeface="Calibri"/>
              </a:rPr>
              <a:t>8,1–10,5</a:t>
            </a:r>
          </a:p>
          <a:p>
            <a:pPr lvl="0" eaLnBrk="1" fontAlgn="base" hangingPunct="1">
              <a:spcAft>
                <a:spcPct val="0"/>
              </a:spcAft>
              <a:buNone/>
              <a:defRPr/>
            </a:pPr>
            <a:r>
              <a:rPr lang="cs-CZ" altLang="cs-CZ" sz="1050" dirty="0">
                <a:solidFill>
                  <a:srgbClr val="000000"/>
                </a:solidFill>
                <a:latin typeface="Calibri"/>
              </a:rPr>
              <a:t>≤ 8,0</a:t>
            </a:r>
            <a:endParaRPr lang="en-US" altLang="cs-CZ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6">
            <a:extLst>
              <a:ext uri="{FF2B5EF4-FFF2-40B4-BE49-F238E27FC236}">
                <a16:creationId xmlns:a16="http://schemas.microsoft.com/office/drawing/2014/main" id="{B76BBDF9-2135-46AB-87B8-3F44E729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521" y="2096373"/>
            <a:ext cx="284399" cy="143743"/>
          </a:xfrm>
          <a:prstGeom prst="rect">
            <a:avLst/>
          </a:prstGeom>
          <a:solidFill>
            <a:srgbClr val="BDD7E7"/>
          </a:solidFill>
          <a:ln w="1651">
            <a:noFill/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000" dirty="0">
              <a:solidFill>
                <a:srgbClr val="000000"/>
              </a:solidFill>
            </a:endParaRPr>
          </a:p>
        </p:txBody>
      </p:sp>
      <p:sp>
        <p:nvSpPr>
          <p:cNvPr id="9" name="Rectangle 56">
            <a:extLst>
              <a:ext uri="{FF2B5EF4-FFF2-40B4-BE49-F238E27FC236}">
                <a16:creationId xmlns:a16="http://schemas.microsoft.com/office/drawing/2014/main" id="{4D1DED3B-1CC9-467A-B4ED-E5BC3536C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521" y="1914083"/>
            <a:ext cx="284399" cy="143743"/>
          </a:xfrm>
          <a:prstGeom prst="rect">
            <a:avLst/>
          </a:prstGeom>
          <a:solidFill>
            <a:srgbClr val="6BAED6"/>
          </a:solidFill>
          <a:ln w="1651">
            <a:noFill/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000">
              <a:solidFill>
                <a:srgbClr val="000000"/>
              </a:solidFill>
            </a:endParaRPr>
          </a:p>
        </p:txBody>
      </p:sp>
      <p:sp>
        <p:nvSpPr>
          <p:cNvPr id="10" name="Rectangle 56">
            <a:extLst>
              <a:ext uri="{FF2B5EF4-FFF2-40B4-BE49-F238E27FC236}">
                <a16:creationId xmlns:a16="http://schemas.microsoft.com/office/drawing/2014/main" id="{B8A0BBDA-CDB4-4BF8-9F6A-6F1753351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521" y="1731792"/>
            <a:ext cx="284399" cy="143743"/>
          </a:xfrm>
          <a:prstGeom prst="rect">
            <a:avLst/>
          </a:prstGeom>
          <a:solidFill>
            <a:srgbClr val="2171B5"/>
          </a:solidFill>
          <a:ln w="1651">
            <a:noFill/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200" i="1">
              <a:solidFill>
                <a:srgbClr val="000000"/>
              </a:solidFill>
            </a:endParaRPr>
          </a:p>
        </p:txBody>
      </p:sp>
      <p:sp>
        <p:nvSpPr>
          <p:cNvPr id="11" name="Rectangle 56">
            <a:extLst>
              <a:ext uri="{FF2B5EF4-FFF2-40B4-BE49-F238E27FC236}">
                <a16:creationId xmlns:a16="http://schemas.microsoft.com/office/drawing/2014/main" id="{89ECCDC1-B0D6-4B3A-B344-8D81243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916" y="2292892"/>
            <a:ext cx="284399" cy="143743"/>
          </a:xfrm>
          <a:prstGeom prst="rect">
            <a:avLst/>
          </a:prstGeom>
          <a:solidFill>
            <a:srgbClr val="F0F4FF"/>
          </a:solidFill>
          <a:ln w="1651">
            <a:noFill/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000">
              <a:solidFill>
                <a:srgbClr val="000000"/>
              </a:solidFill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FC910AB-F74A-4940-A7F8-E8ADC66BC5B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A2128"/>
                </a:solidFill>
                <a:latin typeface="+mn-lt"/>
              </a:rPr>
              <a:t>Zátěž stomatologických ambulancí v jednotlivých okresech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4C568CE-15CD-4DEF-9818-3B65CBD857CE}"/>
              </a:ext>
            </a:extLst>
          </p:cNvPr>
          <p:cNvSpPr txBox="1"/>
          <p:nvPr/>
        </p:nvSpPr>
        <p:spPr>
          <a:xfrm>
            <a:off x="257556" y="766172"/>
            <a:ext cx="7936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400" b="1" i="1" dirty="0">
                <a:solidFill>
                  <a:srgbClr val="000000"/>
                </a:solidFill>
                <a:cs typeface="Arial" panose="020B0604020202020204" pitchFamily="34" charset="0"/>
              </a:rPr>
              <a:t>Počet ošetřených pacientů připadajících na 1 pracovní den stomatologa:</a:t>
            </a:r>
          </a:p>
        </p:txBody>
      </p:sp>
    </p:spTree>
    <p:extLst>
      <p:ext uri="{BB962C8B-B14F-4D97-AF65-F5344CB8AC3E}">
        <p14:creationId xmlns:p14="http://schemas.microsoft.com/office/powerpoint/2010/main" val="144896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6888520" y="4162672"/>
            <a:ext cx="1888435" cy="13616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779776" y="6008143"/>
            <a:ext cx="4781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Počet úvazků stomatologů na 1 000 obyvatel v okrese</a:t>
            </a:r>
          </a:p>
        </p:txBody>
      </p:sp>
      <p:sp>
        <p:nvSpPr>
          <p:cNvPr id="13" name="TextovéPole 12"/>
          <p:cNvSpPr txBox="1"/>
          <p:nvPr/>
        </p:nvSpPr>
        <p:spPr>
          <a:xfrm rot="16200000">
            <a:off x="-1419746" y="3637350"/>
            <a:ext cx="3835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Počet ošetřených pacientů / 1 pracovní den stomatologa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777374" y="5496343"/>
            <a:ext cx="407248" cy="333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328965631"/>
              </p:ext>
            </p:extLst>
          </p:nvPr>
        </p:nvGraphicFramePr>
        <p:xfrm>
          <a:off x="636588" y="1709599"/>
          <a:ext cx="8628709" cy="431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9">
            <a:extLst>
              <a:ext uri="{FF2B5EF4-FFF2-40B4-BE49-F238E27FC236}">
                <a16:creationId xmlns:a16="http://schemas.microsoft.com/office/drawing/2014/main" id="{F90B29D3-D3A7-4E52-97AB-B000173C5C81}"/>
              </a:ext>
            </a:extLst>
          </p:cNvPr>
          <p:cNvSpPr txBox="1"/>
          <p:nvPr/>
        </p:nvSpPr>
        <p:spPr>
          <a:xfrm>
            <a:off x="257555" y="676759"/>
            <a:ext cx="7832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400" b="1" i="1" dirty="0">
                <a:solidFill>
                  <a:srgbClr val="000000"/>
                </a:solidFill>
                <a:cs typeface="Arial" panose="020B0604020202020204" pitchFamily="34" charset="0"/>
              </a:rPr>
              <a:t>Počet úvazků stomatologů na 1 000 obyvatel</a:t>
            </a:r>
            <a:br>
              <a:rPr lang="cs-CZ" sz="1400" b="1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sz="1400" b="1" i="1" dirty="0">
                <a:solidFill>
                  <a:srgbClr val="000000"/>
                </a:solidFill>
                <a:cs typeface="Arial" panose="020B0604020202020204" pitchFamily="34" charset="0"/>
              </a:rPr>
              <a:t>vs.</a:t>
            </a:r>
            <a:br>
              <a:rPr lang="cs-CZ" sz="1400" b="1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sz="1400" b="1" i="1" dirty="0">
                <a:solidFill>
                  <a:srgbClr val="000000"/>
                </a:solidFill>
                <a:cs typeface="Arial" panose="020B0604020202020204" pitchFamily="34" charset="0"/>
              </a:rPr>
              <a:t>počet ošetřených pacientů připadajících na 1 pracovní den stomatologa v jednotlivých okresech:</a:t>
            </a:r>
            <a:endParaRPr lang="cs-CZ" sz="1400" b="1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881429"/>
              </p:ext>
            </p:extLst>
          </p:nvPr>
        </p:nvGraphicFramePr>
        <p:xfrm>
          <a:off x="10230425" y="160338"/>
          <a:ext cx="1019078" cy="6571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AB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Hlavní město Praha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BE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Beroun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BK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Blansko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BM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Brno-město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BN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Benešov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BO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Brno-venkov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BR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Bruntál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BV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Břeclav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CB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České Budějovice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CK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Český Krumlov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CL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Česká Lípa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CR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Chrudim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CV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Chomutov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DC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Děčín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DO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Domažlice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FM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Frýdek-Místek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HB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Havlíčkův Brod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HK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Hradec Králové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HO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Hodonín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CH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Cheb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JC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Jičín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JE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Jeseník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JH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Jindřichův Hradec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JI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Jihlava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JN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Jablonec nad Nisou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KH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Kutná Hora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KI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Karviná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KL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Kladno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KM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Kroměříž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Kolín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Klatovy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Karlovy Vary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LB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Liberec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LN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Louny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LT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Litoměřice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MB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Mladá Boleslav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ME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Mělník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MO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Most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NA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Náchod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NB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Nymburk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NJ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Nový Jičín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OL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Olomouc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OP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Opava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Ostrava-město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PB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Příbram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Pelhřimov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PH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Praha-východ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PI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Písek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PJ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Plzeň-jih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PM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Plzeň-město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PR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Přerov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PS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Plzeň-sever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Prachatice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PU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Pardubice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Prostějov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PZ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Praha-západ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RA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Rakovník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RK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Rychnov nad Kněžnou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7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RO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Rokycany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SM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Semily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9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SO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Sokolov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0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ST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Strakonice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1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SU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Šumperk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2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SY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Svitavy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3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TA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Tábor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4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TC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Tachov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5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TP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Teplice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6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TR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Třebíč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7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TU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Trutnov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8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UH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Uherské Hradiště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9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UL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Ústí nad Labem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0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UO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Ústí nad Orlicí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1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VS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Vsetín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2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VY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Vyškov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3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ZL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Zlín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4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ZN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Znojmo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5"/>
                  </a:ext>
                </a:extLst>
              </a:tr>
              <a:tr h="44894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>
                          <a:effectLst/>
                        </a:rPr>
                        <a:t>ZR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cs-CZ" sz="700" u="none" strike="noStrike" dirty="0">
                          <a:effectLst/>
                        </a:rPr>
                        <a:t>Žďár nad Sázavou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6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B3B42866-65F6-4811-A397-5B7BB0309613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A2128"/>
                </a:solidFill>
                <a:latin typeface="+mn-lt"/>
              </a:rPr>
              <a:t>Souvislost zátěže ambulancí s dostupností stomatologů 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44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48581"/>
            <a:ext cx="9144000" cy="4926687"/>
          </a:xfrm>
          <a:prstGeom prst="rect">
            <a:avLst/>
          </a:prstGeom>
        </p:spPr>
      </p:pic>
      <p:sp>
        <p:nvSpPr>
          <p:cNvPr id="18" name="Text Box 58">
            <a:extLst>
              <a:ext uri="{FF2B5EF4-FFF2-40B4-BE49-F238E27FC236}">
                <a16:creationId xmlns:a16="http://schemas.microsoft.com/office/drawing/2014/main" id="{92129F9E-1E98-44A9-9EBC-14ECFA67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5014" y="1697289"/>
            <a:ext cx="1475810" cy="71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None/>
              <a:defRPr/>
            </a:pPr>
            <a:r>
              <a:rPr lang="en-US" altLang="cs-CZ" sz="1050" dirty="0">
                <a:solidFill>
                  <a:srgbClr val="000000"/>
                </a:solidFill>
                <a:latin typeface="Calibri"/>
              </a:rPr>
              <a:t>&gt;</a:t>
            </a:r>
            <a:r>
              <a:rPr lang="cs-CZ" altLang="cs-CZ" sz="1050" dirty="0">
                <a:solidFill>
                  <a:srgbClr val="000000"/>
                </a:solidFill>
                <a:latin typeface="Calibri"/>
              </a:rPr>
              <a:t> 35,0 %</a:t>
            </a:r>
            <a:endParaRPr lang="en-US" altLang="cs-CZ" sz="1050" dirty="0">
              <a:solidFill>
                <a:srgbClr val="000000"/>
              </a:solidFill>
              <a:latin typeface="Calibri"/>
            </a:endParaRPr>
          </a:p>
          <a:p>
            <a:pPr lvl="0" eaLnBrk="1" fontAlgn="base" hangingPunct="1">
              <a:spcAft>
                <a:spcPct val="0"/>
              </a:spcAft>
              <a:buNone/>
              <a:defRPr/>
            </a:pPr>
            <a:r>
              <a:rPr lang="cs-CZ" altLang="cs-CZ" sz="1050" dirty="0">
                <a:solidFill>
                  <a:srgbClr val="000000"/>
                </a:solidFill>
                <a:latin typeface="Calibri"/>
              </a:rPr>
              <a:t>25,1–35,0 %</a:t>
            </a:r>
            <a:endParaRPr lang="en-US" altLang="cs-CZ" sz="1050" dirty="0">
              <a:solidFill>
                <a:srgbClr val="000000"/>
              </a:solidFill>
              <a:latin typeface="Calibri"/>
            </a:endParaRPr>
          </a:p>
          <a:p>
            <a:pPr lvl="0" eaLnBrk="1" fontAlgn="base" hangingPunct="1">
              <a:spcAft>
                <a:spcPct val="0"/>
              </a:spcAft>
              <a:buNone/>
              <a:defRPr/>
            </a:pPr>
            <a:r>
              <a:rPr lang="cs-CZ" altLang="cs-CZ" sz="1050" dirty="0">
                <a:solidFill>
                  <a:srgbClr val="000000"/>
                </a:solidFill>
                <a:latin typeface="Calibri"/>
              </a:rPr>
              <a:t>15,1–25,0 %</a:t>
            </a:r>
          </a:p>
          <a:p>
            <a:pPr lvl="0" eaLnBrk="1" fontAlgn="base" hangingPunct="1">
              <a:spcAft>
                <a:spcPct val="0"/>
              </a:spcAft>
              <a:buNone/>
              <a:defRPr/>
            </a:pPr>
            <a:r>
              <a:rPr lang="cs-CZ" altLang="cs-CZ" sz="1050" dirty="0">
                <a:solidFill>
                  <a:srgbClr val="000000"/>
                </a:solidFill>
                <a:latin typeface="Calibri"/>
              </a:rPr>
              <a:t>≤ 15,0 %</a:t>
            </a:r>
            <a:endParaRPr lang="en-US" altLang="cs-CZ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tangle 56">
            <a:extLst>
              <a:ext uri="{FF2B5EF4-FFF2-40B4-BE49-F238E27FC236}">
                <a16:creationId xmlns:a16="http://schemas.microsoft.com/office/drawing/2014/main" id="{B76BBDF9-2135-46AB-87B8-3F44E729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521" y="2096373"/>
            <a:ext cx="284399" cy="143743"/>
          </a:xfrm>
          <a:prstGeom prst="rect">
            <a:avLst/>
          </a:prstGeom>
          <a:solidFill>
            <a:srgbClr val="BDD7E7"/>
          </a:solidFill>
          <a:ln w="1651">
            <a:noFill/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000" dirty="0">
              <a:solidFill>
                <a:srgbClr val="000000"/>
              </a:solidFill>
            </a:endParaRPr>
          </a:p>
        </p:txBody>
      </p:sp>
      <p:sp>
        <p:nvSpPr>
          <p:cNvPr id="20" name="Rectangle 56">
            <a:extLst>
              <a:ext uri="{FF2B5EF4-FFF2-40B4-BE49-F238E27FC236}">
                <a16:creationId xmlns:a16="http://schemas.microsoft.com/office/drawing/2014/main" id="{4D1DED3B-1CC9-467A-B4ED-E5BC3536C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521" y="1914083"/>
            <a:ext cx="284399" cy="143743"/>
          </a:xfrm>
          <a:prstGeom prst="rect">
            <a:avLst/>
          </a:prstGeom>
          <a:solidFill>
            <a:srgbClr val="6BAED6"/>
          </a:solidFill>
          <a:ln w="1651">
            <a:noFill/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000">
              <a:solidFill>
                <a:srgbClr val="000000"/>
              </a:solidFill>
            </a:endParaRPr>
          </a:p>
        </p:txBody>
      </p:sp>
      <p:sp>
        <p:nvSpPr>
          <p:cNvPr id="21" name="Rectangle 56">
            <a:extLst>
              <a:ext uri="{FF2B5EF4-FFF2-40B4-BE49-F238E27FC236}">
                <a16:creationId xmlns:a16="http://schemas.microsoft.com/office/drawing/2014/main" id="{B8A0BBDA-CDB4-4BF8-9F6A-6F1753351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521" y="1731792"/>
            <a:ext cx="284399" cy="143743"/>
          </a:xfrm>
          <a:prstGeom prst="rect">
            <a:avLst/>
          </a:prstGeom>
          <a:solidFill>
            <a:srgbClr val="2171B5"/>
          </a:solidFill>
          <a:ln w="1651">
            <a:noFill/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200" i="1">
              <a:solidFill>
                <a:srgbClr val="000000"/>
              </a:solidFill>
            </a:endParaRPr>
          </a:p>
        </p:txBody>
      </p:sp>
      <p:sp>
        <p:nvSpPr>
          <p:cNvPr id="22" name="Rectangle 56">
            <a:extLst>
              <a:ext uri="{FF2B5EF4-FFF2-40B4-BE49-F238E27FC236}">
                <a16:creationId xmlns:a16="http://schemas.microsoft.com/office/drawing/2014/main" id="{89ECCDC1-B0D6-4B3A-B344-8D81243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916" y="2292892"/>
            <a:ext cx="284399" cy="143743"/>
          </a:xfrm>
          <a:prstGeom prst="rect">
            <a:avLst/>
          </a:prstGeom>
          <a:solidFill>
            <a:srgbClr val="F0F4FF"/>
          </a:solidFill>
          <a:ln w="1651">
            <a:noFill/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000">
              <a:solidFill>
                <a:srgbClr val="000000"/>
              </a:solidFill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A9A29AC-28D3-43B7-A756-3833A231DB57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A2128"/>
                </a:solidFill>
                <a:latin typeface="+mn-lt"/>
              </a:rPr>
              <a:t>Migrace za péčí – % ošetření mimo okres bydliště pacienta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6CE0ECA-6A00-44E3-A7B7-46C44D772F20}"/>
              </a:ext>
            </a:extLst>
          </p:cNvPr>
          <p:cNvSpPr txBox="1"/>
          <p:nvPr/>
        </p:nvSpPr>
        <p:spPr>
          <a:xfrm>
            <a:off x="257556" y="766172"/>
            <a:ext cx="7936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400" b="1" i="1" dirty="0">
                <a:solidFill>
                  <a:srgbClr val="000000"/>
                </a:solidFill>
                <a:cs typeface="Arial" panose="020B0604020202020204" pitchFamily="34" charset="0"/>
              </a:rPr>
              <a:t>Podíl ošetření, která proběhla mimo okres bydliště pacienta:</a:t>
            </a:r>
            <a:endParaRPr lang="cs-CZ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03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494F7CC-7F66-4AAB-884D-EF534CA05A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556" y="2361723"/>
            <a:ext cx="9304455" cy="364840"/>
          </a:xfrm>
          <a:prstGeom prst="rect">
            <a:avLst/>
          </a:prstGeom>
          <a:solidFill>
            <a:srgbClr val="DA212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257556" y="981075"/>
            <a:ext cx="10715244" cy="482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1) Národní diabetologický registr</a:t>
            </a:r>
          </a:p>
          <a:p>
            <a:pPr marL="0" indent="0">
              <a:buNone/>
            </a:pPr>
            <a:r>
              <a:rPr lang="cs-CZ" sz="2400" dirty="0"/>
              <a:t>2) Preventivní prohlídka u praktického a zubního lékaře</a:t>
            </a:r>
          </a:p>
          <a:p>
            <a:pPr marL="0" indent="0">
              <a:buNone/>
            </a:pPr>
            <a:r>
              <a:rPr lang="cs-CZ" sz="2400" dirty="0"/>
              <a:t>3) Dostupnost stomatologické péče</a:t>
            </a:r>
          </a:p>
          <a:p>
            <a:pPr marL="0" indent="0">
              <a:buNone/>
            </a:pPr>
            <a:r>
              <a:rPr lang="cs-CZ" sz="2400" dirty="0"/>
              <a:t>4) COVID-19: analýza dat z Informačního systému infekčních nemocí (ISIN)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B2F241E-EBDD-4841-BD15-A87B84878A3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DA212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Konkrétní příklady již proběhlých analýz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DA2128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8709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239378"/>
            <a:ext cx="12192000" cy="1189622"/>
          </a:xfrm>
        </p:spPr>
        <p:txBody>
          <a:bodyPr>
            <a:noAutofit/>
          </a:bodyPr>
          <a:lstStyle/>
          <a:p>
            <a:r>
              <a:rPr lang="cs-CZ" sz="4400" dirty="0">
                <a:latin typeface="+mn-lt"/>
              </a:rPr>
              <a:t>Individualizovaná predikce pravděpodobnosti</a:t>
            </a:r>
            <a:br>
              <a:rPr lang="cs-CZ" sz="4400" dirty="0">
                <a:latin typeface="+mn-lt"/>
              </a:rPr>
            </a:br>
            <a:r>
              <a:rPr lang="cs-CZ" sz="4400" dirty="0">
                <a:latin typeface="+mn-lt"/>
              </a:rPr>
              <a:t>vzniku těžkého stavu u pacientů s COVID-19</a:t>
            </a:r>
            <a:endParaRPr lang="cs-CZ" sz="4400" b="1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4325" y="3905251"/>
            <a:ext cx="11410950" cy="2009774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2"/>
                </a:solidFill>
              </a:rPr>
              <a:t>Informační systém infekčních nemocí (ISIN)</a:t>
            </a:r>
            <a:br>
              <a:rPr lang="cs-CZ" sz="3800" b="1" dirty="0">
                <a:solidFill>
                  <a:schemeClr val="tx2"/>
                </a:solidFill>
              </a:rPr>
            </a:br>
            <a:r>
              <a:rPr lang="cs-CZ" sz="3800" b="1" dirty="0">
                <a:solidFill>
                  <a:schemeClr val="tx2"/>
                </a:solidFill>
              </a:rPr>
              <a:t>v kombinaci s daty NRHZS</a:t>
            </a:r>
          </a:p>
        </p:txBody>
      </p:sp>
    </p:spTree>
    <p:extLst>
      <p:ext uri="{BB962C8B-B14F-4D97-AF65-F5344CB8AC3E}">
        <p14:creationId xmlns:p14="http://schemas.microsoft.com/office/powerpoint/2010/main" val="1089831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DBDF-F5B3-4EA1-8DEF-91BEFD45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kohorty pacientů pro tvorbu modelu</a:t>
            </a:r>
          </a:p>
        </p:txBody>
      </p:sp>
      <p:graphicFrame>
        <p:nvGraphicFramePr>
          <p:cNvPr id="19" name="Tabulka 4">
            <a:extLst>
              <a:ext uri="{FF2B5EF4-FFF2-40B4-BE49-F238E27FC236}">
                <a16:creationId xmlns:a16="http://schemas.microsoft.com/office/drawing/2014/main" id="{E8DBE016-BC35-498E-BAC9-4F181B53AF3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0357096"/>
              </p:ext>
            </p:extLst>
          </p:nvPr>
        </p:nvGraphicFramePr>
        <p:xfrm>
          <a:off x="2119464" y="2386568"/>
          <a:ext cx="9807491" cy="3416000"/>
        </p:xfrm>
        <a:graphic>
          <a:graphicData uri="http://schemas.openxmlformats.org/drawingml/2006/table">
            <a:tbl>
              <a:tblPr firstRow="1" bandRow="1"/>
              <a:tblGrid>
                <a:gridCol w="9807491">
                  <a:extLst>
                    <a:ext uri="{9D8B030D-6E8A-4147-A177-3AD203B41FA5}">
                      <a16:colId xmlns:a16="http://schemas.microsoft.com/office/drawing/2014/main" val="2651974240"/>
                    </a:ext>
                  </a:extLst>
                </a:gridCol>
              </a:tblGrid>
              <a:tr h="4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cs-CZ" dirty="0"/>
                        <a:t>Pacienti s pozitivním výsledkem testu na COVID-19 (stav k 17. 5. 2020)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955529"/>
                  </a:ext>
                </a:extLst>
              </a:tr>
              <a:tr h="4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cs-CZ" dirty="0"/>
                        <a:t>Vyloučeni pacienti bez propojení na data NRHZS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572865"/>
                  </a:ext>
                </a:extLst>
              </a:tr>
              <a:tr h="4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Pacienti s pozitivním výsledkem testu na COVID-19 a s propojením na data NRHZS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690290"/>
                  </a:ext>
                </a:extLst>
              </a:tr>
              <a:tr h="4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Vyloučeni pacienti s dobou sledování kratší než 2 týdny (osoby diagnostikované po 4. 5. 2020)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03670"/>
                  </a:ext>
                </a:extLst>
              </a:tr>
              <a:tr h="4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44546A"/>
                          </a:solidFill>
                        </a:rPr>
                        <a:t>Finální soubor pacientů jako vstup pro tvorbu predikčního modelu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620547"/>
                  </a:ext>
                </a:extLst>
              </a:tr>
              <a:tr h="4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Nehospitalizovaní, naživu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517233"/>
                  </a:ext>
                </a:extLst>
              </a:tr>
              <a:tr h="4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Hospitalizovaní v těžkém stavu / UPV / ECMO / úmrtí během i mimo hospitalizaci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156372"/>
                  </a:ext>
                </a:extLst>
              </a:tr>
            </a:tbl>
          </a:graphicData>
        </a:graphic>
      </p:graphicFrame>
      <p:sp>
        <p:nvSpPr>
          <p:cNvPr id="20" name="Obdélník: se zakulacenými rohy 1">
            <a:extLst>
              <a:ext uri="{FF2B5EF4-FFF2-40B4-BE49-F238E27FC236}">
                <a16:creationId xmlns:a16="http://schemas.microsoft.com/office/drawing/2014/main" id="{3C6E0BEC-FC08-400A-B823-98FBEFFC87C9}"/>
              </a:ext>
            </a:extLst>
          </p:cNvPr>
          <p:cNvSpPr/>
          <p:nvPr/>
        </p:nvSpPr>
        <p:spPr>
          <a:xfrm>
            <a:off x="556591" y="2466081"/>
            <a:ext cx="818985" cy="38961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8 475</a:t>
            </a:r>
          </a:p>
        </p:txBody>
      </p:sp>
      <p:sp>
        <p:nvSpPr>
          <p:cNvPr id="21" name="Obdélník: se zakulacenými rohy 16">
            <a:extLst>
              <a:ext uri="{FF2B5EF4-FFF2-40B4-BE49-F238E27FC236}">
                <a16:creationId xmlns:a16="http://schemas.microsoft.com/office/drawing/2014/main" id="{18296974-ECF3-4236-9E7A-85C809A01134}"/>
              </a:ext>
            </a:extLst>
          </p:cNvPr>
          <p:cNvSpPr/>
          <p:nvPr/>
        </p:nvSpPr>
        <p:spPr>
          <a:xfrm>
            <a:off x="1144985" y="2949559"/>
            <a:ext cx="818985" cy="38961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-464</a:t>
            </a:r>
          </a:p>
        </p:txBody>
      </p:sp>
      <p:sp>
        <p:nvSpPr>
          <p:cNvPr id="22" name="Obdélník: se zakulacenými rohy 17">
            <a:extLst>
              <a:ext uri="{FF2B5EF4-FFF2-40B4-BE49-F238E27FC236}">
                <a16:creationId xmlns:a16="http://schemas.microsoft.com/office/drawing/2014/main" id="{A57DD876-C0E3-44B3-AC0B-666E10BAE4EB}"/>
              </a:ext>
            </a:extLst>
          </p:cNvPr>
          <p:cNvSpPr/>
          <p:nvPr/>
        </p:nvSpPr>
        <p:spPr>
          <a:xfrm>
            <a:off x="556591" y="3433037"/>
            <a:ext cx="818985" cy="38961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8 011</a:t>
            </a:r>
          </a:p>
        </p:txBody>
      </p:sp>
      <p:sp>
        <p:nvSpPr>
          <p:cNvPr id="23" name="Obdélník: se zakulacenými rohy 18">
            <a:extLst>
              <a:ext uri="{FF2B5EF4-FFF2-40B4-BE49-F238E27FC236}">
                <a16:creationId xmlns:a16="http://schemas.microsoft.com/office/drawing/2014/main" id="{8E7CAA4E-1856-4657-A1E9-03A926F69222}"/>
              </a:ext>
            </a:extLst>
          </p:cNvPr>
          <p:cNvSpPr/>
          <p:nvPr/>
        </p:nvSpPr>
        <p:spPr>
          <a:xfrm>
            <a:off x="1144985" y="3916515"/>
            <a:ext cx="818985" cy="38961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-556</a:t>
            </a:r>
          </a:p>
        </p:txBody>
      </p:sp>
      <p:sp>
        <p:nvSpPr>
          <p:cNvPr id="24" name="Obdélník: se zakulacenými rohy 19">
            <a:extLst>
              <a:ext uri="{FF2B5EF4-FFF2-40B4-BE49-F238E27FC236}">
                <a16:creationId xmlns:a16="http://schemas.microsoft.com/office/drawing/2014/main" id="{EC7079D9-5FDB-4300-9A7D-66ABF38A842C}"/>
              </a:ext>
            </a:extLst>
          </p:cNvPr>
          <p:cNvSpPr/>
          <p:nvPr/>
        </p:nvSpPr>
        <p:spPr>
          <a:xfrm>
            <a:off x="564543" y="4399994"/>
            <a:ext cx="818985" cy="389614"/>
          </a:xfrm>
          <a:prstGeom prst="roundRect">
            <a:avLst/>
          </a:prstGeom>
          <a:solidFill>
            <a:srgbClr val="BDD7EE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7 455</a:t>
            </a:r>
          </a:p>
        </p:txBody>
      </p:sp>
      <p:cxnSp>
        <p:nvCxnSpPr>
          <p:cNvPr id="25" name="Přímá spojnice se šipkou 7">
            <a:extLst>
              <a:ext uri="{FF2B5EF4-FFF2-40B4-BE49-F238E27FC236}">
                <a16:creationId xmlns:a16="http://schemas.microsoft.com/office/drawing/2014/main" id="{C25C336F-3A42-4908-B32E-032061ECDF60}"/>
              </a:ext>
            </a:extLst>
          </p:cNvPr>
          <p:cNvCxnSpPr/>
          <p:nvPr/>
        </p:nvCxnSpPr>
        <p:spPr>
          <a:xfrm>
            <a:off x="715617" y="2855695"/>
            <a:ext cx="0" cy="57734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Přímá spojnice se šipkou 23">
            <a:extLst>
              <a:ext uri="{FF2B5EF4-FFF2-40B4-BE49-F238E27FC236}">
                <a16:creationId xmlns:a16="http://schemas.microsoft.com/office/drawing/2014/main" id="{5DA08317-CA54-4158-A972-6A7CAE3EEF32}"/>
              </a:ext>
            </a:extLst>
          </p:cNvPr>
          <p:cNvCxnSpPr/>
          <p:nvPr/>
        </p:nvCxnSpPr>
        <p:spPr>
          <a:xfrm>
            <a:off x="715617" y="3822651"/>
            <a:ext cx="0" cy="57734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Přímá spojnice se šipkou 25">
            <a:extLst>
              <a:ext uri="{FF2B5EF4-FFF2-40B4-BE49-F238E27FC236}">
                <a16:creationId xmlns:a16="http://schemas.microsoft.com/office/drawing/2014/main" id="{9E880D81-9BC6-439C-B9FD-902289F6983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15617" y="4110223"/>
            <a:ext cx="429368" cy="109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6F03CA04-4AB8-4B24-84B1-3CF7A9F18611}"/>
              </a:ext>
            </a:extLst>
          </p:cNvPr>
          <p:cNvCxnSpPr>
            <a:cxnSpLocks/>
          </p:cNvCxnSpPr>
          <p:nvPr/>
        </p:nvCxnSpPr>
        <p:spPr>
          <a:xfrm>
            <a:off x="715617" y="3143816"/>
            <a:ext cx="429368" cy="109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Obdélník: se zakulacenými rohy 12">
            <a:extLst>
              <a:ext uri="{FF2B5EF4-FFF2-40B4-BE49-F238E27FC236}">
                <a16:creationId xmlns:a16="http://schemas.microsoft.com/office/drawing/2014/main" id="{F98408A6-2B3F-4BBA-B612-18E8E3CC6AF7}"/>
              </a:ext>
            </a:extLst>
          </p:cNvPr>
          <p:cNvSpPr/>
          <p:nvPr/>
        </p:nvSpPr>
        <p:spPr>
          <a:xfrm>
            <a:off x="1568934" y="4883473"/>
            <a:ext cx="1555925" cy="38961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6 990 (93,8 %)</a:t>
            </a:r>
          </a:p>
        </p:txBody>
      </p:sp>
      <p:cxnSp>
        <p:nvCxnSpPr>
          <p:cNvPr id="30" name="Přímá spojnice se šipkou 14">
            <a:extLst>
              <a:ext uri="{FF2B5EF4-FFF2-40B4-BE49-F238E27FC236}">
                <a16:creationId xmlns:a16="http://schemas.microsoft.com/office/drawing/2014/main" id="{1D0FDA59-611C-414C-8A10-EC5442F15DA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732965" y="5078280"/>
            <a:ext cx="835969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Obdélník: se zakulacenými rohy 15">
            <a:extLst>
              <a:ext uri="{FF2B5EF4-FFF2-40B4-BE49-F238E27FC236}">
                <a16:creationId xmlns:a16="http://schemas.microsoft.com/office/drawing/2014/main" id="{D50D8295-323C-4B64-AF7B-D31D27379ED9}"/>
              </a:ext>
            </a:extLst>
          </p:cNvPr>
          <p:cNvSpPr/>
          <p:nvPr/>
        </p:nvSpPr>
        <p:spPr>
          <a:xfrm>
            <a:off x="1568934" y="5371984"/>
            <a:ext cx="1555925" cy="389614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465 (6,2 %)</a:t>
            </a:r>
          </a:p>
        </p:txBody>
      </p:sp>
      <p:cxnSp>
        <p:nvCxnSpPr>
          <p:cNvPr id="32" name="Přímá spojnice se šipkou 21">
            <a:extLst>
              <a:ext uri="{FF2B5EF4-FFF2-40B4-BE49-F238E27FC236}">
                <a16:creationId xmlns:a16="http://schemas.microsoft.com/office/drawing/2014/main" id="{6B160C03-673E-43C2-83D3-16CE1AEB6BDC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732965" y="5566791"/>
            <a:ext cx="835969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Přímá spojnice 4">
            <a:extLst>
              <a:ext uri="{FF2B5EF4-FFF2-40B4-BE49-F238E27FC236}">
                <a16:creationId xmlns:a16="http://schemas.microsoft.com/office/drawing/2014/main" id="{8311BC65-8FAB-4DFC-8768-14A6F1E08B86}"/>
              </a:ext>
            </a:extLst>
          </p:cNvPr>
          <p:cNvCxnSpPr/>
          <p:nvPr/>
        </p:nvCxnSpPr>
        <p:spPr>
          <a:xfrm>
            <a:off x="732965" y="4789608"/>
            <a:ext cx="0" cy="776084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A42B8612-16DB-4522-86C8-5954CAA94E2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7679" y="1149475"/>
            <a:ext cx="11268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Datovým zdrojem pro analýzu rizikových faktorů pro těžký průběh COVID-19 je </a:t>
            </a:r>
            <a:r>
              <a:rPr lang="pl-PL" altLang="cs-CZ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Národní registr hrazených zdravotních služeb (NRHZS)</a:t>
            </a:r>
            <a:r>
              <a:rPr lang="pl-PL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který obsahuje data zdravotních pojišťoven v hospitalizační i ambulantní oblasti včetně kompletních dat o vykázaných diagnózách, procedurách a léčbě; v současnosti jsou data k dispozici v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letech 2010–2019.</a:t>
            </a:r>
          </a:p>
        </p:txBody>
      </p:sp>
    </p:spTree>
    <p:extLst>
      <p:ext uri="{BB962C8B-B14F-4D97-AF65-F5344CB8AC3E}">
        <p14:creationId xmlns:p14="http://schemas.microsoft.com/office/powerpoint/2010/main" val="2696629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0369-2E3B-45E4-AD00-66AF22CE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uvažovaných prediktorů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78FBE3E0-FFC1-4E4A-86CF-0E3DCCC873C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8970" y="1082361"/>
            <a:ext cx="115616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Seznam prediktorů, které byly uvažovány při tvorbě vícerozměrných rizikových modelů: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Demografické charakteristiky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(pohlaví, věk)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Přidružená onemocnění / komplikace zdravotního stavu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Onkologické onemocnění (protinádorová léčba)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Kardiovaskulární onemocnění (hypertenze, fibrilace síní, chronická ischemická choroba srdeční, chronické srdeční selhání, historie akutního infarktu myokardu nebo PCI, historie cévní mozkové příhody)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Onemocnění dýchací soustavy (astma, chronická obstrukční plicní nemoc)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Nemoci ledvin (selhání ledvin a jiná onemocnění, dialýza)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Nemoci trávicí soustavy (nemoci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gastroduodena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střev, jater, žlučníku a slinivky břišní)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Diabetes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mellitus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Užívaná léčiva jako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proxy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proměnná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přítomnosti vybraných onemocnění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Antiastimatika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antidiabetika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antihypertenziva (ACEI/ARB, betablokátory, blokátory kalciového kanálu, diuretika), antikoagulancia/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antitrombotika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antacida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glukokortikoidy, léky pro úpravu funkce štítné žlázy,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statiny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533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6594-5913-42CF-9A03-C3B883F2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0"/>
            <a:ext cx="5763181" cy="1059255"/>
          </a:xfrm>
        </p:spPr>
        <p:txBody>
          <a:bodyPr/>
          <a:lstStyle/>
          <a:p>
            <a:r>
              <a:rPr lang="cs-CZ" sz="2000" dirty="0"/>
              <a:t>Jaká je pravděpodobnost, že se u osoby pozitivně testované na COVID-19 rozvine těžký stav / UPV / ECMO / úmrtí?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0EEB3C80-8ADD-4584-9DAA-C71B540018A4}"/>
              </a:ext>
            </a:extLst>
          </p:cNvPr>
          <p:cNvSpPr txBox="1"/>
          <p:nvPr/>
        </p:nvSpPr>
        <p:spPr>
          <a:xfrm>
            <a:off x="237613" y="1110999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Statistická metoda: vícerozměrná logistická regrese</a:t>
            </a:r>
          </a:p>
        </p:txBody>
      </p:sp>
      <p:graphicFrame>
        <p:nvGraphicFramePr>
          <p:cNvPr id="5" name="Tabulka 1">
            <a:extLst>
              <a:ext uri="{FF2B5EF4-FFF2-40B4-BE49-F238E27FC236}">
                <a16:creationId xmlns:a16="http://schemas.microsoft.com/office/drawing/2014/main" id="{2B699C89-8A8E-48A9-8612-DA550E91B000}"/>
              </a:ext>
            </a:extLst>
          </p:cNvPr>
          <p:cNvGraphicFramePr>
            <a:graphicFrameLocks noGrp="1"/>
          </p:cNvGraphicFramePr>
          <p:nvPr/>
        </p:nvGraphicFramePr>
        <p:xfrm>
          <a:off x="308969" y="1510493"/>
          <a:ext cx="7455118" cy="35621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70696">
                  <a:extLst>
                    <a:ext uri="{9D8B030D-6E8A-4147-A177-3AD203B41FA5}">
                      <a16:colId xmlns:a16="http://schemas.microsoft.com/office/drawing/2014/main" val="1479488644"/>
                    </a:ext>
                  </a:extLst>
                </a:gridCol>
                <a:gridCol w="3391593">
                  <a:extLst>
                    <a:ext uri="{9D8B030D-6E8A-4147-A177-3AD203B41FA5}">
                      <a16:colId xmlns:a16="http://schemas.microsoft.com/office/drawing/2014/main" val="2380626018"/>
                    </a:ext>
                  </a:extLst>
                </a:gridCol>
                <a:gridCol w="1898813">
                  <a:extLst>
                    <a:ext uri="{9D8B030D-6E8A-4147-A177-3AD203B41FA5}">
                      <a16:colId xmlns:a16="http://schemas.microsoft.com/office/drawing/2014/main" val="898291209"/>
                    </a:ext>
                  </a:extLst>
                </a:gridCol>
                <a:gridCol w="994016">
                  <a:extLst>
                    <a:ext uri="{9D8B030D-6E8A-4147-A177-3AD203B41FA5}">
                      <a16:colId xmlns:a16="http://schemas.microsoft.com/office/drawing/2014/main" val="373330682"/>
                    </a:ext>
                  </a:extLst>
                </a:gridCol>
              </a:tblGrid>
              <a:tr h="1591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Prediktor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5486" marT="548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5486" marT="548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 (95% IS)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86" marR="5486" marT="548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hodnota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86" marR="5486" marT="5486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800941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Pohlaví</a:t>
                      </a:r>
                    </a:p>
                  </a:txBody>
                  <a:tcPr marL="3600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</a:p>
                  </a:txBody>
                  <a:tcPr marL="3600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437842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</a:p>
                  </a:txBody>
                  <a:tcPr marL="3600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2,10 (1,68; 2,62)</a:t>
                      </a:r>
                    </a:p>
                  </a:txBody>
                  <a:tcPr marL="9525" marR="9525" marT="9525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0,001</a:t>
                      </a:r>
                    </a:p>
                  </a:txBody>
                  <a:tcPr marL="9525" marR="9525" marT="9525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327797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</a:p>
                  </a:txBody>
                  <a:tcPr marL="3600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40 let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982214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40–49 let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3,41 (1,37; 8,48)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799109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50–59 let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11,92 (5,30; 26,81)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0,001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3620765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60–69 let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30,68 (14,04; 67,04)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0,001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1151886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70–79 let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60,89 (27,93; 132,73)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0,001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1627613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80–89 let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112,68 (51,48; 246,63)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0,001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7341085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90 let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200,12 (86,50; 462,97)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0,001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071532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Komorbidity</a:t>
                      </a:r>
                    </a:p>
                  </a:txBody>
                  <a:tcPr marL="3600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Chronické onemocnění ledvin</a:t>
                      </a:r>
                    </a:p>
                  </a:txBody>
                  <a:tcPr marL="3600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1,97 (1,45; 2,68)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0,001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7236628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Astma / CHOPN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1,55 (1,17; 2,05)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051959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Protinádorová léčba v posledních 5 letech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1,54 (1,05; 2,25)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9452211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Chronické srdeční selhání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1,50 (1,09; 2,08)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7273426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Onemocnění spojená s poruchou acidity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1,47 (1,16; 1,85)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3814892"/>
                  </a:ext>
                </a:extLst>
              </a:tr>
              <a:tr h="158158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Diabetes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mellitus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1,38 (1,07; 1,78)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0,012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513639"/>
                  </a:ext>
                </a:extLst>
              </a:tr>
            </a:tbl>
          </a:graphicData>
        </a:graphic>
      </p:graphicFrame>
      <p:sp>
        <p:nvSpPr>
          <p:cNvPr id="6" name="TextovéPole 6">
            <a:extLst>
              <a:ext uri="{FF2B5EF4-FFF2-40B4-BE49-F238E27FC236}">
                <a16:creationId xmlns:a16="http://schemas.microsoft.com/office/drawing/2014/main" id="{53400197-B69E-40DF-A48D-C77BDBCBF9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066199" y="1455875"/>
            <a:ext cx="38881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Zhodnocení modelu: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AUC = 0,893 (95% IS: 0,880–0,907)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Senzitivita: 85,8 %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Specificita: 80,3 %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Křížová validace (k = 10):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AUC = 0,819 (rozsah 0,856–0,943)</a:t>
            </a:r>
          </a:p>
        </p:txBody>
      </p:sp>
      <p:sp>
        <p:nvSpPr>
          <p:cNvPr id="7" name="TextovéPole 3">
            <a:extLst>
              <a:ext uri="{FF2B5EF4-FFF2-40B4-BE49-F238E27FC236}">
                <a16:creationId xmlns:a16="http://schemas.microsoft.com/office/drawing/2014/main" id="{9AABF450-E35D-41DD-BED8-7A249D5EA92F}"/>
              </a:ext>
            </a:extLst>
          </p:cNvPr>
          <p:cNvSpPr txBox="1"/>
          <p:nvPr/>
        </p:nvSpPr>
        <p:spPr>
          <a:xfrm>
            <a:off x="237613" y="5132938"/>
            <a:ext cx="7526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Model je kromě demografických charakteristik (pohlaví, věk) postaven na běžných, chronicky se vyskytujících onemocněních s vysokou prevalencí v populaci, o nichž je známo, že mohou mít vazbu na průběh onemocnění COVID-19. Individuální míra rizika pacienta může být ovlivněna dalšími faktory, které nebylo možné při tvorbě modelu zohlednit z důvodu nižší prevalence v populaci. Model nezohledňuje aktuální klinický stav pacienta, u konkrétního pacienta je nutné posoudit riziko individuálně.</a:t>
            </a:r>
          </a:p>
        </p:txBody>
      </p:sp>
    </p:spTree>
    <p:extLst>
      <p:ext uri="{BB962C8B-B14F-4D97-AF65-F5344CB8AC3E}">
        <p14:creationId xmlns:p14="http://schemas.microsoft.com/office/powerpoint/2010/main" val="268771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4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57556" y="897948"/>
            <a:ext cx="10972800" cy="482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0" dirty="0">
                <a:solidFill>
                  <a:srgbClr val="C00000"/>
                </a:solidFill>
              </a:rPr>
              <a:t>NRHZS = Národní registr hrazených zdravotních služeb</a:t>
            </a:r>
          </a:p>
          <a:p>
            <a:pPr lvl="1" indent="-342900"/>
            <a:r>
              <a:rPr lang="cs-CZ" sz="2000" dirty="0"/>
              <a:t>zřízen v roce 2016, v produkčním provozu od roku 2018</a:t>
            </a:r>
          </a:p>
          <a:p>
            <a:pPr lvl="1" indent="-342900"/>
            <a:r>
              <a:rPr lang="cs-CZ" sz="2000" dirty="0"/>
              <a:t>shromažďuje data zdravotních pojišťoven o poskytnuté péči jednotlivým obyvatelům ČR</a:t>
            </a:r>
          </a:p>
          <a:p>
            <a:pPr lvl="1" indent="-342900"/>
            <a:endParaRPr lang="cs-CZ" sz="2000" dirty="0"/>
          </a:p>
          <a:p>
            <a:pPr marL="1371600" lvl="3" indent="0">
              <a:buNone/>
            </a:pPr>
            <a:r>
              <a:rPr lang="cs-CZ" sz="1400" dirty="0"/>
              <a:t>111 Všeobecná zdravotní pojišťovna ČR</a:t>
            </a:r>
          </a:p>
          <a:p>
            <a:pPr marL="1371600" lvl="3" indent="0">
              <a:buNone/>
            </a:pPr>
            <a:r>
              <a:rPr lang="cs-CZ" sz="1400" dirty="0"/>
              <a:t>201 Vojenská zdravotní pojišťovna ČR</a:t>
            </a:r>
          </a:p>
          <a:p>
            <a:pPr marL="1371600" lvl="3" indent="0">
              <a:buNone/>
            </a:pPr>
            <a:r>
              <a:rPr lang="cs-CZ" sz="1400" dirty="0"/>
              <a:t>205 Česká průmyslová zdravotní pojišťovna</a:t>
            </a:r>
          </a:p>
          <a:p>
            <a:pPr marL="1371600" lvl="3" indent="0">
              <a:buNone/>
            </a:pPr>
            <a:r>
              <a:rPr lang="cs-CZ" sz="1400" dirty="0"/>
              <a:t>207 Oborová zdravotní pojišťovna zaměstnanců bank, pojišťoven a stavebnictví</a:t>
            </a:r>
          </a:p>
          <a:p>
            <a:pPr marL="1371600" lvl="3" indent="0">
              <a:buNone/>
            </a:pPr>
            <a:r>
              <a:rPr lang="cs-CZ" sz="1400" dirty="0"/>
              <a:t>209 Zaměstnanecká pojišťovna Škoda</a:t>
            </a:r>
          </a:p>
          <a:p>
            <a:pPr marL="1371600" lvl="3" indent="0">
              <a:buNone/>
            </a:pPr>
            <a:r>
              <a:rPr lang="cs-CZ" sz="1400" dirty="0"/>
              <a:t>211 Zdravotní pojišťovna ministerstva vnitra ČR</a:t>
            </a:r>
          </a:p>
          <a:p>
            <a:pPr marL="1371600" lvl="3" indent="0">
              <a:buNone/>
            </a:pPr>
            <a:r>
              <a:rPr lang="cs-CZ" sz="1400" dirty="0"/>
              <a:t>213 Revírní bratrská pokladna, zdrav. pojišťovna</a:t>
            </a:r>
          </a:p>
          <a:p>
            <a:pPr lvl="1" indent="-342900"/>
            <a:endParaRPr lang="cs-CZ" sz="2000" dirty="0"/>
          </a:p>
          <a:p>
            <a:pPr lvl="1" indent="-342900"/>
            <a:r>
              <a:rPr lang="cs-CZ" sz="2000" dirty="0"/>
              <a:t>data kompletně dostupná v letech 2010–2020</a:t>
            </a:r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96F6E4-7C15-49A0-BC90-108D11D9AB0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C00000"/>
                </a:solidFill>
                <a:latin typeface="+mn-lt"/>
              </a:rPr>
              <a:t>Jaká</a:t>
            </a:r>
            <a:r>
              <a:rPr lang="en-US" sz="3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n-lt"/>
              </a:rPr>
              <a:t>analyzujeme</a:t>
            </a:r>
            <a:r>
              <a:rPr lang="en-US" sz="3000" b="1" dirty="0">
                <a:solidFill>
                  <a:srgbClr val="C00000"/>
                </a:solidFill>
                <a:latin typeface="+mn-lt"/>
              </a:rPr>
              <a:t> data?</a:t>
            </a:r>
          </a:p>
        </p:txBody>
      </p:sp>
    </p:spTree>
    <p:extLst>
      <p:ext uri="{BB962C8B-B14F-4D97-AF65-F5344CB8AC3E}">
        <p14:creationId xmlns:p14="http://schemas.microsoft.com/office/powerpoint/2010/main" val="3892978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8098-FD22-4D12-9399-2D1AB6CC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0"/>
            <a:ext cx="5763181" cy="1059255"/>
          </a:xfrm>
        </p:spPr>
        <p:txBody>
          <a:bodyPr/>
          <a:lstStyle/>
          <a:p>
            <a:r>
              <a:rPr lang="cs-CZ" sz="2000" dirty="0"/>
              <a:t>Jaká je pravděpodobnost, že se u osoby pozitivně testované na COVID-19 rozvine těžký stav / UPV / ECMO / úmrtí?</a:t>
            </a:r>
          </a:p>
        </p:txBody>
      </p:sp>
      <p:sp>
        <p:nvSpPr>
          <p:cNvPr id="4" name="TextovéPole 10">
            <a:extLst>
              <a:ext uri="{FF2B5EF4-FFF2-40B4-BE49-F238E27FC236}">
                <a16:creationId xmlns:a16="http://schemas.microsoft.com/office/drawing/2014/main" id="{F62EEEF4-74C1-4B98-B3F1-B316737900DC}"/>
              </a:ext>
            </a:extLst>
          </p:cNvPr>
          <p:cNvSpPr txBox="1"/>
          <p:nvPr/>
        </p:nvSpPr>
        <p:spPr>
          <a:xfrm>
            <a:off x="308970" y="5388414"/>
            <a:ext cx="930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*Tíže přidružených onemocnění je dána součtem bodů za přítomnost jednotlivých komorbidit:</a:t>
            </a:r>
          </a:p>
        </p:txBody>
      </p:sp>
      <p:graphicFrame>
        <p:nvGraphicFramePr>
          <p:cNvPr id="5" name="Tabulka 3">
            <a:extLst>
              <a:ext uri="{FF2B5EF4-FFF2-40B4-BE49-F238E27FC236}">
                <a16:creationId xmlns:a16="http://schemas.microsoft.com/office/drawing/2014/main" id="{E363E303-B124-44DC-8D21-654B5E759C56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08970" y="1351271"/>
          <a:ext cx="5109600" cy="36382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69659876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8055071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018069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41864065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70154397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63405499"/>
                    </a:ext>
                  </a:extLst>
                </a:gridCol>
              </a:tblGrid>
              <a:tr h="36200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Muži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predikovaná pravděpodobnost</a:t>
                      </a:r>
                      <a:b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(95% </a:t>
                      </a:r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 spolehlivosti)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899175"/>
                  </a:ext>
                </a:extLst>
              </a:tr>
              <a:tr h="24902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Tíže přidružených onemocnění*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19953"/>
                  </a:ext>
                </a:extLst>
              </a:tr>
              <a:tr h="258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049737"/>
                  </a:ext>
                </a:extLst>
              </a:tr>
              <a:tr h="384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(0,2; 0,7)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4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(0,2; 1,1)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6B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(0,4; 1,7)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AB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555690"/>
                  </a:ext>
                </a:extLst>
              </a:tr>
              <a:tr h="384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40–49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(0,7; 1,9)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B3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(1,0; 2,9)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B5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(1,5; 4,5)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B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(2,3; 7,2)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B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38564"/>
                  </a:ext>
                </a:extLst>
              </a:tr>
              <a:tr h="384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50–59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(2,7; 5,2)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(4,1; 7,8)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C0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8,7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(6,2; 12,0)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C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12,9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(9,0; 18,3)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6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138221"/>
                  </a:ext>
                </a:extLst>
              </a:tr>
              <a:tr h="384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60–69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8,9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(7,0; 11,3)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A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13,3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(10,8; 16,3)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7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19,4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(15,7; 23,7)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9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27,3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(21,7; 33,8)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37,0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(28,8; 46,1)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233492"/>
                  </a:ext>
                </a:extLst>
              </a:tr>
              <a:tr h="384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70–79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16,4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(13,1; 20,3)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0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23,5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(19,7; 27,8)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32,5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(27,8; 37,6)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43,0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(36,7; 49,5)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2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54,1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(46,0; 62,0)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03381"/>
                  </a:ext>
                </a:extLst>
              </a:tr>
              <a:tr h="384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80–89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26,7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(21,6; 32,5)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36,3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(30,8; 42,2)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47,2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(41,0; 53,4)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58,3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(51,1; 65,1)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8C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68,6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(60,7; 75,6)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2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734164"/>
                  </a:ext>
                </a:extLst>
              </a:tr>
              <a:tr h="384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39,9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(30,5; 50,2)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51,0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(41,1; 60,8)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E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62,0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(52,1; 70,9)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71,8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(62,3; 79,7)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80,0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(71,2; 86,5)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56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41671"/>
                  </a:ext>
                </a:extLst>
              </a:tr>
            </a:tbl>
          </a:graphicData>
        </a:graphic>
      </p:graphicFrame>
      <p:graphicFrame>
        <p:nvGraphicFramePr>
          <p:cNvPr id="6" name="Tabulka 7">
            <a:extLst>
              <a:ext uri="{FF2B5EF4-FFF2-40B4-BE49-F238E27FC236}">
                <a16:creationId xmlns:a16="http://schemas.microsoft.com/office/drawing/2014/main" id="{85A67E4E-E0DE-47B2-8214-25A5A2E803A6}"/>
              </a:ext>
            </a:extLst>
          </p:cNvPr>
          <p:cNvGraphicFramePr>
            <a:graphicFrameLocks noGrp="1"/>
          </p:cNvGraphicFramePr>
          <p:nvPr/>
        </p:nvGraphicFramePr>
        <p:xfrm>
          <a:off x="5603998" y="1351271"/>
          <a:ext cx="5109600" cy="363726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673752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33524076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56613163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10495559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5259508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309875671"/>
                    </a:ext>
                  </a:extLst>
                </a:gridCol>
              </a:tblGrid>
              <a:tr h="36297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Ženy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predikovaná pravděpodobnost</a:t>
                      </a:r>
                      <a:b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(95% </a:t>
                      </a:r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 spolehlivosti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652728"/>
                  </a:ext>
                </a:extLst>
              </a:tr>
              <a:tr h="2497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Tíže přidružených onemocnění*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144520"/>
                  </a:ext>
                </a:extLst>
              </a:tr>
              <a:tr h="2497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35020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(0,1; 0,3)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2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(0,1; 0,5)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3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(0,2; 0,8)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4B1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558602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40–49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(0,3; 0,9)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B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(0,5; 1,4)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B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(0,7; 2,2)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0B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(1,1; 3,6)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B5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475025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50–59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(1,3; 2,6)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B5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2,8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(2,0; 3,9)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B8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(3,0; 6,2)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BC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6,6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(4,4; 9,7)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C3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98758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60–69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(3,4; 5,9)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BD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6,8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(5,3; 8,7)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C4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10,2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(7,9; 13,2)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15,2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(11,4; 19,9)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C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21,8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(15,9; 29,2)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26110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70–79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8,5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(6,6; 11,0)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12,7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(10,3; 15,7)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5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18,6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(15,2; 22,5)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26,4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(21,4; 32,0)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35,9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(28,6; 43,9)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4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63717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80–89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14,8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(11,7; 18,5)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B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21,3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(17,7; 25,5)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29,8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(25,1; 34,9)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39,9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(33,6; 46,5)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A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50,9</a:t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(42,7; 59,1)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9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161223"/>
                  </a:ext>
                </a:extLst>
              </a:tr>
              <a:tr h="385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24,0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(17,6; 31,8)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33,1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(25,5; 41,7)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43,6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(34,8; 52,9)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0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54,8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(44,8; 64,4)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65,5</a:t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(54,8; 74,8)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99399"/>
                  </a:ext>
                </a:extLst>
              </a:tr>
            </a:tbl>
          </a:graphicData>
        </a:graphic>
      </p:graphicFrame>
      <p:graphicFrame>
        <p:nvGraphicFramePr>
          <p:cNvPr id="7" name="Tabulka 12">
            <a:extLst>
              <a:ext uri="{FF2B5EF4-FFF2-40B4-BE49-F238E27FC236}">
                <a16:creationId xmlns:a16="http://schemas.microsoft.com/office/drawing/2014/main" id="{44E6B5B9-8E29-49D6-BA3C-39466048ABA6}"/>
              </a:ext>
            </a:extLst>
          </p:cNvPr>
          <p:cNvGraphicFramePr>
            <a:graphicFrameLocks noGrp="1"/>
          </p:cNvGraphicFramePr>
          <p:nvPr/>
        </p:nvGraphicFramePr>
        <p:xfrm>
          <a:off x="308970" y="5088952"/>
          <a:ext cx="10404625" cy="200025"/>
        </p:xfrm>
        <a:graphic>
          <a:graphicData uri="http://schemas.openxmlformats.org/drawingml/2006/table">
            <a:tbl>
              <a:tblPr/>
              <a:tblGrid>
                <a:gridCol w="945875">
                  <a:extLst>
                    <a:ext uri="{9D8B030D-6E8A-4147-A177-3AD203B41FA5}">
                      <a16:colId xmlns:a16="http://schemas.microsoft.com/office/drawing/2014/main" val="355716239"/>
                    </a:ext>
                  </a:extLst>
                </a:gridCol>
                <a:gridCol w="945875">
                  <a:extLst>
                    <a:ext uri="{9D8B030D-6E8A-4147-A177-3AD203B41FA5}">
                      <a16:colId xmlns:a16="http://schemas.microsoft.com/office/drawing/2014/main" val="2958700985"/>
                    </a:ext>
                  </a:extLst>
                </a:gridCol>
                <a:gridCol w="945875">
                  <a:extLst>
                    <a:ext uri="{9D8B030D-6E8A-4147-A177-3AD203B41FA5}">
                      <a16:colId xmlns:a16="http://schemas.microsoft.com/office/drawing/2014/main" val="761747095"/>
                    </a:ext>
                  </a:extLst>
                </a:gridCol>
                <a:gridCol w="945875">
                  <a:extLst>
                    <a:ext uri="{9D8B030D-6E8A-4147-A177-3AD203B41FA5}">
                      <a16:colId xmlns:a16="http://schemas.microsoft.com/office/drawing/2014/main" val="1067916544"/>
                    </a:ext>
                  </a:extLst>
                </a:gridCol>
                <a:gridCol w="945875">
                  <a:extLst>
                    <a:ext uri="{9D8B030D-6E8A-4147-A177-3AD203B41FA5}">
                      <a16:colId xmlns:a16="http://schemas.microsoft.com/office/drawing/2014/main" val="3068336483"/>
                    </a:ext>
                  </a:extLst>
                </a:gridCol>
                <a:gridCol w="945875">
                  <a:extLst>
                    <a:ext uri="{9D8B030D-6E8A-4147-A177-3AD203B41FA5}">
                      <a16:colId xmlns:a16="http://schemas.microsoft.com/office/drawing/2014/main" val="1154784993"/>
                    </a:ext>
                  </a:extLst>
                </a:gridCol>
                <a:gridCol w="945875">
                  <a:extLst>
                    <a:ext uri="{9D8B030D-6E8A-4147-A177-3AD203B41FA5}">
                      <a16:colId xmlns:a16="http://schemas.microsoft.com/office/drawing/2014/main" val="3510085280"/>
                    </a:ext>
                  </a:extLst>
                </a:gridCol>
                <a:gridCol w="945875">
                  <a:extLst>
                    <a:ext uri="{9D8B030D-6E8A-4147-A177-3AD203B41FA5}">
                      <a16:colId xmlns:a16="http://schemas.microsoft.com/office/drawing/2014/main" val="996015152"/>
                    </a:ext>
                  </a:extLst>
                </a:gridCol>
                <a:gridCol w="945875">
                  <a:extLst>
                    <a:ext uri="{9D8B030D-6E8A-4147-A177-3AD203B41FA5}">
                      <a16:colId xmlns:a16="http://schemas.microsoft.com/office/drawing/2014/main" val="3832844762"/>
                    </a:ext>
                  </a:extLst>
                </a:gridCol>
                <a:gridCol w="945875">
                  <a:extLst>
                    <a:ext uri="{9D8B030D-6E8A-4147-A177-3AD203B41FA5}">
                      <a16:colId xmlns:a16="http://schemas.microsoft.com/office/drawing/2014/main" val="2888982419"/>
                    </a:ext>
                  </a:extLst>
                </a:gridCol>
                <a:gridCol w="945875">
                  <a:extLst>
                    <a:ext uri="{9D8B030D-6E8A-4147-A177-3AD203B41FA5}">
                      <a16:colId xmlns:a16="http://schemas.microsoft.com/office/drawing/2014/main" val="52775891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D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7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5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3C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23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00879"/>
                  </a:ext>
                </a:extLst>
              </a:tr>
            </a:tbl>
          </a:graphicData>
        </a:graphic>
      </p:graphicFrame>
      <p:graphicFrame>
        <p:nvGraphicFramePr>
          <p:cNvPr id="3" name="Tabulka 7">
            <a:extLst>
              <a:ext uri="{FF2B5EF4-FFF2-40B4-BE49-F238E27FC236}">
                <a16:creationId xmlns:a16="http://schemas.microsoft.com/office/drawing/2014/main" id="{A36763B7-2326-4E94-A8C9-767552F120DD}"/>
              </a:ext>
            </a:extLst>
          </p:cNvPr>
          <p:cNvGraphicFramePr>
            <a:graphicFrameLocks noGrp="1"/>
          </p:cNvGraphicFramePr>
          <p:nvPr/>
        </p:nvGraphicFramePr>
        <p:xfrm>
          <a:off x="431801" y="5696191"/>
          <a:ext cx="8128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852127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961244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bod </a:t>
                      </a:r>
                      <a:r>
                        <a:rPr kumimoji="0" lang="cs-CZ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Chronické onemocnění ledvin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bod </a:t>
                      </a:r>
                      <a:r>
                        <a:rPr kumimoji="0" lang="cs-CZ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Chronické srdeční selhání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635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bod </a:t>
                      </a:r>
                      <a:r>
                        <a:rPr kumimoji="0" lang="cs-CZ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Astma / CHOPN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bod </a:t>
                      </a:r>
                      <a:r>
                        <a:rPr kumimoji="0" lang="cs-CZ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Onemocnění spojená s poruchou acidity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7705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bod </a:t>
                      </a:r>
                      <a:r>
                        <a:rPr kumimoji="0" lang="cs-CZ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Protinádorová léčba v posledních 5 letech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bod </a:t>
                      </a:r>
                      <a:r>
                        <a:rPr kumimoji="0" lang="cs-CZ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Diabetes </a:t>
                      </a:r>
                      <a:r>
                        <a:rPr kumimoji="0" lang="cs-CZ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mellitus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286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061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239378"/>
            <a:ext cx="12192000" cy="118962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Prediktivní model</a:t>
            </a:r>
            <a:br>
              <a:rPr lang="cs-CZ" b="1" dirty="0"/>
            </a:br>
            <a:r>
              <a:rPr lang="cs-CZ" b="1" dirty="0"/>
              <a:t>epidemie COVID-19 v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4325" y="3905251"/>
            <a:ext cx="11410950" cy="2009774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2"/>
                </a:solidFill>
              </a:rPr>
              <a:t>Predikce aktuálního počtu hospitalizovaných pacientů / pacientů na JIP</a:t>
            </a:r>
          </a:p>
        </p:txBody>
      </p:sp>
    </p:spTree>
    <p:extLst>
      <p:ext uri="{BB962C8B-B14F-4D97-AF65-F5344CB8AC3E}">
        <p14:creationId xmlns:p14="http://schemas.microsoft.com/office/powerpoint/2010/main" val="3245627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790D6-BA3F-46D0-99B1-4BDE2A0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398973" cy="576000"/>
          </a:xfrm>
        </p:spPr>
        <p:txBody>
          <a:bodyPr/>
          <a:lstStyle/>
          <a:p>
            <a:r>
              <a:rPr lang="cs-CZ" sz="2400" dirty="0">
                <a:latin typeface="+mn-lt"/>
              </a:rPr>
              <a:t>Predikce ve čtyřech scénářích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99F9D63-C378-4018-B97A-C6FF1B38BBF2}"/>
              </a:ext>
            </a:extLst>
          </p:cNvPr>
          <p:cNvSpPr txBox="1"/>
          <p:nvPr/>
        </p:nvSpPr>
        <p:spPr>
          <a:xfrm>
            <a:off x="173293" y="1222719"/>
            <a:ext cx="386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Scénáře vývoje dle hodnoty reprodukčního čísla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9B8FCCD-AB42-495D-8900-E0EDAF4D369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92918" y="843166"/>
            <a:ext cx="503148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Rizikový scénář, R = 1,10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5432FB-02C6-4A48-823E-AAFFD38F04C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92918" y="2152071"/>
            <a:ext cx="503148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Scénář zpomalení (R = 0,75)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FBBF0DE-751C-4A8D-9688-745F518DEA63}"/>
              </a:ext>
            </a:extLst>
          </p:cNvPr>
          <p:cNvCxnSpPr/>
          <p:nvPr/>
        </p:nvCxnSpPr>
        <p:spPr>
          <a:xfrm flipV="1">
            <a:off x="4154743" y="1068720"/>
            <a:ext cx="523875" cy="569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27BD7B2-178E-45A0-B634-921C0C8A629F}"/>
              </a:ext>
            </a:extLst>
          </p:cNvPr>
          <p:cNvCxnSpPr/>
          <p:nvPr/>
        </p:nvCxnSpPr>
        <p:spPr>
          <a:xfrm>
            <a:off x="4154743" y="1707635"/>
            <a:ext cx="523875" cy="640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4">
            <a:extLst>
              <a:ext uri="{FF2B5EF4-FFF2-40B4-BE49-F238E27FC236}">
                <a16:creationId xmlns:a16="http://schemas.microsoft.com/office/drawing/2014/main" id="{3E256F39-56D6-4974-B02C-6BB28A4AE574}"/>
              </a:ext>
            </a:extLst>
          </p:cNvPr>
          <p:cNvGraphicFramePr/>
          <p:nvPr/>
        </p:nvGraphicFramePr>
        <p:xfrm>
          <a:off x="556549" y="3273786"/>
          <a:ext cx="11354940" cy="354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3" name="TextBox 6">
            <a:extLst>
              <a:ext uri="{FF2B5EF4-FFF2-40B4-BE49-F238E27FC236}">
                <a16:creationId xmlns:a16="http://schemas.microsoft.com/office/drawing/2014/main" id="{69CEF138-18A8-4271-9FEF-402DB7C25B8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6549" y="2471492"/>
            <a:ext cx="29728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počet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 s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nově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prokázanou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nákazou COVID-19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297EC6B-32AF-493A-B2A7-B285C8CEF1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72572" y="3144329"/>
            <a:ext cx="386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1,10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C9B186B-8163-428B-A364-E90D3144B57D}"/>
              </a:ext>
            </a:extLst>
          </p:cNvPr>
          <p:cNvSpPr/>
          <p:nvPr/>
        </p:nvSpPr>
        <p:spPr>
          <a:xfrm>
            <a:off x="3640751" y="2755070"/>
            <a:ext cx="237744" cy="237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5669B2F-D612-4664-B709-53D98132D57A}"/>
              </a:ext>
            </a:extLst>
          </p:cNvPr>
          <p:cNvSpPr txBox="1"/>
          <p:nvPr/>
        </p:nvSpPr>
        <p:spPr>
          <a:xfrm>
            <a:off x="3937932" y="2703263"/>
            <a:ext cx="1573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z IS IN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6B85254-1A7D-488E-9830-3F99A7742F43}"/>
              </a:ext>
            </a:extLst>
          </p:cNvPr>
          <p:cNvCxnSpPr>
            <a:cxnSpLocks/>
          </p:cNvCxnSpPr>
          <p:nvPr/>
        </p:nvCxnSpPr>
        <p:spPr>
          <a:xfrm>
            <a:off x="1377827" y="3299364"/>
            <a:ext cx="237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DE1342D-EB8B-4B07-AF76-9D71853830E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72572" y="3369549"/>
            <a:ext cx="313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0,95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E4706C2C-C343-4CD4-BC4A-ED6979CFCE85}"/>
              </a:ext>
            </a:extLst>
          </p:cNvPr>
          <p:cNvCxnSpPr>
            <a:cxnSpLocks/>
          </p:cNvCxnSpPr>
          <p:nvPr/>
        </p:nvCxnSpPr>
        <p:spPr>
          <a:xfrm>
            <a:off x="1377827" y="3522671"/>
            <a:ext cx="2377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95375A6-BA75-44A5-A84A-36A5A097F6F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672572" y="3594769"/>
            <a:ext cx="386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0,85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B76497E-F494-41CE-B6CE-8CEE02B36A8F}"/>
              </a:ext>
            </a:extLst>
          </p:cNvPr>
          <p:cNvCxnSpPr>
            <a:cxnSpLocks/>
          </p:cNvCxnSpPr>
          <p:nvPr/>
        </p:nvCxnSpPr>
        <p:spPr>
          <a:xfrm>
            <a:off x="1377827" y="3745978"/>
            <a:ext cx="237744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E453CAE8-274D-40EB-837F-1DFE06B3FC2E}"/>
              </a:ext>
            </a:extLst>
          </p:cNvPr>
          <p:cNvCxnSpPr>
            <a:cxnSpLocks/>
          </p:cNvCxnSpPr>
          <p:nvPr/>
        </p:nvCxnSpPr>
        <p:spPr>
          <a:xfrm>
            <a:off x="1377827" y="3969284"/>
            <a:ext cx="2377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Vlajka CR">
            <a:extLst>
              <a:ext uri="{FF2B5EF4-FFF2-40B4-BE49-F238E27FC236}">
                <a16:creationId xmlns:a16="http://schemas.microsoft.com/office/drawing/2014/main" id="{00F626A7-0D8A-4996-979E-ADFDA1B08C79}"/>
              </a:ext>
            </a:extLst>
          </p:cNvPr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609490" y="631706"/>
            <a:ext cx="526893" cy="3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66CCB7E5-B893-4905-A783-B3A264BEFB9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230875" y="2687003"/>
            <a:ext cx="15443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30.4.2021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13 582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predikovaných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6 038 predikovaných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3 305 predikovaných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1 708 predikovaných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66137AA-9182-40A3-A142-5179882050A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64715" y="3819988"/>
            <a:ext cx="38612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0,75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(scénáře ze dne 1. 4. 2021)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32A18E1-478B-49B3-B19F-744DF92D3F6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465187" y="3244873"/>
            <a:ext cx="15443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15.4.2021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10 388 predikovaných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6 824 predikovaných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4 987 predikovaných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3 524 predikovaných</a:t>
            </a:r>
          </a:p>
        </p:txBody>
      </p:sp>
    </p:spTree>
    <p:extLst>
      <p:ext uri="{BB962C8B-B14F-4D97-AF65-F5344CB8AC3E}">
        <p14:creationId xmlns:p14="http://schemas.microsoft.com/office/powerpoint/2010/main" val="3450108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7">
            <a:extLst>
              <a:ext uri="{FF2B5EF4-FFF2-40B4-BE49-F238E27FC236}">
                <a16:creationId xmlns:a16="http://schemas.microsoft.com/office/drawing/2014/main" id="{11F49910-0D5D-478C-8189-30DFF14189A8}"/>
              </a:ext>
            </a:extLst>
          </p:cNvPr>
          <p:cNvSpPr txBox="1"/>
          <p:nvPr/>
        </p:nvSpPr>
        <p:spPr>
          <a:xfrm>
            <a:off x="1152524" y="5733623"/>
            <a:ext cx="462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dní od prvního pozitivního výsledku pacienta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59521000-0EE8-47DA-AC5D-E03CBF595836}"/>
              </a:ext>
            </a:extLst>
          </p:cNvPr>
          <p:cNvSpPr txBox="1"/>
          <p:nvPr/>
        </p:nvSpPr>
        <p:spPr>
          <a:xfrm rot="16200000">
            <a:off x="-743093" y="3676626"/>
            <a:ext cx="259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Pravděpodobnost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6C7F67F5-7464-4E41-BC3C-D954C079923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8970" y="959664"/>
            <a:ext cx="10989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Pozitivně testovaní pacienti – čas od prvního pozitivního výsledku do zahájení hospitalizace;</a:t>
            </a:r>
          </a:p>
          <a:p>
            <a:pPr lvl="0"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75 122 </a:t>
            </a:r>
            <a:r>
              <a:rPr lang="cs-CZ" sz="1600" dirty="0">
                <a:solidFill>
                  <a:prstClr val="black"/>
                </a:solidFill>
              </a:rPr>
              <a:t>(data za 08/2020–10/2020)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FB7DE2FB-0069-4B5D-BFC8-0EE5855801F2}"/>
              </a:ext>
            </a:extLst>
          </p:cNvPr>
          <p:cNvGraphicFramePr/>
          <p:nvPr/>
        </p:nvGraphicFramePr>
        <p:xfrm>
          <a:off x="704895" y="2074626"/>
          <a:ext cx="5314901" cy="36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Skupina 13">
            <a:extLst>
              <a:ext uri="{FF2B5EF4-FFF2-40B4-BE49-F238E27FC236}">
                <a16:creationId xmlns:a16="http://schemas.microsoft.com/office/drawing/2014/main" id="{C77B0F62-44CF-4C38-B66F-6B9307361C76}"/>
              </a:ext>
            </a:extLst>
          </p:cNvPr>
          <p:cNvGrpSpPr/>
          <p:nvPr/>
        </p:nvGrpSpPr>
        <p:grpSpPr>
          <a:xfrm>
            <a:off x="2762315" y="4280173"/>
            <a:ext cx="3257480" cy="523220"/>
            <a:chOff x="7273635" y="1858947"/>
            <a:chExt cx="4067365" cy="523220"/>
          </a:xfrm>
        </p:grpSpPr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42E5894C-8B51-4C53-A3EE-34BDF2C35A2A}"/>
                </a:ext>
              </a:extLst>
            </p:cNvPr>
            <p:cNvCxnSpPr/>
            <p:nvPr/>
          </p:nvCxnSpPr>
          <p:spPr>
            <a:xfrm>
              <a:off x="7273635" y="2123888"/>
              <a:ext cx="3075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EF750E2F-E618-40F7-B861-1801248F54A8}"/>
                </a:ext>
              </a:extLst>
            </p:cNvPr>
            <p:cNvCxnSpPr/>
            <p:nvPr/>
          </p:nvCxnSpPr>
          <p:spPr>
            <a:xfrm>
              <a:off x="7273635" y="2230581"/>
              <a:ext cx="30757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A6C418D3-3CFB-4885-B2B2-19A773360C7F}"/>
                </a:ext>
              </a:extLst>
            </p:cNvPr>
            <p:cNvCxnSpPr/>
            <p:nvPr/>
          </p:nvCxnSpPr>
          <p:spPr>
            <a:xfrm>
              <a:off x="7273635" y="2017194"/>
              <a:ext cx="30757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A49A3CB8-E405-44F4-8E94-ED8A3D489FAF}"/>
                </a:ext>
              </a:extLst>
            </p:cNvPr>
            <p:cNvSpPr txBox="1"/>
            <p:nvPr/>
          </p:nvSpPr>
          <p:spPr>
            <a:xfrm>
              <a:off x="7581205" y="1858947"/>
              <a:ext cx="3759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Hospitalizace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(95% interval spolehlivosti)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A2CE034C-75C0-424B-903D-97CD43F858FF}"/>
              </a:ext>
            </a:extLst>
          </p:cNvPr>
          <p:cNvSpPr/>
          <p:nvPr/>
        </p:nvSpPr>
        <p:spPr>
          <a:xfrm>
            <a:off x="6837967" y="4371676"/>
            <a:ext cx="4257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Aplikována byla Kaplanova-</a:t>
            </a:r>
            <a:r>
              <a:rPr kumimoji="0" 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Meierova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metoda odhadu. Tato metoda zohledňuje kromě výskytu sledované události i délku sledování pacientů a může tak dávat mírně odlišné výsledky od kumulativních podílů pacientů s událostí.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78A72EC-FFA5-4E37-B307-434D533069A1}"/>
              </a:ext>
            </a:extLst>
          </p:cNvPr>
          <p:cNvGraphicFramePr>
            <a:graphicFrameLocks noGrp="1"/>
          </p:cNvGraphicFramePr>
          <p:nvPr/>
        </p:nvGraphicFramePr>
        <p:xfrm>
          <a:off x="6883352" y="2189895"/>
          <a:ext cx="4212000" cy="19869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20928444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22378261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Počet dní od prvního pozitivního výsledku pacienta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Pravděpodobnost hospitalizace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/>
                        <a:t>(95% interval spolehlivosti)</a:t>
                      </a:r>
                      <a:endParaRPr lang="cs-CZ" sz="1400" b="0" dirty="0"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2925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1. den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2.78 % (2.66 %; 2.90 %)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9591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5. den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4.59 % (4.44 %; 4.75 %)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253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10. den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5.30 % (5.14 %; 5.47 %)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2328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15. den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5.53 % (5.36 %; 5.70 %)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0404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20. den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5.61 % (5.44 %; 5.79 %)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4782729"/>
                  </a:ext>
                </a:extLst>
              </a:tr>
              <a:tr h="7739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30. den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5.63 % (5.46 %; 5.81 %)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10190"/>
                  </a:ext>
                </a:extLst>
              </a:tr>
            </a:tbl>
          </a:graphicData>
        </a:graphic>
      </p:graphicFrame>
      <p:sp>
        <p:nvSpPr>
          <p:cNvPr id="19" name="Title 3">
            <a:extLst>
              <a:ext uri="{FF2B5EF4-FFF2-40B4-BE49-F238E27FC236}">
                <a16:creationId xmlns:a16="http://schemas.microsoft.com/office/drawing/2014/main" id="{E63AD410-27F5-41A9-A661-F3F502DEC6B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000" b="1" dirty="0">
                <a:solidFill>
                  <a:srgbClr val="C00000"/>
                </a:solidFill>
                <a:latin typeface="Calibri" panose="020F0502020204030204"/>
              </a:rPr>
              <a:t>Pravděpodobnost potřeby hospitalizace při léčbě COVID-19</a:t>
            </a:r>
            <a:endParaRPr lang="cs-CZ" sz="3000" dirty="0"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0962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">
            <a:extLst>
              <a:ext uri="{FF2B5EF4-FFF2-40B4-BE49-F238E27FC236}">
                <a16:creationId xmlns:a16="http://schemas.microsoft.com/office/drawing/2014/main" id="{6C7F67F5-7464-4E41-BC3C-D954C079923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8969" y="959664"/>
            <a:ext cx="1070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Pozitivně testovaní pacienti – čas od prvního pozitivního výsledku do zahájení hospitalizace;</a:t>
            </a:r>
          </a:p>
          <a:p>
            <a:pPr lvl="0"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75 122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cs-CZ" sz="1600" dirty="0">
                <a:solidFill>
                  <a:prstClr val="black"/>
                </a:solidFill>
              </a:rPr>
              <a:t>data za 08/2020–10/2020)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75A637E2-41A1-4D93-A6FF-4AE8753CEC4B}"/>
              </a:ext>
            </a:extLst>
          </p:cNvPr>
          <p:cNvSpPr txBox="1"/>
          <p:nvPr/>
        </p:nvSpPr>
        <p:spPr>
          <a:xfrm>
            <a:off x="1065058" y="5876281"/>
            <a:ext cx="462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dní od prvního pozitivního výsledku pacienta</a:t>
            </a:r>
          </a:p>
        </p:txBody>
      </p:sp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C400AA80-D37D-40C7-A682-5F409B587A5F}"/>
              </a:ext>
            </a:extLst>
          </p:cNvPr>
          <p:cNvGraphicFramePr/>
          <p:nvPr/>
        </p:nvGraphicFramePr>
        <p:xfrm>
          <a:off x="617429" y="2217284"/>
          <a:ext cx="5314901" cy="36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Obdélník 22">
            <a:extLst>
              <a:ext uri="{FF2B5EF4-FFF2-40B4-BE49-F238E27FC236}">
                <a16:creationId xmlns:a16="http://schemas.microsoft.com/office/drawing/2014/main" id="{A85BCA57-BD8F-4D72-8037-5550925A748C}"/>
              </a:ext>
            </a:extLst>
          </p:cNvPr>
          <p:cNvSpPr/>
          <p:nvPr/>
        </p:nvSpPr>
        <p:spPr>
          <a:xfrm>
            <a:off x="6837967" y="4371676"/>
            <a:ext cx="4257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Aplikována byla Kaplanova-</a:t>
            </a:r>
            <a:r>
              <a:rPr kumimoji="0" 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Meierova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metoda odhadu. Tato metoda zohledňuje kromě výskytu sledované události i délku sledování pacientů a může tak dávat mírně odlišné výsledky od kumulativních podílů pacientů s událostí.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5" name="Tabulka 24">
            <a:extLst>
              <a:ext uri="{FF2B5EF4-FFF2-40B4-BE49-F238E27FC236}">
                <a16:creationId xmlns:a16="http://schemas.microsoft.com/office/drawing/2014/main" id="{CA7CD093-809E-407D-8EF0-EA70C90EE620}"/>
              </a:ext>
            </a:extLst>
          </p:cNvPr>
          <p:cNvGraphicFramePr>
            <a:graphicFrameLocks noGrp="1"/>
          </p:cNvGraphicFramePr>
          <p:nvPr/>
        </p:nvGraphicFramePr>
        <p:xfrm>
          <a:off x="6883352" y="2189895"/>
          <a:ext cx="4212000" cy="13087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20928444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22378261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Věk pacienta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Pravděpodobnost těžkého průběhu COVID-19 (JIP / UPV / ECMO)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v průběhu 30 dní od diagnózy</a:t>
                      </a:r>
                      <a:br>
                        <a:rPr lang="cs-CZ" sz="1400" b="1" dirty="0"/>
                      </a:br>
                      <a:r>
                        <a:rPr lang="cs-CZ" sz="1400" b="0" dirty="0"/>
                        <a:t>(95% interval spolehlivosti)</a:t>
                      </a:r>
                      <a:endParaRPr lang="cs-CZ" sz="1400" b="0" dirty="0"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2925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65 let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2.32 % (2.20 %; 2.44 %)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9591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a více let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31.86 % (30.79 %; 32.93 %)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404713"/>
                  </a:ext>
                </a:extLst>
              </a:tr>
            </a:tbl>
          </a:graphicData>
        </a:graphic>
      </p:graphicFrame>
      <p:sp>
        <p:nvSpPr>
          <p:cNvPr id="9" name="TextBox 6">
            <a:extLst>
              <a:ext uri="{FF2B5EF4-FFF2-40B4-BE49-F238E27FC236}">
                <a16:creationId xmlns:a16="http://schemas.microsoft.com/office/drawing/2014/main" id="{DDFF8C0F-95DA-4538-B6EA-F7B5EE6A2A83}"/>
              </a:ext>
            </a:extLst>
          </p:cNvPr>
          <p:cNvSpPr txBox="1"/>
          <p:nvPr/>
        </p:nvSpPr>
        <p:spPr>
          <a:xfrm rot="16200000">
            <a:off x="-743093" y="3676626"/>
            <a:ext cx="259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Pravděpodobnost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009F4E0-D614-4D4C-B264-E161DA3C2D3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7556" y="160338"/>
            <a:ext cx="11568684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dirty="0">
                <a:solidFill>
                  <a:srgbClr val="C00000"/>
                </a:solidFill>
                <a:latin typeface="Calibri" panose="020F0502020204030204"/>
              </a:rPr>
              <a:t>Pravděpodobnost potřeby hospitalizace při léčbě COVID-19 dle věku</a:t>
            </a:r>
            <a:endParaRPr lang="cs-CZ" sz="3200" dirty="0"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1232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">
            <a:extLst>
              <a:ext uri="{FF2B5EF4-FFF2-40B4-BE49-F238E27FC236}">
                <a16:creationId xmlns:a16="http://schemas.microsoft.com/office/drawing/2014/main" id="{6C7F67F5-7464-4E41-BC3C-D954C0799238}"/>
              </a:ext>
            </a:extLst>
          </p:cNvPr>
          <p:cNvSpPr txBox="1"/>
          <p:nvPr/>
        </p:nvSpPr>
        <p:spPr>
          <a:xfrm>
            <a:off x="308970" y="959664"/>
            <a:ext cx="9479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Hospitalizovaní pacienti: pravděpodobnost změny stavu v čase dle věku</a:t>
            </a:r>
            <a:endParaRPr kumimoji="0" lang="cs-CZ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75A637E2-41A1-4D93-A6FF-4AE8753CEC4B}"/>
              </a:ext>
            </a:extLst>
          </p:cNvPr>
          <p:cNvSpPr txBox="1"/>
          <p:nvPr/>
        </p:nvSpPr>
        <p:spPr>
          <a:xfrm>
            <a:off x="862085" y="5095772"/>
            <a:ext cx="462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dní od zahájení hospitalizace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E808E0CA-A75D-422B-9DB2-FBE12F8D7F29}"/>
              </a:ext>
            </a:extLst>
          </p:cNvPr>
          <p:cNvSpPr txBox="1"/>
          <p:nvPr/>
        </p:nvSpPr>
        <p:spPr>
          <a:xfrm rot="16200000">
            <a:off x="-854851" y="3330561"/>
            <a:ext cx="259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Kumulativní podíl pacientů</a:t>
            </a:r>
          </a:p>
        </p:txBody>
      </p:sp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C400AA80-D37D-40C7-A682-5F409B587A5F}"/>
              </a:ext>
            </a:extLst>
          </p:cNvPr>
          <p:cNvGraphicFramePr/>
          <p:nvPr/>
        </p:nvGraphicFramePr>
        <p:xfrm>
          <a:off x="617430" y="1559149"/>
          <a:ext cx="4764166" cy="36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Obdélník 22">
            <a:extLst>
              <a:ext uri="{FF2B5EF4-FFF2-40B4-BE49-F238E27FC236}">
                <a16:creationId xmlns:a16="http://schemas.microsoft.com/office/drawing/2014/main" id="{A85BCA57-BD8F-4D72-8037-5550925A748C}"/>
              </a:ext>
            </a:extLst>
          </p:cNvPr>
          <p:cNvSpPr/>
          <p:nvPr/>
        </p:nvSpPr>
        <p:spPr>
          <a:xfrm>
            <a:off x="723900" y="5697803"/>
            <a:ext cx="10980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Aplikována byla metoda kumulativní incidence zohledňující přítomnost kompetitivních rizik i délku sledování jednotlivých pacientů. Výsledek analýzy udává, jaká je pravděpodobnost jednotlivých stavů, ve kterých se pacient může nacházet po určitém počtu dní od zahájení hospitalizace.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A43BF7E-3307-4F5C-B104-8B96013FA92E}"/>
              </a:ext>
            </a:extLst>
          </p:cNvPr>
          <p:cNvSpPr txBox="1"/>
          <p:nvPr/>
        </p:nvSpPr>
        <p:spPr>
          <a:xfrm>
            <a:off x="6805980" y="5095771"/>
            <a:ext cx="462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dní od zahájení hospitalizace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048D9EA-7EF5-4488-A2CE-DEE385489F9F}"/>
              </a:ext>
            </a:extLst>
          </p:cNvPr>
          <p:cNvSpPr txBox="1"/>
          <p:nvPr/>
        </p:nvSpPr>
        <p:spPr>
          <a:xfrm rot="16200000">
            <a:off x="5028561" y="3267527"/>
            <a:ext cx="259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Kumulativní podíl pacientů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1B09716-1636-4D30-8C1B-806D6E50CF23}"/>
              </a:ext>
            </a:extLst>
          </p:cNvPr>
          <p:cNvGraphicFramePr/>
          <p:nvPr/>
        </p:nvGraphicFramePr>
        <p:xfrm>
          <a:off x="6502630" y="1559149"/>
          <a:ext cx="4764166" cy="36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Pravá složená závorka 1">
            <a:extLst>
              <a:ext uri="{FF2B5EF4-FFF2-40B4-BE49-F238E27FC236}">
                <a16:creationId xmlns:a16="http://schemas.microsoft.com/office/drawing/2014/main" id="{DDD30E5D-300C-44D6-9C69-A235F70BFAC1}"/>
              </a:ext>
            </a:extLst>
          </p:cNvPr>
          <p:cNvSpPr/>
          <p:nvPr/>
        </p:nvSpPr>
        <p:spPr>
          <a:xfrm>
            <a:off x="5306788" y="2075541"/>
            <a:ext cx="175788" cy="8658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avá složená závorka 13">
            <a:extLst>
              <a:ext uri="{FF2B5EF4-FFF2-40B4-BE49-F238E27FC236}">
                <a16:creationId xmlns:a16="http://schemas.microsoft.com/office/drawing/2014/main" id="{0F5CE732-146B-4624-97C0-B005812E2A0B}"/>
              </a:ext>
            </a:extLst>
          </p:cNvPr>
          <p:cNvSpPr/>
          <p:nvPr/>
        </p:nvSpPr>
        <p:spPr>
          <a:xfrm>
            <a:off x="5308266" y="2304141"/>
            <a:ext cx="183039" cy="252614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avá složená závorka 15">
            <a:extLst>
              <a:ext uri="{FF2B5EF4-FFF2-40B4-BE49-F238E27FC236}">
                <a16:creationId xmlns:a16="http://schemas.microsoft.com/office/drawing/2014/main" id="{06B4C0AB-51A4-4E25-9C66-0F9C1FB45A8E}"/>
              </a:ext>
            </a:extLst>
          </p:cNvPr>
          <p:cNvSpPr/>
          <p:nvPr/>
        </p:nvSpPr>
        <p:spPr>
          <a:xfrm>
            <a:off x="11242969" y="2238322"/>
            <a:ext cx="144000" cy="48714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ravá složená závorka 16">
            <a:extLst>
              <a:ext uri="{FF2B5EF4-FFF2-40B4-BE49-F238E27FC236}">
                <a16:creationId xmlns:a16="http://schemas.microsoft.com/office/drawing/2014/main" id="{1DEBA2CA-B9CC-4B22-8653-19667AA2A2B5}"/>
              </a:ext>
            </a:extLst>
          </p:cNvPr>
          <p:cNvSpPr/>
          <p:nvPr/>
        </p:nvSpPr>
        <p:spPr>
          <a:xfrm>
            <a:off x="11242969" y="2791754"/>
            <a:ext cx="144000" cy="203852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D389F4-09EE-4F86-8117-88A133DBA06B}"/>
              </a:ext>
            </a:extLst>
          </p:cNvPr>
          <p:cNvSpPr txBox="1"/>
          <p:nvPr/>
        </p:nvSpPr>
        <p:spPr>
          <a:xfrm>
            <a:off x="5491306" y="1969077"/>
            <a:ext cx="7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2,3 %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3194F5C-B3DB-49C4-A925-AF4C86D4939F}"/>
              </a:ext>
            </a:extLst>
          </p:cNvPr>
          <p:cNvSpPr txBox="1"/>
          <p:nvPr/>
        </p:nvSpPr>
        <p:spPr>
          <a:xfrm>
            <a:off x="5491306" y="3411560"/>
            <a:ext cx="7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95,1 %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F370D09-0492-4287-B282-262B0D2B8DE9}"/>
              </a:ext>
            </a:extLst>
          </p:cNvPr>
          <p:cNvSpPr txBox="1"/>
          <p:nvPr/>
        </p:nvSpPr>
        <p:spPr>
          <a:xfrm>
            <a:off x="11395699" y="1975462"/>
            <a:ext cx="7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3,7 %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EFFF021-49F5-4FC1-A21F-15BD7F35ACD7}"/>
              </a:ext>
            </a:extLst>
          </p:cNvPr>
          <p:cNvSpPr txBox="1"/>
          <p:nvPr/>
        </p:nvSpPr>
        <p:spPr>
          <a:xfrm>
            <a:off x="11395699" y="2347585"/>
            <a:ext cx="7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20,6 %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F93D691-99EF-43E9-A0AD-48E66161275A}"/>
              </a:ext>
            </a:extLst>
          </p:cNvPr>
          <p:cNvSpPr txBox="1"/>
          <p:nvPr/>
        </p:nvSpPr>
        <p:spPr>
          <a:xfrm>
            <a:off x="11395699" y="3676093"/>
            <a:ext cx="7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75,7 %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146963-8F87-49B5-AD08-58206AFA5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88009" y="1432777"/>
            <a:ext cx="424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&lt; 65 let, N = 1 398 </a:t>
            </a: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(data za 08/2020–10/2020)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1F566CA-EC44-4A0A-8CAD-DFCA8DD6542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098526" y="1432777"/>
            <a:ext cx="3905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≥ 65 let, N = 2 524 </a:t>
            </a:r>
            <a:r>
              <a:rPr lang="cs-CZ" sz="1400" dirty="0">
                <a:solidFill>
                  <a:prstClr val="black"/>
                </a:solidFill>
              </a:rPr>
              <a:t>(data za 08/2020–10/2020)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418752-6793-4BE8-A827-745EF848AFC5}"/>
              </a:ext>
            </a:extLst>
          </p:cNvPr>
          <p:cNvSpPr txBox="1"/>
          <p:nvPr/>
        </p:nvSpPr>
        <p:spPr>
          <a:xfrm>
            <a:off x="723900" y="6223458"/>
            <a:ext cx="109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osob mladších 65 let po 30 dnech od hospitalizace setrvává v tomto stavu 2,3 % osob, 2,6 % osob umírá a stav 95,1 % osob se zlepšuje. U osob starších 65 let po 30 dnech zůstává hospitalizováno 3,7 % osob, 20,6 % osob umírá a stav 75,7 % osob se zlepšuje.</a:t>
            </a:r>
          </a:p>
        </p:txBody>
      </p:sp>
      <p:sp>
        <p:nvSpPr>
          <p:cNvPr id="33" name="Pravá složená závorka 32">
            <a:extLst>
              <a:ext uri="{FF2B5EF4-FFF2-40B4-BE49-F238E27FC236}">
                <a16:creationId xmlns:a16="http://schemas.microsoft.com/office/drawing/2014/main" id="{CB0AC2F0-E808-4FA5-B76D-2A2DBB630EED}"/>
              </a:ext>
            </a:extLst>
          </p:cNvPr>
          <p:cNvSpPr/>
          <p:nvPr/>
        </p:nvSpPr>
        <p:spPr>
          <a:xfrm>
            <a:off x="11242969" y="2083376"/>
            <a:ext cx="144000" cy="8929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ravá složená závorka 31">
            <a:extLst>
              <a:ext uri="{FF2B5EF4-FFF2-40B4-BE49-F238E27FC236}">
                <a16:creationId xmlns:a16="http://schemas.microsoft.com/office/drawing/2014/main" id="{80BCB5BA-1AA6-4D0D-8EAF-9553D75F2685}"/>
              </a:ext>
            </a:extLst>
          </p:cNvPr>
          <p:cNvSpPr/>
          <p:nvPr/>
        </p:nvSpPr>
        <p:spPr>
          <a:xfrm>
            <a:off x="5297263" y="2189841"/>
            <a:ext cx="175788" cy="8658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BB3605E-B234-4880-9CAB-461B31489471}"/>
              </a:ext>
            </a:extLst>
          </p:cNvPr>
          <p:cNvSpPr txBox="1"/>
          <p:nvPr/>
        </p:nvSpPr>
        <p:spPr>
          <a:xfrm>
            <a:off x="5481781" y="2102427"/>
            <a:ext cx="7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2,6 %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BF3448C3-C59F-4E39-9A87-EBF95801BF2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7556" y="160338"/>
            <a:ext cx="11568684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000" b="1" dirty="0">
                <a:solidFill>
                  <a:srgbClr val="C00000"/>
                </a:solidFill>
                <a:latin typeface="Calibri" panose="020F0502020204030204"/>
              </a:rPr>
              <a:t>Vývoj nemoci u pacientů hospitalizovaných při léčbě COVID-19</a:t>
            </a:r>
            <a:endParaRPr lang="cs-CZ" sz="3000" dirty="0"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785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790D6-BA3F-46D0-99B1-4BDE2A0ABF5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739" y="2"/>
            <a:ext cx="7398973" cy="576000"/>
          </a:xfrm>
        </p:spPr>
        <p:txBody>
          <a:bodyPr/>
          <a:lstStyle/>
          <a:p>
            <a:r>
              <a:rPr lang="cs-CZ" sz="2400" dirty="0"/>
              <a:t>Predikce aktuálního počtu hospitalizovaných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B4EFF40-4796-4E90-A81F-447951480448}"/>
              </a:ext>
            </a:extLst>
          </p:cNvPr>
          <p:cNvSpPr txBox="1"/>
          <p:nvPr/>
        </p:nvSpPr>
        <p:spPr>
          <a:xfrm>
            <a:off x="276126" y="1018803"/>
            <a:ext cx="191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Česká republika</a:t>
            </a: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5AD44ADB-26AC-407F-B09E-10F5CBECC24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16200000">
            <a:off x="-1082516" y="3487362"/>
            <a:ext cx="277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Predikovaný počet pacientů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1752E04B-C335-4B2D-9966-62D4577116AC}"/>
              </a:ext>
            </a:extLst>
          </p:cNvPr>
          <p:cNvSpPr txBox="1"/>
          <p:nvPr/>
        </p:nvSpPr>
        <p:spPr>
          <a:xfrm>
            <a:off x="3386035" y="6466726"/>
            <a:ext cx="81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Datum</a:t>
            </a: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F6CD857B-EE9F-4C6F-A8A5-F8F6ABEBBA4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549012" y="1000900"/>
            <a:ext cx="3502394" cy="951327"/>
            <a:chOff x="6462419" y="1469144"/>
            <a:chExt cx="3502394" cy="951327"/>
          </a:xfrm>
        </p:grpSpPr>
        <p:cxnSp>
          <p:nvCxnSpPr>
            <p:cNvPr id="33" name="Straight Connector 33">
              <a:extLst>
                <a:ext uri="{FF2B5EF4-FFF2-40B4-BE49-F238E27FC236}">
                  <a16:creationId xmlns:a16="http://schemas.microsoft.com/office/drawing/2014/main" id="{95672FD8-6FA7-4F51-A109-284162AC4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103" y="1469144"/>
              <a:ext cx="0" cy="9513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>
              <a:extLst>
                <a:ext uri="{FF2B5EF4-FFF2-40B4-BE49-F238E27FC236}">
                  <a16:creationId xmlns:a16="http://schemas.microsoft.com/office/drawing/2014/main" id="{85A69138-1382-4AC9-A9F4-8E274DC2B00D}"/>
                </a:ext>
              </a:extLst>
            </p:cNvPr>
            <p:cNvCxnSpPr>
              <a:cxnSpLocks/>
            </p:cNvCxnSpPr>
            <p:nvPr/>
          </p:nvCxnSpPr>
          <p:spPr>
            <a:xfrm>
              <a:off x="6462419" y="1469144"/>
              <a:ext cx="350239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Chart 11">
            <a:extLst>
              <a:ext uri="{FF2B5EF4-FFF2-40B4-BE49-F238E27FC236}">
                <a16:creationId xmlns:a16="http://schemas.microsoft.com/office/drawing/2014/main" id="{F4B6E843-D381-4D74-874C-70CE658ED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404367"/>
              </p:ext>
            </p:extLst>
          </p:nvPr>
        </p:nvGraphicFramePr>
        <p:xfrm>
          <a:off x="386622" y="1499008"/>
          <a:ext cx="11805378" cy="500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6" name="Tabulka 2">
            <a:extLst>
              <a:ext uri="{FF2B5EF4-FFF2-40B4-BE49-F238E27FC236}">
                <a16:creationId xmlns:a16="http://schemas.microsoft.com/office/drawing/2014/main" id="{6276211C-6CC4-4993-87DA-3C8FCFEE0523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41310399"/>
              </p:ext>
            </p:extLst>
          </p:nvPr>
        </p:nvGraphicFramePr>
        <p:xfrm>
          <a:off x="5666564" y="1044641"/>
          <a:ext cx="5142825" cy="659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2825">
                  <a:extLst>
                    <a:ext uri="{9D8B030D-6E8A-4147-A177-3AD203B41FA5}">
                      <a16:colId xmlns:a16="http://schemas.microsoft.com/office/drawing/2014/main" val="1327487116"/>
                    </a:ext>
                  </a:extLst>
                </a:gridCol>
              </a:tblGrid>
              <a:tr h="32342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Predikce počtu hospitalizovaných pacientů na základě modelů
při parametrech nemoci z období 02/2021–03/2021 pro různé scénáře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228025"/>
                  </a:ext>
                </a:extLst>
              </a:tr>
              <a:tr h="11937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Aktuální volná kapacita lůžek s kyslíkem: 6 546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9897916"/>
                  </a:ext>
                </a:extLst>
              </a:tr>
            </a:tbl>
          </a:graphicData>
        </a:graphic>
      </p:graphicFrame>
      <p:grpSp>
        <p:nvGrpSpPr>
          <p:cNvPr id="37" name="Skupina 36">
            <a:extLst>
              <a:ext uri="{FF2B5EF4-FFF2-40B4-BE49-F238E27FC236}">
                <a16:creationId xmlns:a16="http://schemas.microsoft.com/office/drawing/2014/main" id="{8AB0D963-E6B8-4D5E-9EDF-00F67820B99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043036" y="3767843"/>
            <a:ext cx="1900937" cy="1908215"/>
            <a:chOff x="10258697" y="3526984"/>
            <a:chExt cx="1900937" cy="1908215"/>
          </a:xfrm>
        </p:grpSpPr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BBB5BE5-A7C1-4431-86B8-65E4E10B84CB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3898584"/>
              <a:ext cx="360000" cy="0"/>
            </a:xfrm>
            <a:prstGeom prst="line">
              <a:avLst/>
            </a:prstGeom>
            <a:ln w="28575">
              <a:solidFill>
                <a:srgbClr val="6909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65C943CA-D16B-420E-B5D5-3F9E172DAEFD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113572"/>
              <a:ext cx="360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E7F1FEFA-DF52-438C-83E8-95F283B81C9F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328560"/>
              <a:ext cx="360000" cy="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A9333233-86CC-4B10-B0AC-AB5EA35534D7}"/>
                </a:ext>
              </a:extLst>
            </p:cNvPr>
            <p:cNvSpPr/>
            <p:nvPr/>
          </p:nvSpPr>
          <p:spPr>
            <a:xfrm>
              <a:off x="10270650" y="3620519"/>
              <a:ext cx="360000" cy="13062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42" name="TextovéPole 28">
              <a:extLst>
                <a:ext uri="{FF2B5EF4-FFF2-40B4-BE49-F238E27FC236}">
                  <a16:creationId xmlns:a16="http://schemas.microsoft.com/office/drawing/2014/main" id="{E531377D-41D9-4DA1-AEBF-F309AB67D31B}"/>
                </a:ext>
              </a:extLst>
            </p:cNvPr>
            <p:cNvSpPr txBox="1"/>
            <p:nvPr/>
          </p:nvSpPr>
          <p:spPr>
            <a:xfrm>
              <a:off x="10630650" y="3526984"/>
              <a:ext cx="1528984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400" dirty="0"/>
                <a:t>Reálné hodnoty</a:t>
              </a:r>
            </a:p>
            <a:p>
              <a:r>
                <a:rPr lang="cs-CZ" sz="1400" dirty="0"/>
                <a:t>R = 1,10</a:t>
              </a:r>
            </a:p>
            <a:p>
              <a:r>
                <a:rPr lang="cs-CZ" sz="1400" dirty="0"/>
                <a:t>R = 0,95</a:t>
              </a:r>
            </a:p>
            <a:p>
              <a:r>
                <a:rPr lang="cs-CZ" sz="1400" dirty="0"/>
                <a:t>R = 0,85</a:t>
              </a:r>
            </a:p>
            <a:p>
              <a:r>
                <a:rPr lang="cs-CZ" sz="1400" dirty="0"/>
                <a:t>R = 0,75</a:t>
              </a:r>
            </a:p>
            <a:p>
              <a:r>
                <a:rPr lang="cs-CZ" sz="1200" dirty="0"/>
                <a:t>Maximální počet pacientů s COVID-19 na lůžkách za období říjen/listopad 2020</a:t>
              </a:r>
              <a:endParaRPr lang="cs-CZ" sz="800" dirty="0"/>
            </a:p>
          </p:txBody>
        </p: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79D443D0-E924-4842-8E06-ECBCCCD48C1E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758537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DBCC465F-2741-41D7-A1EB-8EC42268C0CE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543548"/>
              <a:ext cx="360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Vlajka CR">
            <a:extLst>
              <a:ext uri="{FF2B5EF4-FFF2-40B4-BE49-F238E27FC236}">
                <a16:creationId xmlns:a16="http://schemas.microsoft.com/office/drawing/2014/main" id="{FD980078-30A0-4B29-B13B-BC2F90883C32}"/>
              </a:ext>
            </a:extLst>
          </p:cNvPr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609490" y="631706"/>
            <a:ext cx="526893" cy="3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782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7">
            <a:extLst>
              <a:ext uri="{FF2B5EF4-FFF2-40B4-BE49-F238E27FC236}">
                <a16:creationId xmlns:a16="http://schemas.microsoft.com/office/drawing/2014/main" id="{11F49910-0D5D-478C-8189-30DFF14189A8}"/>
              </a:ext>
            </a:extLst>
          </p:cNvPr>
          <p:cNvSpPr txBox="1"/>
          <p:nvPr/>
        </p:nvSpPr>
        <p:spPr>
          <a:xfrm>
            <a:off x="1152524" y="5733623"/>
            <a:ext cx="462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dní od prvního pozitivního výsledku pacienta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59521000-0EE8-47DA-AC5D-E03CBF595836}"/>
              </a:ext>
            </a:extLst>
          </p:cNvPr>
          <p:cNvSpPr txBox="1"/>
          <p:nvPr/>
        </p:nvSpPr>
        <p:spPr>
          <a:xfrm rot="16200000">
            <a:off x="-743093" y="3676626"/>
            <a:ext cx="259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Pravděpodobnost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6C7F67F5-7464-4E41-BC3C-D954C079923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8970" y="959664"/>
            <a:ext cx="1098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Pozitivně testovaní pacienti – čas od prvního pozitivního výsledku do rozvinutí těžkého průběhu COVID-19 vyžadujícího intenzivní péči (JIP / UPV / ECMO);</a:t>
            </a:r>
          </a:p>
          <a:p>
            <a:pPr lvl="0"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75 122 </a:t>
            </a:r>
            <a:r>
              <a:rPr lang="cs-CZ" sz="1600" dirty="0">
                <a:solidFill>
                  <a:prstClr val="black"/>
                </a:solidFill>
              </a:rPr>
              <a:t>(data za 08/2020–10/2020)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FB7DE2FB-0069-4B5D-BFC8-0EE5855801F2}"/>
              </a:ext>
            </a:extLst>
          </p:cNvPr>
          <p:cNvGraphicFramePr/>
          <p:nvPr/>
        </p:nvGraphicFramePr>
        <p:xfrm>
          <a:off x="704895" y="2074626"/>
          <a:ext cx="5314901" cy="36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Skupina 13">
            <a:extLst>
              <a:ext uri="{FF2B5EF4-FFF2-40B4-BE49-F238E27FC236}">
                <a16:creationId xmlns:a16="http://schemas.microsoft.com/office/drawing/2014/main" id="{C77B0F62-44CF-4C38-B66F-6B9307361C76}"/>
              </a:ext>
            </a:extLst>
          </p:cNvPr>
          <p:cNvGrpSpPr/>
          <p:nvPr/>
        </p:nvGrpSpPr>
        <p:grpSpPr>
          <a:xfrm>
            <a:off x="2762315" y="4280173"/>
            <a:ext cx="3257480" cy="523220"/>
            <a:chOff x="7273635" y="1858947"/>
            <a:chExt cx="4067365" cy="523220"/>
          </a:xfrm>
        </p:grpSpPr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42E5894C-8B51-4C53-A3EE-34BDF2C35A2A}"/>
                </a:ext>
              </a:extLst>
            </p:cNvPr>
            <p:cNvCxnSpPr/>
            <p:nvPr/>
          </p:nvCxnSpPr>
          <p:spPr>
            <a:xfrm>
              <a:off x="7273635" y="2123888"/>
              <a:ext cx="3075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EF750E2F-E618-40F7-B861-1801248F54A8}"/>
                </a:ext>
              </a:extLst>
            </p:cNvPr>
            <p:cNvCxnSpPr/>
            <p:nvPr/>
          </p:nvCxnSpPr>
          <p:spPr>
            <a:xfrm>
              <a:off x="7273635" y="2230581"/>
              <a:ext cx="30757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A6C418D3-3CFB-4885-B2B2-19A773360C7F}"/>
                </a:ext>
              </a:extLst>
            </p:cNvPr>
            <p:cNvCxnSpPr/>
            <p:nvPr/>
          </p:nvCxnSpPr>
          <p:spPr>
            <a:xfrm>
              <a:off x="7273635" y="2017194"/>
              <a:ext cx="30757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A49A3CB8-E405-44F4-8E94-ED8A3D489FAF}"/>
                </a:ext>
              </a:extLst>
            </p:cNvPr>
            <p:cNvSpPr txBox="1"/>
            <p:nvPr/>
          </p:nvSpPr>
          <p:spPr>
            <a:xfrm>
              <a:off x="7581205" y="1858947"/>
              <a:ext cx="3759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Intenzivní péče (JIP / UPV / ECMO)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(95% interval spolehlivosti)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A2CE034C-75C0-424B-903D-97CD43F858FF}"/>
              </a:ext>
            </a:extLst>
          </p:cNvPr>
          <p:cNvSpPr/>
          <p:nvPr/>
        </p:nvSpPr>
        <p:spPr>
          <a:xfrm>
            <a:off x="6837967" y="4371676"/>
            <a:ext cx="4257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Aplikována byla Kaplanova-</a:t>
            </a:r>
            <a:r>
              <a:rPr kumimoji="0" 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Meierova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metoda odhadu. Tato metoda zohledňuje kromě výskytu sledované události i délku sledování pacientů a může tak dávat mírně odlišné výsledky od kumulativních podílů pacientů s událostí.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78A72EC-FFA5-4E37-B307-434D533069A1}"/>
              </a:ext>
            </a:extLst>
          </p:cNvPr>
          <p:cNvGraphicFramePr>
            <a:graphicFrameLocks noGrp="1"/>
          </p:cNvGraphicFramePr>
          <p:nvPr/>
        </p:nvGraphicFramePr>
        <p:xfrm>
          <a:off x="6883352" y="2189895"/>
          <a:ext cx="4212000" cy="19869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20928444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22378261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Počet dní od prvního pozitivního výsledku pacienta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Pravděpodobnost těžkého průběhu COVID-19 (JIP / UPV / ECMO)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/>
                        <a:t>(95% interval spolehlivosti)</a:t>
                      </a:r>
                      <a:endParaRPr lang="cs-CZ" sz="1400" b="0" dirty="0"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2925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1. den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0.40 % (0.36 %; 0.45 %)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9591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5. den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0.90 % (0.83 %; 0.97 %)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253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10. den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1.18 % (1.10 %; 1.26 %)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2328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15. den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1.27 % (1.19 %; 1.36 %)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0404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20. den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1.31 % (1.22 %; 1.40 %)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4782729"/>
                  </a:ext>
                </a:extLst>
              </a:tr>
              <a:tr h="7739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30. den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1.32 % (1.23 %; 1.41 %)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10190"/>
                  </a:ext>
                </a:extLst>
              </a:tr>
            </a:tbl>
          </a:graphicData>
        </a:graphic>
      </p:graphicFrame>
      <p:sp>
        <p:nvSpPr>
          <p:cNvPr id="19" name="Title 3">
            <a:extLst>
              <a:ext uri="{FF2B5EF4-FFF2-40B4-BE49-F238E27FC236}">
                <a16:creationId xmlns:a16="http://schemas.microsoft.com/office/drawing/2014/main" id="{181B0B6B-0747-436F-8085-8B6DBBCC2BD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7556" y="160338"/>
            <a:ext cx="11568684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000" b="1" dirty="0">
                <a:solidFill>
                  <a:srgbClr val="C00000"/>
                </a:solidFill>
                <a:latin typeface="Calibri" panose="020F0502020204030204"/>
              </a:rPr>
              <a:t>Pravděpodobnost potřeby intenzivní péče při léčbě COVID-19</a:t>
            </a:r>
            <a:endParaRPr lang="cs-CZ" sz="3000" dirty="0"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5328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">
            <a:extLst>
              <a:ext uri="{FF2B5EF4-FFF2-40B4-BE49-F238E27FC236}">
                <a16:creationId xmlns:a16="http://schemas.microsoft.com/office/drawing/2014/main" id="{6C7F67F5-7464-4E41-BC3C-D954C079923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8969" y="959664"/>
            <a:ext cx="1070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Pozitivně testovaní pacienti – čas od prvního pozitivního výsledku do rozvinutí těžkého průběhu COVID-19 vyžadujícího intenzivní péči (JIP / UPV / ECMO);</a:t>
            </a:r>
          </a:p>
          <a:p>
            <a:pPr lvl="0"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75 122 </a:t>
            </a:r>
            <a:r>
              <a:rPr lang="cs-CZ" sz="1600" dirty="0">
                <a:solidFill>
                  <a:prstClr val="black"/>
                </a:solidFill>
              </a:rPr>
              <a:t>(data za 08/2020–10/2020)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75A637E2-41A1-4D93-A6FF-4AE8753CEC4B}"/>
              </a:ext>
            </a:extLst>
          </p:cNvPr>
          <p:cNvSpPr txBox="1"/>
          <p:nvPr/>
        </p:nvSpPr>
        <p:spPr>
          <a:xfrm>
            <a:off x="1065058" y="5876281"/>
            <a:ext cx="462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dní od prvního pozitivního výsledku pacienta</a:t>
            </a:r>
          </a:p>
        </p:txBody>
      </p:sp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C400AA80-D37D-40C7-A682-5F409B587A5F}"/>
              </a:ext>
            </a:extLst>
          </p:cNvPr>
          <p:cNvGraphicFramePr/>
          <p:nvPr/>
        </p:nvGraphicFramePr>
        <p:xfrm>
          <a:off x="617429" y="2217284"/>
          <a:ext cx="5314901" cy="36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Obdélník 22">
            <a:extLst>
              <a:ext uri="{FF2B5EF4-FFF2-40B4-BE49-F238E27FC236}">
                <a16:creationId xmlns:a16="http://schemas.microsoft.com/office/drawing/2014/main" id="{A85BCA57-BD8F-4D72-8037-5550925A748C}"/>
              </a:ext>
            </a:extLst>
          </p:cNvPr>
          <p:cNvSpPr/>
          <p:nvPr/>
        </p:nvSpPr>
        <p:spPr>
          <a:xfrm>
            <a:off x="6837967" y="4371676"/>
            <a:ext cx="4257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Aplikována byla Kaplanova-</a:t>
            </a:r>
            <a:r>
              <a:rPr kumimoji="0" 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Meierova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metoda odhadu. Tato metoda zohledňuje kromě výskytu sledované události i délku sledování pacientů a může tak dávat mírně odlišné výsledky od kumulativních podílů pacientů s událostí.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5" name="Tabulka 24">
            <a:extLst>
              <a:ext uri="{FF2B5EF4-FFF2-40B4-BE49-F238E27FC236}">
                <a16:creationId xmlns:a16="http://schemas.microsoft.com/office/drawing/2014/main" id="{CA7CD093-809E-407D-8EF0-EA70C90EE620}"/>
              </a:ext>
            </a:extLst>
          </p:cNvPr>
          <p:cNvGraphicFramePr>
            <a:graphicFrameLocks noGrp="1"/>
          </p:cNvGraphicFramePr>
          <p:nvPr/>
        </p:nvGraphicFramePr>
        <p:xfrm>
          <a:off x="6883352" y="2189895"/>
          <a:ext cx="4212000" cy="13087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20928444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22378261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Věk pacienta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Pravděpodobnost těžkého průběhu COVID-19 (JIP / UPV / ECMO)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v průběhu 30 dní od diagnózy</a:t>
                      </a:r>
                      <a:br>
                        <a:rPr lang="cs-CZ" sz="1400" b="1" dirty="0"/>
                      </a:br>
                      <a:r>
                        <a:rPr lang="cs-CZ" sz="1400" b="0" dirty="0"/>
                        <a:t>(95% interval spolehlivosti)</a:t>
                      </a:r>
                      <a:endParaRPr lang="cs-CZ" sz="1400" b="0" dirty="0"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2925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65 let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0.48 % (0.42 %; 0.53 %)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9591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a více let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8.17 % (7.52 %; 8.83 %)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404713"/>
                  </a:ext>
                </a:extLst>
              </a:tr>
            </a:tbl>
          </a:graphicData>
        </a:graphic>
      </p:graphicFrame>
      <p:sp>
        <p:nvSpPr>
          <p:cNvPr id="9" name="TextBox 6">
            <a:extLst>
              <a:ext uri="{FF2B5EF4-FFF2-40B4-BE49-F238E27FC236}">
                <a16:creationId xmlns:a16="http://schemas.microsoft.com/office/drawing/2014/main" id="{DDFF8C0F-95DA-4538-B6EA-F7B5EE6A2A83}"/>
              </a:ext>
            </a:extLst>
          </p:cNvPr>
          <p:cNvSpPr txBox="1"/>
          <p:nvPr/>
        </p:nvSpPr>
        <p:spPr>
          <a:xfrm rot="16200000">
            <a:off x="-743093" y="3676626"/>
            <a:ext cx="259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Pravděpodobnost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9F48EC7-4CE7-4F88-9F3D-0D1DFE9AEDC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7556" y="160338"/>
            <a:ext cx="11568684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000" b="1" dirty="0">
                <a:solidFill>
                  <a:srgbClr val="C00000"/>
                </a:solidFill>
                <a:latin typeface="Calibri" panose="020F0502020204030204"/>
              </a:rPr>
              <a:t>Pravděpodobnost potřeby intenzivní péče při léčbě COVID-19 dle věku</a:t>
            </a:r>
            <a:endParaRPr lang="cs-CZ" sz="3000" dirty="0"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2710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">
            <a:extLst>
              <a:ext uri="{FF2B5EF4-FFF2-40B4-BE49-F238E27FC236}">
                <a16:creationId xmlns:a16="http://schemas.microsoft.com/office/drawing/2014/main" id="{6C7F67F5-7464-4E41-BC3C-D954C0799238}"/>
              </a:ext>
            </a:extLst>
          </p:cNvPr>
          <p:cNvSpPr txBox="1"/>
          <p:nvPr/>
        </p:nvSpPr>
        <p:spPr>
          <a:xfrm>
            <a:off x="308970" y="959664"/>
            <a:ext cx="947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Pacienti s těžkým průběhem COVID-19 (JIP / UPV / ECMO): pravděpodobnost změny stavu v čase dle věku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(za zlepšení stavu je považována situace, kdy pacient opustí JIP / UPV / ECMO)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75A637E2-41A1-4D93-A6FF-4AE8753CEC4B}"/>
              </a:ext>
            </a:extLst>
          </p:cNvPr>
          <p:cNvSpPr txBox="1"/>
          <p:nvPr/>
        </p:nvSpPr>
        <p:spPr>
          <a:xfrm>
            <a:off x="862085" y="5191022"/>
            <a:ext cx="462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dní od zahájení intenzivní péče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E808E0CA-A75D-422B-9DB2-FBE12F8D7F29}"/>
              </a:ext>
            </a:extLst>
          </p:cNvPr>
          <p:cNvSpPr txBox="1"/>
          <p:nvPr/>
        </p:nvSpPr>
        <p:spPr>
          <a:xfrm rot="16200000">
            <a:off x="-854851" y="3425811"/>
            <a:ext cx="259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Kumulativní podíl pacientů</a:t>
            </a:r>
          </a:p>
        </p:txBody>
      </p:sp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C400AA80-D37D-40C7-A682-5F409B587A5F}"/>
              </a:ext>
            </a:extLst>
          </p:cNvPr>
          <p:cNvGraphicFramePr/>
          <p:nvPr/>
        </p:nvGraphicFramePr>
        <p:xfrm>
          <a:off x="617430" y="1654399"/>
          <a:ext cx="4764166" cy="36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Obdélník 22">
            <a:extLst>
              <a:ext uri="{FF2B5EF4-FFF2-40B4-BE49-F238E27FC236}">
                <a16:creationId xmlns:a16="http://schemas.microsoft.com/office/drawing/2014/main" id="{A85BCA57-BD8F-4D72-8037-5550925A748C}"/>
              </a:ext>
            </a:extLst>
          </p:cNvPr>
          <p:cNvSpPr/>
          <p:nvPr/>
        </p:nvSpPr>
        <p:spPr>
          <a:xfrm>
            <a:off x="723900" y="5697803"/>
            <a:ext cx="10980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Aplikována byla metoda kumulativní incidence zohledňující přítomnost kompetitivních rizik i délku sledování jednotlivých pacientů. Výsledek analýzy udává, jaká je pravděpodobnost jednotlivých stavů, ve kterých se pacient může nacházet po určitém počtu dní od zahájení intenzivní péče.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A43BF7E-3307-4F5C-B104-8B96013FA92E}"/>
              </a:ext>
            </a:extLst>
          </p:cNvPr>
          <p:cNvSpPr txBox="1"/>
          <p:nvPr/>
        </p:nvSpPr>
        <p:spPr>
          <a:xfrm>
            <a:off x="6805980" y="5191021"/>
            <a:ext cx="462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dní od zahájení intenzivní péče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048D9EA-7EF5-4488-A2CE-DEE385489F9F}"/>
              </a:ext>
            </a:extLst>
          </p:cNvPr>
          <p:cNvSpPr txBox="1"/>
          <p:nvPr/>
        </p:nvSpPr>
        <p:spPr>
          <a:xfrm rot="16200000">
            <a:off x="5028561" y="3362777"/>
            <a:ext cx="259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Kumulativní podíl pacientů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1B09716-1636-4D30-8C1B-806D6E50CF23}"/>
              </a:ext>
            </a:extLst>
          </p:cNvPr>
          <p:cNvGraphicFramePr/>
          <p:nvPr/>
        </p:nvGraphicFramePr>
        <p:xfrm>
          <a:off x="6502630" y="1654399"/>
          <a:ext cx="4764166" cy="36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Pravá složená závorka 1">
            <a:extLst>
              <a:ext uri="{FF2B5EF4-FFF2-40B4-BE49-F238E27FC236}">
                <a16:creationId xmlns:a16="http://schemas.microsoft.com/office/drawing/2014/main" id="{DDD30E5D-300C-44D6-9C69-A235F70BFAC1}"/>
              </a:ext>
            </a:extLst>
          </p:cNvPr>
          <p:cNvSpPr/>
          <p:nvPr/>
        </p:nvSpPr>
        <p:spPr>
          <a:xfrm>
            <a:off x="5303520" y="2246990"/>
            <a:ext cx="179056" cy="13480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avá složená závorka 12">
            <a:extLst>
              <a:ext uri="{FF2B5EF4-FFF2-40B4-BE49-F238E27FC236}">
                <a16:creationId xmlns:a16="http://schemas.microsoft.com/office/drawing/2014/main" id="{FCB9A3D9-A864-4FE4-AC5C-BCB4ECF567AF}"/>
              </a:ext>
            </a:extLst>
          </p:cNvPr>
          <p:cNvSpPr/>
          <p:nvPr/>
        </p:nvSpPr>
        <p:spPr>
          <a:xfrm>
            <a:off x="5306788" y="2418873"/>
            <a:ext cx="152611" cy="26208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avá složená závorka 13">
            <a:extLst>
              <a:ext uri="{FF2B5EF4-FFF2-40B4-BE49-F238E27FC236}">
                <a16:creationId xmlns:a16="http://schemas.microsoft.com/office/drawing/2014/main" id="{0F5CE732-146B-4624-97C0-B005812E2A0B}"/>
              </a:ext>
            </a:extLst>
          </p:cNvPr>
          <p:cNvSpPr/>
          <p:nvPr/>
        </p:nvSpPr>
        <p:spPr>
          <a:xfrm>
            <a:off x="5317792" y="2733206"/>
            <a:ext cx="152611" cy="219232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avá složená závorka 15">
            <a:extLst>
              <a:ext uri="{FF2B5EF4-FFF2-40B4-BE49-F238E27FC236}">
                <a16:creationId xmlns:a16="http://schemas.microsoft.com/office/drawing/2014/main" id="{06B4C0AB-51A4-4E25-9C66-0F9C1FB45A8E}"/>
              </a:ext>
            </a:extLst>
          </p:cNvPr>
          <p:cNvSpPr/>
          <p:nvPr/>
        </p:nvSpPr>
        <p:spPr>
          <a:xfrm>
            <a:off x="11242969" y="2304996"/>
            <a:ext cx="144000" cy="102631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ravá složená závorka 16">
            <a:extLst>
              <a:ext uri="{FF2B5EF4-FFF2-40B4-BE49-F238E27FC236}">
                <a16:creationId xmlns:a16="http://schemas.microsoft.com/office/drawing/2014/main" id="{1DEBA2CA-B9CC-4B22-8653-19667AA2A2B5}"/>
              </a:ext>
            </a:extLst>
          </p:cNvPr>
          <p:cNvSpPr/>
          <p:nvPr/>
        </p:nvSpPr>
        <p:spPr>
          <a:xfrm>
            <a:off x="11242969" y="3368386"/>
            <a:ext cx="144000" cy="155714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D389F4-09EE-4F86-8117-88A133DBA06B}"/>
              </a:ext>
            </a:extLst>
          </p:cNvPr>
          <p:cNvSpPr txBox="1"/>
          <p:nvPr/>
        </p:nvSpPr>
        <p:spPr>
          <a:xfrm>
            <a:off x="5491306" y="2178627"/>
            <a:ext cx="7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5,5 %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126C706-7CE0-4D59-8AF1-D7BEB4B8F8FD}"/>
              </a:ext>
            </a:extLst>
          </p:cNvPr>
          <p:cNvSpPr txBox="1"/>
          <p:nvPr/>
        </p:nvSpPr>
        <p:spPr>
          <a:xfrm>
            <a:off x="5484385" y="2415904"/>
            <a:ext cx="7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13,1 %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3194F5C-B3DB-49C4-A925-AF4C86D4939F}"/>
              </a:ext>
            </a:extLst>
          </p:cNvPr>
          <p:cNvSpPr txBox="1"/>
          <p:nvPr/>
        </p:nvSpPr>
        <p:spPr>
          <a:xfrm>
            <a:off x="5491306" y="3687674"/>
            <a:ext cx="7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81,5 %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F370D09-0492-4287-B282-262B0D2B8DE9}"/>
              </a:ext>
            </a:extLst>
          </p:cNvPr>
          <p:cNvSpPr txBox="1"/>
          <p:nvPr/>
        </p:nvSpPr>
        <p:spPr>
          <a:xfrm>
            <a:off x="11395699" y="2070712"/>
            <a:ext cx="7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3,3 %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EFFF021-49F5-4FC1-A21F-15BD7F35ACD7}"/>
              </a:ext>
            </a:extLst>
          </p:cNvPr>
          <p:cNvSpPr txBox="1"/>
          <p:nvPr/>
        </p:nvSpPr>
        <p:spPr>
          <a:xfrm>
            <a:off x="11395699" y="2680960"/>
            <a:ext cx="7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38,2 %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F93D691-99EF-43E9-A0AD-48E66161275A}"/>
              </a:ext>
            </a:extLst>
          </p:cNvPr>
          <p:cNvSpPr txBox="1"/>
          <p:nvPr/>
        </p:nvSpPr>
        <p:spPr>
          <a:xfrm>
            <a:off x="11395699" y="3999943"/>
            <a:ext cx="7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58,6 %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146963-8F87-49B5-AD08-58206AFA5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1737" y="1571726"/>
            <a:ext cx="4007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&lt; 65 let, N = 271 </a:t>
            </a:r>
            <a:r>
              <a:rPr lang="cs-CZ" sz="1400" dirty="0">
                <a:solidFill>
                  <a:prstClr val="black"/>
                </a:solidFill>
              </a:rPr>
              <a:t>(data za 08/2020–10/2020)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1F566CA-EC44-4A0A-8CAD-DFCA8DD6542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165404" y="1573135"/>
            <a:ext cx="3905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 ≥ 65 let, N = 593 </a:t>
            </a:r>
            <a:r>
              <a:rPr lang="cs-CZ" sz="1400" dirty="0">
                <a:solidFill>
                  <a:prstClr val="black"/>
                </a:solidFill>
              </a:rPr>
              <a:t>(data za 08/2020–10/2020)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418752-6793-4BE8-A827-745EF848AFC5}"/>
              </a:ext>
            </a:extLst>
          </p:cNvPr>
          <p:cNvSpPr txBox="1"/>
          <p:nvPr/>
        </p:nvSpPr>
        <p:spPr>
          <a:xfrm>
            <a:off x="723900" y="6223458"/>
            <a:ext cx="109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osob mladších 65 let po 30 dnech od zahájení intenzivní péče setrvává v tomto stavu 5,5 % osob, 13,1 % osob umírá a stav 81,5 % osob se zlepšuje. U osob starších 65 let po 30 dnech setrvává v intenzivní péči 3,3 % osob, 38,2 % osob umírá a stav 58,6 % osob se zlepšuje.</a:t>
            </a:r>
          </a:p>
        </p:txBody>
      </p:sp>
      <p:sp>
        <p:nvSpPr>
          <p:cNvPr id="33" name="Pravá složená závorka 32">
            <a:extLst>
              <a:ext uri="{FF2B5EF4-FFF2-40B4-BE49-F238E27FC236}">
                <a16:creationId xmlns:a16="http://schemas.microsoft.com/office/drawing/2014/main" id="{CB0AC2F0-E808-4FA5-B76D-2A2DBB630EED}"/>
              </a:ext>
            </a:extLst>
          </p:cNvPr>
          <p:cNvSpPr/>
          <p:nvPr/>
        </p:nvSpPr>
        <p:spPr>
          <a:xfrm>
            <a:off x="11242969" y="2178626"/>
            <a:ext cx="144000" cy="8929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D745A08F-47C9-4F09-85C7-25D3C87AD5F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7556" y="160338"/>
            <a:ext cx="11568684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dirty="0">
                <a:solidFill>
                  <a:srgbClr val="C00000"/>
                </a:solidFill>
                <a:latin typeface="Calibri" panose="020F0502020204030204"/>
              </a:rPr>
              <a:t>Vývoj nemoci u pacientů vyžadujících intenzivní péči při léčbě COVID-19</a:t>
            </a:r>
            <a:endParaRPr lang="cs-CZ" sz="3200" dirty="0"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412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349134" y="886618"/>
            <a:ext cx="8229600" cy="50847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ambulantní péče</a:t>
            </a:r>
          </a:p>
          <a:p>
            <a:pPr lvl="1"/>
            <a:r>
              <a:rPr lang="cs-CZ" dirty="0"/>
              <a:t>např.: návštěva praktického lékaře</a:t>
            </a:r>
          </a:p>
          <a:p>
            <a:pPr marL="914400" lvl="2" indent="0">
              <a:buNone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Který den? U kterého lékaře? S jakým onemocněním? Prováděl lékař nějaké vyšetření? Předepsal nějaký recept?</a:t>
            </a:r>
          </a:p>
          <a:p>
            <a:r>
              <a:rPr lang="cs-CZ" dirty="0"/>
              <a:t>hospitalizační péče</a:t>
            </a:r>
          </a:p>
          <a:p>
            <a:pPr lvl="1"/>
            <a:r>
              <a:rPr lang="cs-CZ" dirty="0"/>
              <a:t>např.: hospitalizace se zlomeninou nohy</a:t>
            </a:r>
          </a:p>
          <a:p>
            <a:pPr marL="914400" lvl="2" indent="0">
              <a:buNone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Od kdy do kdy? Ve které nemocnici? Na jakém oddělení? Byl pacient operován? Jaké výkony mu byly provedeny? </a:t>
            </a:r>
          </a:p>
          <a:p>
            <a:r>
              <a:rPr lang="cs-CZ" dirty="0"/>
              <a:t>výjezdy záchranné služby, počet úvazků lékařských pracovníků, odbornosti, počet lůžek, přístrojové vybavení, ordinační doba aj.</a:t>
            </a:r>
          </a:p>
          <a:p>
            <a:pPr marL="914400" lvl="2" indent="0">
              <a:buNone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Jak často a jak daleko jezdí sanitky? Je v okrese dostatek lékařů? Kolik obyvatel připadá na jednoho praktického lékaře? Kolik chybí v které nemocnici zdravotních sester? Jaká je obsazenost nemocničních lůžek?</a:t>
            </a:r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7DBC38-C13F-4484-9393-541DDC19FC38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Co lze v registru nalézt za informace?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106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790D6-BA3F-46D0-99B1-4BDE2A0ABF5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739" y="2"/>
            <a:ext cx="7398973" cy="576000"/>
          </a:xfrm>
        </p:spPr>
        <p:txBody>
          <a:bodyPr/>
          <a:lstStyle/>
          <a:p>
            <a:r>
              <a:rPr lang="cs-CZ" sz="2400" dirty="0"/>
              <a:t>Predikce aktuálního počtu pacientů na JIP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B4EFF40-4796-4E90-A81F-447951480448}"/>
              </a:ext>
            </a:extLst>
          </p:cNvPr>
          <p:cNvSpPr txBox="1"/>
          <p:nvPr/>
        </p:nvSpPr>
        <p:spPr>
          <a:xfrm>
            <a:off x="276126" y="1018803"/>
            <a:ext cx="191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Česká republika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1752E04B-C335-4B2D-9966-62D4577116AC}"/>
              </a:ext>
            </a:extLst>
          </p:cNvPr>
          <p:cNvSpPr txBox="1"/>
          <p:nvPr/>
        </p:nvSpPr>
        <p:spPr>
          <a:xfrm>
            <a:off x="3386035" y="6466726"/>
            <a:ext cx="81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Datum</a:t>
            </a: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F6CD857B-EE9F-4C6F-A8A5-F8F6ABEBBA4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549012" y="1000900"/>
            <a:ext cx="3502394" cy="951327"/>
            <a:chOff x="6462419" y="1469144"/>
            <a:chExt cx="3502394" cy="951327"/>
          </a:xfrm>
        </p:grpSpPr>
        <p:cxnSp>
          <p:nvCxnSpPr>
            <p:cNvPr id="33" name="Straight Connector 33">
              <a:extLst>
                <a:ext uri="{FF2B5EF4-FFF2-40B4-BE49-F238E27FC236}">
                  <a16:creationId xmlns:a16="http://schemas.microsoft.com/office/drawing/2014/main" id="{95672FD8-6FA7-4F51-A109-284162AC4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103" y="1469144"/>
              <a:ext cx="0" cy="9513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>
              <a:extLst>
                <a:ext uri="{FF2B5EF4-FFF2-40B4-BE49-F238E27FC236}">
                  <a16:creationId xmlns:a16="http://schemas.microsoft.com/office/drawing/2014/main" id="{85A69138-1382-4AC9-A9F4-8E274DC2B00D}"/>
                </a:ext>
              </a:extLst>
            </p:cNvPr>
            <p:cNvCxnSpPr>
              <a:cxnSpLocks/>
            </p:cNvCxnSpPr>
            <p:nvPr/>
          </p:nvCxnSpPr>
          <p:spPr>
            <a:xfrm>
              <a:off x="6462419" y="1469144"/>
              <a:ext cx="350239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Tabulka 2">
            <a:extLst>
              <a:ext uri="{FF2B5EF4-FFF2-40B4-BE49-F238E27FC236}">
                <a16:creationId xmlns:a16="http://schemas.microsoft.com/office/drawing/2014/main" id="{6276211C-6CC4-4993-87DA-3C8FCFEE0523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92729093"/>
              </p:ext>
            </p:extLst>
          </p:nvPr>
        </p:nvGraphicFramePr>
        <p:xfrm>
          <a:off x="5666564" y="1044641"/>
          <a:ext cx="5142825" cy="659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2825">
                  <a:extLst>
                    <a:ext uri="{9D8B030D-6E8A-4147-A177-3AD203B41FA5}">
                      <a16:colId xmlns:a16="http://schemas.microsoft.com/office/drawing/2014/main" val="1327487116"/>
                    </a:ext>
                  </a:extLst>
                </a:gridCol>
              </a:tblGrid>
              <a:tr h="32342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Predikce počtu hospitalizovaných pacientů na základě modelů 
při parametrech nemoci z období 02/2021–03/2021 pro různé scénáře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228025"/>
                  </a:ext>
                </a:extLst>
              </a:tr>
              <a:tr h="11937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Aktuální volná kapacita lůžek JIP: 1 311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9897916"/>
                  </a:ext>
                </a:extLst>
              </a:tr>
            </a:tbl>
          </a:graphicData>
        </a:graphic>
      </p:graphicFrame>
      <p:grpSp>
        <p:nvGrpSpPr>
          <p:cNvPr id="37" name="Skupina 36">
            <a:extLst>
              <a:ext uri="{FF2B5EF4-FFF2-40B4-BE49-F238E27FC236}">
                <a16:creationId xmlns:a16="http://schemas.microsoft.com/office/drawing/2014/main" id="{8AB0D963-E6B8-4D5E-9EDF-00F67820B99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043036" y="3767843"/>
            <a:ext cx="1900937" cy="1908215"/>
            <a:chOff x="10258697" y="3526984"/>
            <a:chExt cx="1900937" cy="1908215"/>
          </a:xfrm>
        </p:grpSpPr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BBB5BE5-A7C1-4431-86B8-65E4E10B84CB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3898584"/>
              <a:ext cx="360000" cy="0"/>
            </a:xfrm>
            <a:prstGeom prst="line">
              <a:avLst/>
            </a:prstGeom>
            <a:ln w="28575">
              <a:solidFill>
                <a:srgbClr val="6909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65C943CA-D16B-420E-B5D5-3F9E172DAEFD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113572"/>
              <a:ext cx="360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E7F1FEFA-DF52-438C-83E8-95F283B81C9F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328560"/>
              <a:ext cx="360000" cy="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A9333233-86CC-4B10-B0AC-AB5EA35534D7}"/>
                </a:ext>
              </a:extLst>
            </p:cNvPr>
            <p:cNvSpPr/>
            <p:nvPr/>
          </p:nvSpPr>
          <p:spPr>
            <a:xfrm>
              <a:off x="10270650" y="3620519"/>
              <a:ext cx="360000" cy="13062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42" name="TextovéPole 28">
              <a:extLst>
                <a:ext uri="{FF2B5EF4-FFF2-40B4-BE49-F238E27FC236}">
                  <a16:creationId xmlns:a16="http://schemas.microsoft.com/office/drawing/2014/main" id="{E531377D-41D9-4DA1-AEBF-F309AB67D31B}"/>
                </a:ext>
              </a:extLst>
            </p:cNvPr>
            <p:cNvSpPr txBox="1"/>
            <p:nvPr/>
          </p:nvSpPr>
          <p:spPr>
            <a:xfrm>
              <a:off x="10630650" y="3526984"/>
              <a:ext cx="1528984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400" dirty="0"/>
                <a:t>Reálné hodnoty</a:t>
              </a:r>
            </a:p>
            <a:p>
              <a:r>
                <a:rPr lang="cs-CZ" sz="1400" dirty="0"/>
                <a:t>R = 1,10</a:t>
              </a:r>
            </a:p>
            <a:p>
              <a:r>
                <a:rPr lang="cs-CZ" sz="1400" dirty="0"/>
                <a:t>R = 0,95</a:t>
              </a:r>
            </a:p>
            <a:p>
              <a:r>
                <a:rPr lang="cs-CZ" sz="1400" dirty="0"/>
                <a:t>R = 0,85</a:t>
              </a:r>
            </a:p>
            <a:p>
              <a:r>
                <a:rPr lang="cs-CZ" sz="1400" dirty="0"/>
                <a:t>R = 0,75</a:t>
              </a:r>
            </a:p>
            <a:p>
              <a:r>
                <a:rPr lang="cs-CZ" sz="1200" dirty="0"/>
                <a:t>Maximální počet pacientů s COVID-19 na lůžkách za období říjen/listopad 2020</a:t>
              </a:r>
              <a:endParaRPr lang="cs-CZ" sz="800" dirty="0"/>
            </a:p>
          </p:txBody>
        </p: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79D443D0-E924-4842-8E06-ECBCCCD48C1E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758537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DBCC465F-2741-41D7-A1EB-8EC42268C0CE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543548"/>
              <a:ext cx="360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Vlajka CR">
            <a:extLst>
              <a:ext uri="{FF2B5EF4-FFF2-40B4-BE49-F238E27FC236}">
                <a16:creationId xmlns:a16="http://schemas.microsoft.com/office/drawing/2014/main" id="{FD980078-30A0-4B29-B13B-BC2F90883C32}"/>
              </a:ext>
            </a:extLst>
          </p:cNvPr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609490" y="631706"/>
            <a:ext cx="526893" cy="3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Chart 11">
            <a:extLst>
              <a:ext uri="{FF2B5EF4-FFF2-40B4-BE49-F238E27FC236}">
                <a16:creationId xmlns:a16="http://schemas.microsoft.com/office/drawing/2014/main" id="{5FE5D4B5-A508-48F2-86C6-B4C1E7A4A71D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82138257"/>
              </p:ext>
            </p:extLst>
          </p:nvPr>
        </p:nvGraphicFramePr>
        <p:xfrm>
          <a:off x="557348" y="1499008"/>
          <a:ext cx="11634651" cy="500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TextBox 14">
            <a:extLst>
              <a:ext uri="{FF2B5EF4-FFF2-40B4-BE49-F238E27FC236}">
                <a16:creationId xmlns:a16="http://schemas.microsoft.com/office/drawing/2014/main" id="{39AD1007-1B94-410B-8A80-7FFAD82F390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16200000">
            <a:off x="-1001547" y="3331446"/>
            <a:ext cx="2776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Predikovaný počet pacientů</a:t>
            </a:r>
            <a:br>
              <a:rPr lang="cs-CZ" dirty="0"/>
            </a:br>
            <a:r>
              <a:rPr lang="cs-CZ" dirty="0"/>
              <a:t>vyžadujících intenzivní péči</a:t>
            </a:r>
          </a:p>
        </p:txBody>
      </p:sp>
    </p:spTree>
    <p:extLst>
      <p:ext uri="{BB962C8B-B14F-4D97-AF65-F5344CB8AC3E}">
        <p14:creationId xmlns:p14="http://schemas.microsoft.com/office/powerpoint/2010/main" val="1763979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339047" y="1016793"/>
            <a:ext cx="10972800" cy="4824413"/>
          </a:xfrm>
        </p:spPr>
        <p:txBody>
          <a:bodyPr>
            <a:normAutofit/>
          </a:bodyPr>
          <a:lstStyle/>
          <a:p>
            <a:r>
              <a:rPr lang="cs-CZ" sz="2000" b="0" dirty="0"/>
              <a:t>NRHZS = gigabyty dosud neanalyzovaných zdravotnických dat s velkým potenciálem</a:t>
            </a:r>
          </a:p>
          <a:p>
            <a:r>
              <a:rPr lang="cs-CZ" sz="2000" dirty="0"/>
              <a:t>Další národní registry</a:t>
            </a:r>
          </a:p>
          <a:p>
            <a:pPr lvl="1"/>
            <a:r>
              <a:rPr lang="cs-CZ" sz="1600" b="0" dirty="0"/>
              <a:t>NRHOSP = Národní registr hospitalizovaných</a:t>
            </a:r>
          </a:p>
          <a:p>
            <a:pPr lvl="1"/>
            <a:r>
              <a:rPr lang="cs-CZ" sz="1600" dirty="0"/>
              <a:t>NOR = Národní onkologický registr</a:t>
            </a:r>
          </a:p>
          <a:p>
            <a:pPr lvl="1"/>
            <a:r>
              <a:rPr lang="cs-CZ" sz="1600" b="0" dirty="0"/>
              <a:t>IS LPZ = Informační systém List o prohlídce zemřelého</a:t>
            </a:r>
          </a:p>
          <a:p>
            <a:pPr lvl="1"/>
            <a:r>
              <a:rPr lang="cs-CZ" sz="1600" dirty="0"/>
              <a:t>ISIN = Informační systém infekčních nemocí</a:t>
            </a:r>
            <a:endParaRPr lang="cs-CZ" sz="1600" b="0" dirty="0"/>
          </a:p>
          <a:p>
            <a:pPr lvl="1"/>
            <a:r>
              <a:rPr lang="cs-CZ" sz="1600" dirty="0"/>
              <a:t>aj.</a:t>
            </a:r>
            <a:endParaRPr lang="cs-CZ" sz="1600" b="0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5597495" y="3555900"/>
            <a:ext cx="278295" cy="2763078"/>
          </a:xfrm>
          <a:prstGeom prst="rightBrace">
            <a:avLst/>
          </a:prstGeom>
          <a:ln w="19050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19186"/>
            <a:ext cx="2711963" cy="2436507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66" y="3446460"/>
            <a:ext cx="4565105" cy="2981957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4608711F-023D-4E09-9996-0D06F152910C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A2128"/>
                </a:solidFill>
                <a:latin typeface="+mn-lt"/>
              </a:rPr>
              <a:t>Shrnutí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475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1524001" y="5069942"/>
            <a:ext cx="9153057" cy="178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21" y="2023371"/>
            <a:ext cx="8392986" cy="3912645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1799057" y="1647725"/>
            <a:ext cx="16205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856395" y="734926"/>
            <a:ext cx="63917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Calibri"/>
              </a:rPr>
              <a:t>ID dokladu</a:t>
            </a:r>
          </a:p>
          <a:p>
            <a:r>
              <a:rPr lang="cs-CZ" sz="1400" dirty="0">
                <a:solidFill>
                  <a:srgbClr val="000000"/>
                </a:solidFill>
                <a:latin typeface="Calibri"/>
              </a:rPr>
              <a:t>datum (rok, měsíc, den),</a:t>
            </a:r>
          </a:p>
          <a:p>
            <a:r>
              <a:rPr lang="cs-CZ" sz="1400" dirty="0">
                <a:solidFill>
                  <a:srgbClr val="000000"/>
                </a:solidFill>
                <a:latin typeface="Calibri"/>
              </a:rPr>
              <a:t>pacient (ID pacienta, pohlaví, věk, bydliště, diagnóza),</a:t>
            </a:r>
          </a:p>
          <a:p>
            <a:r>
              <a:rPr lang="cs-CZ" sz="1400" dirty="0">
                <a:solidFill>
                  <a:srgbClr val="000000"/>
                </a:solidFill>
                <a:latin typeface="Calibri"/>
              </a:rPr>
              <a:t>druh dokladu (ambulantní péče, hospitalizační péče, recept, výjezd záchranky aj.)</a:t>
            </a:r>
          </a:p>
          <a:p>
            <a:r>
              <a:rPr lang="cs-CZ" sz="1400" dirty="0">
                <a:solidFill>
                  <a:srgbClr val="000000"/>
                </a:solidFill>
                <a:latin typeface="Calibri"/>
              </a:rPr>
              <a:t>poskytovatel zdravotní péče (IČP, sídlo, odbornost)</a:t>
            </a:r>
          </a:p>
        </p:txBody>
      </p:sp>
      <p:sp>
        <p:nvSpPr>
          <p:cNvPr id="8" name="Obdélník 7"/>
          <p:cNvSpPr/>
          <p:nvPr/>
        </p:nvSpPr>
        <p:spPr>
          <a:xfrm>
            <a:off x="1375735" y="921984"/>
            <a:ext cx="2467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DA2128"/>
                </a:solidFill>
                <a:latin typeface="Calibri"/>
              </a:rPr>
              <a:t>sloupce</a:t>
            </a:r>
          </a:p>
          <a:p>
            <a:pPr algn="ctr"/>
            <a:r>
              <a:rPr lang="cs-CZ" b="1" dirty="0">
                <a:solidFill>
                  <a:srgbClr val="DA2128"/>
                </a:solidFill>
                <a:latin typeface="Calibri"/>
              </a:rPr>
              <a:t>(sledované parametry) 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1324359" y="2023371"/>
            <a:ext cx="1513" cy="1250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 rot="16200000">
            <a:off x="-316083" y="2227433"/>
            <a:ext cx="2224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DA2128"/>
                </a:solidFill>
                <a:latin typeface="Calibri"/>
              </a:rPr>
              <a:t>řádky</a:t>
            </a:r>
          </a:p>
          <a:p>
            <a:pPr algn="ctr"/>
            <a:r>
              <a:rPr lang="cs-CZ" b="1" dirty="0">
                <a:solidFill>
                  <a:srgbClr val="DA2128"/>
                </a:solidFill>
                <a:latin typeface="Calibri"/>
              </a:rPr>
              <a:t>(jednotlivé doklady) </a:t>
            </a:r>
          </a:p>
        </p:txBody>
      </p:sp>
      <p:sp>
        <p:nvSpPr>
          <p:cNvPr id="13" name="TextovéPole 12"/>
          <p:cNvSpPr txBox="1"/>
          <p:nvPr>
            <p:custDataLst>
              <p:tags r:id="rId1"/>
            </p:custDataLst>
          </p:nvPr>
        </p:nvSpPr>
        <p:spPr>
          <a:xfrm>
            <a:off x="1774621" y="5989776"/>
            <a:ext cx="862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/>
              </a:rPr>
              <a:t>Každoročně průměrně 432 milionů dokladů!</a:t>
            </a:r>
            <a:br>
              <a:rPr lang="cs-CZ" sz="2000" dirty="0">
                <a:solidFill>
                  <a:srgbClr val="FF0000"/>
                </a:solidFill>
                <a:latin typeface="Calibri"/>
              </a:rPr>
            </a:br>
            <a:r>
              <a:rPr lang="cs-CZ" sz="2000" dirty="0">
                <a:solidFill>
                  <a:srgbClr val="000000"/>
                </a:solidFill>
                <a:latin typeface="Calibri"/>
              </a:rPr>
              <a:t>(ČR – 10,7 milionu obyvatel, tj. průměrně okolo 40 dokladů na osobu za rok)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2B745AD-F72D-48C6-A18B-15870A23A411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Jaká je struktura registru? – doklady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862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519427" y="1150048"/>
            <a:ext cx="1464362" cy="30811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white"/>
                </a:solidFill>
                <a:latin typeface="Calibri"/>
              </a:rPr>
              <a:t>Doklad č. 1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808737" y="1150047"/>
            <a:ext cx="1464362" cy="3081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Calibri"/>
              </a:rPr>
              <a:t>Položka č. 1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2808737" y="1598015"/>
            <a:ext cx="1464362" cy="3081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Calibri"/>
              </a:rPr>
              <a:t>Položka č. 2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802113" y="2257311"/>
            <a:ext cx="1464362" cy="3081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Calibri"/>
              </a:rPr>
              <a:t>Položka č. 7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171516" y="1753968"/>
            <a:ext cx="725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E7B13D">
                    <a:lumMod val="50000"/>
                  </a:srgbClr>
                </a:solidFill>
                <a:latin typeface="Calibri"/>
              </a:rPr>
              <a:t>...</a:t>
            </a:r>
          </a:p>
        </p:txBody>
      </p:sp>
      <p:cxnSp>
        <p:nvCxnSpPr>
          <p:cNvPr id="14" name="Pravoúhlá spojnice 13"/>
          <p:cNvCxnSpPr>
            <a:stCxn id="7" idx="1"/>
            <a:endCxn id="4" idx="3"/>
          </p:cNvCxnSpPr>
          <p:nvPr/>
        </p:nvCxnSpPr>
        <p:spPr>
          <a:xfrm rot="10800000" flipV="1">
            <a:off x="1983789" y="1304103"/>
            <a:ext cx="824948" cy="1"/>
          </a:xfrm>
          <a:prstGeom prst="bentConnector3">
            <a:avLst/>
          </a:prstGeom>
          <a:ln w="28575">
            <a:solidFill>
              <a:srgbClr val="DA2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396263" y="1304102"/>
            <a:ext cx="0" cy="1116000"/>
          </a:xfrm>
          <a:prstGeom prst="line">
            <a:avLst/>
          </a:prstGeom>
          <a:ln w="28575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2396263" y="2411366"/>
            <a:ext cx="405850" cy="0"/>
          </a:xfrm>
          <a:prstGeom prst="line">
            <a:avLst/>
          </a:prstGeom>
          <a:ln w="28575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2409517" y="1748757"/>
            <a:ext cx="405850" cy="0"/>
          </a:xfrm>
          <a:prstGeom prst="line">
            <a:avLst/>
          </a:prstGeom>
          <a:ln w="28575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522740" y="2843011"/>
            <a:ext cx="1464362" cy="30811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white"/>
                </a:solidFill>
                <a:latin typeface="Calibri"/>
              </a:rPr>
              <a:t>Doklad č. 2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2812050" y="2843010"/>
            <a:ext cx="1464362" cy="3081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Calibri"/>
              </a:rPr>
              <a:t>Položka č. 1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2812050" y="3290978"/>
            <a:ext cx="1464362" cy="3081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Calibri"/>
              </a:rPr>
              <a:t>Položka č. 2</a:t>
            </a:r>
          </a:p>
        </p:txBody>
      </p:sp>
      <p:cxnSp>
        <p:nvCxnSpPr>
          <p:cNvPr id="31" name="Pravoúhlá spojnice 30"/>
          <p:cNvCxnSpPr>
            <a:stCxn id="27" idx="1"/>
            <a:endCxn id="26" idx="3"/>
          </p:cNvCxnSpPr>
          <p:nvPr/>
        </p:nvCxnSpPr>
        <p:spPr>
          <a:xfrm rot="10800000" flipV="1">
            <a:off x="1987102" y="2997066"/>
            <a:ext cx="824948" cy="1"/>
          </a:xfrm>
          <a:prstGeom prst="bentConnector3">
            <a:avLst/>
          </a:prstGeom>
          <a:ln w="28575">
            <a:solidFill>
              <a:srgbClr val="DA2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2396264" y="2987125"/>
            <a:ext cx="3313" cy="468000"/>
          </a:xfrm>
          <a:prstGeom prst="line">
            <a:avLst/>
          </a:prstGeom>
          <a:ln w="28575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>
            <a:off x="2392952" y="3441720"/>
            <a:ext cx="432000" cy="0"/>
          </a:xfrm>
          <a:prstGeom prst="line">
            <a:avLst/>
          </a:prstGeom>
          <a:ln w="28575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19427" y="3903646"/>
            <a:ext cx="1464362" cy="30811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white"/>
                </a:solidFill>
                <a:latin typeface="Calibri"/>
              </a:rPr>
              <a:t>Doklad č. 3</a:t>
            </a:r>
          </a:p>
        </p:txBody>
      </p:sp>
      <p:sp>
        <p:nvSpPr>
          <p:cNvPr id="36" name="Zaoblený obdélník 35"/>
          <p:cNvSpPr/>
          <p:nvPr/>
        </p:nvSpPr>
        <p:spPr>
          <a:xfrm>
            <a:off x="2808737" y="3903645"/>
            <a:ext cx="1464362" cy="3081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Calibri"/>
              </a:rPr>
              <a:t>Položka č. 1</a:t>
            </a:r>
          </a:p>
        </p:txBody>
      </p:sp>
      <p:sp>
        <p:nvSpPr>
          <p:cNvPr id="37" name="Zaoblený obdélník 36"/>
          <p:cNvSpPr/>
          <p:nvPr/>
        </p:nvSpPr>
        <p:spPr>
          <a:xfrm>
            <a:off x="2808737" y="4351613"/>
            <a:ext cx="1464362" cy="3081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Calibri"/>
              </a:rPr>
              <a:t>Položka č. 2</a:t>
            </a:r>
          </a:p>
        </p:txBody>
      </p:sp>
      <p:sp>
        <p:nvSpPr>
          <p:cNvPr id="38" name="Zaoblený obdélník 37"/>
          <p:cNvSpPr/>
          <p:nvPr/>
        </p:nvSpPr>
        <p:spPr>
          <a:xfrm>
            <a:off x="2802113" y="5010909"/>
            <a:ext cx="1464362" cy="3081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Calibri"/>
              </a:rPr>
              <a:t>Položka č. 42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171516" y="4507566"/>
            <a:ext cx="725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E7B13D">
                    <a:lumMod val="50000"/>
                  </a:srgbClr>
                </a:solidFill>
                <a:latin typeface="Calibri"/>
              </a:rPr>
              <a:t>...</a:t>
            </a:r>
          </a:p>
        </p:txBody>
      </p:sp>
      <p:cxnSp>
        <p:nvCxnSpPr>
          <p:cNvPr id="40" name="Pravoúhlá spojnice 39"/>
          <p:cNvCxnSpPr>
            <a:stCxn id="36" idx="1"/>
            <a:endCxn id="35" idx="3"/>
          </p:cNvCxnSpPr>
          <p:nvPr/>
        </p:nvCxnSpPr>
        <p:spPr>
          <a:xfrm rot="10800000" flipV="1">
            <a:off x="1983789" y="4057701"/>
            <a:ext cx="824948" cy="1"/>
          </a:xfrm>
          <a:prstGeom prst="bentConnector3">
            <a:avLst/>
          </a:prstGeom>
          <a:ln w="28575">
            <a:solidFill>
              <a:srgbClr val="DA2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2396263" y="4057700"/>
            <a:ext cx="0" cy="1116000"/>
          </a:xfrm>
          <a:prstGeom prst="line">
            <a:avLst/>
          </a:prstGeom>
          <a:ln w="28575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2396263" y="5164964"/>
            <a:ext cx="405850" cy="0"/>
          </a:xfrm>
          <a:prstGeom prst="line">
            <a:avLst/>
          </a:prstGeom>
          <a:ln w="28575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2409517" y="4502355"/>
            <a:ext cx="405850" cy="0"/>
          </a:xfrm>
          <a:prstGeom prst="line">
            <a:avLst/>
          </a:prstGeom>
          <a:ln w="28575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1027976" y="5365647"/>
            <a:ext cx="725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DA2128"/>
                </a:solidFill>
                <a:latin typeface="Calibri"/>
              </a:rPr>
              <a:t>...</a:t>
            </a:r>
          </a:p>
        </p:txBody>
      </p:sp>
      <p:cxnSp>
        <p:nvCxnSpPr>
          <p:cNvPr id="47" name="Přímá spojnice 46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310704" y="2693211"/>
            <a:ext cx="4320000" cy="0"/>
          </a:xfrm>
          <a:prstGeom prst="line">
            <a:avLst/>
          </a:prstGeom>
          <a:ln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>
            <a:cxnSpLocks/>
          </p:cNvCxnSpPr>
          <p:nvPr/>
        </p:nvCxnSpPr>
        <p:spPr>
          <a:xfrm>
            <a:off x="323958" y="3750072"/>
            <a:ext cx="4320000" cy="0"/>
          </a:xfrm>
          <a:prstGeom prst="line">
            <a:avLst/>
          </a:prstGeom>
          <a:ln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cxnSpLocks/>
          </p:cNvCxnSpPr>
          <p:nvPr/>
        </p:nvCxnSpPr>
        <p:spPr>
          <a:xfrm>
            <a:off x="327273" y="5472853"/>
            <a:ext cx="4320000" cy="0"/>
          </a:xfrm>
          <a:prstGeom prst="line">
            <a:avLst/>
          </a:prstGeom>
          <a:ln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3">
            <a:extLst>
              <a:ext uri="{FF2B5EF4-FFF2-40B4-BE49-F238E27FC236}">
                <a16:creationId xmlns:a16="http://schemas.microsoft.com/office/drawing/2014/main" id="{48C991BF-B388-440A-9EC8-A04128B785CD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Jaká je struktura registru? – doklady vs. položky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32250D71-D9BC-4039-957E-EEE489062F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39891" y="1234068"/>
            <a:ext cx="3319085" cy="500361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7D3F754F-3053-4884-AF79-DC2A241F51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8817" y="1251347"/>
            <a:ext cx="2965461" cy="265229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0" name="Šipka dolů 8">
            <a:extLst>
              <a:ext uri="{FF2B5EF4-FFF2-40B4-BE49-F238E27FC236}">
                <a16:creationId xmlns:a16="http://schemas.microsoft.com/office/drawing/2014/main" id="{08B20F9A-351A-4B1B-8B90-53DF7592BCE3}"/>
              </a:ext>
            </a:extLst>
          </p:cNvPr>
          <p:cNvSpPr/>
          <p:nvPr/>
        </p:nvSpPr>
        <p:spPr>
          <a:xfrm rot="16200000">
            <a:off x="8454747" y="2143009"/>
            <a:ext cx="278296" cy="536713"/>
          </a:xfrm>
          <a:prstGeom prst="downArrow">
            <a:avLst/>
          </a:prstGeom>
          <a:noFill/>
          <a:ln w="12700">
            <a:solidFill>
              <a:srgbClr val="27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Šipka dolů 9">
            <a:extLst>
              <a:ext uri="{FF2B5EF4-FFF2-40B4-BE49-F238E27FC236}">
                <a16:creationId xmlns:a16="http://schemas.microsoft.com/office/drawing/2014/main" id="{31889DE9-70E1-491E-B09B-29DCB16768E5}"/>
              </a:ext>
            </a:extLst>
          </p:cNvPr>
          <p:cNvSpPr/>
          <p:nvPr/>
        </p:nvSpPr>
        <p:spPr>
          <a:xfrm rot="5400000">
            <a:off x="8454747" y="2421306"/>
            <a:ext cx="278296" cy="536713"/>
          </a:xfrm>
          <a:prstGeom prst="downArrow">
            <a:avLst/>
          </a:prstGeom>
          <a:noFill/>
          <a:ln w="12700">
            <a:solidFill>
              <a:srgbClr val="274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1A966A58-5FA1-4AB5-A255-2EDA8F92730B}"/>
              </a:ext>
            </a:extLst>
          </p:cNvPr>
          <p:cNvSpPr txBox="1"/>
          <p:nvPr/>
        </p:nvSpPr>
        <p:spPr>
          <a:xfrm>
            <a:off x="6137293" y="780715"/>
            <a:ext cx="93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DA2128"/>
                </a:solidFill>
              </a:rPr>
              <a:t>Doklady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7A2A4ADB-3B4A-42E8-A998-7230CF979A4A}"/>
              </a:ext>
            </a:extLst>
          </p:cNvPr>
          <p:cNvSpPr txBox="1"/>
          <p:nvPr/>
        </p:nvSpPr>
        <p:spPr>
          <a:xfrm>
            <a:off x="10041878" y="797994"/>
            <a:ext cx="93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DA2128"/>
                </a:solidFill>
              </a:rPr>
              <a:t>Položky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0965D556-CF00-433E-B017-92AAD5A6E9C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455548" y="4122845"/>
            <a:ext cx="321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DA2128"/>
                </a:solidFill>
              </a:rPr>
              <a:t>+ desítky dalších tabulek, které je možno vzájemně propojovat</a:t>
            </a:r>
          </a:p>
        </p:txBody>
      </p:sp>
    </p:spTree>
    <p:extLst>
      <p:ext uri="{BB962C8B-B14F-4D97-AF65-F5344CB8AC3E}">
        <p14:creationId xmlns:p14="http://schemas.microsoft.com/office/powerpoint/2010/main" val="100368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62316" y="1036664"/>
            <a:ext cx="1464362" cy="59871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white"/>
                </a:solidFill>
                <a:latin typeface="Calibri"/>
              </a:rPr>
              <a:t>Návštěva diabetologa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651626" y="1036665"/>
            <a:ext cx="4658141" cy="598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rgbClr val="000000"/>
                </a:solidFill>
                <a:latin typeface="Calibri"/>
              </a:rPr>
              <a:t>Proveden výkon</a:t>
            </a:r>
            <a:br>
              <a:rPr lang="cs-CZ" dirty="0">
                <a:solidFill>
                  <a:srgbClr val="000000"/>
                </a:solidFill>
                <a:latin typeface="Calibri"/>
              </a:rPr>
            </a:br>
            <a:r>
              <a:rPr lang="cs-CZ" b="1" dirty="0">
                <a:solidFill>
                  <a:srgbClr val="000000"/>
                </a:solidFill>
                <a:latin typeface="Calibri"/>
              </a:rPr>
              <a:t>13023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 = kontrolní vyšetření diabetologem </a:t>
            </a:r>
          </a:p>
        </p:txBody>
      </p:sp>
      <p:cxnSp>
        <p:nvCxnSpPr>
          <p:cNvPr id="14" name="Pravoúhlá spojnice 13"/>
          <p:cNvCxnSpPr>
            <a:stCxn id="7" idx="1"/>
            <a:endCxn id="4" idx="3"/>
          </p:cNvCxnSpPr>
          <p:nvPr/>
        </p:nvCxnSpPr>
        <p:spPr>
          <a:xfrm rot="10800000">
            <a:off x="1826680" y="1336021"/>
            <a:ext cx="824947" cy="1"/>
          </a:xfrm>
          <a:prstGeom prst="bentConnector3">
            <a:avLst/>
          </a:prstGeom>
          <a:ln w="28575">
            <a:solidFill>
              <a:srgbClr val="DA2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249091" y="1326081"/>
            <a:ext cx="0" cy="2088000"/>
          </a:xfrm>
          <a:prstGeom prst="line">
            <a:avLst/>
          </a:prstGeom>
          <a:ln w="28575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2252406" y="2291359"/>
            <a:ext cx="405850" cy="0"/>
          </a:xfrm>
          <a:prstGeom prst="line">
            <a:avLst/>
          </a:prstGeom>
          <a:ln w="28575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aoblený obdélník 43"/>
          <p:cNvSpPr/>
          <p:nvPr/>
        </p:nvSpPr>
        <p:spPr>
          <a:xfrm>
            <a:off x="2651625" y="1852857"/>
            <a:ext cx="4658141" cy="8635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rgbClr val="000000"/>
                </a:solidFill>
                <a:latin typeface="Calibri"/>
              </a:rPr>
              <a:t>Proveden výkon</a:t>
            </a:r>
            <a:br>
              <a:rPr lang="cs-CZ" dirty="0">
                <a:solidFill>
                  <a:srgbClr val="000000"/>
                </a:solidFill>
                <a:latin typeface="Calibri"/>
              </a:rPr>
            </a:br>
            <a:r>
              <a:rPr lang="cs-CZ" b="1" dirty="0">
                <a:solidFill>
                  <a:srgbClr val="000000"/>
                </a:solidFill>
                <a:latin typeface="Calibri"/>
              </a:rPr>
              <a:t>01445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 = stanovení glykovaného hemoglobinu HBA1C v ambulanci</a:t>
            </a:r>
          </a:p>
        </p:txBody>
      </p:sp>
      <p:cxnSp>
        <p:nvCxnSpPr>
          <p:cNvPr id="46" name="Přímá spojnice 45"/>
          <p:cNvCxnSpPr/>
          <p:nvPr/>
        </p:nvCxnSpPr>
        <p:spPr>
          <a:xfrm flipH="1">
            <a:off x="2255719" y="3397918"/>
            <a:ext cx="405850" cy="0"/>
          </a:xfrm>
          <a:prstGeom prst="line">
            <a:avLst/>
          </a:prstGeom>
          <a:ln w="28575">
            <a:solidFill>
              <a:srgbClr val="DA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aoblený obdélník 49"/>
          <p:cNvSpPr/>
          <p:nvPr/>
        </p:nvSpPr>
        <p:spPr>
          <a:xfrm>
            <a:off x="2654938" y="2959416"/>
            <a:ext cx="4658141" cy="597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rgbClr val="000000"/>
                </a:solidFill>
                <a:latin typeface="Calibri"/>
              </a:rPr>
              <a:t>Vykázána vedlejší diagnóza</a:t>
            </a:r>
            <a:br>
              <a:rPr lang="cs-CZ" i="1" dirty="0">
                <a:solidFill>
                  <a:srgbClr val="000000"/>
                </a:solidFill>
                <a:latin typeface="Calibri"/>
              </a:rPr>
            </a:br>
            <a:r>
              <a:rPr lang="cs-CZ" b="1" dirty="0">
                <a:solidFill>
                  <a:srgbClr val="000000"/>
                </a:solidFill>
                <a:latin typeface="Calibri"/>
              </a:rPr>
              <a:t>I10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 = Primární hypertenze (vysoký krevní tlak)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D112166-A2FF-4C46-8758-4F75A354068A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Doklady vs. položky – příklady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  <p:sp>
        <p:nvSpPr>
          <p:cNvPr id="12" name="Zaoblený obdélník 3">
            <a:extLst>
              <a:ext uri="{FF2B5EF4-FFF2-40B4-BE49-F238E27FC236}">
                <a16:creationId xmlns:a16="http://schemas.microsoft.com/office/drawing/2014/main" id="{B62FEA9D-9C2C-47D1-AEA6-4564A38FA1D0}"/>
              </a:ext>
            </a:extLst>
          </p:cNvPr>
          <p:cNvSpPr/>
          <p:nvPr/>
        </p:nvSpPr>
        <p:spPr>
          <a:xfrm>
            <a:off x="362316" y="4360426"/>
            <a:ext cx="1464362" cy="59871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white"/>
                </a:solidFill>
                <a:latin typeface="Calibri"/>
              </a:rPr>
              <a:t>Recept</a:t>
            </a:r>
          </a:p>
        </p:txBody>
      </p:sp>
      <p:sp>
        <p:nvSpPr>
          <p:cNvPr id="13" name="Zaoblený obdélník 6">
            <a:extLst>
              <a:ext uri="{FF2B5EF4-FFF2-40B4-BE49-F238E27FC236}">
                <a16:creationId xmlns:a16="http://schemas.microsoft.com/office/drawing/2014/main" id="{C4D39DC5-20BD-4CD7-BF7D-D6984EB4D909}"/>
              </a:ext>
            </a:extLst>
          </p:cNvPr>
          <p:cNvSpPr/>
          <p:nvPr/>
        </p:nvSpPr>
        <p:spPr>
          <a:xfrm>
            <a:off x="2651626" y="4211342"/>
            <a:ext cx="4658141" cy="9044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rgbClr val="000000"/>
                </a:solidFill>
                <a:latin typeface="Calibri"/>
              </a:rPr>
              <a:t>Předepsáno léčivo</a:t>
            </a:r>
            <a:br>
              <a:rPr lang="cs-CZ" dirty="0">
                <a:solidFill>
                  <a:srgbClr val="000000"/>
                </a:solidFill>
                <a:latin typeface="Calibri"/>
              </a:rPr>
            </a:br>
            <a:r>
              <a:rPr lang="cs-CZ" b="1" dirty="0">
                <a:solidFill>
                  <a:srgbClr val="000000"/>
                </a:solidFill>
                <a:latin typeface="Calibri"/>
              </a:rPr>
              <a:t>A10AC01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 = střednědobě působící inzulin, k injekční aplikaci</a:t>
            </a:r>
          </a:p>
        </p:txBody>
      </p:sp>
      <p:cxnSp>
        <p:nvCxnSpPr>
          <p:cNvPr id="15" name="Pravoúhlá spojnice 13">
            <a:extLst>
              <a:ext uri="{FF2B5EF4-FFF2-40B4-BE49-F238E27FC236}">
                <a16:creationId xmlns:a16="http://schemas.microsoft.com/office/drawing/2014/main" id="{B67B796E-B6DE-4836-8608-75AF4045E71F}"/>
              </a:ext>
            </a:extLst>
          </p:cNvPr>
          <p:cNvCxnSpPr>
            <a:stCxn id="13" idx="1"/>
            <a:endCxn id="12" idx="3"/>
          </p:cNvCxnSpPr>
          <p:nvPr/>
        </p:nvCxnSpPr>
        <p:spPr>
          <a:xfrm rot="10800000">
            <a:off x="1826680" y="4663573"/>
            <a:ext cx="824947" cy="0"/>
          </a:xfrm>
          <a:prstGeom prst="bentConnector3">
            <a:avLst/>
          </a:prstGeom>
          <a:ln w="28575">
            <a:solidFill>
              <a:srgbClr val="DA2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17941AF-0DDB-4BF6-8B65-C7A9B1CF763A}"/>
              </a:ext>
            </a:extLst>
          </p:cNvPr>
          <p:cNvSpPr txBox="1"/>
          <p:nvPr/>
        </p:nvSpPr>
        <p:spPr>
          <a:xfrm>
            <a:off x="2658256" y="5421396"/>
            <a:ext cx="6331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Calibri"/>
              </a:rPr>
              <a:t>Limitace: </a:t>
            </a:r>
            <a:r>
              <a:rPr lang="cs-CZ" sz="2400" u="sng" dirty="0">
                <a:solidFill>
                  <a:srgbClr val="C00000"/>
                </a:solidFill>
                <a:latin typeface="Calibri"/>
              </a:rPr>
              <a:t>administrativní data</a:t>
            </a:r>
          </a:p>
          <a:p>
            <a:r>
              <a:rPr lang="cs-CZ" dirty="0">
                <a:solidFill>
                  <a:srgbClr val="C00000"/>
                </a:solidFill>
                <a:latin typeface="Calibri"/>
              </a:rPr>
              <a:t>→ lékař vykazuje poskytnutou péči k úhradě, data neobsahují výsledky vyšetření ani jiné klinické údaje</a:t>
            </a:r>
          </a:p>
        </p:txBody>
      </p:sp>
    </p:spTree>
    <p:extLst>
      <p:ext uri="{BB962C8B-B14F-4D97-AF65-F5344CB8AC3E}">
        <p14:creationId xmlns:p14="http://schemas.microsoft.com/office/powerpoint/2010/main" val="61370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57556" y="1016793"/>
            <a:ext cx="10972800" cy="4824413"/>
          </a:xfrm>
        </p:spPr>
        <p:txBody>
          <a:bodyPr>
            <a:normAutofit/>
          </a:bodyPr>
          <a:lstStyle/>
          <a:p>
            <a:r>
              <a:rPr lang="cs-CZ" sz="2400" dirty="0"/>
              <a:t>výkony: pětimístné číslo</a:t>
            </a:r>
          </a:p>
          <a:p>
            <a:pPr marL="857250" lvl="1" indent="-457200"/>
            <a:r>
              <a:rPr lang="cs-CZ" sz="2000" dirty="0"/>
              <a:t>vyšetření specialistou, laboratorní měření, operační výkony atd.</a:t>
            </a:r>
          </a:p>
          <a:p>
            <a:pPr marL="857250" lvl="1" indent="-457200"/>
            <a:r>
              <a:rPr lang="cs-CZ" sz="2000" dirty="0"/>
              <a:t>např. 	00921 ošetření zubního kazu – stálý zub</a:t>
            </a:r>
          </a:p>
          <a:p>
            <a:pPr marL="400050" lvl="1" indent="0">
              <a:buNone/>
            </a:pPr>
            <a:r>
              <a:rPr lang="cs-CZ" sz="2000" dirty="0"/>
              <a:t>		00922 ošetření zubního kazu – dočasný zub</a:t>
            </a:r>
          </a:p>
          <a:p>
            <a:pPr marL="857250" lvl="1" indent="-457200"/>
            <a:endParaRPr lang="cs-CZ" sz="2000" dirty="0"/>
          </a:p>
          <a:p>
            <a:r>
              <a:rPr lang="cs-CZ" sz="2400" dirty="0"/>
              <a:t>diagnózy: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MKN-10</a:t>
            </a:r>
            <a:br>
              <a:rPr lang="cs-CZ" sz="2400" dirty="0"/>
            </a:br>
            <a:r>
              <a:rPr lang="cs-CZ" sz="2400" dirty="0"/>
              <a:t>(Mezinárodní klasifikace nemocí, 10. revize)</a:t>
            </a:r>
          </a:p>
          <a:p>
            <a:pPr marL="857250" lvl="1" indent="-457200"/>
            <a:r>
              <a:rPr lang="cs-CZ" sz="2000" dirty="0"/>
              <a:t>např. E11.5 = Diabetes </a:t>
            </a:r>
            <a:r>
              <a:rPr lang="cs-CZ" sz="2000" dirty="0" err="1"/>
              <a:t>mellitus</a:t>
            </a:r>
            <a:r>
              <a:rPr lang="cs-CZ" sz="2000" dirty="0"/>
              <a:t> 2. typu, s periferními oběhovými komplikacemi</a:t>
            </a:r>
          </a:p>
          <a:p>
            <a:pPr marL="857250" lvl="1" indent="-457200"/>
            <a:endParaRPr lang="cs-CZ" sz="2000" dirty="0"/>
          </a:p>
          <a:p>
            <a:r>
              <a:rPr lang="cs-CZ" sz="2400" dirty="0"/>
              <a:t>léčiva: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ATC-klasifikace</a:t>
            </a:r>
            <a:br>
              <a:rPr lang="cs-CZ" sz="2400" dirty="0"/>
            </a:br>
            <a:r>
              <a:rPr lang="cs-CZ" sz="2400" dirty="0"/>
              <a:t>(Anatomicko-terapeuticko-chemická klasifikace léčiv)</a:t>
            </a:r>
          </a:p>
          <a:p>
            <a:pPr marL="857250" lvl="1" indent="-457200"/>
            <a:r>
              <a:rPr lang="cs-CZ" sz="2000" dirty="0"/>
              <a:t>např. A10BA02 = </a:t>
            </a:r>
            <a:r>
              <a:rPr lang="cs-CZ" sz="2000" dirty="0" err="1"/>
              <a:t>Metformin</a:t>
            </a:r>
            <a:endParaRPr lang="cs-CZ" sz="2000" dirty="0"/>
          </a:p>
          <a:p>
            <a:pPr marL="457200" indent="-457200"/>
            <a:endParaRPr lang="cs-CZ" sz="2400" dirty="0"/>
          </a:p>
          <a:p>
            <a:pPr marL="457200" indent="-457200"/>
            <a:endParaRPr lang="cs-CZ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A1E62E-DDAF-4168-80B4-34127B750A48}"/>
              </a:ext>
            </a:extLst>
          </p:cNvPr>
          <p:cNvSpPr txBox="1">
            <a:spLocks/>
          </p:cNvSpPr>
          <p:nvPr/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Používané číselníky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406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57556" y="981075"/>
            <a:ext cx="10715244" cy="4824413"/>
          </a:xfrm>
        </p:spPr>
        <p:txBody>
          <a:bodyPr>
            <a:normAutofit/>
          </a:bodyPr>
          <a:lstStyle/>
          <a:p>
            <a:r>
              <a:rPr lang="cs-CZ" sz="2400" dirty="0"/>
              <a:t>teoretické znalosti z oblasti biologie/medicíny</a:t>
            </a:r>
          </a:p>
          <a:p>
            <a:r>
              <a:rPr lang="cs-CZ" sz="2400" dirty="0"/>
              <a:t>práce s datovými soubory</a:t>
            </a:r>
          </a:p>
          <a:p>
            <a:r>
              <a:rPr lang="cs-CZ" sz="2400" dirty="0"/>
              <a:t>možnosti vizualizace</a:t>
            </a:r>
          </a:p>
          <a:p>
            <a:r>
              <a:rPr lang="cs-CZ" sz="2400" dirty="0"/>
              <a:t>znalost pokročilých statistických metod</a:t>
            </a:r>
          </a:p>
          <a:p>
            <a:pPr lvl="1"/>
            <a:r>
              <a:rPr lang="cs-CZ" sz="2000" dirty="0"/>
              <a:t>analýza přežití</a:t>
            </a:r>
          </a:p>
          <a:p>
            <a:pPr lvl="1"/>
            <a:r>
              <a:rPr lang="cs-CZ" sz="2000" dirty="0"/>
              <a:t>analýza kompetitivních rizik</a:t>
            </a:r>
          </a:p>
          <a:p>
            <a:pPr lvl="1"/>
            <a:r>
              <a:rPr lang="cs-CZ" sz="2000" dirty="0"/>
              <a:t>vícerozměrné predikční modely</a:t>
            </a:r>
          </a:p>
          <a:p>
            <a:pPr lvl="1"/>
            <a:r>
              <a:rPr lang="cs-CZ" sz="2000" dirty="0"/>
              <a:t>časové řady, predikce vývoje</a:t>
            </a:r>
          </a:p>
          <a:p>
            <a:r>
              <a:rPr lang="cs-CZ" sz="2400" dirty="0"/>
              <a:t>analytické myšlení</a:t>
            </a:r>
          </a:p>
          <a:p>
            <a:endParaRPr lang="cs-CZ" sz="24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B2F241E-EBDD-4841-BD15-A87B84878A3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7556" y="160338"/>
            <a:ext cx="10258043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DA2128"/>
                </a:solidFill>
                <a:latin typeface="+mn-lt"/>
              </a:rPr>
              <a:t>Jak to souvisí s matematickou biologií?</a:t>
            </a:r>
            <a:endParaRPr lang="en-US" sz="3000" b="1" dirty="0">
              <a:solidFill>
                <a:srgbClr val="DA21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1550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SLIDEFAB_RESIZEMODE" val="1"/>
  <p:tag name="SLIDEFAB_EXPORTMOD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SLIDEFAB_RESIZEMODE" val="1"/>
  <p:tag name="SLIDEFAB_EXPORTMOD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SLIDEFAB_RESIZEMODE" val="1"/>
  <p:tag name="SLIDEFAB_EXPORTMOD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.potx" id="{91D36162-2A44-4758-8BB1-9E3A064BE264}" vid="{C0F7091E-C0FE-41E2-BA42-A0F429E45DF2}"/>
    </a:ext>
  </a:extLst>
</a:theme>
</file>

<file path=ppt/theme/theme3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KIP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IP03" id="{3B2E77E7-3A16-4B32-A7F5-08967F30F02F}" vid="{206E0270-D0A4-4D15-ABB7-D7AD000546A2}"/>
    </a:ext>
  </a:extLst>
</a:theme>
</file>

<file path=ppt/theme/theme5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4856</Words>
  <Application>Microsoft Office PowerPoint</Application>
  <PresentationFormat>Širokoúhlá obrazovka</PresentationFormat>
  <Paragraphs>1007</Paragraphs>
  <Slides>41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Motiv Office</vt:lpstr>
      <vt:lpstr>1_Motiv Office</vt:lpstr>
      <vt:lpstr>2_Motiv Office</vt:lpstr>
      <vt:lpstr>KKIP03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Preventivní prohlídky u praktického lékaře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Individualizovaná predikce pravděpodobnosti vzniku těžkého stavu u pacientů s COVID-19</vt:lpstr>
      <vt:lpstr>Výběr kohorty pacientů pro tvorbu modelu</vt:lpstr>
      <vt:lpstr>Seznam uvažovaných prediktorů</vt:lpstr>
      <vt:lpstr>Jaká je pravděpodobnost, že se u osoby pozitivně testované na COVID-19 rozvine těžký stav / UPV / ECMO / úmrtí?</vt:lpstr>
      <vt:lpstr>Jaká je pravděpodobnost, že se u osoby pozitivně testované na COVID-19 rozvine těžký stav / UPV / ECMO / úmrtí?</vt:lpstr>
      <vt:lpstr>Prediktivní model epidemie COVID-19 v ČR</vt:lpstr>
      <vt:lpstr>Predikce ve čtyřech scénářích</vt:lpstr>
      <vt:lpstr>Prezentace aplikace PowerPoint</vt:lpstr>
      <vt:lpstr>Prezentace aplikace PowerPoint</vt:lpstr>
      <vt:lpstr>Prezentace aplikace PowerPoint</vt:lpstr>
      <vt:lpstr>Predikce aktuálního počtu hospitalizovaných</vt:lpstr>
      <vt:lpstr>Prezentace aplikace PowerPoint</vt:lpstr>
      <vt:lpstr>Prezentace aplikace PowerPoint</vt:lpstr>
      <vt:lpstr>Prezentace aplikace PowerPoint</vt:lpstr>
      <vt:lpstr>Predikce aktuálního počtu pacientů na JIP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benesovak</dc:creator>
  <cp:lastModifiedBy>Benešová Klára Mgr.</cp:lastModifiedBy>
  <cp:revision>45</cp:revision>
  <dcterms:created xsi:type="dcterms:W3CDTF">2019-10-21T08:25:29Z</dcterms:created>
  <dcterms:modified xsi:type="dcterms:W3CDTF">2021-04-13T06:36:17Z</dcterms:modified>
</cp:coreProperties>
</file>