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36"/>
  </p:notesMasterIdLst>
  <p:handoutMasterIdLst>
    <p:handoutMasterId r:id="rId37"/>
  </p:handoutMasterIdLst>
  <p:sldIdLst>
    <p:sldId id="256" r:id="rId2"/>
    <p:sldId id="340" r:id="rId3"/>
    <p:sldId id="280" r:id="rId4"/>
    <p:sldId id="341" r:id="rId5"/>
    <p:sldId id="260" r:id="rId6"/>
    <p:sldId id="335" r:id="rId7"/>
    <p:sldId id="346" r:id="rId8"/>
    <p:sldId id="343" r:id="rId9"/>
    <p:sldId id="364" r:id="rId10"/>
    <p:sldId id="359" r:id="rId11"/>
    <p:sldId id="365" r:id="rId12"/>
    <p:sldId id="262" r:id="rId13"/>
    <p:sldId id="360" r:id="rId14"/>
    <p:sldId id="361" r:id="rId15"/>
    <p:sldId id="269" r:id="rId16"/>
    <p:sldId id="368" r:id="rId17"/>
    <p:sldId id="272" r:id="rId18"/>
    <p:sldId id="270" r:id="rId19"/>
    <p:sldId id="344" r:id="rId20"/>
    <p:sldId id="265" r:id="rId21"/>
    <p:sldId id="362" r:id="rId22"/>
    <p:sldId id="339" r:id="rId23"/>
    <p:sldId id="286" r:id="rId24"/>
    <p:sldId id="342" r:id="rId25"/>
    <p:sldId id="350" r:id="rId26"/>
    <p:sldId id="352" r:id="rId27"/>
    <p:sldId id="349" r:id="rId28"/>
    <p:sldId id="348" r:id="rId29"/>
    <p:sldId id="353" r:id="rId30"/>
    <p:sldId id="354" r:id="rId31"/>
    <p:sldId id="366" r:id="rId32"/>
    <p:sldId id="363" r:id="rId33"/>
    <p:sldId id="367" r:id="rId34"/>
    <p:sldId id="336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69696"/>
    <a:srgbClr val="F01928"/>
    <a:srgbClr val="9100DC"/>
    <a:srgbClr val="5AC8AF"/>
    <a:srgbClr val="002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4E5867-0C39-4EA2-B494-232803642C41}" v="200" dt="2021-05-06T09:32:02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13" autoAdjust="0"/>
    <p:restoredTop sz="80024" autoAdjust="0"/>
  </p:normalViewPr>
  <p:slideViewPr>
    <p:cSldViewPr snapToGrid="0">
      <p:cViewPr varScale="1">
        <p:scale>
          <a:sx n="87" d="100"/>
          <a:sy n="87" d="100"/>
        </p:scale>
        <p:origin x="2034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8251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4524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3394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7940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1829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8800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6892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4442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12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9911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3147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2218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6460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5265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8849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1438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2534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1344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4251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8887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1185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7812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212509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88801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4200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45511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6233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095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5809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9616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5501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2203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1205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541" y="413999"/>
            <a:ext cx="1555861" cy="10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4DDF7C9-2EC9-479B-ABD7-99841A082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B891A06-2362-48CB-B8C7-150561D27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541" y="413999"/>
            <a:ext cx="1555861" cy="10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A6D3041C-E8DB-394D-8CBD-A19CAB995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5968"/>
            <a:ext cx="1555861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CF0A721D-0B43-7043-8933-AD2A68D4E2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5968"/>
            <a:ext cx="1555861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218105D-7192-3A40-B34B-CBC5FC839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6" y="6050570"/>
            <a:ext cx="876596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800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609E52-3278-4FAF-82E6-DA02717173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C66D18-2069-4671-B339-23E51A89F7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EB4F40B-5525-45DC-9711-B2164A39BE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E885E-AF5D-49DF-A269-F32D8049186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836981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727602-4302-420A-8D20-B74BE7D1B3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1DD6B6-ACD8-4DCE-AB30-FA58210CE2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36E051-9769-4318-AD76-EF59F8BFAC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9EF18-76D4-4132-928A-3911F9FCB38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74808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8303803E-85B6-4F0F-82F5-E307C79DBF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5D74CC-4BCC-445B-95B1-EA62669691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1B56B2-5FCE-45C5-9BA1-A82DD781D3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6C779A0-97A7-4357-88F7-3DCE096B34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C1132-27CF-4687-A565-7A1161D0709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6013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25D6031E-ADF9-4848-9898-66224BC41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BF859A01-CA85-4196-A73B-391EAD035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27B71FF1-6349-4B74-AD1A-A4728AEB1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CAD29719-5A68-4154-86D7-62577D74A5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5CD4C23-1EA7-4EF1-877D-56B71C80C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991E4F8-0689-45C0-8765-EEBAED7BFB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7860261-4803-41A4-842D-282F78D88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1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EPITELOVÁ TKÁŇ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en-US" sz="2000" dirty="0"/>
              <a:t>podle uspořádání buněk: </a:t>
            </a:r>
            <a:r>
              <a:rPr lang="cs-CZ" altLang="en-US" sz="2000" b="1" dirty="0">
                <a:solidFill>
                  <a:srgbClr val="0000DC"/>
                </a:solidFill>
              </a:rPr>
              <a:t>plošné</a:t>
            </a:r>
            <a:r>
              <a:rPr lang="cs-CZ" altLang="en-US" sz="2000" dirty="0"/>
              <a:t>, </a:t>
            </a:r>
            <a:r>
              <a:rPr lang="cs-CZ" altLang="en-US" sz="2000" dirty="0" err="1"/>
              <a:t>trámčité</a:t>
            </a:r>
            <a:r>
              <a:rPr lang="cs-CZ" altLang="en-US" sz="2000" dirty="0"/>
              <a:t>, retikulární</a:t>
            </a:r>
          </a:p>
          <a:p>
            <a:r>
              <a:rPr lang="cs-CZ" altLang="en-US" sz="2000" dirty="0"/>
              <a:t>podle funkce: </a:t>
            </a:r>
            <a:r>
              <a:rPr lang="cs-CZ" altLang="en-US" sz="2000" b="1" dirty="0">
                <a:solidFill>
                  <a:schemeClr val="tx2"/>
                </a:solidFill>
              </a:rPr>
              <a:t>krycí</a:t>
            </a:r>
            <a:r>
              <a:rPr lang="cs-CZ" altLang="en-US" sz="2000" dirty="0"/>
              <a:t>, žlázový, resorpční, respirační, smyslový, svalový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6A2D5E65-A26B-40A7-B19E-E4F95E7AD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00" y="89744"/>
            <a:ext cx="86195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 dirty="0">
                <a:solidFill>
                  <a:schemeClr val="tx2"/>
                </a:solidFill>
              </a:rPr>
              <a:t>Jednovrstevný cylindrický epitel – </a:t>
            </a:r>
            <a:r>
              <a:rPr lang="cs-CZ" altLang="en-US" sz="2800" i="1" dirty="0">
                <a:solidFill>
                  <a:schemeClr val="tx2"/>
                </a:solidFill>
              </a:rPr>
              <a:t>intestinum </a:t>
            </a:r>
            <a:r>
              <a:rPr lang="cs-CZ" altLang="en-US" sz="2800" i="1" dirty="0" err="1">
                <a:solidFill>
                  <a:schemeClr val="tx2"/>
                </a:solidFill>
              </a:rPr>
              <a:t>tenue</a:t>
            </a:r>
            <a:endParaRPr lang="cs-CZ" altLang="en-US" sz="2800" i="1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B246FC-62EC-4AAB-8DC3-BE86F4DA4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2" y="659400"/>
            <a:ext cx="8159297" cy="61194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512B46-6E48-48C6-86F2-F9DC40A23CD0}"/>
              </a:ext>
            </a:extLst>
          </p:cNvPr>
          <p:cNvSpPr txBox="1"/>
          <p:nvPr/>
        </p:nvSpPr>
        <p:spPr>
          <a:xfrm>
            <a:off x="7713293" y="1967850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klky</a:t>
            </a:r>
            <a:endParaRPr lang="en-US" sz="2000" dirty="0" err="1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64300D-1148-4716-B47E-D1C5008D1E31}"/>
              </a:ext>
            </a:extLst>
          </p:cNvPr>
          <p:cNvSpPr txBox="1"/>
          <p:nvPr/>
        </p:nvSpPr>
        <p:spPr>
          <a:xfrm>
            <a:off x="2813575" y="6097697"/>
            <a:ext cx="2606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Lieberkühnovy krypty</a:t>
            </a:r>
            <a:endParaRPr lang="en-US" sz="2000" dirty="0" err="1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AF500C-4004-4480-BA74-BF7A6052BF73}"/>
              </a:ext>
            </a:extLst>
          </p:cNvPr>
          <p:cNvSpPr txBox="1"/>
          <p:nvPr/>
        </p:nvSpPr>
        <p:spPr>
          <a:xfrm>
            <a:off x="2805967" y="5117196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žlázy</a:t>
            </a:r>
            <a:endParaRPr lang="en-US" sz="2000" dirty="0" err="1">
              <a:latin typeface="+mn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71DA0D-A7D3-4C7E-AC47-14E3AC0C3A87}"/>
              </a:ext>
            </a:extLst>
          </p:cNvPr>
          <p:cNvCxnSpPr/>
          <p:nvPr/>
        </p:nvCxnSpPr>
        <p:spPr bwMode="auto">
          <a:xfrm flipH="1" flipV="1">
            <a:off x="6357348" y="2010862"/>
            <a:ext cx="1355945" cy="1570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D629BAA-0AC9-4216-96FB-247A98417F06}"/>
              </a:ext>
            </a:extLst>
          </p:cNvPr>
          <p:cNvCxnSpPr/>
          <p:nvPr/>
        </p:nvCxnSpPr>
        <p:spPr bwMode="auto">
          <a:xfrm flipH="1">
            <a:off x="6567489" y="2295525"/>
            <a:ext cx="1145804" cy="5619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099E06-9500-48B0-95AC-8F919AF70220}"/>
              </a:ext>
            </a:extLst>
          </p:cNvPr>
          <p:cNvCxnSpPr/>
          <p:nvPr/>
        </p:nvCxnSpPr>
        <p:spPr bwMode="auto">
          <a:xfrm flipV="1">
            <a:off x="4620269" y="5517306"/>
            <a:ext cx="579692" cy="5970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4193B7-3A8E-41E4-A606-EB57576A89BA}"/>
              </a:ext>
            </a:extLst>
          </p:cNvPr>
          <p:cNvCxnSpPr/>
          <p:nvPr/>
        </p:nvCxnSpPr>
        <p:spPr bwMode="auto">
          <a:xfrm flipV="1">
            <a:off x="4132118" y="4616067"/>
            <a:ext cx="267733" cy="15082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18910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FEDE28AE-89AE-456A-9DF5-D9CBEBC9D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0" y="696816"/>
            <a:ext cx="8113923" cy="608544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C947D5F-E5E6-439E-902D-B12AB42AF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00" y="89744"/>
            <a:ext cx="86195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 dirty="0">
                <a:solidFill>
                  <a:schemeClr val="tx2"/>
                </a:solidFill>
              </a:rPr>
              <a:t>Jednovrstevný cylindrický epitel – </a:t>
            </a:r>
            <a:r>
              <a:rPr lang="cs-CZ" altLang="en-US" sz="2800" i="1" dirty="0">
                <a:solidFill>
                  <a:schemeClr val="tx2"/>
                </a:solidFill>
              </a:rPr>
              <a:t>intestinum </a:t>
            </a:r>
            <a:r>
              <a:rPr lang="cs-CZ" altLang="en-US" sz="2800" i="1" dirty="0" err="1">
                <a:solidFill>
                  <a:schemeClr val="tx2"/>
                </a:solidFill>
              </a:rPr>
              <a:t>tenue</a:t>
            </a:r>
            <a:endParaRPr lang="cs-CZ" altLang="en-US" sz="2800" i="1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5046A-B10D-4E02-B4AD-34088ADB4400}"/>
              </a:ext>
            </a:extLst>
          </p:cNvPr>
          <p:cNvSpPr txBox="1"/>
          <p:nvPr/>
        </p:nvSpPr>
        <p:spPr>
          <a:xfrm>
            <a:off x="5420379" y="5914306"/>
            <a:ext cx="2606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Lieberkühnovy krypty</a:t>
            </a:r>
            <a:endParaRPr lang="en-US" sz="2000" dirty="0" err="1">
              <a:latin typeface="+mn-l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54B865-E73A-479B-B395-B37F543A4046}"/>
              </a:ext>
            </a:extLst>
          </p:cNvPr>
          <p:cNvCxnSpPr/>
          <p:nvPr/>
        </p:nvCxnSpPr>
        <p:spPr bwMode="auto">
          <a:xfrm flipV="1">
            <a:off x="7105880" y="4527934"/>
            <a:ext cx="1" cy="12777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0CDDD9-AA07-4CCE-9162-8EDF54F6CF5B}"/>
              </a:ext>
            </a:extLst>
          </p:cNvPr>
          <p:cNvCxnSpPr/>
          <p:nvPr/>
        </p:nvCxnSpPr>
        <p:spPr bwMode="auto">
          <a:xfrm flipH="1" flipV="1">
            <a:off x="5420379" y="4527933"/>
            <a:ext cx="1303402" cy="13320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D4E9A0D-596C-475A-8EFC-FB99102421B0}"/>
              </a:ext>
            </a:extLst>
          </p:cNvPr>
          <p:cNvSpPr txBox="1"/>
          <p:nvPr/>
        </p:nvSpPr>
        <p:spPr>
          <a:xfrm>
            <a:off x="2751040" y="5166821"/>
            <a:ext cx="2328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Tunica </a:t>
            </a:r>
            <a:r>
              <a:rPr lang="cs-CZ" sz="2000" dirty="0" err="1">
                <a:latin typeface="+mn-lt"/>
              </a:rPr>
              <a:t>submucosa</a:t>
            </a:r>
            <a:endParaRPr lang="en-US" sz="2000" dirty="0" err="1">
              <a:latin typeface="+mn-lt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68176ED-4AE3-40EA-A278-35B527773C09}"/>
              </a:ext>
            </a:extLst>
          </p:cNvPr>
          <p:cNvCxnSpPr/>
          <p:nvPr/>
        </p:nvCxnSpPr>
        <p:spPr bwMode="auto">
          <a:xfrm flipV="1">
            <a:off x="4907188" y="1807954"/>
            <a:ext cx="336842" cy="615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5BE499F-E2A1-4587-8963-83BE1732F426}"/>
              </a:ext>
            </a:extLst>
          </p:cNvPr>
          <p:cNvCxnSpPr/>
          <p:nvPr/>
        </p:nvCxnSpPr>
        <p:spPr bwMode="auto">
          <a:xfrm>
            <a:off x="4907188" y="1971196"/>
            <a:ext cx="1936627" cy="1881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6F93854-D8B9-452B-9F09-B1E42CCC2CB8}"/>
              </a:ext>
            </a:extLst>
          </p:cNvPr>
          <p:cNvSpPr txBox="1"/>
          <p:nvPr/>
        </p:nvSpPr>
        <p:spPr>
          <a:xfrm>
            <a:off x="2582619" y="6139420"/>
            <a:ext cx="2243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Tunica </a:t>
            </a:r>
            <a:r>
              <a:rPr lang="cs-CZ" sz="2000" dirty="0" err="1">
                <a:latin typeface="+mn-lt"/>
              </a:rPr>
              <a:t>muscularis</a:t>
            </a:r>
            <a:endParaRPr lang="en-US" sz="2000" dirty="0" err="1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B0CE85-06BE-4A60-A045-5435884FD114}"/>
              </a:ext>
            </a:extLst>
          </p:cNvPr>
          <p:cNvSpPr txBox="1"/>
          <p:nvPr/>
        </p:nvSpPr>
        <p:spPr>
          <a:xfrm>
            <a:off x="768004" y="760598"/>
            <a:ext cx="1914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Tunica </a:t>
            </a:r>
            <a:r>
              <a:rPr lang="cs-CZ" sz="2000" dirty="0" err="1">
                <a:latin typeface="+mn-lt"/>
              </a:rPr>
              <a:t>mucosa</a:t>
            </a:r>
            <a:endParaRPr lang="en-US" sz="2000" dirty="0" err="1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F0608E-D5B9-429F-A424-3400BE73D35D}"/>
              </a:ext>
            </a:extLst>
          </p:cNvPr>
          <p:cNvSpPr txBox="1"/>
          <p:nvPr/>
        </p:nvSpPr>
        <p:spPr>
          <a:xfrm>
            <a:off x="966308" y="3685515"/>
            <a:ext cx="1939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Slizniční vazivo</a:t>
            </a:r>
            <a:endParaRPr lang="en-US" sz="2000" dirty="0" err="1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D6751B-A43C-4EA2-8F47-C665FEC1B172}"/>
              </a:ext>
            </a:extLst>
          </p:cNvPr>
          <p:cNvSpPr txBox="1"/>
          <p:nvPr/>
        </p:nvSpPr>
        <p:spPr>
          <a:xfrm>
            <a:off x="4236813" y="1686844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Klky</a:t>
            </a:r>
            <a:endParaRPr lang="en-US" sz="2000" dirty="0" err="1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8C6899-3763-4A4F-97D7-58332B81CB0C}"/>
              </a:ext>
            </a:extLst>
          </p:cNvPr>
          <p:cNvSpPr txBox="1"/>
          <p:nvPr/>
        </p:nvSpPr>
        <p:spPr>
          <a:xfrm>
            <a:off x="723935" y="4293178"/>
            <a:ext cx="2282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Slizniční svalovina</a:t>
            </a:r>
            <a:endParaRPr lang="en-US" sz="2000" dirty="0" err="1">
              <a:latin typeface="+mn-lt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6594F01-8BA2-4DE1-9D44-64AA1F78166D}"/>
              </a:ext>
            </a:extLst>
          </p:cNvPr>
          <p:cNvCxnSpPr/>
          <p:nvPr/>
        </p:nvCxnSpPr>
        <p:spPr bwMode="auto">
          <a:xfrm>
            <a:off x="2401677" y="4658114"/>
            <a:ext cx="605255" cy="2443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35981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2424C0D-DE5D-40AD-931C-075985609E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3752" y="153769"/>
            <a:ext cx="6211614" cy="569912"/>
          </a:xfrm>
        </p:spPr>
        <p:txBody>
          <a:bodyPr/>
          <a:lstStyle/>
          <a:p>
            <a:pPr eaLnBrk="1" hangingPunct="1"/>
            <a:r>
              <a:rPr lang="cs-CZ" altLang="en-US" sz="2800" b="0" dirty="0"/>
              <a:t>Víceřadý cylindrický epitel - </a:t>
            </a:r>
            <a:r>
              <a:rPr lang="cs-CZ" altLang="en-US" sz="2800" b="0" i="1" dirty="0"/>
              <a:t>trachea</a:t>
            </a:r>
            <a:r>
              <a:rPr lang="cs-CZ" altLang="en-US" sz="2800" b="0" dirty="0"/>
              <a:t> </a:t>
            </a:r>
            <a:endParaRPr lang="cs-CZ" altLang="en-US" sz="2800" b="0" i="1" dirty="0"/>
          </a:p>
        </p:txBody>
      </p:sp>
      <p:pic>
        <p:nvPicPr>
          <p:cNvPr id="10243" name="Picture 7" descr="trachea">
            <a:extLst>
              <a:ext uri="{FF2B5EF4-FFF2-40B4-BE49-F238E27FC236}">
                <a16:creationId xmlns:a16="http://schemas.microsoft.com/office/drawing/2014/main" id="{24107B13-9E19-4E52-927F-244E73E2C5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945" y="572321"/>
            <a:ext cx="8652109" cy="62475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A8F3E6D-C31C-434C-85D4-CC0B585D7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5" y="572321"/>
            <a:ext cx="2500262" cy="224919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42BB80-033C-4E56-9F27-05875DDCEC2B}"/>
              </a:ext>
            </a:extLst>
          </p:cNvPr>
          <p:cNvSpPr txBox="1"/>
          <p:nvPr/>
        </p:nvSpPr>
        <p:spPr>
          <a:xfrm>
            <a:off x="1064768" y="320374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Pohárkové b.</a:t>
            </a:r>
            <a:endParaRPr lang="en-US" sz="1800" dirty="0" err="1">
              <a:latin typeface="+mn-lt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4CF5EE7-1EDA-42C6-B2CE-CB09A511CCBF}"/>
              </a:ext>
            </a:extLst>
          </p:cNvPr>
          <p:cNvCxnSpPr/>
          <p:nvPr/>
        </p:nvCxnSpPr>
        <p:spPr bwMode="auto">
          <a:xfrm>
            <a:off x="2655065" y="3429000"/>
            <a:ext cx="627962" cy="811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F1BDBCE-26F0-426C-8EA4-207895D3C62D}"/>
              </a:ext>
            </a:extLst>
          </p:cNvPr>
          <p:cNvCxnSpPr/>
          <p:nvPr/>
        </p:nvCxnSpPr>
        <p:spPr bwMode="auto">
          <a:xfrm flipV="1">
            <a:off x="2655065" y="3240063"/>
            <a:ext cx="1101687" cy="1483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AE54A3B-217E-4707-B2D8-70DDCFB1D426}"/>
              </a:ext>
            </a:extLst>
          </p:cNvPr>
          <p:cNvSpPr txBox="1"/>
          <p:nvPr/>
        </p:nvSpPr>
        <p:spPr>
          <a:xfrm>
            <a:off x="741704" y="426025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Řasinky</a:t>
            </a:r>
            <a:endParaRPr lang="en-US" sz="1800" dirty="0" err="1">
              <a:latin typeface="+mn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EF3AD79-48CC-45F4-9D73-89A14BC24CD4}"/>
              </a:ext>
            </a:extLst>
          </p:cNvPr>
          <p:cNvCxnSpPr/>
          <p:nvPr/>
        </p:nvCxnSpPr>
        <p:spPr bwMode="auto">
          <a:xfrm>
            <a:off x="1719771" y="4444923"/>
            <a:ext cx="43953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2424C0D-DE5D-40AD-931C-075985609E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3752" y="153769"/>
            <a:ext cx="6211614" cy="569912"/>
          </a:xfrm>
        </p:spPr>
        <p:txBody>
          <a:bodyPr/>
          <a:lstStyle/>
          <a:p>
            <a:pPr eaLnBrk="1" hangingPunct="1"/>
            <a:r>
              <a:rPr lang="cs-CZ" altLang="en-US" sz="2800" b="0" dirty="0"/>
              <a:t>Víceřadý cylindrický epitel - </a:t>
            </a:r>
            <a:r>
              <a:rPr lang="cs-CZ" altLang="en-US" sz="2800" b="0" i="1" dirty="0"/>
              <a:t>trachea</a:t>
            </a:r>
            <a:r>
              <a:rPr lang="cs-CZ" altLang="en-US" sz="2800" b="0" dirty="0"/>
              <a:t> </a:t>
            </a:r>
            <a:endParaRPr lang="cs-CZ" altLang="en-US" sz="2800" b="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BD2F85-72A2-4E1B-BAAD-958A18C28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05" y="518261"/>
            <a:ext cx="8336096" cy="62520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D96031-7F72-422D-8B25-2FA2E1126C62}"/>
              </a:ext>
            </a:extLst>
          </p:cNvPr>
          <p:cNvSpPr txBox="1"/>
          <p:nvPr/>
        </p:nvSpPr>
        <p:spPr>
          <a:xfrm>
            <a:off x="2364759" y="462492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Slizniční vazivo</a:t>
            </a:r>
            <a:endParaRPr lang="en-US" sz="1800" dirty="0" err="1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0D9EF3-3943-4B8D-8F81-E378C77BE5F2}"/>
              </a:ext>
            </a:extLst>
          </p:cNvPr>
          <p:cNvSpPr txBox="1"/>
          <p:nvPr/>
        </p:nvSpPr>
        <p:spPr>
          <a:xfrm>
            <a:off x="6156913" y="5641092"/>
            <a:ext cx="1856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Tracheální žlázy</a:t>
            </a:r>
            <a:endParaRPr lang="en-US" sz="1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4515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2424C0D-DE5D-40AD-931C-075985609E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3752" y="153769"/>
            <a:ext cx="6211614" cy="569912"/>
          </a:xfrm>
        </p:spPr>
        <p:txBody>
          <a:bodyPr/>
          <a:lstStyle/>
          <a:p>
            <a:pPr eaLnBrk="1" hangingPunct="1"/>
            <a:r>
              <a:rPr lang="cs-CZ" altLang="en-US" sz="2800" b="0" dirty="0"/>
              <a:t>Víceřadý cylindrický epitel - </a:t>
            </a:r>
            <a:r>
              <a:rPr lang="cs-CZ" altLang="en-US" sz="2800" b="0" i="1" dirty="0"/>
              <a:t>trachea</a:t>
            </a:r>
            <a:r>
              <a:rPr lang="cs-CZ" altLang="en-US" sz="2800" b="0" dirty="0"/>
              <a:t> </a:t>
            </a:r>
            <a:endParaRPr lang="cs-CZ" altLang="en-US" sz="2800" b="0" i="1" dirty="0"/>
          </a:p>
        </p:txBody>
      </p:sp>
      <p:pic>
        <p:nvPicPr>
          <p:cNvPr id="3" name="Picture 2" descr="A picture containing indoor, footwear&#10;&#10;Description automatically generated">
            <a:extLst>
              <a:ext uri="{FF2B5EF4-FFF2-40B4-BE49-F238E27FC236}">
                <a16:creationId xmlns:a16="http://schemas.microsoft.com/office/drawing/2014/main" id="{18061D07-EDC8-414B-BFF0-43B40F83F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46" y="685799"/>
            <a:ext cx="8024575" cy="6018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7EC86C-E070-4DCF-8C97-9B2AD3C0CFA1}"/>
              </a:ext>
            </a:extLst>
          </p:cNvPr>
          <p:cNvSpPr txBox="1"/>
          <p:nvPr/>
        </p:nvSpPr>
        <p:spPr>
          <a:xfrm>
            <a:off x="960381" y="5987535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Hyalinní chrupavka</a:t>
            </a:r>
            <a:endParaRPr lang="en-US" sz="1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52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epitely 5">
            <a:extLst>
              <a:ext uri="{FF2B5EF4-FFF2-40B4-BE49-F238E27FC236}">
                <a16:creationId xmlns:a16="http://schemas.microsoft.com/office/drawing/2014/main" id="{63E1CEF3-A48F-459B-9E9E-E8BEDCF00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77800"/>
            <a:ext cx="9042400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>
            <a:extLst>
              <a:ext uri="{FF2B5EF4-FFF2-40B4-BE49-F238E27FC236}">
                <a16:creationId xmlns:a16="http://schemas.microsoft.com/office/drawing/2014/main" id="{985D49C0-C7E4-4892-8126-712057973D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6" y="63062"/>
            <a:ext cx="8983662" cy="527050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cs-CZ" altLang="en-US" sz="2800" b="0" dirty="0"/>
              <a:t>Vrstevnatý dlaždicový epitel (nerohovějící) - jícen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1F1622C-1A15-41F1-B617-32E0B1665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590112"/>
            <a:ext cx="2378294" cy="1585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F5D631-EFF1-49E6-9621-1DD19227A4A1}"/>
              </a:ext>
            </a:extLst>
          </p:cNvPr>
          <p:cNvSpPr txBox="1"/>
          <p:nvPr/>
        </p:nvSpPr>
        <p:spPr>
          <a:xfrm>
            <a:off x="5414140" y="613337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Slizniční vazivo</a:t>
            </a:r>
            <a:endParaRPr lang="en-US" sz="1800" dirty="0" err="1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8C35D3-2753-4A44-B1F3-9AA90268AA01}"/>
              </a:ext>
            </a:extLst>
          </p:cNvPr>
          <p:cNvSpPr txBox="1"/>
          <p:nvPr/>
        </p:nvSpPr>
        <p:spPr>
          <a:xfrm>
            <a:off x="7484571" y="3156564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Slizniční epitel</a:t>
            </a:r>
            <a:endParaRPr lang="en-US" sz="1800" dirty="0" err="1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1687-0473-4BF9-8D5C-33698869E2F2}"/>
              </a:ext>
            </a:extLst>
          </p:cNvPr>
          <p:cNvSpPr txBox="1"/>
          <p:nvPr/>
        </p:nvSpPr>
        <p:spPr>
          <a:xfrm>
            <a:off x="1910693" y="6425606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Slizniční svalovina</a:t>
            </a:r>
            <a:endParaRPr lang="en-US" sz="1800" dirty="0" err="1">
              <a:latin typeface="+mn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985D49C0-C7E4-4892-8126-712057973D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6" y="63062"/>
            <a:ext cx="8983662" cy="527050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cs-CZ" altLang="en-US" sz="2800" b="0" dirty="0"/>
              <a:t>Jícen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76C75-33FB-46E1-BDF1-A88B3AEB4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9" y="870603"/>
            <a:ext cx="9144000" cy="51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54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CDC92B0-C9EB-4718-8EC6-F7675F0FBF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44450"/>
            <a:ext cx="8928100" cy="530225"/>
          </a:xfrm>
        </p:spPr>
        <p:txBody>
          <a:bodyPr/>
          <a:lstStyle/>
          <a:p>
            <a:pPr algn="ctr" eaLnBrk="1" hangingPunct="1"/>
            <a:r>
              <a:rPr lang="cs-CZ" altLang="en-US" sz="2800" b="0" dirty="0"/>
              <a:t>Vrstevnatý dlaždicový epitel (nerohovějící) - </a:t>
            </a:r>
            <a:r>
              <a:rPr lang="cs-CZ" altLang="en-US" sz="2800" b="0" i="1" dirty="0" err="1"/>
              <a:t>cornea</a:t>
            </a:r>
            <a:endParaRPr lang="cs-CZ" altLang="en-US" sz="2800" b="0" i="1" dirty="0"/>
          </a:p>
        </p:txBody>
      </p:sp>
      <p:pic>
        <p:nvPicPr>
          <p:cNvPr id="12291" name="Obrázek 2">
            <a:extLst>
              <a:ext uri="{FF2B5EF4-FFF2-40B4-BE49-F238E27FC236}">
                <a16:creationId xmlns:a16="http://schemas.microsoft.com/office/drawing/2014/main" id="{11A1616F-B40F-4CE3-ABA3-A9E8A8A86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F467F42-AF94-400B-A2B6-DD4AA30FA0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988"/>
            <a:ext cx="8964613" cy="504825"/>
          </a:xfrm>
        </p:spPr>
        <p:txBody>
          <a:bodyPr/>
          <a:lstStyle/>
          <a:p>
            <a:pPr algn="ctr" eaLnBrk="1" hangingPunct="1"/>
            <a:r>
              <a:rPr lang="cs-CZ" altLang="en-US" sz="2800" b="0" dirty="0"/>
              <a:t>Vrstevnatý dlaždicový epitel rohovějící - epidermis</a:t>
            </a:r>
            <a:endParaRPr lang="cs-CZ" altLang="en-US" sz="2800" b="0" i="1" dirty="0"/>
          </a:p>
        </p:txBody>
      </p:sp>
      <p:pic>
        <p:nvPicPr>
          <p:cNvPr id="13315" name="Picture 5" descr="epitely 6">
            <a:extLst>
              <a:ext uri="{FF2B5EF4-FFF2-40B4-BE49-F238E27FC236}">
                <a16:creationId xmlns:a16="http://schemas.microsoft.com/office/drawing/2014/main" id="{0459221B-1432-42DC-9E56-665A35D727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650" y="493713"/>
            <a:ext cx="8915400" cy="635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F24142A-8DC8-4208-8A3F-577231143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13"/>
            <a:ext cx="2249481" cy="1729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E5F97A-631F-4E0B-A38B-44AAC9F88A97}"/>
              </a:ext>
            </a:extLst>
          </p:cNvPr>
          <p:cNvSpPr txBox="1"/>
          <p:nvPr/>
        </p:nvSpPr>
        <p:spPr>
          <a:xfrm>
            <a:off x="2948653" y="602454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S. </a:t>
            </a:r>
            <a:r>
              <a:rPr lang="cs-CZ" sz="1800" dirty="0" err="1">
                <a:latin typeface="+mn-lt"/>
              </a:rPr>
              <a:t>basale</a:t>
            </a:r>
            <a:endParaRPr lang="en-US" sz="1800" dirty="0" err="1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0488E3-8365-4A28-B0C1-BAABEDF320C6}"/>
              </a:ext>
            </a:extLst>
          </p:cNvPr>
          <p:cNvSpPr txBox="1"/>
          <p:nvPr/>
        </p:nvSpPr>
        <p:spPr>
          <a:xfrm>
            <a:off x="7351097" y="158678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S. </a:t>
            </a:r>
            <a:r>
              <a:rPr lang="cs-CZ" sz="1800" dirty="0" err="1">
                <a:latin typeface="+mn-lt"/>
              </a:rPr>
              <a:t>granulosum</a:t>
            </a:r>
            <a:endParaRPr lang="en-US" sz="1800" dirty="0" err="1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747789-43BA-4D74-B49B-3946F2C37508}"/>
              </a:ext>
            </a:extLst>
          </p:cNvPr>
          <p:cNvSpPr txBox="1"/>
          <p:nvPr/>
        </p:nvSpPr>
        <p:spPr>
          <a:xfrm>
            <a:off x="2948653" y="5151914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S. </a:t>
            </a:r>
            <a:r>
              <a:rPr lang="cs-CZ" sz="1800" dirty="0" err="1">
                <a:latin typeface="+mn-lt"/>
              </a:rPr>
              <a:t>spinosum</a:t>
            </a:r>
            <a:endParaRPr lang="en-US" sz="1800" dirty="0" err="1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D6BE2C-60D1-4CCB-8E1E-521D9B9C3D8B}"/>
              </a:ext>
            </a:extLst>
          </p:cNvPr>
          <p:cNvSpPr txBox="1"/>
          <p:nvPr/>
        </p:nvSpPr>
        <p:spPr>
          <a:xfrm>
            <a:off x="5853003" y="117373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S. </a:t>
            </a:r>
            <a:r>
              <a:rPr lang="cs-CZ" sz="1800" dirty="0" err="1">
                <a:latin typeface="+mn-lt"/>
              </a:rPr>
              <a:t>corneum</a:t>
            </a:r>
            <a:endParaRPr lang="en-US" sz="1800" dirty="0" err="1">
              <a:latin typeface="+mn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78986E0-A6DE-4203-A573-18F874E12173}"/>
              </a:ext>
            </a:extLst>
          </p:cNvPr>
          <p:cNvCxnSpPr/>
          <p:nvPr/>
        </p:nvCxnSpPr>
        <p:spPr bwMode="auto">
          <a:xfrm flipH="1">
            <a:off x="7821976" y="1956115"/>
            <a:ext cx="77118" cy="5614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4838C9-ED27-44FC-ACA4-1538B506305E}"/>
              </a:ext>
            </a:extLst>
          </p:cNvPr>
          <p:cNvCxnSpPr/>
          <p:nvPr/>
        </p:nvCxnSpPr>
        <p:spPr bwMode="auto">
          <a:xfrm>
            <a:off x="6698255" y="1586783"/>
            <a:ext cx="385591" cy="636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7B94D7A-88A4-4B65-9036-356CA64BCA3E}"/>
              </a:ext>
            </a:extLst>
          </p:cNvPr>
          <p:cNvCxnSpPr>
            <a:stCxn id="5" idx="0"/>
          </p:cNvCxnSpPr>
          <p:nvPr/>
        </p:nvCxnSpPr>
        <p:spPr bwMode="auto">
          <a:xfrm flipH="1" flipV="1">
            <a:off x="2736802" y="5791180"/>
            <a:ext cx="785085" cy="2333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376E63-F399-474F-9ADA-BC8679F572F0}"/>
              </a:ext>
            </a:extLst>
          </p:cNvPr>
          <p:cNvCxnSpPr/>
          <p:nvPr/>
        </p:nvCxnSpPr>
        <p:spPr bwMode="auto">
          <a:xfrm flipH="1" flipV="1">
            <a:off x="1949987" y="2368628"/>
            <a:ext cx="998666" cy="29679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151A7F-6D5E-4B3E-838E-C044C476F6ED}"/>
              </a:ext>
            </a:extLst>
          </p:cNvPr>
          <p:cNvCxnSpPr>
            <a:stCxn id="7" idx="1"/>
          </p:cNvCxnSpPr>
          <p:nvPr/>
        </p:nvCxnSpPr>
        <p:spPr bwMode="auto">
          <a:xfrm flipH="1">
            <a:off x="2318354" y="5336580"/>
            <a:ext cx="630299" cy="7535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6CFE335-50E4-4AD3-B2EB-73741475CC17}"/>
              </a:ext>
            </a:extLst>
          </p:cNvPr>
          <p:cNvSpPr txBox="1"/>
          <p:nvPr/>
        </p:nvSpPr>
        <p:spPr>
          <a:xfrm>
            <a:off x="3256430" y="3640019"/>
            <a:ext cx="1120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dirty="0">
                <a:latin typeface="+mn-lt"/>
              </a:rPr>
              <a:t>Dermální</a:t>
            </a:r>
          </a:p>
          <a:p>
            <a:pPr algn="ctr"/>
            <a:r>
              <a:rPr lang="cs-CZ" sz="1800" dirty="0">
                <a:latin typeface="+mn-lt"/>
              </a:rPr>
              <a:t>papila </a:t>
            </a:r>
          </a:p>
          <a:p>
            <a:pPr algn="ctr"/>
            <a:r>
              <a:rPr lang="cs-CZ" sz="1800" dirty="0">
                <a:latin typeface="+mn-lt"/>
              </a:rPr>
              <a:t>(dermis)</a:t>
            </a:r>
            <a:endParaRPr lang="en-US" sz="1800" dirty="0" err="1">
              <a:latin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epitely 8">
            <a:extLst>
              <a:ext uri="{FF2B5EF4-FFF2-40B4-BE49-F238E27FC236}">
                <a16:creationId xmlns:a16="http://schemas.microsoft.com/office/drawing/2014/main" id="{E89A8DD6-A4B4-4C11-964F-2856E6ABDD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63500"/>
            <a:ext cx="9001125" cy="6751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4">
            <a:extLst>
              <a:ext uri="{FF2B5EF4-FFF2-40B4-BE49-F238E27FC236}">
                <a16:creationId xmlns:a16="http://schemas.microsoft.com/office/drawing/2014/main" id="{0D3141C5-7EC7-46AC-A792-5EEFA8D92B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75" y="17239"/>
            <a:ext cx="9093200" cy="61612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cs-CZ" altLang="en-US" sz="2800" b="0" dirty="0"/>
              <a:t>Vrstevnatý cylindrický epitel </a:t>
            </a:r>
            <a:r>
              <a:rPr lang="cs-CZ" altLang="en-US" sz="2800" b="0" dirty="0">
                <a:solidFill>
                  <a:srgbClr val="0000DC"/>
                </a:solidFill>
              </a:rPr>
              <a:t>(</a:t>
            </a:r>
            <a:r>
              <a:rPr lang="cs-CZ" altLang="en-US" sz="2800" b="0" i="1" dirty="0" err="1">
                <a:solidFill>
                  <a:srgbClr val="0000DC"/>
                </a:solidFill>
              </a:rPr>
              <a:t>palpebra</a:t>
            </a:r>
            <a:r>
              <a:rPr lang="cs-CZ" altLang="en-US" sz="2800" b="0" dirty="0">
                <a:solidFill>
                  <a:srgbClr val="0000DC"/>
                </a:solidFill>
              </a:rPr>
              <a:t> – </a:t>
            </a:r>
            <a:r>
              <a:rPr lang="cs-CZ" altLang="en-US" sz="2800" b="0" i="1" dirty="0" err="1">
                <a:solidFill>
                  <a:srgbClr val="0000DC"/>
                </a:solidFill>
              </a:rPr>
              <a:t>conjunctiva</a:t>
            </a:r>
            <a:r>
              <a:rPr lang="cs-CZ" altLang="en-US" sz="2800" b="0" dirty="0">
                <a:solidFill>
                  <a:srgbClr val="0000DC"/>
                </a:solidFill>
              </a:rPr>
              <a:t>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5D85E8B-A9DB-4C4D-A06C-9DEF39F43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873" y="481915"/>
            <a:ext cx="4181902" cy="252695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Line 16">
            <a:extLst>
              <a:ext uri="{FF2B5EF4-FFF2-40B4-BE49-F238E27FC236}">
                <a16:creationId xmlns:a16="http://schemas.microsoft.com/office/drawing/2014/main" id="{EE93B7CA-F3BC-4F03-84B5-9A62841FE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77505"/>
            <a:ext cx="1080591" cy="77753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2E9382C-B26E-4976-AFAE-C5FEC4EB136F}"/>
              </a:ext>
            </a:extLst>
          </p:cNvPr>
          <p:cNvSpPr txBox="1"/>
          <p:nvPr/>
        </p:nvSpPr>
        <p:spPr>
          <a:xfrm>
            <a:off x="5652591" y="1368914"/>
            <a:ext cx="796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 err="1">
                <a:solidFill>
                  <a:schemeClr val="bg1"/>
                </a:solidFill>
                <a:latin typeface="+mn-lt"/>
              </a:rPr>
              <a:t>gll</a:t>
            </a:r>
            <a:endParaRPr lang="cs-CZ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4759448-CCAD-40C3-8415-3D7A72B324D7}"/>
              </a:ext>
            </a:extLst>
          </p:cNvPr>
          <p:cNvSpPr txBox="1"/>
          <p:nvPr/>
        </p:nvSpPr>
        <p:spPr>
          <a:xfrm>
            <a:off x="5652591" y="1991186"/>
            <a:ext cx="335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>
                <a:solidFill>
                  <a:schemeClr val="bg1"/>
                </a:solidFill>
                <a:latin typeface="+mn-lt"/>
              </a:rPr>
              <a:t>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5BF63D0-6607-4BE0-AE73-071E3D6B1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915"/>
            <a:ext cx="2149813" cy="18774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FDC1084-C736-46FC-93B6-047621C2F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276225"/>
            <a:ext cx="7543800" cy="576263"/>
          </a:xfrm>
        </p:spPr>
        <p:txBody>
          <a:bodyPr/>
          <a:lstStyle/>
          <a:p>
            <a:pPr algn="ctr"/>
            <a:r>
              <a:rPr lang="cs-CZ" altLang="en-US" sz="2800" dirty="0"/>
              <a:t>Klasifikace krycích epitelů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CEC3326-CC90-4ED7-9FDB-D8FC67F1F66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07036" y="1945879"/>
            <a:ext cx="4392613" cy="360045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cs-CZ" altLang="en-US" sz="2400" b="1" dirty="0"/>
              <a:t>Jednovrstevné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sz="2400" b="1" dirty="0"/>
          </a:p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en-US" sz="2400" dirty="0"/>
              <a:t>Jednovrstevný plochý (dlaždicový)</a:t>
            </a:r>
          </a:p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en-US" sz="2400" dirty="0"/>
              <a:t>Jednovrstevný kubický</a:t>
            </a:r>
          </a:p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en-US" sz="2400" dirty="0"/>
              <a:t>Jednovrstevný cylindrický</a:t>
            </a:r>
          </a:p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en-US" sz="2400" dirty="0"/>
              <a:t>Víceřadý cylindrický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b="1" dirty="0"/>
              <a:t>	</a:t>
            </a:r>
            <a:endParaRPr lang="cs-CZ" altLang="en-US" sz="2400" dirty="0"/>
          </a:p>
        </p:txBody>
      </p:sp>
      <p:sp>
        <p:nvSpPr>
          <p:cNvPr id="4100" name="Text Box 5">
            <a:extLst>
              <a:ext uri="{FF2B5EF4-FFF2-40B4-BE49-F238E27FC236}">
                <a16:creationId xmlns:a16="http://schemas.microsoft.com/office/drawing/2014/main" id="{440E554D-A56B-481C-9070-583A42E14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727870"/>
            <a:ext cx="86677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podle počtu vrstev buněk, podle tvaru</a:t>
            </a:r>
            <a:r>
              <a:rPr lang="cs-CZ" altLang="cs-CZ" dirty="0">
                <a:solidFill>
                  <a:srgbClr val="FF0000"/>
                </a:solidFill>
              </a:rPr>
              <a:t>*</a:t>
            </a:r>
            <a:r>
              <a:rPr lang="cs-CZ" altLang="en-US" dirty="0">
                <a:solidFill>
                  <a:schemeClr val="tx2"/>
                </a:solidFill>
                <a:latin typeface="Times New Roman" panose="02020603050405020304" pitchFamily="18" charset="0"/>
              </a:rPr>
              <a:t> buněk, které se nacházejí               v nejsvrchnější vrstvě </a:t>
            </a:r>
          </a:p>
        </p:txBody>
      </p:sp>
      <p:sp>
        <p:nvSpPr>
          <p:cNvPr id="4101" name="Rectangle 7">
            <a:extLst>
              <a:ext uri="{FF2B5EF4-FFF2-40B4-BE49-F238E27FC236}">
                <a16:creationId xmlns:a16="http://schemas.microsoft.com/office/drawing/2014/main" id="{D8085DED-CEE9-4256-9FC5-F8EB12085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833" y="1896268"/>
            <a:ext cx="4038600" cy="331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en-US" sz="2400" b="1" dirty="0"/>
              <a:t>Vrstevnaté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en-US" sz="2400" b="1" dirty="0"/>
          </a:p>
          <a:p>
            <a:pPr lvl="1" eaLnBrk="1" hangingPunct="1">
              <a:lnSpc>
                <a:spcPct val="8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en-US" sz="2400" dirty="0"/>
              <a:t>Vrstevnatý dlaždicový nerohovějící</a:t>
            </a:r>
          </a:p>
          <a:p>
            <a:pPr lvl="1" eaLnBrk="1" hangingPunct="1">
              <a:lnSpc>
                <a:spcPct val="8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en-US" sz="2400" dirty="0"/>
              <a:t>Vrstevnatý dlaždicový rohovějící</a:t>
            </a:r>
          </a:p>
          <a:p>
            <a:pPr lvl="1" eaLnBrk="1" hangingPunct="1">
              <a:lnSpc>
                <a:spcPct val="8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en-US" sz="2400" dirty="0"/>
              <a:t>(Vrstevnatý kubický)</a:t>
            </a:r>
          </a:p>
          <a:p>
            <a:pPr lvl="1" eaLnBrk="1" hangingPunct="1">
              <a:lnSpc>
                <a:spcPct val="8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en-US" sz="2400" dirty="0"/>
              <a:t>Vrstevnatý cylindrický</a:t>
            </a:r>
          </a:p>
          <a:p>
            <a:pPr lvl="1" eaLnBrk="1" hangingPunct="1">
              <a:lnSpc>
                <a:spcPct val="80000"/>
              </a:lnSpc>
              <a:buClr>
                <a:srgbClr val="0000DC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altLang="en-US" sz="2400" dirty="0"/>
              <a:t>Přechodný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en-US" sz="2400" dirty="0"/>
          </a:p>
        </p:txBody>
      </p:sp>
      <p:sp>
        <p:nvSpPr>
          <p:cNvPr id="4102" name="TextovéPole 1">
            <a:extLst>
              <a:ext uri="{FF2B5EF4-FFF2-40B4-BE49-F238E27FC236}">
                <a16:creationId xmlns:a16="http://schemas.microsoft.com/office/drawing/2014/main" id="{3B35AB23-A5A6-4F54-A78D-CD2495524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68" y="5585871"/>
            <a:ext cx="4581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dirty="0">
                <a:solidFill>
                  <a:srgbClr val="FF0000"/>
                </a:solidFill>
              </a:rPr>
              <a:t>*</a:t>
            </a:r>
            <a:r>
              <a:rPr lang="cs-CZ" altLang="cs-CZ" sz="1600" dirty="0"/>
              <a:t>membrána buněk není vždy zřetelná, výšku buněk můžeme odhadnout podle tvaru jader</a:t>
            </a: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4F858BAC-925A-47F2-9915-3CB90FD0787D}"/>
              </a:ext>
            </a:extLst>
          </p:cNvPr>
          <p:cNvSpPr/>
          <p:nvPr/>
        </p:nvSpPr>
        <p:spPr>
          <a:xfrm>
            <a:off x="4967288" y="6261100"/>
            <a:ext cx="1447800" cy="354013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" name="Zaoblený obdélník 3">
            <a:extLst>
              <a:ext uri="{FF2B5EF4-FFF2-40B4-BE49-F238E27FC236}">
                <a16:creationId xmlns:a16="http://schemas.microsoft.com/office/drawing/2014/main" id="{1B51D24B-6699-49A6-A9D3-DDFB6DE64C88}"/>
              </a:ext>
            </a:extLst>
          </p:cNvPr>
          <p:cNvSpPr/>
          <p:nvPr/>
        </p:nvSpPr>
        <p:spPr>
          <a:xfrm>
            <a:off x="6756400" y="5915025"/>
            <a:ext cx="714375" cy="71437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Zaoblený obdélník 4">
            <a:extLst>
              <a:ext uri="{FF2B5EF4-FFF2-40B4-BE49-F238E27FC236}">
                <a16:creationId xmlns:a16="http://schemas.microsoft.com/office/drawing/2014/main" id="{C50F4E06-9530-4E26-A5FB-E60B763F2514}"/>
              </a:ext>
            </a:extLst>
          </p:cNvPr>
          <p:cNvSpPr/>
          <p:nvPr/>
        </p:nvSpPr>
        <p:spPr>
          <a:xfrm>
            <a:off x="7812088" y="4868863"/>
            <a:ext cx="863600" cy="17256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2E46BE9-AC94-4026-93B5-ABF267C2624B}"/>
              </a:ext>
            </a:extLst>
          </p:cNvPr>
          <p:cNvSpPr/>
          <p:nvPr/>
        </p:nvSpPr>
        <p:spPr>
          <a:xfrm>
            <a:off x="5313363" y="6388100"/>
            <a:ext cx="755650" cy="14446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D5DB02C3-6EC3-4410-9272-274F6EEA05E0}"/>
              </a:ext>
            </a:extLst>
          </p:cNvPr>
          <p:cNvSpPr/>
          <p:nvPr/>
        </p:nvSpPr>
        <p:spPr>
          <a:xfrm>
            <a:off x="8094663" y="5649913"/>
            <a:ext cx="261937" cy="7381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3037C8E0-959D-4DBA-8D6E-D17E9C3B6EDF}"/>
              </a:ext>
            </a:extLst>
          </p:cNvPr>
          <p:cNvSpPr/>
          <p:nvPr/>
        </p:nvSpPr>
        <p:spPr>
          <a:xfrm>
            <a:off x="6934200" y="6159500"/>
            <a:ext cx="358775" cy="28892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olný tvar 8">
            <a:extLst>
              <a:ext uri="{FF2B5EF4-FFF2-40B4-BE49-F238E27FC236}">
                <a16:creationId xmlns:a16="http://schemas.microsoft.com/office/drawing/2014/main" id="{2DC918A3-44DB-4388-84D6-AE1D2B7E717F}"/>
              </a:ext>
            </a:extLst>
          </p:cNvPr>
          <p:cNvSpPr/>
          <p:nvPr/>
        </p:nvSpPr>
        <p:spPr>
          <a:xfrm>
            <a:off x="4879975" y="6567488"/>
            <a:ext cx="4111625" cy="153987"/>
          </a:xfrm>
          <a:custGeom>
            <a:avLst/>
            <a:gdLst>
              <a:gd name="connsiteX0" fmla="*/ 0 w 4111092"/>
              <a:gd name="connsiteY0" fmla="*/ 0 h 154835"/>
              <a:gd name="connsiteX1" fmla="*/ 59377 w 4111092"/>
              <a:gd name="connsiteY1" fmla="*/ 11875 h 154835"/>
              <a:gd name="connsiteX2" fmla="*/ 95003 w 4111092"/>
              <a:gd name="connsiteY2" fmla="*/ 23750 h 154835"/>
              <a:gd name="connsiteX3" fmla="*/ 403761 w 4111092"/>
              <a:gd name="connsiteY3" fmla="*/ 35626 h 154835"/>
              <a:gd name="connsiteX4" fmla="*/ 475013 w 4111092"/>
              <a:gd name="connsiteY4" fmla="*/ 59376 h 154835"/>
              <a:gd name="connsiteX5" fmla="*/ 510639 w 4111092"/>
              <a:gd name="connsiteY5" fmla="*/ 71251 h 154835"/>
              <a:gd name="connsiteX6" fmla="*/ 593767 w 4111092"/>
              <a:gd name="connsiteY6" fmla="*/ 83127 h 154835"/>
              <a:gd name="connsiteX7" fmla="*/ 724395 w 4111092"/>
              <a:gd name="connsiteY7" fmla="*/ 106877 h 154835"/>
              <a:gd name="connsiteX8" fmla="*/ 819398 w 4111092"/>
              <a:gd name="connsiteY8" fmla="*/ 118753 h 154835"/>
              <a:gd name="connsiteX9" fmla="*/ 1270660 w 4111092"/>
              <a:gd name="connsiteY9" fmla="*/ 95002 h 154835"/>
              <a:gd name="connsiteX10" fmla="*/ 1341912 w 4111092"/>
              <a:gd name="connsiteY10" fmla="*/ 71251 h 154835"/>
              <a:gd name="connsiteX11" fmla="*/ 1377538 w 4111092"/>
              <a:gd name="connsiteY11" fmla="*/ 59376 h 154835"/>
              <a:gd name="connsiteX12" fmla="*/ 1413164 w 4111092"/>
              <a:gd name="connsiteY12" fmla="*/ 47501 h 154835"/>
              <a:gd name="connsiteX13" fmla="*/ 1935678 w 4111092"/>
              <a:gd name="connsiteY13" fmla="*/ 59376 h 154835"/>
              <a:gd name="connsiteX14" fmla="*/ 1971304 w 4111092"/>
              <a:gd name="connsiteY14" fmla="*/ 71251 h 154835"/>
              <a:gd name="connsiteX15" fmla="*/ 2066307 w 4111092"/>
              <a:gd name="connsiteY15" fmla="*/ 95002 h 154835"/>
              <a:gd name="connsiteX16" fmla="*/ 2303813 w 4111092"/>
              <a:gd name="connsiteY16" fmla="*/ 118753 h 154835"/>
              <a:gd name="connsiteX17" fmla="*/ 2339439 w 4111092"/>
              <a:gd name="connsiteY17" fmla="*/ 130628 h 154835"/>
              <a:gd name="connsiteX18" fmla="*/ 2375065 w 4111092"/>
              <a:gd name="connsiteY18" fmla="*/ 154379 h 154835"/>
              <a:gd name="connsiteX19" fmla="*/ 2458193 w 4111092"/>
              <a:gd name="connsiteY19" fmla="*/ 142503 h 154835"/>
              <a:gd name="connsiteX20" fmla="*/ 2493819 w 4111092"/>
              <a:gd name="connsiteY20" fmla="*/ 130628 h 154835"/>
              <a:gd name="connsiteX21" fmla="*/ 2624447 w 4111092"/>
              <a:gd name="connsiteY21" fmla="*/ 106877 h 154835"/>
              <a:gd name="connsiteX22" fmla="*/ 2719450 w 4111092"/>
              <a:gd name="connsiteY22" fmla="*/ 95002 h 154835"/>
              <a:gd name="connsiteX23" fmla="*/ 2778826 w 4111092"/>
              <a:gd name="connsiteY23" fmla="*/ 83127 h 154835"/>
              <a:gd name="connsiteX24" fmla="*/ 2909455 w 4111092"/>
              <a:gd name="connsiteY24" fmla="*/ 71251 h 154835"/>
              <a:gd name="connsiteX25" fmla="*/ 3194463 w 4111092"/>
              <a:gd name="connsiteY25" fmla="*/ 47501 h 154835"/>
              <a:gd name="connsiteX26" fmla="*/ 3978234 w 4111092"/>
              <a:gd name="connsiteY26" fmla="*/ 47501 h 154835"/>
              <a:gd name="connsiteX27" fmla="*/ 4037611 w 4111092"/>
              <a:gd name="connsiteY27" fmla="*/ 35626 h 15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111092" h="154835">
                <a:moveTo>
                  <a:pt x="0" y="0"/>
                </a:moveTo>
                <a:cubicBezTo>
                  <a:pt x="19792" y="3958"/>
                  <a:pt x="39795" y="6980"/>
                  <a:pt x="59377" y="11875"/>
                </a:cubicBezTo>
                <a:cubicBezTo>
                  <a:pt x="71521" y="14911"/>
                  <a:pt x="82515" y="22889"/>
                  <a:pt x="95003" y="23750"/>
                </a:cubicBezTo>
                <a:cubicBezTo>
                  <a:pt x="197754" y="30836"/>
                  <a:pt x="300842" y="31667"/>
                  <a:pt x="403761" y="35626"/>
                </a:cubicBezTo>
                <a:lnTo>
                  <a:pt x="475013" y="59376"/>
                </a:lnTo>
                <a:cubicBezTo>
                  <a:pt x="486888" y="63334"/>
                  <a:pt x="498247" y="69481"/>
                  <a:pt x="510639" y="71251"/>
                </a:cubicBezTo>
                <a:cubicBezTo>
                  <a:pt x="538348" y="75210"/>
                  <a:pt x="566157" y="78525"/>
                  <a:pt x="593767" y="83127"/>
                </a:cubicBezTo>
                <a:cubicBezTo>
                  <a:pt x="716517" y="103586"/>
                  <a:pt x="585798" y="87077"/>
                  <a:pt x="724395" y="106877"/>
                </a:cubicBezTo>
                <a:cubicBezTo>
                  <a:pt x="755988" y="111390"/>
                  <a:pt x="787730" y="114794"/>
                  <a:pt x="819398" y="118753"/>
                </a:cubicBezTo>
                <a:cubicBezTo>
                  <a:pt x="834843" y="118051"/>
                  <a:pt x="1218732" y="102083"/>
                  <a:pt x="1270660" y="95002"/>
                </a:cubicBezTo>
                <a:cubicBezTo>
                  <a:pt x="1295466" y="91619"/>
                  <a:pt x="1318161" y="79168"/>
                  <a:pt x="1341912" y="71251"/>
                </a:cubicBezTo>
                <a:lnTo>
                  <a:pt x="1377538" y="59376"/>
                </a:lnTo>
                <a:lnTo>
                  <a:pt x="1413164" y="47501"/>
                </a:lnTo>
                <a:lnTo>
                  <a:pt x="1935678" y="59376"/>
                </a:lnTo>
                <a:cubicBezTo>
                  <a:pt x="1948184" y="59908"/>
                  <a:pt x="1959227" y="67957"/>
                  <a:pt x="1971304" y="71251"/>
                </a:cubicBezTo>
                <a:cubicBezTo>
                  <a:pt x="2002796" y="79840"/>
                  <a:pt x="2033993" y="90386"/>
                  <a:pt x="2066307" y="95002"/>
                </a:cubicBezTo>
                <a:cubicBezTo>
                  <a:pt x="2200527" y="114176"/>
                  <a:pt x="2121526" y="104730"/>
                  <a:pt x="2303813" y="118753"/>
                </a:cubicBezTo>
                <a:cubicBezTo>
                  <a:pt x="2315688" y="122711"/>
                  <a:pt x="2328243" y="125030"/>
                  <a:pt x="2339439" y="130628"/>
                </a:cubicBezTo>
                <a:cubicBezTo>
                  <a:pt x="2352205" y="137011"/>
                  <a:pt x="2360863" y="152959"/>
                  <a:pt x="2375065" y="154379"/>
                </a:cubicBezTo>
                <a:cubicBezTo>
                  <a:pt x="2402917" y="157164"/>
                  <a:pt x="2430484" y="146462"/>
                  <a:pt x="2458193" y="142503"/>
                </a:cubicBezTo>
                <a:cubicBezTo>
                  <a:pt x="2470068" y="138545"/>
                  <a:pt x="2481675" y="133664"/>
                  <a:pt x="2493819" y="130628"/>
                </a:cubicBezTo>
                <a:cubicBezTo>
                  <a:pt x="2521089" y="123811"/>
                  <a:pt x="2599752" y="110405"/>
                  <a:pt x="2624447" y="106877"/>
                </a:cubicBezTo>
                <a:cubicBezTo>
                  <a:pt x="2656040" y="102364"/>
                  <a:pt x="2687907" y="99855"/>
                  <a:pt x="2719450" y="95002"/>
                </a:cubicBezTo>
                <a:cubicBezTo>
                  <a:pt x="2739399" y="91933"/>
                  <a:pt x="2758798" y="85631"/>
                  <a:pt x="2778826" y="83127"/>
                </a:cubicBezTo>
                <a:cubicBezTo>
                  <a:pt x="2822211" y="77704"/>
                  <a:pt x="2866000" y="76079"/>
                  <a:pt x="2909455" y="71251"/>
                </a:cubicBezTo>
                <a:cubicBezTo>
                  <a:pt x="3150281" y="44492"/>
                  <a:pt x="2745563" y="73906"/>
                  <a:pt x="3194463" y="47501"/>
                </a:cubicBezTo>
                <a:cubicBezTo>
                  <a:pt x="3548147" y="68305"/>
                  <a:pt x="3449437" y="67839"/>
                  <a:pt x="3978234" y="47501"/>
                </a:cubicBezTo>
                <a:cubicBezTo>
                  <a:pt x="4352086" y="33122"/>
                  <a:pt x="3792176" y="35626"/>
                  <a:pt x="4037611" y="35626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00D7076-980A-4375-B87D-FC62CAA2D5C3}"/>
              </a:ext>
            </a:extLst>
          </p:cNvPr>
          <p:cNvSpPr/>
          <p:nvPr/>
        </p:nvSpPr>
        <p:spPr>
          <a:xfrm>
            <a:off x="4320978" y="6402612"/>
            <a:ext cx="594843" cy="338554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cs-CZ" sz="1600" dirty="0" err="1"/>
              <a:t>b.m</a:t>
            </a:r>
            <a:r>
              <a:rPr lang="cs-CZ" sz="1600" dirty="0"/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0D1F923-523F-4026-84F0-D941D8EDB4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711" y="157272"/>
            <a:ext cx="8970578" cy="641350"/>
          </a:xfrm>
        </p:spPr>
        <p:txBody>
          <a:bodyPr/>
          <a:lstStyle/>
          <a:p>
            <a:pPr algn="ctr" eaLnBrk="1" hangingPunct="1"/>
            <a:r>
              <a:rPr lang="cs-CZ" altLang="en-US" sz="2800" b="0" dirty="0"/>
              <a:t>Přechodný epitel - </a:t>
            </a:r>
            <a:r>
              <a:rPr lang="cs-CZ" altLang="en-US" sz="2800" b="0" i="1" dirty="0"/>
              <a:t>ureter</a:t>
            </a:r>
          </a:p>
        </p:txBody>
      </p:sp>
      <p:pic>
        <p:nvPicPr>
          <p:cNvPr id="15363" name="Picture 4" descr="epitely 7">
            <a:extLst>
              <a:ext uri="{FF2B5EF4-FFF2-40B4-BE49-F238E27FC236}">
                <a16:creationId xmlns:a16="http://schemas.microsoft.com/office/drawing/2014/main" id="{5EAE8F78-82AC-4FC4-8D02-1119099FCC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612194"/>
            <a:ext cx="8557282" cy="62489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13" descr="epitel přechodný">
            <a:extLst>
              <a:ext uri="{FF2B5EF4-FFF2-40B4-BE49-F238E27FC236}">
                <a16:creationId xmlns:a16="http://schemas.microsoft.com/office/drawing/2014/main" id="{60CF813E-B9E9-4284-A71D-F79F2F6A6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05" y="612194"/>
            <a:ext cx="2185495" cy="253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0D1F923-523F-4026-84F0-D941D8EDB4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711" y="157272"/>
            <a:ext cx="8970578" cy="641350"/>
          </a:xfrm>
        </p:spPr>
        <p:txBody>
          <a:bodyPr/>
          <a:lstStyle/>
          <a:p>
            <a:pPr algn="ctr" eaLnBrk="1" hangingPunct="1"/>
            <a:r>
              <a:rPr lang="cs-CZ" altLang="en-US" sz="2800" b="0" dirty="0"/>
              <a:t>Přechodný epitel - </a:t>
            </a:r>
            <a:r>
              <a:rPr lang="cs-CZ" altLang="en-US" sz="2800" b="0" i="1" dirty="0"/>
              <a:t>ureter</a:t>
            </a:r>
          </a:p>
        </p:txBody>
      </p:sp>
      <p:pic>
        <p:nvPicPr>
          <p:cNvPr id="4" name="Content Placeholder 3" descr="A picture containing cabbage, vegetable&#10;&#10;Description automatically generated">
            <a:extLst>
              <a:ext uri="{FF2B5EF4-FFF2-40B4-BE49-F238E27FC236}">
                <a16:creationId xmlns:a16="http://schemas.microsoft.com/office/drawing/2014/main" id="{DCD84387-531E-4982-8CAA-CB0CD7429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1" y="631786"/>
            <a:ext cx="8458404" cy="6226214"/>
          </a:xfrm>
        </p:spPr>
      </p:pic>
    </p:spTree>
    <p:extLst>
      <p:ext uri="{BB962C8B-B14F-4D97-AF65-F5344CB8AC3E}">
        <p14:creationId xmlns:p14="http://schemas.microsoft.com/office/powerpoint/2010/main" val="3952504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1">
            <a:extLst>
              <a:ext uri="{FF2B5EF4-FFF2-40B4-BE49-F238E27FC236}">
                <a16:creationId xmlns:a16="http://schemas.microsoft.com/office/drawing/2014/main" id="{C3F5133B-F579-43A3-B0FF-66C8FC15D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9144000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>
            <a:extLst>
              <a:ext uri="{FF2B5EF4-FFF2-40B4-BE49-F238E27FC236}">
                <a16:creationId xmlns:a16="http://schemas.microsoft.com/office/drawing/2014/main" id="{7ED8F16C-4992-43D5-8CFA-15687BDAB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44450"/>
            <a:ext cx="9099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 dirty="0">
                <a:solidFill>
                  <a:schemeClr val="tx2"/>
                </a:solidFill>
              </a:rPr>
              <a:t>Přechodný epitel – </a:t>
            </a:r>
            <a:r>
              <a:rPr lang="cs-CZ" altLang="en-US" sz="2800" i="1" dirty="0" err="1">
                <a:solidFill>
                  <a:schemeClr val="tx2"/>
                </a:solidFill>
              </a:rPr>
              <a:t>calyx</a:t>
            </a:r>
            <a:r>
              <a:rPr lang="cs-CZ" altLang="en-US" sz="2800" i="1" dirty="0">
                <a:solidFill>
                  <a:schemeClr val="tx2"/>
                </a:solidFill>
              </a:rPr>
              <a:t> </a:t>
            </a:r>
            <a:r>
              <a:rPr lang="cs-CZ" altLang="en-US" sz="2800" i="1" dirty="0" err="1">
                <a:solidFill>
                  <a:schemeClr val="tx2"/>
                </a:solidFill>
              </a:rPr>
              <a:t>renalis</a:t>
            </a:r>
            <a:endParaRPr lang="cs-CZ" altLang="en-US" sz="2800" i="1" dirty="0">
              <a:solidFill>
                <a:schemeClr val="tx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A730AF-162B-4C52-B660-3B0396F21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90" y="612313"/>
            <a:ext cx="3048985" cy="182303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C57B5D8-B35F-4879-9053-BD8A2F460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869950"/>
            <a:ext cx="1645988" cy="16245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9F77BC8-A39F-4FF8-857A-243FD3D26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32" y="869950"/>
            <a:ext cx="1689976" cy="1404109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AB52CC12-36B0-4201-92C8-C4DBBAA5C9F6}"/>
              </a:ext>
            </a:extLst>
          </p:cNvPr>
          <p:cNvCxnSpPr/>
          <p:nvPr/>
        </p:nvCxnSpPr>
        <p:spPr bwMode="auto">
          <a:xfrm>
            <a:off x="1636463" y="1572004"/>
            <a:ext cx="43386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5">
            <a:extLst>
              <a:ext uri="{FF2B5EF4-FFF2-40B4-BE49-F238E27FC236}">
                <a16:creationId xmlns:a16="http://schemas.microsoft.com/office/drawing/2014/main" id="{4F3BA78A-5980-4382-AD7D-D853B8D18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4724400"/>
            <a:ext cx="3241675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7411" name="Obrázek 4">
            <a:extLst>
              <a:ext uri="{FF2B5EF4-FFF2-40B4-BE49-F238E27FC236}">
                <a16:creationId xmlns:a16="http://schemas.microsoft.com/office/drawing/2014/main" id="{CDC0E553-7583-4062-AB6A-21A1CEC74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812800"/>
            <a:ext cx="8302625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Obrázek 2">
            <a:extLst>
              <a:ext uri="{FF2B5EF4-FFF2-40B4-BE49-F238E27FC236}">
                <a16:creationId xmlns:a16="http://schemas.microsoft.com/office/drawing/2014/main" id="{E17A1718-4F9F-41A6-91DC-9EADADAE8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752475"/>
            <a:ext cx="34956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14C00B9-BBD1-48C7-9F35-DA798F638424}"/>
              </a:ext>
            </a:extLst>
          </p:cNvPr>
          <p:cNvCxnSpPr/>
          <p:nvPr/>
        </p:nvCxnSpPr>
        <p:spPr>
          <a:xfrm flipH="1">
            <a:off x="7146925" y="2671763"/>
            <a:ext cx="377825" cy="1809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ovéPole 8">
            <a:extLst>
              <a:ext uri="{FF2B5EF4-FFF2-40B4-BE49-F238E27FC236}">
                <a16:creationId xmlns:a16="http://schemas.microsoft.com/office/drawing/2014/main" id="{FFAA864E-A0E8-4A26-A27A-BF5F6A601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2339975"/>
            <a:ext cx="16573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i="1" dirty="0"/>
              <a:t>lamina </a:t>
            </a:r>
            <a:r>
              <a:rPr lang="cs-CZ" altLang="en-US" i="1" dirty="0" err="1"/>
              <a:t>basalis</a:t>
            </a:r>
            <a:endParaRPr lang="en-US" altLang="en-US" i="1" dirty="0"/>
          </a:p>
        </p:txBody>
      </p:sp>
      <p:sp>
        <p:nvSpPr>
          <p:cNvPr id="17415" name="TextovéPole 8">
            <a:extLst>
              <a:ext uri="{FF2B5EF4-FFF2-40B4-BE49-F238E27FC236}">
                <a16:creationId xmlns:a16="http://schemas.microsoft.com/office/drawing/2014/main" id="{CEEE46AB-2139-48DA-BC55-3B53FCAB0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663" y="-26988"/>
            <a:ext cx="41973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i="1" dirty="0"/>
              <a:t>lamina </a:t>
            </a:r>
            <a:r>
              <a:rPr lang="cs-CZ" altLang="en-US" i="1" dirty="0" err="1"/>
              <a:t>basalis</a:t>
            </a:r>
            <a:endParaRPr lang="cs-CZ" altLang="en-US" i="1" dirty="0"/>
          </a:p>
          <a:p>
            <a:r>
              <a:rPr lang="cs-CZ" altLang="en-US" i="1" dirty="0"/>
              <a:t>lamina </a:t>
            </a:r>
            <a:r>
              <a:rPr lang="cs-CZ" altLang="en-US" i="1" dirty="0" err="1"/>
              <a:t>fibroreticularis</a:t>
            </a:r>
            <a:endParaRPr lang="en-US" altLang="en-US" i="1" dirty="0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05558D7B-BEDC-421B-A2F0-EDF94E8E55EF}"/>
              </a:ext>
            </a:extLst>
          </p:cNvPr>
          <p:cNvCxnSpPr>
            <a:cxnSpLocks/>
          </p:cNvCxnSpPr>
          <p:nvPr/>
        </p:nvCxnSpPr>
        <p:spPr>
          <a:xfrm flipV="1">
            <a:off x="3689131" y="168276"/>
            <a:ext cx="484407" cy="1444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453D835B-1867-4BB1-BCEA-607361914B9A}"/>
              </a:ext>
            </a:extLst>
          </p:cNvPr>
          <p:cNvCxnSpPr>
            <a:cxnSpLocks/>
          </p:cNvCxnSpPr>
          <p:nvPr/>
        </p:nvCxnSpPr>
        <p:spPr>
          <a:xfrm>
            <a:off x="3689131" y="312737"/>
            <a:ext cx="484407" cy="1444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8" name="Rectangle 8">
            <a:extLst>
              <a:ext uri="{FF2B5EF4-FFF2-40B4-BE49-F238E27FC236}">
                <a16:creationId xmlns:a16="http://schemas.microsoft.com/office/drawing/2014/main" id="{4CB3E009-8EAC-4991-9D36-777579B8C9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363" y="88900"/>
            <a:ext cx="3817937" cy="766763"/>
          </a:xfrm>
        </p:spPr>
        <p:txBody>
          <a:bodyPr/>
          <a:lstStyle/>
          <a:p>
            <a:pPr eaLnBrk="1" hangingPunct="1"/>
            <a:r>
              <a:rPr lang="cs-CZ" altLang="en-US" sz="3200" b="0" dirty="0"/>
              <a:t>Bazální membrána </a:t>
            </a:r>
            <a:r>
              <a:rPr lang="cs-CZ" altLang="en-US" sz="1600" b="0" dirty="0">
                <a:solidFill>
                  <a:schemeClr val="tx1"/>
                </a:solidFill>
              </a:rPr>
              <a:t>(0,5 - 1 </a:t>
            </a:r>
            <a:r>
              <a:rPr lang="cs-CZ" altLang="en-US" sz="1600" b="0" dirty="0">
                <a:solidFill>
                  <a:schemeClr val="tx1"/>
                </a:solidFill>
                <a:sym typeface="Symbol" panose="05050102010706020507" pitchFamily="18" charset="2"/>
              </a:rPr>
              <a:t></a:t>
            </a:r>
            <a:r>
              <a:rPr lang="cs-CZ" altLang="en-US" sz="1600" b="0" dirty="0">
                <a:solidFill>
                  <a:schemeClr val="tx1"/>
                </a:solidFill>
              </a:rPr>
              <a:t>m)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1">
            <a:extLst>
              <a:ext uri="{FF2B5EF4-FFF2-40B4-BE49-F238E27FC236}">
                <a16:creationId xmlns:a16="http://schemas.microsoft.com/office/drawing/2014/main" id="{712DC486-2D7B-4DA7-84D0-37AAC011B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9" y="562885"/>
            <a:ext cx="8544482" cy="629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ovéPole 2">
            <a:extLst>
              <a:ext uri="{FF2B5EF4-FFF2-40B4-BE49-F238E27FC236}">
                <a16:creationId xmlns:a16="http://schemas.microsoft.com/office/drawing/2014/main" id="{A63D258F-5640-4460-B980-63F96A732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1716" y="1928270"/>
            <a:ext cx="34475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sz="1600" b="1" dirty="0"/>
              <a:t>fúzované </a:t>
            </a:r>
            <a:r>
              <a:rPr lang="cs-CZ" altLang="en-US" sz="1600" b="1" i="1" dirty="0" err="1"/>
              <a:t>laminae</a:t>
            </a:r>
            <a:r>
              <a:rPr lang="cs-CZ" altLang="en-US" sz="1600" b="1" i="1" dirty="0"/>
              <a:t> </a:t>
            </a:r>
            <a:r>
              <a:rPr lang="cs-CZ" altLang="en-US" sz="1600" b="1" i="1" dirty="0" err="1"/>
              <a:t>basales</a:t>
            </a:r>
            <a:r>
              <a:rPr lang="cs-CZ" altLang="en-US" sz="1600" b="1" i="1" dirty="0"/>
              <a:t> </a:t>
            </a:r>
            <a:r>
              <a:rPr lang="cs-CZ" altLang="en-US" sz="1600" dirty="0"/>
              <a:t>epitelové buňky (</a:t>
            </a:r>
            <a:r>
              <a:rPr lang="cs-CZ" altLang="en-US" sz="1600" dirty="0" err="1"/>
              <a:t>podocyt</a:t>
            </a:r>
            <a:r>
              <a:rPr lang="cs-CZ" altLang="en-US" sz="1600" dirty="0"/>
              <a:t>) a endotelové buňky </a:t>
            </a:r>
            <a:endParaRPr lang="en-US" altLang="en-US" sz="1600" dirty="0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7A0962F0-8A90-401B-97D1-34F5503D6732}"/>
              </a:ext>
            </a:extLst>
          </p:cNvPr>
          <p:cNvCxnSpPr>
            <a:cxnSpLocks/>
          </p:cNvCxnSpPr>
          <p:nvPr/>
        </p:nvCxnSpPr>
        <p:spPr>
          <a:xfrm flipH="1" flipV="1">
            <a:off x="5721178" y="1359243"/>
            <a:ext cx="219247" cy="6298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EB1108F7-C616-4144-9B0C-61010723B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59" y="140223"/>
            <a:ext cx="8544482" cy="451576"/>
          </a:xfrm>
        </p:spPr>
        <p:txBody>
          <a:bodyPr/>
          <a:lstStyle/>
          <a:p>
            <a:pPr algn="ctr"/>
            <a:r>
              <a:rPr lang="cs-CZ" altLang="en-US" sz="2800" b="0" dirty="0"/>
              <a:t>Glomerulární bazální membrána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754CD2C-9C42-4086-908F-1FF7CC190F09}"/>
              </a:ext>
            </a:extLst>
          </p:cNvPr>
          <p:cNvSpPr txBox="1"/>
          <p:nvPr/>
        </p:nvSpPr>
        <p:spPr>
          <a:xfrm>
            <a:off x="506627" y="2989781"/>
            <a:ext cx="1309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solidFill>
                  <a:schemeClr val="bg1"/>
                </a:solidFill>
                <a:latin typeface="+mn-lt"/>
              </a:rPr>
              <a:t>endo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73F4D93-C21E-4C94-8B74-6911410FCA3E}"/>
              </a:ext>
            </a:extLst>
          </p:cNvPr>
          <p:cNvSpPr txBox="1"/>
          <p:nvPr/>
        </p:nvSpPr>
        <p:spPr>
          <a:xfrm>
            <a:off x="1421027" y="1674191"/>
            <a:ext cx="679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solidFill>
                  <a:schemeClr val="bg1"/>
                </a:solidFill>
                <a:latin typeface="+mn-lt"/>
              </a:rPr>
              <a:t>epi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EPITELOVÁ TKÁŇ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en-US" sz="2000" dirty="0"/>
              <a:t>podle uspořádání buněk: </a:t>
            </a:r>
            <a:r>
              <a:rPr lang="cs-CZ" altLang="en-US" sz="2000" b="1" dirty="0">
                <a:solidFill>
                  <a:srgbClr val="0000DC"/>
                </a:solidFill>
              </a:rPr>
              <a:t>plošné</a:t>
            </a:r>
            <a:r>
              <a:rPr lang="cs-CZ" altLang="en-US" sz="2000" dirty="0"/>
              <a:t>, </a:t>
            </a:r>
            <a:r>
              <a:rPr lang="cs-CZ" altLang="en-US" sz="2000" dirty="0" err="1"/>
              <a:t>trámčité</a:t>
            </a:r>
            <a:r>
              <a:rPr lang="cs-CZ" altLang="en-US" sz="2000" dirty="0"/>
              <a:t>, retikulární</a:t>
            </a:r>
          </a:p>
          <a:p>
            <a:r>
              <a:rPr lang="cs-CZ" altLang="en-US" sz="2000" dirty="0"/>
              <a:t>podle funkce: </a:t>
            </a:r>
            <a:r>
              <a:rPr lang="cs-CZ" altLang="en-US" sz="2000" b="1" dirty="0">
                <a:solidFill>
                  <a:schemeClr val="tx2"/>
                </a:solidFill>
              </a:rPr>
              <a:t>krycí</a:t>
            </a:r>
            <a:r>
              <a:rPr lang="cs-CZ" altLang="en-US" sz="2000" dirty="0"/>
              <a:t>, žlázový, resorpční, respirační, smyslový, svalový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46424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EPITELOVÁ TKÁŇ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en-US" sz="2000" b="1" dirty="0"/>
              <a:t>podle uspořádání buněk</a:t>
            </a:r>
            <a:r>
              <a:rPr lang="cs-CZ" altLang="en-US" sz="2000" dirty="0"/>
              <a:t>: plošný, </a:t>
            </a:r>
            <a:r>
              <a:rPr lang="cs-CZ" altLang="en-US" sz="2000" dirty="0" err="1"/>
              <a:t>trámčitý</a:t>
            </a:r>
            <a:r>
              <a:rPr lang="cs-CZ" altLang="en-US" sz="2000" dirty="0"/>
              <a:t>, retikulární</a:t>
            </a:r>
          </a:p>
          <a:p>
            <a:r>
              <a:rPr lang="cs-CZ" altLang="en-US" sz="2000" dirty="0">
                <a:solidFill>
                  <a:schemeClr val="bg1">
                    <a:lumMod val="65000"/>
                  </a:schemeClr>
                </a:solidFill>
              </a:rPr>
              <a:t>podle funkce: krycí, žlázový, resorpční, respirační, smyslový, svalový</a:t>
            </a:r>
            <a:endParaRPr lang="cs-CZ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65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FDC1084-C736-46FC-93B6-047621C2F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276225"/>
            <a:ext cx="7543800" cy="576263"/>
          </a:xfrm>
        </p:spPr>
        <p:txBody>
          <a:bodyPr/>
          <a:lstStyle/>
          <a:p>
            <a:pPr algn="ctr"/>
            <a:r>
              <a:rPr lang="cs-CZ" altLang="en-US" sz="2800" dirty="0" err="1"/>
              <a:t>Trámčitý</a:t>
            </a:r>
            <a:r>
              <a:rPr lang="cs-CZ" altLang="en-US" sz="2800" dirty="0"/>
              <a:t> epitel - játra</a:t>
            </a:r>
          </a:p>
        </p:txBody>
      </p:sp>
      <p:pic>
        <p:nvPicPr>
          <p:cNvPr id="5" name="Picture 4" descr="A picture containing fabric&#10;&#10;Description automatically generated">
            <a:extLst>
              <a:ext uri="{FF2B5EF4-FFF2-40B4-BE49-F238E27FC236}">
                <a16:creationId xmlns:a16="http://schemas.microsoft.com/office/drawing/2014/main" id="{60E4788C-90BC-41E2-8B91-C6399BF92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52488"/>
            <a:ext cx="7096125" cy="5322094"/>
          </a:xfrm>
          <a:prstGeom prst="rect">
            <a:avLst/>
          </a:prstGeom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24537C42-E50C-4501-ACB1-D222601F288D}"/>
              </a:ext>
            </a:extLst>
          </p:cNvPr>
          <p:cNvSpPr txBox="1">
            <a:spLocks/>
          </p:cNvSpPr>
          <p:nvPr/>
        </p:nvSpPr>
        <p:spPr>
          <a:xfrm>
            <a:off x="70277" y="6216654"/>
            <a:ext cx="8521200" cy="6984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en-US" sz="2000" b="1" kern="0" dirty="0"/>
              <a:t>podle uspořádání buněk</a:t>
            </a:r>
            <a:r>
              <a:rPr lang="cs-CZ" altLang="en-US" sz="2000" kern="0" dirty="0"/>
              <a:t>: plošný, </a:t>
            </a:r>
            <a:r>
              <a:rPr lang="cs-CZ" altLang="en-US" sz="2000" b="1" kern="0" dirty="0" err="1">
                <a:solidFill>
                  <a:srgbClr val="0000DC"/>
                </a:solidFill>
              </a:rPr>
              <a:t>trámčitý</a:t>
            </a:r>
            <a:r>
              <a:rPr lang="cs-CZ" altLang="en-US" sz="2000" kern="0" dirty="0"/>
              <a:t>, retikulární</a:t>
            </a:r>
          </a:p>
        </p:txBody>
      </p:sp>
    </p:spTree>
    <p:extLst>
      <p:ext uri="{BB962C8B-B14F-4D97-AF65-F5344CB8AC3E}">
        <p14:creationId xmlns:p14="http://schemas.microsoft.com/office/powerpoint/2010/main" val="233324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FDC1084-C736-46FC-93B6-047621C2F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276225"/>
            <a:ext cx="7543800" cy="576263"/>
          </a:xfrm>
        </p:spPr>
        <p:txBody>
          <a:bodyPr/>
          <a:lstStyle/>
          <a:p>
            <a:pPr algn="ctr"/>
            <a:r>
              <a:rPr lang="cs-CZ" altLang="en-US" sz="2800" dirty="0"/>
              <a:t>Retikulární epitel - brzlík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B9B947-C3D5-4B58-AF23-B998D2336CC1}"/>
              </a:ext>
            </a:extLst>
          </p:cNvPr>
          <p:cNvGrpSpPr/>
          <p:nvPr/>
        </p:nvGrpSpPr>
        <p:grpSpPr>
          <a:xfrm>
            <a:off x="954405" y="715803"/>
            <a:ext cx="7235190" cy="5426393"/>
            <a:chOff x="670560" y="840765"/>
            <a:chExt cx="7802880" cy="58521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A7132F-2ACB-4FD3-A4B1-447D53AE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" y="840765"/>
              <a:ext cx="7802880" cy="5852160"/>
            </a:xfrm>
            <a:prstGeom prst="rect">
              <a:avLst/>
            </a:prstGeom>
          </p:spPr>
        </p:pic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2DBE795C-C6A5-4982-8CEA-39B7BA8E2715}"/>
                </a:ext>
              </a:extLst>
            </p:cNvPr>
            <p:cNvSpPr/>
            <p:nvPr/>
          </p:nvSpPr>
          <p:spPr bwMode="auto">
            <a:xfrm rot="20046285">
              <a:off x="4559299" y="2749550"/>
              <a:ext cx="445477" cy="52753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0C24B21F-0585-44D8-B826-7755DC5D150D}"/>
                </a:ext>
              </a:extLst>
            </p:cNvPr>
            <p:cNvSpPr/>
            <p:nvPr/>
          </p:nvSpPr>
          <p:spPr bwMode="auto">
            <a:xfrm rot="20046285">
              <a:off x="5327648" y="5481416"/>
              <a:ext cx="445477" cy="52753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68410A0F-82CB-4CCE-9FF0-FC73053F8BD2}"/>
                </a:ext>
              </a:extLst>
            </p:cNvPr>
            <p:cNvSpPr/>
            <p:nvPr/>
          </p:nvSpPr>
          <p:spPr bwMode="auto">
            <a:xfrm rot="20046285">
              <a:off x="1898649" y="5627466"/>
              <a:ext cx="445477" cy="52753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D4012259-3936-4141-B384-63590D106021}"/>
                </a:ext>
              </a:extLst>
            </p:cNvPr>
            <p:cNvSpPr/>
            <p:nvPr/>
          </p:nvSpPr>
          <p:spPr bwMode="auto">
            <a:xfrm rot="20046285">
              <a:off x="5499100" y="2940812"/>
              <a:ext cx="445477" cy="52753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sp>
        <p:nvSpPr>
          <p:cNvPr id="13" name="Podnadpis 2">
            <a:extLst>
              <a:ext uri="{FF2B5EF4-FFF2-40B4-BE49-F238E27FC236}">
                <a16:creationId xmlns:a16="http://schemas.microsoft.com/office/drawing/2014/main" id="{8A4E1AF1-223C-4989-BDF3-7DCF2AF2EE7B}"/>
              </a:ext>
            </a:extLst>
          </p:cNvPr>
          <p:cNvSpPr txBox="1">
            <a:spLocks/>
          </p:cNvSpPr>
          <p:nvPr/>
        </p:nvSpPr>
        <p:spPr>
          <a:xfrm>
            <a:off x="70277" y="6216654"/>
            <a:ext cx="8521200" cy="6984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en-US" sz="2000" b="1" kern="0" dirty="0"/>
              <a:t>podle uspořádání buněk</a:t>
            </a:r>
            <a:r>
              <a:rPr lang="cs-CZ" altLang="en-US" sz="2000" kern="0" dirty="0"/>
              <a:t>: plošný, </a:t>
            </a:r>
            <a:r>
              <a:rPr lang="cs-CZ" altLang="en-US" sz="2000" kern="0" dirty="0" err="1"/>
              <a:t>trámčitý</a:t>
            </a:r>
            <a:r>
              <a:rPr lang="cs-CZ" altLang="en-US" sz="2000" kern="0" dirty="0"/>
              <a:t>, </a:t>
            </a:r>
            <a:r>
              <a:rPr lang="cs-CZ" altLang="en-US" sz="2000" b="1" kern="0" dirty="0">
                <a:solidFill>
                  <a:schemeClr val="tx2"/>
                </a:solidFill>
              </a:rPr>
              <a:t>retikulární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66116D-CC1E-4227-8E6E-A66B9A00E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7" y="641345"/>
            <a:ext cx="2587878" cy="242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45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EPITELOVÁ TKÁŇ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en-US" sz="2000" dirty="0">
                <a:solidFill>
                  <a:srgbClr val="969696"/>
                </a:solidFill>
              </a:rPr>
              <a:t>podle uspořádání buněk: plošný, </a:t>
            </a:r>
            <a:r>
              <a:rPr lang="cs-CZ" altLang="en-US" sz="2000" dirty="0" err="1">
                <a:solidFill>
                  <a:srgbClr val="969696"/>
                </a:solidFill>
              </a:rPr>
              <a:t>trámčitý</a:t>
            </a:r>
            <a:r>
              <a:rPr lang="cs-CZ" altLang="en-US" sz="2000" dirty="0">
                <a:solidFill>
                  <a:srgbClr val="969696"/>
                </a:solidFill>
              </a:rPr>
              <a:t>, retikulární</a:t>
            </a:r>
          </a:p>
          <a:p>
            <a:r>
              <a:rPr lang="cs-CZ" altLang="en-US" sz="2000" b="1" dirty="0"/>
              <a:t>podle funkce</a:t>
            </a:r>
            <a:r>
              <a:rPr lang="cs-CZ" altLang="en-US" sz="2000" dirty="0"/>
              <a:t>: krycí, žlázový, resorpční, respirační, smyslový, svalový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3713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>
            <a:extLst>
              <a:ext uri="{FF2B5EF4-FFF2-40B4-BE49-F238E27FC236}">
                <a16:creationId xmlns:a16="http://schemas.microsoft.com/office/drawing/2014/main" id="{0658F44F-2B30-4D57-9B63-5FF93A6C7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160463"/>
            <a:ext cx="9042400" cy="569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3">
            <a:extLst>
              <a:ext uri="{FF2B5EF4-FFF2-40B4-BE49-F238E27FC236}">
                <a16:creationId xmlns:a16="http://schemas.microsoft.com/office/drawing/2014/main" id="{E562904F-2C32-4E16-B5BB-A87F578019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76" y="53647"/>
            <a:ext cx="9042399" cy="714375"/>
          </a:xfrm>
        </p:spPr>
        <p:txBody>
          <a:bodyPr/>
          <a:lstStyle/>
          <a:p>
            <a:pPr algn="ctr" eaLnBrk="1" hangingPunct="1"/>
            <a:r>
              <a:rPr lang="cs-CZ" altLang="en-US" sz="2800" b="0" dirty="0"/>
              <a:t>Jednovrstevný plochý epitel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1D9D51E-2CDB-4205-820C-1D43598B596A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76" y="648501"/>
            <a:ext cx="2869324" cy="1240788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close, fabric&#10;&#10;Description automatically generated">
            <a:extLst>
              <a:ext uri="{FF2B5EF4-FFF2-40B4-BE49-F238E27FC236}">
                <a16:creationId xmlns:a16="http://schemas.microsoft.com/office/drawing/2014/main" id="{D6452A3F-5E41-4C93-B657-081D9D15E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4098" name="Rectangle 2">
            <a:extLst>
              <a:ext uri="{FF2B5EF4-FFF2-40B4-BE49-F238E27FC236}">
                <a16:creationId xmlns:a16="http://schemas.microsoft.com/office/drawing/2014/main" id="{1FDC1084-C736-46FC-93B6-047621C2F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276225"/>
            <a:ext cx="7543800" cy="576263"/>
          </a:xfrm>
        </p:spPr>
        <p:txBody>
          <a:bodyPr/>
          <a:lstStyle/>
          <a:p>
            <a:pPr algn="ctr"/>
            <a:r>
              <a:rPr lang="cs-CZ" altLang="en-US" sz="2800" dirty="0"/>
              <a:t>Žlázový epitel – </a:t>
            </a:r>
            <a:r>
              <a:rPr lang="cs-CZ" altLang="en-US" sz="2800" dirty="0" err="1"/>
              <a:t>gl</a:t>
            </a:r>
            <a:r>
              <a:rPr lang="cs-CZ" altLang="en-US" sz="2800" dirty="0"/>
              <a:t>. </a:t>
            </a:r>
            <a:r>
              <a:rPr lang="cs-CZ" altLang="en-US" sz="2800" dirty="0" err="1"/>
              <a:t>parotis</a:t>
            </a:r>
            <a:endParaRPr lang="cs-CZ" altLang="en-US" sz="2800" dirty="0"/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8A4E1AF1-223C-4989-BDF3-7DCF2AF2EE7B}"/>
              </a:ext>
            </a:extLst>
          </p:cNvPr>
          <p:cNvSpPr txBox="1">
            <a:spLocks/>
          </p:cNvSpPr>
          <p:nvPr/>
        </p:nvSpPr>
        <p:spPr>
          <a:xfrm>
            <a:off x="70277" y="6216654"/>
            <a:ext cx="8521200" cy="6984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en-US" sz="2000" b="1" dirty="0"/>
              <a:t>podle funkce</a:t>
            </a:r>
            <a:r>
              <a:rPr lang="cs-CZ" altLang="en-US" sz="2000" dirty="0"/>
              <a:t>: krycí, </a:t>
            </a:r>
            <a:r>
              <a:rPr lang="cs-CZ" altLang="en-US" sz="2000" b="1" dirty="0">
                <a:solidFill>
                  <a:srgbClr val="0000DC"/>
                </a:solidFill>
              </a:rPr>
              <a:t>žlázový</a:t>
            </a:r>
            <a:r>
              <a:rPr lang="cs-CZ" altLang="en-US" sz="2000" dirty="0"/>
              <a:t>, resorpční, respirační, smyslový, svalový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14652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FDC1084-C736-46FC-93B6-047621C2F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276225"/>
            <a:ext cx="7543800" cy="576263"/>
          </a:xfrm>
        </p:spPr>
        <p:txBody>
          <a:bodyPr/>
          <a:lstStyle/>
          <a:p>
            <a:pPr algn="ctr"/>
            <a:r>
              <a:rPr lang="cs-CZ" altLang="en-US" sz="2800" dirty="0"/>
              <a:t>Žlázový epitel – </a:t>
            </a:r>
            <a:r>
              <a:rPr lang="cs-CZ" altLang="en-US" sz="2800" dirty="0" err="1"/>
              <a:t>gl</a:t>
            </a:r>
            <a:r>
              <a:rPr lang="cs-CZ" altLang="en-US" sz="2800" dirty="0"/>
              <a:t>. </a:t>
            </a:r>
            <a:r>
              <a:rPr lang="cs-CZ" altLang="en-US" sz="2800" dirty="0" err="1"/>
              <a:t>parotis</a:t>
            </a:r>
            <a:endParaRPr lang="cs-CZ" altLang="en-US" sz="2800" dirty="0"/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8A4E1AF1-223C-4989-BDF3-7DCF2AF2EE7B}"/>
              </a:ext>
            </a:extLst>
          </p:cNvPr>
          <p:cNvSpPr txBox="1">
            <a:spLocks/>
          </p:cNvSpPr>
          <p:nvPr/>
        </p:nvSpPr>
        <p:spPr>
          <a:xfrm>
            <a:off x="70277" y="6216654"/>
            <a:ext cx="8521200" cy="6984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en-US" sz="2000" b="1" dirty="0"/>
              <a:t>podle funkce</a:t>
            </a:r>
            <a:r>
              <a:rPr lang="cs-CZ" altLang="en-US" sz="2000" dirty="0"/>
              <a:t>: krycí, </a:t>
            </a:r>
            <a:r>
              <a:rPr lang="cs-CZ" altLang="en-US" sz="2000" b="1" dirty="0">
                <a:solidFill>
                  <a:srgbClr val="0000DC"/>
                </a:solidFill>
              </a:rPr>
              <a:t>žlázový</a:t>
            </a:r>
            <a:r>
              <a:rPr lang="cs-CZ" altLang="en-US" sz="2000" dirty="0"/>
              <a:t>, resorpční, respirační, smyslový, svalový</a:t>
            </a:r>
            <a:endParaRPr lang="cs-CZ" sz="2000" dirty="0"/>
          </a:p>
        </p:txBody>
      </p:sp>
      <p:pic>
        <p:nvPicPr>
          <p:cNvPr id="3" name="Picture 2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C39D2E6F-A6E0-42D7-9C51-A4ADF8F76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06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FDC1084-C736-46FC-93B6-047621C2F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276225"/>
            <a:ext cx="7543800" cy="576263"/>
          </a:xfrm>
        </p:spPr>
        <p:txBody>
          <a:bodyPr/>
          <a:lstStyle/>
          <a:p>
            <a:pPr algn="ctr"/>
            <a:r>
              <a:rPr lang="cs-CZ" altLang="en-US" sz="2800" dirty="0"/>
              <a:t>Žlázový epitel – </a:t>
            </a:r>
            <a:r>
              <a:rPr lang="cs-CZ" altLang="en-US" sz="2800" dirty="0" err="1"/>
              <a:t>gl</a:t>
            </a:r>
            <a:r>
              <a:rPr lang="cs-CZ" altLang="en-US" sz="2800" dirty="0"/>
              <a:t>. </a:t>
            </a:r>
            <a:r>
              <a:rPr lang="cs-CZ" altLang="en-US" sz="2800" dirty="0" err="1"/>
              <a:t>submandibularis</a:t>
            </a:r>
            <a:endParaRPr lang="cs-CZ" altLang="en-US" sz="2800" dirty="0"/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8A4E1AF1-223C-4989-BDF3-7DCF2AF2EE7B}"/>
              </a:ext>
            </a:extLst>
          </p:cNvPr>
          <p:cNvSpPr txBox="1">
            <a:spLocks/>
          </p:cNvSpPr>
          <p:nvPr/>
        </p:nvSpPr>
        <p:spPr>
          <a:xfrm>
            <a:off x="70277" y="6216654"/>
            <a:ext cx="8521200" cy="6984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en-US" sz="2000" b="1" dirty="0"/>
              <a:t>podle funkce</a:t>
            </a:r>
            <a:r>
              <a:rPr lang="cs-CZ" altLang="en-US" sz="2000" dirty="0"/>
              <a:t>: krycí, </a:t>
            </a:r>
            <a:r>
              <a:rPr lang="cs-CZ" altLang="en-US" sz="2000" b="1" dirty="0">
                <a:solidFill>
                  <a:srgbClr val="0000DC"/>
                </a:solidFill>
              </a:rPr>
              <a:t>žlázový</a:t>
            </a:r>
            <a:r>
              <a:rPr lang="cs-CZ" altLang="en-US" sz="2000" dirty="0"/>
              <a:t>, resorpční, respirační, smyslový, svalový</a:t>
            </a:r>
            <a:endParaRPr lang="cs-CZ" sz="2000" dirty="0"/>
          </a:p>
        </p:txBody>
      </p:sp>
      <p:pic>
        <p:nvPicPr>
          <p:cNvPr id="3" name="Picture 2" descr="A picture containing fabric&#10;&#10;Description automatically generated">
            <a:extLst>
              <a:ext uri="{FF2B5EF4-FFF2-40B4-BE49-F238E27FC236}">
                <a16:creationId xmlns:a16="http://schemas.microsoft.com/office/drawing/2014/main" id="{84A0A704-5CA5-400A-8126-8CB987148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39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FDC1084-C736-46FC-93B6-047621C2F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276225"/>
            <a:ext cx="7543800" cy="576263"/>
          </a:xfrm>
        </p:spPr>
        <p:txBody>
          <a:bodyPr/>
          <a:lstStyle/>
          <a:p>
            <a:pPr algn="ctr"/>
            <a:r>
              <a:rPr lang="cs-CZ" altLang="en-US" sz="2800" dirty="0"/>
              <a:t>Žlázový epitel – </a:t>
            </a:r>
            <a:r>
              <a:rPr lang="cs-CZ" altLang="en-US" sz="2800" dirty="0" err="1"/>
              <a:t>gl</a:t>
            </a:r>
            <a:r>
              <a:rPr lang="cs-CZ" altLang="en-US" sz="2800" dirty="0"/>
              <a:t>. </a:t>
            </a:r>
            <a:r>
              <a:rPr lang="cs-CZ" altLang="en-US" sz="2800" dirty="0" err="1"/>
              <a:t>submandibularis</a:t>
            </a:r>
            <a:endParaRPr lang="cs-CZ" altLang="en-US" sz="2800" dirty="0"/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8A4E1AF1-223C-4989-BDF3-7DCF2AF2EE7B}"/>
              </a:ext>
            </a:extLst>
          </p:cNvPr>
          <p:cNvSpPr txBox="1">
            <a:spLocks/>
          </p:cNvSpPr>
          <p:nvPr/>
        </p:nvSpPr>
        <p:spPr>
          <a:xfrm>
            <a:off x="70277" y="6216654"/>
            <a:ext cx="8521200" cy="6984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en-US" sz="2000" b="1" dirty="0"/>
              <a:t>podle funkce</a:t>
            </a:r>
            <a:r>
              <a:rPr lang="cs-CZ" altLang="en-US" sz="2000" dirty="0"/>
              <a:t>: krycí, </a:t>
            </a:r>
            <a:r>
              <a:rPr lang="cs-CZ" altLang="en-US" sz="2000" b="1" dirty="0">
                <a:solidFill>
                  <a:srgbClr val="0000DC"/>
                </a:solidFill>
              </a:rPr>
              <a:t>žlázový</a:t>
            </a:r>
            <a:r>
              <a:rPr lang="cs-CZ" altLang="en-US" sz="2000" dirty="0"/>
              <a:t>, resorpční, respirační, smyslový, svalový</a:t>
            </a:r>
            <a:endParaRPr lang="cs-CZ" sz="2000" dirty="0"/>
          </a:p>
        </p:txBody>
      </p:sp>
      <p:pic>
        <p:nvPicPr>
          <p:cNvPr id="4" name="Picture 3" descr="A picture containing fungus, giraffe&#10;&#10;Description automatically generated">
            <a:extLst>
              <a:ext uri="{FF2B5EF4-FFF2-40B4-BE49-F238E27FC236}">
                <a16:creationId xmlns:a16="http://schemas.microsoft.com/office/drawing/2014/main" id="{AC671E76-E598-4A33-B27B-881513CD8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7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ovéPole 1">
            <a:extLst>
              <a:ext uri="{FF2B5EF4-FFF2-40B4-BE49-F238E27FC236}">
                <a16:creationId xmlns:a16="http://schemas.microsoft.com/office/drawing/2014/main" id="{66E92DD2-2DAA-433D-8112-AB1EB1B59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69" y="417101"/>
            <a:ext cx="8450317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400" b="1" dirty="0">
                <a:solidFill>
                  <a:schemeClr val="tx2"/>
                </a:solidFill>
              </a:rPr>
              <a:t>EPITELOVÁ TKÁŇ</a:t>
            </a:r>
            <a:endParaRPr lang="en-US" altLang="en-US" sz="2400" dirty="0">
              <a:solidFill>
                <a:schemeClr val="tx2"/>
              </a:solidFill>
            </a:endParaRPr>
          </a:p>
          <a:p>
            <a:pPr eaLnBrk="1" hangingPunct="1"/>
            <a:r>
              <a:rPr lang="cs-CZ" altLang="en-US" sz="2400" dirty="0"/>
              <a:t> </a:t>
            </a:r>
            <a:endParaRPr lang="en-US" altLang="en-US" sz="2400" dirty="0"/>
          </a:p>
          <a:p>
            <a:pPr eaLnBrk="1" hangingPunct="1"/>
            <a:r>
              <a:rPr lang="cs-CZ" altLang="en-US" sz="2000" u="sng" dirty="0">
                <a:solidFill>
                  <a:srgbClr val="0000DC"/>
                </a:solidFill>
              </a:rPr>
              <a:t>Preparáty</a:t>
            </a:r>
            <a:r>
              <a:rPr lang="cs-CZ" altLang="en-US" sz="2000" dirty="0">
                <a:solidFill>
                  <a:srgbClr val="0000DC"/>
                </a:solidFill>
              </a:rPr>
              <a:t>:</a:t>
            </a:r>
            <a:endParaRPr lang="en-US" altLang="en-US" sz="2000" dirty="0">
              <a:solidFill>
                <a:srgbClr val="0000DC"/>
              </a:solidFill>
            </a:endParaRPr>
          </a:p>
          <a:p>
            <a:pPr eaLnBrk="1" hangingPunct="1"/>
            <a:r>
              <a:rPr lang="cs-CZ" altLang="en-US" sz="2000" dirty="0"/>
              <a:t>Jednovrstevný plochý a kubický epitel (</a:t>
            </a:r>
            <a:r>
              <a:rPr lang="cs-CZ" altLang="en-US" sz="2000" dirty="0">
                <a:solidFill>
                  <a:srgbClr val="FF0000"/>
                </a:solidFill>
              </a:rPr>
              <a:t>30</a:t>
            </a:r>
            <a:r>
              <a:rPr lang="cs-CZ" altLang="en-US" sz="2000" dirty="0"/>
              <a:t>, 31. Ren)</a:t>
            </a:r>
            <a:endParaRPr lang="en-US" altLang="en-US" sz="2000" dirty="0"/>
          </a:p>
          <a:p>
            <a:pPr eaLnBrk="1" hangingPunct="1"/>
            <a:r>
              <a:rPr lang="cs-CZ" altLang="en-US" sz="2000" dirty="0"/>
              <a:t>Jednovrstevný cylindrický epitel (22. </a:t>
            </a:r>
            <a:r>
              <a:rPr lang="cs-CZ" altLang="en-US" sz="2000" dirty="0" err="1"/>
              <a:t>Vesica</a:t>
            </a:r>
            <a:r>
              <a:rPr lang="cs-CZ" altLang="en-US" sz="2000" dirty="0"/>
              <a:t> </a:t>
            </a:r>
            <a:r>
              <a:rPr lang="cs-CZ" altLang="en-US" sz="2000" dirty="0" err="1"/>
              <a:t>fellea</a:t>
            </a:r>
            <a:r>
              <a:rPr lang="cs-CZ" altLang="en-US" sz="2000" dirty="0"/>
              <a:t>)</a:t>
            </a:r>
            <a:endParaRPr lang="en-US" altLang="en-US" sz="2000" dirty="0"/>
          </a:p>
          <a:p>
            <a:pPr eaLnBrk="1" hangingPunct="1"/>
            <a:r>
              <a:rPr lang="cs-CZ" altLang="en-US" sz="2000" dirty="0"/>
              <a:t>Víceřadý cylindrický epitel s řasinkami (27. Trachea)</a:t>
            </a:r>
            <a:endParaRPr lang="en-US" altLang="en-US" sz="2000" dirty="0"/>
          </a:p>
          <a:p>
            <a:pPr eaLnBrk="1" hangingPunct="1"/>
            <a:r>
              <a:rPr lang="cs-CZ" altLang="en-US" sz="2000" dirty="0"/>
              <a:t>Vrstevnatý dlaždicový epitel (11. </a:t>
            </a:r>
            <a:r>
              <a:rPr lang="cs-CZ" altLang="en-US" sz="2000" dirty="0" err="1"/>
              <a:t>Oesophagus</a:t>
            </a:r>
            <a:r>
              <a:rPr lang="cs-CZ" altLang="en-US" sz="2000" dirty="0"/>
              <a:t>)</a:t>
            </a:r>
            <a:endParaRPr lang="en-US" altLang="en-US" sz="2000" dirty="0"/>
          </a:p>
          <a:p>
            <a:pPr eaLnBrk="1" hangingPunct="1"/>
            <a:r>
              <a:rPr lang="cs-CZ" altLang="en-US" sz="2000" dirty="0"/>
              <a:t>Vrstevnatý dlaždicový epitel rohovatějící (70. Kůže z </a:t>
            </a:r>
            <a:r>
              <a:rPr lang="cs-CZ" altLang="en-US" sz="2000" dirty="0" err="1"/>
              <a:t>axilly</a:t>
            </a:r>
            <a:r>
              <a:rPr lang="cs-CZ" altLang="en-US" sz="2000" dirty="0"/>
              <a:t>)</a:t>
            </a:r>
            <a:endParaRPr lang="en-US" altLang="en-US" sz="2000" dirty="0"/>
          </a:p>
          <a:p>
            <a:pPr eaLnBrk="1" hangingPunct="1"/>
            <a:r>
              <a:rPr lang="cs-CZ" altLang="en-US" sz="2000" dirty="0"/>
              <a:t>Přechodný epitel (</a:t>
            </a:r>
            <a:r>
              <a:rPr lang="cs-CZ" altLang="en-US" sz="2000" dirty="0">
                <a:solidFill>
                  <a:srgbClr val="FF0000"/>
                </a:solidFill>
              </a:rPr>
              <a:t>32</a:t>
            </a:r>
            <a:r>
              <a:rPr lang="cs-CZ" altLang="en-US" sz="2000" dirty="0"/>
              <a:t>. </a:t>
            </a:r>
            <a:r>
              <a:rPr lang="cs-CZ" altLang="en-US" sz="2000" dirty="0" err="1"/>
              <a:t>Calyx</a:t>
            </a:r>
            <a:r>
              <a:rPr lang="cs-CZ" altLang="en-US" sz="2000" dirty="0"/>
              <a:t> </a:t>
            </a:r>
            <a:r>
              <a:rPr lang="cs-CZ" altLang="en-US" sz="2000" dirty="0" err="1"/>
              <a:t>renalis</a:t>
            </a:r>
            <a:r>
              <a:rPr lang="cs-CZ" altLang="en-US" sz="2000" dirty="0"/>
              <a:t>, 33. Ureter)</a:t>
            </a:r>
            <a:endParaRPr lang="en-US" altLang="en-US" sz="2000" dirty="0"/>
          </a:p>
          <a:p>
            <a:pPr eaLnBrk="1" hangingPunct="1"/>
            <a:r>
              <a:rPr lang="cs-CZ" altLang="en-US" sz="2000" dirty="0"/>
              <a:t>Vrstevnatý cylindrický epitel (91. </a:t>
            </a:r>
            <a:r>
              <a:rPr lang="cs-CZ" altLang="en-US" sz="2000" dirty="0" err="1"/>
              <a:t>Palpebra</a:t>
            </a:r>
            <a:r>
              <a:rPr lang="cs-CZ" altLang="en-US" sz="2000" dirty="0"/>
              <a:t>)</a:t>
            </a:r>
            <a:endParaRPr lang="en-US" altLang="en-US" sz="2000" dirty="0"/>
          </a:p>
          <a:p>
            <a:pPr eaLnBrk="1" hangingPunct="1"/>
            <a:r>
              <a:rPr lang="cs-CZ" altLang="en-US" sz="2000" dirty="0"/>
              <a:t> </a:t>
            </a:r>
            <a:endParaRPr lang="en-US" altLang="en-US" sz="2000" dirty="0"/>
          </a:p>
          <a:p>
            <a:pPr eaLnBrk="1" hangingPunct="1"/>
            <a:r>
              <a:rPr lang="cs-CZ" altLang="en-US" sz="2000" u="sng" dirty="0">
                <a:solidFill>
                  <a:srgbClr val="0000DC"/>
                </a:solidFill>
              </a:rPr>
              <a:t>Atlas EM</a:t>
            </a:r>
            <a:r>
              <a:rPr lang="cs-CZ" altLang="en-US" sz="2000" dirty="0">
                <a:solidFill>
                  <a:srgbClr val="0000DC"/>
                </a:solidFill>
              </a:rPr>
              <a:t>:</a:t>
            </a:r>
            <a:endParaRPr lang="en-US" altLang="en-US" sz="2000" dirty="0">
              <a:solidFill>
                <a:srgbClr val="0000DC"/>
              </a:solidFill>
            </a:endParaRPr>
          </a:p>
          <a:p>
            <a:pPr eaLnBrk="1" hangingPunct="1"/>
            <a:r>
              <a:rPr lang="cs-CZ" altLang="en-US" sz="2000" dirty="0"/>
              <a:t>Povrch epitelové buňky – mikroklky, žíhaný a kartáčový lem (16, 24-26, 62-63)</a:t>
            </a:r>
            <a:endParaRPr lang="en-US" altLang="en-US" sz="2000" dirty="0"/>
          </a:p>
          <a:p>
            <a:pPr eaLnBrk="1" hangingPunct="1"/>
            <a:r>
              <a:rPr lang="cs-CZ" altLang="en-US" sz="2000" dirty="0"/>
              <a:t>Povrch epitelové buňky –  řasinky (20, 21, 23, 60)</a:t>
            </a:r>
            <a:endParaRPr lang="en-US" altLang="en-US" sz="2000" dirty="0"/>
          </a:p>
          <a:p>
            <a:pPr eaLnBrk="1" hangingPunct="1"/>
            <a:r>
              <a:rPr lang="cs-CZ" altLang="en-US" sz="2000" dirty="0"/>
              <a:t>Lamina </a:t>
            </a:r>
            <a:r>
              <a:rPr lang="cs-CZ" altLang="en-US" sz="2000" dirty="0" err="1"/>
              <a:t>basalis</a:t>
            </a:r>
            <a:r>
              <a:rPr lang="cs-CZ" altLang="en-US" sz="2000" dirty="0"/>
              <a:t> (26, 27, 57), bazální labyrint (27)</a:t>
            </a:r>
            <a:endParaRPr lang="en-US" altLang="en-US" sz="2000" dirty="0"/>
          </a:p>
          <a:p>
            <a:pPr eaLnBrk="1" hangingPunct="1"/>
            <a:r>
              <a:rPr lang="cs-CZ" altLang="en-US" sz="2000" dirty="0"/>
              <a:t>Jednovrstevný nízce cylindrický epitel (18)</a:t>
            </a:r>
          </a:p>
          <a:p>
            <a:pPr eaLnBrk="1" hangingPunct="1"/>
            <a:r>
              <a:rPr lang="cs-CZ" altLang="en-US" sz="2000" dirty="0"/>
              <a:t>Alveolár</a:t>
            </a:r>
            <a:r>
              <a:rPr lang="en-US" altLang="en-US" sz="2000" dirty="0" err="1"/>
              <a:t>ní</a:t>
            </a:r>
            <a:r>
              <a:rPr lang="en-US" altLang="en-US" sz="2000" dirty="0"/>
              <a:t> </a:t>
            </a:r>
            <a:r>
              <a:rPr lang="en-US" altLang="en-US" sz="2000" dirty="0" err="1"/>
              <a:t>epitel</a:t>
            </a:r>
            <a:r>
              <a:rPr lang="en-US" altLang="en-US" sz="2000" dirty="0"/>
              <a:t> (5</a:t>
            </a:r>
            <a:r>
              <a:rPr lang="cs-CZ" altLang="en-US" sz="2000" dirty="0"/>
              <a:t>5, 6</a:t>
            </a:r>
            <a:r>
              <a:rPr lang="en-US" altLang="en-US" sz="2000" dirty="0"/>
              <a:t>1)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ren-corpusculum">
            <a:extLst>
              <a:ext uri="{FF2B5EF4-FFF2-40B4-BE49-F238E27FC236}">
                <a16:creationId xmlns:a16="http://schemas.microsoft.com/office/drawing/2014/main" id="{01974F38-B228-4D5F-B346-65B5CE939CA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15888"/>
            <a:ext cx="8928100" cy="663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AC8A149D-6011-4305-BB54-CA5E25F8CF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12" y="84276"/>
            <a:ext cx="9070975" cy="431800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cs-CZ" altLang="en-US" sz="2800" b="0" dirty="0"/>
              <a:t>Jednovrstevný plochý a kubický epitel - ledvina (</a:t>
            </a:r>
            <a:r>
              <a:rPr lang="cs-CZ" altLang="en-US" sz="2800" b="0" i="1" dirty="0"/>
              <a:t>cortex</a:t>
            </a:r>
            <a:r>
              <a:rPr lang="cs-CZ" altLang="en-US" sz="2800" b="0" dirty="0"/>
              <a:t>)</a:t>
            </a:r>
            <a:endParaRPr lang="en-US" altLang="en-US" sz="2800" b="0" dirty="0"/>
          </a:p>
        </p:txBody>
      </p:sp>
      <p:sp>
        <p:nvSpPr>
          <p:cNvPr id="6148" name="Line 16">
            <a:extLst>
              <a:ext uri="{FF2B5EF4-FFF2-40B4-BE49-F238E27FC236}">
                <a16:creationId xmlns:a16="http://schemas.microsoft.com/office/drawing/2014/main" id="{9DE4B4F3-4A1B-41B5-B9BB-33AC2A43EA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59017" y="2743200"/>
            <a:ext cx="1013480" cy="90204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Line 16">
            <a:extLst>
              <a:ext uri="{FF2B5EF4-FFF2-40B4-BE49-F238E27FC236}">
                <a16:creationId xmlns:a16="http://schemas.microsoft.com/office/drawing/2014/main" id="{D67D0AFE-4C0B-4212-BA60-F913ACD710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084" y="4238624"/>
            <a:ext cx="907933" cy="1014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3EFD57A-9A01-4A02-BA7C-3462D6E89721}"/>
              </a:ext>
            </a:extLst>
          </p:cNvPr>
          <p:cNvSpPr txBox="1"/>
          <p:nvPr/>
        </p:nvSpPr>
        <p:spPr>
          <a:xfrm>
            <a:off x="3347207" y="3757613"/>
            <a:ext cx="907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glo</a:t>
            </a:r>
            <a:endParaRPr lang="cs-CZ" sz="2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FAB743B-EDCF-45C7-8383-1B59E8F54884}"/>
              </a:ext>
            </a:extLst>
          </p:cNvPr>
          <p:cNvSpPr txBox="1"/>
          <p:nvPr/>
        </p:nvSpPr>
        <p:spPr>
          <a:xfrm>
            <a:off x="2575420" y="1604963"/>
            <a:ext cx="69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pt</a:t>
            </a:r>
            <a:endParaRPr lang="cs-CZ" sz="2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C16C091-536A-4F61-8C50-71E4C870F916}"/>
              </a:ext>
            </a:extLst>
          </p:cNvPr>
          <p:cNvSpPr txBox="1"/>
          <p:nvPr/>
        </p:nvSpPr>
        <p:spPr>
          <a:xfrm>
            <a:off x="6089420" y="5052982"/>
            <a:ext cx="69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dt</a:t>
            </a:r>
            <a:endParaRPr lang="cs-CZ" sz="2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2F1EC26A-81C1-4CED-AB81-86DD6D9D4B07}"/>
              </a:ext>
            </a:extLst>
          </p:cNvPr>
          <p:cNvSpPr/>
          <p:nvPr/>
        </p:nvSpPr>
        <p:spPr>
          <a:xfrm>
            <a:off x="3797964" y="1574185"/>
            <a:ext cx="426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pt</a:t>
            </a:r>
            <a:endParaRPr lang="cs-CZ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7F5B5AF-ECA6-4ADA-8686-85C14816A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08" y="498304"/>
            <a:ext cx="2487979" cy="107588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4801C13-091E-4D8F-A66E-3B8CD7FC7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08" y="1708143"/>
            <a:ext cx="2487979" cy="1224244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FC3B1DE6-06AB-47CC-929C-5E9B8EB002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00" y="3163461"/>
            <a:ext cx="1833326" cy="2298763"/>
          </a:xfrm>
          <a:prstGeom prst="rect">
            <a:avLst/>
          </a:prstGeom>
          <a:gradFill flip="none" rotWithShape="1">
            <a:gsLst>
              <a:gs pos="53000">
                <a:schemeClr val="accent5">
                  <a:lumMod val="40000"/>
                  <a:lumOff val="60000"/>
                </a:schemeClr>
              </a:gs>
              <a:gs pos="55000">
                <a:schemeClr val="accent6">
                  <a:lumMod val="20000"/>
                  <a:lumOff val="80000"/>
                </a:schemeClr>
              </a:gs>
            </a:gsLst>
            <a:lin ang="16200000" scaled="1"/>
            <a:tileRect/>
          </a:gradFill>
        </p:spPr>
      </p:pic>
      <p:sp>
        <p:nvSpPr>
          <p:cNvPr id="18" name="TextovéPole 2">
            <a:extLst>
              <a:ext uri="{FF2B5EF4-FFF2-40B4-BE49-F238E27FC236}">
                <a16:creationId xmlns:a16="http://schemas.microsoft.com/office/drawing/2014/main" id="{35C495E0-6B69-49BC-87D8-C4985C28329A}"/>
              </a:ext>
            </a:extLst>
          </p:cNvPr>
          <p:cNvSpPr txBox="1"/>
          <p:nvPr/>
        </p:nvSpPr>
        <p:spPr>
          <a:xfrm>
            <a:off x="7167211" y="3757613"/>
            <a:ext cx="69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kůra</a:t>
            </a:r>
          </a:p>
        </p:txBody>
      </p:sp>
      <p:sp>
        <p:nvSpPr>
          <p:cNvPr id="19" name="TextovéPole 2">
            <a:extLst>
              <a:ext uri="{FF2B5EF4-FFF2-40B4-BE49-F238E27FC236}">
                <a16:creationId xmlns:a16="http://schemas.microsoft.com/office/drawing/2014/main" id="{3718F2AB-D9EC-4B1B-8321-F57DEFF80F23}"/>
              </a:ext>
            </a:extLst>
          </p:cNvPr>
          <p:cNvSpPr txBox="1"/>
          <p:nvPr/>
        </p:nvSpPr>
        <p:spPr>
          <a:xfrm>
            <a:off x="7167211" y="4312842"/>
            <a:ext cx="69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dřeň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F1405EE-E5FF-4FAC-89C8-BC178640AB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153" y="17612"/>
            <a:ext cx="8064900" cy="451576"/>
          </a:xfrm>
        </p:spPr>
        <p:txBody>
          <a:bodyPr/>
          <a:lstStyle/>
          <a:p>
            <a:r>
              <a:rPr lang="cs-CZ" altLang="en-US" sz="2400" b="0" dirty="0"/>
              <a:t>Jednovrstevný plochý a kubický epitel – ledvina (</a:t>
            </a:r>
            <a:r>
              <a:rPr lang="cs-CZ" altLang="en-US" sz="2400" b="0" i="1" dirty="0"/>
              <a:t>medulla</a:t>
            </a:r>
            <a:r>
              <a:rPr lang="cs-CZ" altLang="en-US" sz="2400" b="0" dirty="0"/>
              <a:t>)</a:t>
            </a:r>
            <a:endParaRPr lang="cs-CZ" altLang="en-US" sz="2400" b="0" i="1" dirty="0"/>
          </a:p>
        </p:txBody>
      </p:sp>
      <p:pic>
        <p:nvPicPr>
          <p:cNvPr id="7171" name="Picture 4" descr="epitely 2">
            <a:extLst>
              <a:ext uri="{FF2B5EF4-FFF2-40B4-BE49-F238E27FC236}">
                <a16:creationId xmlns:a16="http://schemas.microsoft.com/office/drawing/2014/main" id="{0CC921EA-18DA-456E-BC4C-70F9AAB3844C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691" y="469188"/>
            <a:ext cx="8505825" cy="6378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Rectangle 6">
            <a:extLst>
              <a:ext uri="{FF2B5EF4-FFF2-40B4-BE49-F238E27FC236}">
                <a16:creationId xmlns:a16="http://schemas.microsoft.com/office/drawing/2014/main" id="{C1C0C452-39C7-4DD5-B500-642AC8688025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005263"/>
            <a:ext cx="2520950" cy="22320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cs-CZ" altLang="en-US" sz="2600"/>
          </a:p>
          <a:p>
            <a:pPr eaLnBrk="1" hangingPunct="1"/>
            <a:endParaRPr lang="en-US" altLang="en-US" sz="2600"/>
          </a:p>
          <a:p>
            <a:pPr eaLnBrk="1" hangingPunct="1"/>
            <a:endParaRPr lang="cs-CZ" altLang="en-US" sz="260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63A4E564-B1E2-42CE-B881-129B0FCABF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00" y="3163461"/>
            <a:ext cx="1833326" cy="2298763"/>
          </a:xfrm>
          <a:prstGeom prst="rect">
            <a:avLst/>
          </a:prstGeom>
          <a:gradFill flip="none" rotWithShape="1">
            <a:gsLst>
              <a:gs pos="53000">
                <a:schemeClr val="accent5">
                  <a:lumMod val="40000"/>
                  <a:lumOff val="60000"/>
                </a:schemeClr>
              </a:gs>
              <a:gs pos="55000">
                <a:schemeClr val="accent6">
                  <a:lumMod val="20000"/>
                  <a:lumOff val="80000"/>
                </a:schemeClr>
              </a:gs>
            </a:gsLst>
            <a:lin ang="16200000" scaled="1"/>
            <a:tileRect/>
          </a:gradFill>
        </p:spPr>
      </p:pic>
      <p:sp>
        <p:nvSpPr>
          <p:cNvPr id="7" name="TextovéPole 2">
            <a:extLst>
              <a:ext uri="{FF2B5EF4-FFF2-40B4-BE49-F238E27FC236}">
                <a16:creationId xmlns:a16="http://schemas.microsoft.com/office/drawing/2014/main" id="{36A318DF-EB29-4BB5-8C5D-BCE8BC5EE59C}"/>
              </a:ext>
            </a:extLst>
          </p:cNvPr>
          <p:cNvSpPr txBox="1"/>
          <p:nvPr/>
        </p:nvSpPr>
        <p:spPr>
          <a:xfrm>
            <a:off x="7167211" y="3757613"/>
            <a:ext cx="69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kůra</a:t>
            </a:r>
          </a:p>
        </p:txBody>
      </p:sp>
      <p:sp>
        <p:nvSpPr>
          <p:cNvPr id="8" name="TextovéPole 2">
            <a:extLst>
              <a:ext uri="{FF2B5EF4-FFF2-40B4-BE49-F238E27FC236}">
                <a16:creationId xmlns:a16="http://schemas.microsoft.com/office/drawing/2014/main" id="{7C269D9B-782C-4FDD-B4BD-2F6DD8739CCA}"/>
              </a:ext>
            </a:extLst>
          </p:cNvPr>
          <p:cNvSpPr txBox="1"/>
          <p:nvPr/>
        </p:nvSpPr>
        <p:spPr>
          <a:xfrm>
            <a:off x="7167211" y="4312842"/>
            <a:ext cx="69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dřeň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EF92352-FD14-48F2-BC52-CA9D98658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0800"/>
            <a:ext cx="846296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 dirty="0">
                <a:solidFill>
                  <a:schemeClr val="tx2"/>
                </a:solidFill>
              </a:rPr>
              <a:t>Jednovrstevný nízce cylindrický epitel (ledvina)</a:t>
            </a:r>
            <a:endParaRPr lang="cs-CZ" altLang="en-US" sz="2800" i="1" dirty="0">
              <a:solidFill>
                <a:schemeClr val="tx2"/>
              </a:solidFill>
            </a:endParaRPr>
          </a:p>
        </p:txBody>
      </p:sp>
      <p:pic>
        <p:nvPicPr>
          <p:cNvPr id="8195" name="Obrázek 1">
            <a:extLst>
              <a:ext uri="{FF2B5EF4-FFF2-40B4-BE49-F238E27FC236}">
                <a16:creationId xmlns:a16="http://schemas.microsoft.com/office/drawing/2014/main" id="{96038AD0-1A9E-40B4-B16D-6EDE8DC1C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3088"/>
            <a:ext cx="8462963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F1405EE-E5FF-4FAC-89C8-BC178640AB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153" y="17612"/>
            <a:ext cx="8064900" cy="451576"/>
          </a:xfrm>
        </p:spPr>
        <p:txBody>
          <a:bodyPr/>
          <a:lstStyle/>
          <a:p>
            <a:r>
              <a:rPr lang="cs-CZ" altLang="en-US" sz="2400" b="0" dirty="0"/>
              <a:t>Jednovrstevný kubický epitel – folikuly štítné žlázy</a:t>
            </a:r>
            <a:endParaRPr lang="cs-CZ" altLang="en-US" sz="2400" b="0" i="1" dirty="0"/>
          </a:p>
        </p:txBody>
      </p:sp>
      <p:sp>
        <p:nvSpPr>
          <p:cNvPr id="7172" name="Rectangle 6">
            <a:extLst>
              <a:ext uri="{FF2B5EF4-FFF2-40B4-BE49-F238E27FC236}">
                <a16:creationId xmlns:a16="http://schemas.microsoft.com/office/drawing/2014/main" id="{C1C0C452-39C7-4DD5-B500-642AC8688025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005263"/>
            <a:ext cx="2520950" cy="22320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cs-CZ" altLang="en-US" sz="2600"/>
          </a:p>
          <a:p>
            <a:pPr eaLnBrk="1" hangingPunct="1"/>
            <a:endParaRPr lang="en-US" altLang="en-US" sz="2600"/>
          </a:p>
          <a:p>
            <a:pPr eaLnBrk="1" hangingPunct="1"/>
            <a:endParaRPr lang="cs-CZ" altLang="en-US" sz="2600"/>
          </a:p>
        </p:txBody>
      </p:sp>
      <p:pic>
        <p:nvPicPr>
          <p:cNvPr id="5" name="Picture 4" descr="A picture containing fabric&#10;&#10;Description automatically generated">
            <a:extLst>
              <a:ext uri="{FF2B5EF4-FFF2-40B4-BE49-F238E27FC236}">
                <a16:creationId xmlns:a16="http://schemas.microsoft.com/office/drawing/2014/main" id="{272BA98D-2D9F-4359-9E01-468AADF2F0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3" y="381163"/>
            <a:ext cx="8394484" cy="629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36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6AD7593D-908F-4D13-A82F-81136EE32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69" y="89744"/>
            <a:ext cx="75438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 dirty="0">
                <a:solidFill>
                  <a:schemeClr val="tx2"/>
                </a:solidFill>
              </a:rPr>
              <a:t>Jednovrstevný cylindrický epitel – </a:t>
            </a:r>
            <a:r>
              <a:rPr lang="cs-CZ" altLang="en-US" sz="2800" i="1" dirty="0" err="1">
                <a:solidFill>
                  <a:schemeClr val="tx2"/>
                </a:solidFill>
              </a:rPr>
              <a:t>vesica</a:t>
            </a:r>
            <a:r>
              <a:rPr lang="cs-CZ" altLang="en-US" sz="2800" i="1" dirty="0">
                <a:solidFill>
                  <a:schemeClr val="tx2"/>
                </a:solidFill>
              </a:rPr>
              <a:t> </a:t>
            </a:r>
            <a:r>
              <a:rPr lang="cs-CZ" altLang="en-US" sz="2800" i="1" dirty="0" err="1">
                <a:solidFill>
                  <a:schemeClr val="tx2"/>
                </a:solidFill>
              </a:rPr>
              <a:t>fellea</a:t>
            </a:r>
            <a:endParaRPr lang="cs-CZ" altLang="en-US" sz="2800" i="1" dirty="0">
              <a:solidFill>
                <a:schemeClr val="tx2"/>
              </a:solidFill>
            </a:endParaRPr>
          </a:p>
        </p:txBody>
      </p:sp>
      <p:pic>
        <p:nvPicPr>
          <p:cNvPr id="9219" name="Obrázek 2">
            <a:extLst>
              <a:ext uri="{FF2B5EF4-FFF2-40B4-BE49-F238E27FC236}">
                <a16:creationId xmlns:a16="http://schemas.microsoft.com/office/drawing/2014/main" id="{B1AB8622-28E2-401F-B80C-6F74B6C5C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9144000" cy="587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8581E45-9BDE-4E63-B4C6-9C0E5B2EC890}"/>
              </a:ext>
            </a:extLst>
          </p:cNvPr>
          <p:cNvSpPr txBox="1"/>
          <p:nvPr/>
        </p:nvSpPr>
        <p:spPr>
          <a:xfrm>
            <a:off x="3299253" y="3152344"/>
            <a:ext cx="286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solidFill>
                  <a:schemeClr val="bg1"/>
                </a:solidFill>
                <a:latin typeface="+mn-lt"/>
              </a:rPr>
              <a:t>lamina propria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17EA838-FD9D-405B-B422-E22B42255F3F}"/>
              </a:ext>
            </a:extLst>
          </p:cNvPr>
          <p:cNvSpPr txBox="1"/>
          <p:nvPr/>
        </p:nvSpPr>
        <p:spPr>
          <a:xfrm>
            <a:off x="409581" y="3521676"/>
            <a:ext cx="1425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lumen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ECAC8EA-4E75-429B-91AA-85F09B58BCB1}"/>
              </a:ext>
            </a:extLst>
          </p:cNvPr>
          <p:cNvSpPr txBox="1"/>
          <p:nvPr/>
        </p:nvSpPr>
        <p:spPr>
          <a:xfrm>
            <a:off x="6314302" y="3632887"/>
            <a:ext cx="2077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solidFill>
                  <a:schemeClr val="bg1"/>
                </a:solidFill>
                <a:latin typeface="+mn-lt"/>
              </a:rPr>
              <a:t>tunica </a:t>
            </a:r>
            <a:r>
              <a:rPr lang="cs-CZ" sz="1800" dirty="0" err="1">
                <a:solidFill>
                  <a:schemeClr val="bg1"/>
                </a:solidFill>
                <a:latin typeface="+mn-lt"/>
              </a:rPr>
              <a:t>muscularis</a:t>
            </a:r>
            <a:r>
              <a:rPr lang="cs-CZ" sz="1800" dirty="0">
                <a:solidFill>
                  <a:schemeClr val="bg1"/>
                </a:solidFill>
                <a:latin typeface="+mn-lt"/>
              </a:rPr>
              <a:t> – hladká svalová tkáň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A78D339-2266-4B0A-8975-D683B5361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0572"/>
            <a:ext cx="2081048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04FD38-3EE8-4356-B35A-F44E5EC008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100D7-7336-4DBA-AC6C-CBB485B764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5" name="Picture 4" descr="A picture containing fabric&#10;&#10;Description automatically generated">
            <a:extLst>
              <a:ext uri="{FF2B5EF4-FFF2-40B4-BE49-F238E27FC236}">
                <a16:creationId xmlns:a16="http://schemas.microsoft.com/office/drawing/2014/main" id="{F1C537A7-F3F2-4D40-A39E-B0A5C8B65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6" y="588219"/>
            <a:ext cx="8250913" cy="618818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A2D5E65-A26B-40A7-B19E-E4F95E7AD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69" y="89744"/>
            <a:ext cx="75438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 dirty="0">
                <a:solidFill>
                  <a:schemeClr val="tx2"/>
                </a:solidFill>
              </a:rPr>
              <a:t>Jednovrstevný cylindrický epitel – </a:t>
            </a:r>
            <a:r>
              <a:rPr lang="cs-CZ" altLang="en-US" sz="2800" i="1" dirty="0" err="1">
                <a:solidFill>
                  <a:schemeClr val="tx2"/>
                </a:solidFill>
              </a:rPr>
              <a:t>vesica</a:t>
            </a:r>
            <a:r>
              <a:rPr lang="cs-CZ" altLang="en-US" sz="2800" i="1" dirty="0">
                <a:solidFill>
                  <a:schemeClr val="tx2"/>
                </a:solidFill>
              </a:rPr>
              <a:t> </a:t>
            </a:r>
            <a:r>
              <a:rPr lang="cs-CZ" altLang="en-US" sz="2800" i="1" dirty="0" err="1">
                <a:solidFill>
                  <a:schemeClr val="tx2"/>
                </a:solidFill>
              </a:rPr>
              <a:t>fellea</a:t>
            </a:r>
            <a:endParaRPr lang="cs-CZ" altLang="en-US" sz="28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656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4-3-cz.potx" id="{C72545DF-B7E5-4E52-83DA-C125E0A0B8FD}" vid="{FF117BE7-DD54-4E19-84D2-24AC03D96F6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muni-med-prezentace-4-3-cz</Template>
  <TotalTime>881</TotalTime>
  <Words>667</Words>
  <Application>Microsoft Office PowerPoint</Application>
  <PresentationFormat>On-screen Show (4:3)</PresentationFormat>
  <Paragraphs>162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Tahoma</vt:lpstr>
      <vt:lpstr>Times New Roman</vt:lpstr>
      <vt:lpstr>Wingdings</vt:lpstr>
      <vt:lpstr>Prezentace_MU_CZ</vt:lpstr>
      <vt:lpstr>EPITELOVÁ TKÁŇ </vt:lpstr>
      <vt:lpstr>Klasifikace krycích epitelů</vt:lpstr>
      <vt:lpstr>Jednovrstevný plochý epitel</vt:lpstr>
      <vt:lpstr>Jednovrstevný plochý a kubický epitel - ledvina (cortex)</vt:lpstr>
      <vt:lpstr>Jednovrstevný plochý a kubický epitel – ledvina (medulla)</vt:lpstr>
      <vt:lpstr>PowerPoint Presentation</vt:lpstr>
      <vt:lpstr>Jednovrstevný kubický epitel – folikuly štítné žlázy</vt:lpstr>
      <vt:lpstr>PowerPoint Presentation</vt:lpstr>
      <vt:lpstr>PowerPoint Presentation</vt:lpstr>
      <vt:lpstr>PowerPoint Presentation</vt:lpstr>
      <vt:lpstr>PowerPoint Presentation</vt:lpstr>
      <vt:lpstr>Víceřadý cylindrický epitel - trachea </vt:lpstr>
      <vt:lpstr>Víceřadý cylindrický epitel - trachea </vt:lpstr>
      <vt:lpstr>Víceřadý cylindrický epitel - trachea </vt:lpstr>
      <vt:lpstr>Vrstevnatý dlaždicový epitel (nerohovějící) - jícen</vt:lpstr>
      <vt:lpstr>Jícen</vt:lpstr>
      <vt:lpstr>Vrstevnatý dlaždicový epitel (nerohovějící) - cornea</vt:lpstr>
      <vt:lpstr>Vrstevnatý dlaždicový epitel rohovějící - epidermis</vt:lpstr>
      <vt:lpstr>Vrstevnatý cylindrický epitel (palpebra – conjunctiva)</vt:lpstr>
      <vt:lpstr>Přechodný epitel - ureter</vt:lpstr>
      <vt:lpstr>Přechodný epitel - ureter</vt:lpstr>
      <vt:lpstr>PowerPoint Presentation</vt:lpstr>
      <vt:lpstr>Bazální membrána (0,5 - 1 m)</vt:lpstr>
      <vt:lpstr>Glomerulární bazální membrána</vt:lpstr>
      <vt:lpstr>EPITELOVÁ TKÁŇ </vt:lpstr>
      <vt:lpstr>EPITELOVÁ TKÁŇ </vt:lpstr>
      <vt:lpstr>Trámčitý epitel - játra</vt:lpstr>
      <vt:lpstr>Retikulární epitel - brzlík</vt:lpstr>
      <vt:lpstr>EPITELOVÁ TKÁŇ </vt:lpstr>
      <vt:lpstr>Žlázový epitel – gl. parotis</vt:lpstr>
      <vt:lpstr>Žlázový epitel – gl. parotis</vt:lpstr>
      <vt:lpstr>Žlázový epitel – gl. submandibularis</vt:lpstr>
      <vt:lpstr>Žlázový epitel – gl. submandibularis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EPITELOVÁ TKÁŇ</dc:title>
  <dc:creator>Jana Dumková</dc:creator>
  <cp:lastModifiedBy>Václav Chochola</cp:lastModifiedBy>
  <cp:revision>22</cp:revision>
  <dcterms:created xsi:type="dcterms:W3CDTF">2021-04-21T07:28:26Z</dcterms:created>
  <dcterms:modified xsi:type="dcterms:W3CDTF">2021-05-06T09:32:14Z</dcterms:modified>
</cp:coreProperties>
</file>