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71" r:id="rId3"/>
    <p:sldId id="257" r:id="rId4"/>
    <p:sldId id="270" r:id="rId5"/>
    <p:sldId id="258" r:id="rId6"/>
    <p:sldId id="259" r:id="rId7"/>
    <p:sldId id="272" r:id="rId8"/>
    <p:sldId id="261" r:id="rId9"/>
    <p:sldId id="260" r:id="rId10"/>
    <p:sldId id="274" r:id="rId11"/>
    <p:sldId id="275" r:id="rId12"/>
    <p:sldId id="273" r:id="rId13"/>
    <p:sldId id="276" r:id="rId14"/>
    <p:sldId id="264" r:id="rId15"/>
    <p:sldId id="278" r:id="rId16"/>
    <p:sldId id="265" r:id="rId17"/>
    <p:sldId id="280" r:id="rId18"/>
    <p:sldId id="277" r:id="rId19"/>
    <p:sldId id="281" r:id="rId20"/>
    <p:sldId id="267" r:id="rId21"/>
    <p:sldId id="268" r:id="rId22"/>
    <p:sldId id="269" r:id="rId23"/>
    <p:sldId id="282" r:id="rId24"/>
    <p:sldId id="284" r:id="rId25"/>
    <p:sldId id="283" r:id="rId26"/>
    <p:sldId id="263" r:id="rId2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F6FDB0-BE9B-4235-BEAB-0348513A9027}" v="18" dt="2021-05-06T09:31:04.0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88" autoAdjust="0"/>
    <p:restoredTop sz="86957" autoAdjust="0"/>
  </p:normalViewPr>
  <p:slideViewPr>
    <p:cSldViewPr snapToGrid="0">
      <p:cViewPr varScale="1">
        <p:scale>
          <a:sx n="110" d="100"/>
          <a:sy n="110" d="100"/>
        </p:scale>
        <p:origin x="1344" y="108"/>
      </p:cViewPr>
      <p:guideLst/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E8419B4B-9583-4697-887D-9A0F49E706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F84C2BF-A496-4B43-9CDB-5C9B5415C0A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73B4794-6F74-4DC7-8AF2-CF03114C46D2}" type="datetimeFigureOut">
              <a:rPr lang="en-US"/>
              <a:pPr>
                <a:defRPr/>
              </a:pPr>
              <a:t>5/6/2021</a:t>
            </a:fld>
            <a:endParaRPr lang="en-US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73427178-D4C4-4D0B-A4A1-B1293C4424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1F6862ED-A9CE-4EB5-90ED-0C64EFC4F6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US" noProof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F1FFEF7-CD57-49C7-9309-3AB365374F4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00D153F-D566-4EFD-888B-C7ABB22101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E6084D1-C2F7-443F-9897-78C52D324B5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084D1-C2F7-443F-9897-78C52D324B56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2965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084D1-C2F7-443F-9897-78C52D324B56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4064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084D1-C2F7-443F-9897-78C52D324B56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6694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084D1-C2F7-443F-9897-78C52D324B56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06971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084D1-C2F7-443F-9897-78C52D324B56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1288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084D1-C2F7-443F-9897-78C52D324B56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35791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084D1-C2F7-443F-9897-78C52D324B56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73938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084D1-C2F7-443F-9897-78C52D324B56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1054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084D1-C2F7-443F-9897-78C52D324B56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77036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084D1-C2F7-443F-9897-78C52D324B56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36408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084D1-C2F7-443F-9897-78C52D324B56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399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084D1-C2F7-443F-9897-78C52D324B56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21527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084D1-C2F7-443F-9897-78C52D324B56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60015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084D1-C2F7-443F-9897-78C52D324B56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27086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>
            <a:extLst>
              <a:ext uri="{FF2B5EF4-FFF2-40B4-BE49-F238E27FC236}">
                <a16:creationId xmlns:a16="http://schemas.microsoft.com/office/drawing/2014/main" id="{4A005770-C415-42BA-BDD0-409A69A07E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Zástupný symbol pro poznámky 2">
            <a:extLst>
              <a:ext uri="{FF2B5EF4-FFF2-40B4-BE49-F238E27FC236}">
                <a16:creationId xmlns:a16="http://schemas.microsoft.com/office/drawing/2014/main" id="{6BE58803-D112-4555-B174-D6353DF1C51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dirty="0"/>
          </a:p>
        </p:txBody>
      </p:sp>
      <p:sp>
        <p:nvSpPr>
          <p:cNvPr id="27652" name="Zástupný symbol pro číslo snímku 3">
            <a:extLst>
              <a:ext uri="{FF2B5EF4-FFF2-40B4-BE49-F238E27FC236}">
                <a16:creationId xmlns:a16="http://schemas.microsoft.com/office/drawing/2014/main" id="{47AC5BE6-3648-43DA-8C17-CD4A70BEF9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F1FE693-D516-4952-8750-750DB341B542}" type="slidenum">
              <a:rPr lang="en-US" altLang="cs-CZ"/>
              <a:pPr/>
              <a:t>22</a:t>
            </a:fld>
            <a:endParaRPr lang="en-US" alt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084D1-C2F7-443F-9897-78C52D324B56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95153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084D1-C2F7-443F-9897-78C52D324B56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57214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084D1-C2F7-443F-9897-78C52D324B56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29663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084D1-C2F7-443F-9897-78C52D324B56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1350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084D1-C2F7-443F-9897-78C52D324B56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8217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084D1-C2F7-443F-9897-78C52D324B56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1945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084D1-C2F7-443F-9897-78C52D324B56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1900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084D1-C2F7-443F-9897-78C52D324B56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8547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obrázek snímku 1">
            <a:extLst>
              <a:ext uri="{FF2B5EF4-FFF2-40B4-BE49-F238E27FC236}">
                <a16:creationId xmlns:a16="http://schemas.microsoft.com/office/drawing/2014/main" id="{3B0FF906-754D-45A8-AC5D-A45839E4BAB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Zástupný symbol pro poznámky 2">
            <a:extLst>
              <a:ext uri="{FF2B5EF4-FFF2-40B4-BE49-F238E27FC236}">
                <a16:creationId xmlns:a16="http://schemas.microsoft.com/office/drawing/2014/main" id="{D3F5970B-8568-4CFF-ADC8-AD5F0811C5A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dirty="0"/>
          </a:p>
        </p:txBody>
      </p:sp>
      <p:sp>
        <p:nvSpPr>
          <p:cNvPr id="10244" name="Zástupný symbol pro číslo snímku 3">
            <a:extLst>
              <a:ext uri="{FF2B5EF4-FFF2-40B4-BE49-F238E27FC236}">
                <a16:creationId xmlns:a16="http://schemas.microsoft.com/office/drawing/2014/main" id="{B86B6BDF-A04F-4010-98C7-26E4C183D8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906584E-BC03-4EC2-AA00-317EF24751A5}" type="slidenum">
              <a:rPr lang="en-US" altLang="cs-CZ"/>
              <a:pPr/>
              <a:t>7</a:t>
            </a:fld>
            <a:endParaRPr lang="en-US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084D1-C2F7-443F-9897-78C52D324B56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8763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obrázek snímku 1">
            <a:extLst>
              <a:ext uri="{FF2B5EF4-FFF2-40B4-BE49-F238E27FC236}">
                <a16:creationId xmlns:a16="http://schemas.microsoft.com/office/drawing/2014/main" id="{F7F60FD7-1A39-44DC-9F92-99ACAD07FD2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Zástupný symbol pro poznámky 2">
            <a:extLst>
              <a:ext uri="{FF2B5EF4-FFF2-40B4-BE49-F238E27FC236}">
                <a16:creationId xmlns:a16="http://schemas.microsoft.com/office/drawing/2014/main" id="{249FC014-D1B9-491F-9B8F-C5B7D7170A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dirty="0"/>
          </a:p>
        </p:txBody>
      </p:sp>
      <p:sp>
        <p:nvSpPr>
          <p:cNvPr id="12292" name="Zástupný symbol pro číslo snímku 3">
            <a:extLst>
              <a:ext uri="{FF2B5EF4-FFF2-40B4-BE49-F238E27FC236}">
                <a16:creationId xmlns:a16="http://schemas.microsoft.com/office/drawing/2014/main" id="{F0865039-E5E4-48C5-9729-FE618D143C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D893AEC-54CC-4F60-A82C-DC074A741AD0}" type="slidenum">
              <a:rPr lang="en-US" altLang="cs-CZ"/>
              <a:pPr/>
              <a:t>9</a:t>
            </a:fld>
            <a:endParaRPr lang="en-US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E1915-A780-4CA4-937E-D65F6F5C0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51F6F-21C1-481F-A4DD-4589C5FF3F24}" type="datetimeFigureOut">
              <a:rPr lang="en-US"/>
              <a:pPr>
                <a:defRPr/>
              </a:pPr>
              <a:t>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82A2B9-05B1-4B66-AB1C-6777C029E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4579A-254F-413E-8F6B-6B9F845D7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FD0F4B-BE59-44D9-B9A2-09F1DEB0F8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3043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DC31C-29C0-4C42-81F1-0F72481A3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56D15-362E-4476-9B5D-1CC576A45DB3}" type="datetimeFigureOut">
              <a:rPr lang="en-US"/>
              <a:pPr>
                <a:defRPr/>
              </a:pPr>
              <a:t>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B09AF-22E1-430D-8A6B-710B38EC2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0F3A1-8784-4FFD-A301-FCE1AA9F5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0EA0CD-BC74-4645-A67A-515AAEE81D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91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627E1-E387-46F6-BAC4-3E0E98C5B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F2C1A-A6D4-49E7-8942-1655799566D6}" type="datetimeFigureOut">
              <a:rPr lang="en-US"/>
              <a:pPr>
                <a:defRPr/>
              </a:pPr>
              <a:t>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E00B5-2BF7-4B02-A292-F07B09134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2033C-5AA0-405B-92C7-55D12B64C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B793A1-2A2A-4348-BDBA-9886717969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45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7CCB6-94E6-47B5-8909-64E35F1D0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FDBDD-C80D-4DDC-AC17-A966F234B4DA}" type="datetimeFigureOut">
              <a:rPr lang="en-US"/>
              <a:pPr>
                <a:defRPr/>
              </a:pPr>
              <a:t>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82A2D-F7A0-4B35-9540-23E8714E2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0CB90-8C8D-4491-B307-08884C20D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C27B29-0DDB-4165-A46E-47C78D1FDE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5979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CF7C7-8E17-42FD-AEF3-B5F058DB6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C907F-FD0B-4BEA-9222-DECEE11CEA97}" type="datetimeFigureOut">
              <a:rPr lang="en-US"/>
              <a:pPr>
                <a:defRPr/>
              </a:pPr>
              <a:t>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0AECC-7E96-4B24-A108-8553F0310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E0A8E-C5E6-4D80-B85F-383ADF870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0ABDCE-6A55-4E34-AC03-F6CD7F8D88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853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2C6FD93-18B0-4C5B-A157-BF8C485F5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AB6F9-467F-4922-9475-3701BD6B0620}" type="datetimeFigureOut">
              <a:rPr lang="en-US"/>
              <a:pPr>
                <a:defRPr/>
              </a:pPr>
              <a:t>5/6/2021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41B1D4E-857F-41D3-AD7A-7AB4E96C6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0F0165B-2058-46B2-A0B9-FBA341C4A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7FB923-49A6-4568-ADAA-02D9FDF5C8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0094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BC899CB-FF6E-4333-BC9E-B4A26F52F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077F0-C1F5-4E4E-A8CB-1DE643A6F49B}" type="datetimeFigureOut">
              <a:rPr lang="en-US"/>
              <a:pPr>
                <a:defRPr/>
              </a:pPr>
              <a:t>5/6/2021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B5A49CF-76F0-4BE2-98AA-6EF8FA17A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7C572EA-2C4B-498D-A716-D4AA6D8D5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BA954-A3DF-4FD7-9D8F-3B4103C01A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3815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4069899-00C8-4A07-B745-60C99455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805C4-B952-45BE-BDAD-1FBE0E7C3E7C}" type="datetimeFigureOut">
              <a:rPr lang="en-US"/>
              <a:pPr>
                <a:defRPr/>
              </a:pPr>
              <a:t>5/6/2021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D6C85C5-CCA3-4B6A-B0C6-DDD703F7A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936D79C-342F-46FF-A13F-1018DCA1A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42B25C-DE3A-4752-81A7-4CD514BA55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6219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35A3C86-4663-4580-83B4-4720E8B64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CB8CA-3339-4353-A90B-B351B288E6E9}" type="datetimeFigureOut">
              <a:rPr lang="en-US"/>
              <a:pPr>
                <a:defRPr/>
              </a:pPr>
              <a:t>5/6/2021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EE7BCA9-EAC3-47F0-9D86-B1E132B75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7E1F654-A9CB-49EE-B6F5-07383CD89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3B97BC-D664-4D94-9D26-F85072C35B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0023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4BE2488-B5C2-49B9-BFC9-BFAD6605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A926A-F6A0-4F19-952E-7CB8AFD34041}" type="datetimeFigureOut">
              <a:rPr lang="en-US"/>
              <a:pPr>
                <a:defRPr/>
              </a:pPr>
              <a:t>5/6/2021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6064DA7-5EAB-455B-8D12-CD20C45ED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D263DDF-8A2E-4063-97F5-C1B494B0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403C7C-F332-47A1-9BF8-71C85AE4B2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215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2F8CD71-1714-49D4-978F-A4A0CCC9C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435C5-615C-41CA-B364-F9703B705F8C}" type="datetimeFigureOut">
              <a:rPr lang="en-US"/>
              <a:pPr>
                <a:defRPr/>
              </a:pPr>
              <a:t>5/6/2021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7BCC0D4-A1EC-4E9F-A865-03C704C44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19EC3F5-EC99-4365-9EF3-92224D792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60E0B6-C0E3-4018-B79F-CA7512F146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530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DD56A44-2362-4CE9-A1A0-97566A5459E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  <a:endParaRPr lang="en-US" altLang="cs-CZ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5F5EF04-F114-4CB8-B693-908D1BAB64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E3A40-01A6-4E35-9A23-314BBFCB3E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CFBFF80-3E35-424A-8F6D-9A2F0BFF9238}" type="datetimeFigureOut">
              <a:rPr lang="en-US"/>
              <a:pPr>
                <a:defRPr/>
              </a:pPr>
              <a:t>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0C8F0-CB5D-4AD9-971A-AD2E9B89E2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0E4429-0632-4C14-9521-86A849D12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024192E0-3AC1-4FAB-A651-6466573CC9E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3">
            <a:extLst>
              <a:ext uri="{FF2B5EF4-FFF2-40B4-BE49-F238E27FC236}">
                <a16:creationId xmlns:a16="http://schemas.microsoft.com/office/drawing/2014/main" id="{E8A3C838-2FD3-4B04-B6CB-7A3D98CC9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50850"/>
            <a:ext cx="77327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ovéPole 2">
            <a:extLst>
              <a:ext uri="{FF2B5EF4-FFF2-40B4-BE49-F238E27FC236}">
                <a16:creationId xmlns:a16="http://schemas.microsoft.com/office/drawing/2014/main" id="{D46B89CC-CA81-4B98-BC92-BE8A7C62D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0" y="1706563"/>
            <a:ext cx="31099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3600"/>
              <a:t>Nervová tkáň</a:t>
            </a:r>
            <a:endParaRPr lang="en-US" altLang="cs-CZ" sz="360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9EF6F8B-3E4B-4198-A6C6-1081358CA64A}"/>
              </a:ext>
            </a:extLst>
          </p:cNvPr>
          <p:cNvSpPr txBox="1"/>
          <p:nvPr/>
        </p:nvSpPr>
        <p:spPr>
          <a:xfrm>
            <a:off x="739775" y="2727325"/>
            <a:ext cx="2795588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cs-CZ" sz="2800" dirty="0">
                <a:latin typeface="+mn-lt"/>
              </a:rPr>
              <a:t>Neurony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cs-CZ" sz="2800" dirty="0">
                <a:latin typeface="+mn-lt"/>
              </a:rPr>
              <a:t>Gliové buňky</a:t>
            </a:r>
            <a:endParaRPr lang="en-US" sz="2800" dirty="0">
              <a:latin typeface="+mn-lt"/>
            </a:endParaRP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32F6B30B-C434-48E1-BED6-FA44C651788A}"/>
              </a:ext>
            </a:extLst>
          </p:cNvPr>
          <p:cNvCxnSpPr/>
          <p:nvPr/>
        </p:nvCxnSpPr>
        <p:spPr>
          <a:xfrm flipV="1">
            <a:off x="3254375" y="3817938"/>
            <a:ext cx="990600" cy="44926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F8F94B22-CEBC-4E88-AA6F-342F8BE425F7}"/>
              </a:ext>
            </a:extLst>
          </p:cNvPr>
          <p:cNvCxnSpPr/>
          <p:nvPr/>
        </p:nvCxnSpPr>
        <p:spPr>
          <a:xfrm>
            <a:off x="3254375" y="4343400"/>
            <a:ext cx="990600" cy="36512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9" name="TextovéPole 16">
            <a:extLst>
              <a:ext uri="{FF2B5EF4-FFF2-40B4-BE49-F238E27FC236}">
                <a16:creationId xmlns:a16="http://schemas.microsoft.com/office/drawing/2014/main" id="{A07AF140-DF8B-4DEB-B36A-480CDE417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8800" y="3289300"/>
            <a:ext cx="42354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/>
              <a:t>CNS: oligodendrocyty, astrocyty, ependymové buňky, mikroglie</a:t>
            </a:r>
            <a:endParaRPr lang="en-US" altLang="cs-CZ" sz="2400"/>
          </a:p>
        </p:txBody>
      </p:sp>
      <p:sp>
        <p:nvSpPr>
          <p:cNvPr id="3080" name="TextovéPole 17">
            <a:extLst>
              <a:ext uri="{FF2B5EF4-FFF2-40B4-BE49-F238E27FC236}">
                <a16:creationId xmlns:a16="http://schemas.microsoft.com/office/drawing/2014/main" id="{053C903C-B2B1-40BB-B628-773F52529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6738" y="4348163"/>
            <a:ext cx="42354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/>
              <a:t>PNS: satelitové (plášťové) buňky, Schwannovy buňky</a:t>
            </a:r>
            <a:endParaRPr lang="en-US" altLang="cs-CZ" sz="2400"/>
          </a:p>
        </p:txBody>
      </p:sp>
      <p:sp>
        <p:nvSpPr>
          <p:cNvPr id="3082" name="TextovéPole 1">
            <a:extLst>
              <a:ext uri="{FF2B5EF4-FFF2-40B4-BE49-F238E27FC236}">
                <a16:creationId xmlns:a16="http://schemas.microsoft.com/office/drawing/2014/main" id="{F31277AE-97C5-4BB9-ABA2-04A3D5602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8800" y="2395538"/>
            <a:ext cx="39941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Dle počtu výběžků, dle délky axonu, dle mediátorů, dle zapojení/funkce, dle velikosti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rázek 1">
            <a:extLst>
              <a:ext uri="{FF2B5EF4-FFF2-40B4-BE49-F238E27FC236}">
                <a16:creationId xmlns:a16="http://schemas.microsoft.com/office/drawing/2014/main" id="{F3936A65-42FB-46D6-9446-A354A4A92B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495300"/>
            <a:ext cx="9075738" cy="620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ovéPole 2">
            <a:extLst>
              <a:ext uri="{FF2B5EF4-FFF2-40B4-BE49-F238E27FC236}">
                <a16:creationId xmlns:a16="http://schemas.microsoft.com/office/drawing/2014/main" id="{179FC3A5-16A8-48C8-BBE4-4DBA76E4F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88900"/>
            <a:ext cx="401637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Somatomotorické multipolární neurony </a:t>
            </a:r>
            <a:endParaRPr lang="en-US" altLang="cs-CZ" sz="1800"/>
          </a:p>
        </p:txBody>
      </p:sp>
      <p:sp>
        <p:nvSpPr>
          <p:cNvPr id="14340" name="TextovéPole 3">
            <a:extLst>
              <a:ext uri="{FF2B5EF4-FFF2-40B4-BE49-F238E27FC236}">
                <a16:creationId xmlns:a16="http://schemas.microsoft.com/office/drawing/2014/main" id="{78D6C4BC-6481-48FB-B2B2-F469CC061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7738" y="88900"/>
            <a:ext cx="2332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Myelinizované axony</a:t>
            </a:r>
            <a:endParaRPr lang="en-US" altLang="cs-CZ" sz="1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2">
            <a:extLst>
              <a:ext uri="{FF2B5EF4-FFF2-40B4-BE49-F238E27FC236}">
                <a16:creationId xmlns:a16="http://schemas.microsoft.com/office/drawing/2014/main" id="{E86EA5EC-C1D8-486D-A3D3-C6A4429C2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9950"/>
            <a:ext cx="9144000" cy="576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ovéPole 3">
            <a:extLst>
              <a:ext uri="{FF2B5EF4-FFF2-40B4-BE49-F238E27FC236}">
                <a16:creationId xmlns:a16="http://schemas.microsoft.com/office/drawing/2014/main" id="{377F0825-778E-4392-9077-266A6C44E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1350" y="282575"/>
            <a:ext cx="5602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/>
              <a:t>Medulla spinalis – ependymové buňky </a:t>
            </a:r>
            <a:endParaRPr lang="en-US" altLang="cs-CZ" sz="2400"/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EFA918CA-25B7-4465-9006-7E7757FDA59C}"/>
              </a:ext>
            </a:extLst>
          </p:cNvPr>
          <p:cNvCxnSpPr>
            <a:stCxn id="15363" idx="2"/>
          </p:cNvCxnSpPr>
          <p:nvPr/>
        </p:nvCxnSpPr>
        <p:spPr>
          <a:xfrm flipH="1">
            <a:off x="4572000" y="744538"/>
            <a:ext cx="139700" cy="153352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ovéPole 1">
            <a:extLst>
              <a:ext uri="{FF2B5EF4-FFF2-40B4-BE49-F238E27FC236}">
                <a16:creationId xmlns:a16="http://schemas.microsoft.com/office/drawing/2014/main" id="{437C36B2-6B7E-40FD-B288-85EC5867C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7185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/>
              <a:t>Ganglion spinale </a:t>
            </a:r>
            <a:endParaRPr lang="en-US" altLang="cs-CZ" sz="2400"/>
          </a:p>
        </p:txBody>
      </p:sp>
      <p:pic>
        <p:nvPicPr>
          <p:cNvPr id="16387" name="Obrázek 2">
            <a:extLst>
              <a:ext uri="{FF2B5EF4-FFF2-40B4-BE49-F238E27FC236}">
                <a16:creationId xmlns:a16="http://schemas.microsoft.com/office/drawing/2014/main" id="{9E10EB32-A455-4A94-90D6-D1926239C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517525"/>
            <a:ext cx="9015413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Obrázek 3">
            <a:extLst>
              <a:ext uri="{FF2B5EF4-FFF2-40B4-BE49-F238E27FC236}">
                <a16:creationId xmlns:a16="http://schemas.microsoft.com/office/drawing/2014/main" id="{1CC826CF-37C4-4042-BDF2-D51CEB6DDA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3946525"/>
            <a:ext cx="3951288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ovéPole 4">
            <a:extLst>
              <a:ext uri="{FF2B5EF4-FFF2-40B4-BE49-F238E27FC236}">
                <a16:creationId xmlns:a16="http://schemas.microsoft.com/office/drawing/2014/main" id="{92141035-788F-4A22-B8BB-484AFD6BE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805488"/>
            <a:ext cx="2803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Pseudounipolární neurony</a:t>
            </a:r>
            <a:endParaRPr lang="en-US" altLang="cs-CZ" sz="1800"/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244F09BF-8414-468C-9F8E-55AFE6373786}"/>
              </a:ext>
            </a:extLst>
          </p:cNvPr>
          <p:cNvCxnSpPr/>
          <p:nvPr/>
        </p:nvCxnSpPr>
        <p:spPr>
          <a:xfrm flipV="1">
            <a:off x="3140075" y="4457700"/>
            <a:ext cx="909638" cy="138747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1BDBB711-516A-4B8D-9155-CA8DF4EAD1CF}"/>
              </a:ext>
            </a:extLst>
          </p:cNvPr>
          <p:cNvCxnSpPr/>
          <p:nvPr/>
        </p:nvCxnSpPr>
        <p:spPr>
          <a:xfrm>
            <a:off x="3140075" y="6011863"/>
            <a:ext cx="2376488" cy="1746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2" name="TextovéPole 14">
            <a:extLst>
              <a:ext uri="{FF2B5EF4-FFF2-40B4-BE49-F238E27FC236}">
                <a16:creationId xmlns:a16="http://schemas.microsoft.com/office/drawing/2014/main" id="{3A95CF80-7C94-4AAB-B17C-AE350AE31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375" y="6388100"/>
            <a:ext cx="1790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Satelitové buňky</a:t>
            </a:r>
            <a:endParaRPr lang="en-US" altLang="cs-CZ" sz="1800"/>
          </a:p>
        </p:txBody>
      </p: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DBD2E34E-4D3E-4126-B4CB-6863038C9D8C}"/>
              </a:ext>
            </a:extLst>
          </p:cNvPr>
          <p:cNvCxnSpPr>
            <a:stCxn id="16392" idx="3"/>
          </p:cNvCxnSpPr>
          <p:nvPr/>
        </p:nvCxnSpPr>
        <p:spPr>
          <a:xfrm flipV="1">
            <a:off x="3140075" y="6173788"/>
            <a:ext cx="2139950" cy="39846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4" name="Obrázek 20">
            <a:extLst>
              <a:ext uri="{FF2B5EF4-FFF2-40B4-BE49-F238E27FC236}">
                <a16:creationId xmlns:a16="http://schemas.microsoft.com/office/drawing/2014/main" id="{4A25CDD4-F124-4430-80BB-F4CD4FFAC3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4514850"/>
            <a:ext cx="2568575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Obrázek 1">
            <a:extLst>
              <a:ext uri="{FF2B5EF4-FFF2-40B4-BE49-F238E27FC236}">
                <a16:creationId xmlns:a16="http://schemas.microsoft.com/office/drawing/2014/main" id="{B236E207-4DFE-4CC2-B2A0-1CADBFE00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92163"/>
            <a:ext cx="8983663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ovéPole 2">
            <a:extLst>
              <a:ext uri="{FF2B5EF4-FFF2-40B4-BE49-F238E27FC236}">
                <a16:creationId xmlns:a16="http://schemas.microsoft.com/office/drawing/2014/main" id="{985A9264-46AC-41C7-A40E-53E7A363F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244475"/>
            <a:ext cx="82978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Vegetativní ganglion – gangliové buňky (multipolární neurony), satelitové buňky</a:t>
            </a:r>
            <a:endParaRPr lang="en-US" altLang="cs-CZ" sz="1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brázek 2">
            <a:extLst>
              <a:ext uri="{FF2B5EF4-FFF2-40B4-BE49-F238E27FC236}">
                <a16:creationId xmlns:a16="http://schemas.microsoft.com/office/drawing/2014/main" id="{9D0458FC-47FB-438D-90F6-3606395794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369888"/>
            <a:ext cx="8848725" cy="644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ovéPole 3">
            <a:extLst>
              <a:ext uri="{FF2B5EF4-FFF2-40B4-BE49-F238E27FC236}">
                <a16:creationId xmlns:a16="http://schemas.microsoft.com/office/drawing/2014/main" id="{2DDF80E6-9AB6-417E-846A-516EDF35F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2675" y="3756025"/>
            <a:ext cx="334803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Gangliové buňky s lipofuscinem</a:t>
            </a:r>
            <a:endParaRPr lang="en-US" altLang="cs-CZ" sz="1800"/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36F886CE-80F0-4032-B709-DFBFC6ABDF40}"/>
              </a:ext>
            </a:extLst>
          </p:cNvPr>
          <p:cNvCxnSpPr/>
          <p:nvPr/>
        </p:nvCxnSpPr>
        <p:spPr>
          <a:xfrm flipH="1" flipV="1">
            <a:off x="6111875" y="1806575"/>
            <a:ext cx="76200" cy="19494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4AAA86D8-4E45-46FF-845A-BEB4EDFCC746}"/>
              </a:ext>
            </a:extLst>
          </p:cNvPr>
          <p:cNvCxnSpPr/>
          <p:nvPr/>
        </p:nvCxnSpPr>
        <p:spPr>
          <a:xfrm flipH="1" flipV="1">
            <a:off x="1920875" y="2133600"/>
            <a:ext cx="2971800" cy="17621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6A2EBFB3-0D84-41CB-9D74-CC63C3B5C5BB}"/>
              </a:ext>
            </a:extLst>
          </p:cNvPr>
          <p:cNvCxnSpPr/>
          <p:nvPr/>
        </p:nvCxnSpPr>
        <p:spPr>
          <a:xfrm flipH="1">
            <a:off x="3284538" y="4008438"/>
            <a:ext cx="1608137" cy="3952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ovéPole 1">
            <a:extLst>
              <a:ext uri="{FF2B5EF4-FFF2-40B4-BE49-F238E27FC236}">
                <a16:creationId xmlns:a16="http://schemas.microsoft.com/office/drawing/2014/main" id="{02E38DDB-44E7-45DA-9539-7AC3357BF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0163"/>
            <a:ext cx="3695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/>
              <a:t>Periferní nerv - vazivo</a:t>
            </a:r>
            <a:endParaRPr lang="en-US" altLang="cs-CZ" sz="2400"/>
          </a:p>
        </p:txBody>
      </p:sp>
      <p:pic>
        <p:nvPicPr>
          <p:cNvPr id="20483" name="Obrázek 2">
            <a:extLst>
              <a:ext uri="{FF2B5EF4-FFF2-40B4-BE49-F238E27FC236}">
                <a16:creationId xmlns:a16="http://schemas.microsoft.com/office/drawing/2014/main" id="{36429DEF-5DED-4576-A43E-F2BE192A8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446088"/>
            <a:ext cx="858520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Obrázek 3">
            <a:extLst>
              <a:ext uri="{FF2B5EF4-FFF2-40B4-BE49-F238E27FC236}">
                <a16:creationId xmlns:a16="http://schemas.microsoft.com/office/drawing/2014/main" id="{8D07CA06-79C2-401F-96B4-E1BD85B247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413" y="60325"/>
            <a:ext cx="4827587" cy="391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ovéPole 4">
            <a:extLst>
              <a:ext uri="{FF2B5EF4-FFF2-40B4-BE49-F238E27FC236}">
                <a16:creationId xmlns:a16="http://schemas.microsoft.com/office/drawing/2014/main" id="{2FDA8758-1D47-439A-9E40-7C89F2667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6775" y="5219700"/>
            <a:ext cx="1927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Endoneurium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Perineurium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Epineurium</a:t>
            </a:r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04E517E0-0541-48BA-B4BB-F7BA826CA0E0}"/>
              </a:ext>
            </a:extLst>
          </p:cNvPr>
          <p:cNvCxnSpPr/>
          <p:nvPr/>
        </p:nvCxnSpPr>
        <p:spPr>
          <a:xfrm flipH="1" flipV="1">
            <a:off x="6804025" y="2689225"/>
            <a:ext cx="884238" cy="253047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DBF29A30-D5D5-4948-8D97-CB9B349A509D}"/>
              </a:ext>
            </a:extLst>
          </p:cNvPr>
          <p:cNvCxnSpPr/>
          <p:nvPr/>
        </p:nvCxnSpPr>
        <p:spPr>
          <a:xfrm flipH="1" flipV="1">
            <a:off x="5002213" y="3527425"/>
            <a:ext cx="2160587" cy="210661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9C01F91E-2257-406D-90AC-D8369E836CDF}"/>
              </a:ext>
            </a:extLst>
          </p:cNvPr>
          <p:cNvCxnSpPr/>
          <p:nvPr/>
        </p:nvCxnSpPr>
        <p:spPr>
          <a:xfrm flipH="1">
            <a:off x="6446838" y="5681663"/>
            <a:ext cx="71596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62812EB7-D06C-47BC-9DD9-E44433B46DBA}"/>
              </a:ext>
            </a:extLst>
          </p:cNvPr>
          <p:cNvCxnSpPr/>
          <p:nvPr/>
        </p:nvCxnSpPr>
        <p:spPr>
          <a:xfrm flipV="1">
            <a:off x="7916863" y="1744663"/>
            <a:ext cx="922337" cy="347503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3643BCC6-DCF2-4268-AC63-6E64AB20AD64}"/>
              </a:ext>
            </a:extLst>
          </p:cNvPr>
          <p:cNvCxnSpPr/>
          <p:nvPr/>
        </p:nvCxnSpPr>
        <p:spPr>
          <a:xfrm flipH="1">
            <a:off x="4930775" y="5981700"/>
            <a:ext cx="2316163" cy="48418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ovéPole 1">
            <a:extLst>
              <a:ext uri="{FF2B5EF4-FFF2-40B4-BE49-F238E27FC236}">
                <a16:creationId xmlns:a16="http://schemas.microsoft.com/office/drawing/2014/main" id="{90CA7F8C-73D8-41A5-A085-516B50379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150" y="0"/>
            <a:ext cx="7227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/>
              <a:t>Periferní nerv</a:t>
            </a:r>
            <a:endParaRPr lang="en-US" altLang="cs-CZ" sz="2400"/>
          </a:p>
        </p:txBody>
      </p:sp>
      <p:pic>
        <p:nvPicPr>
          <p:cNvPr id="19459" name="Obrázek 2">
            <a:extLst>
              <a:ext uri="{FF2B5EF4-FFF2-40B4-BE49-F238E27FC236}">
                <a16:creationId xmlns:a16="http://schemas.microsoft.com/office/drawing/2014/main" id="{4461E98B-4DC7-4DCA-8FC5-02FA022F2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427038"/>
            <a:ext cx="8961437" cy="641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ovéPole 1">
            <a:extLst>
              <a:ext uri="{FF2B5EF4-FFF2-40B4-BE49-F238E27FC236}">
                <a16:creationId xmlns:a16="http://schemas.microsoft.com/office/drawing/2014/main" id="{414409AE-FE59-4E79-9F9A-825A48FE6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130175"/>
            <a:ext cx="3024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Periferní nerv - podélně</a:t>
            </a:r>
            <a:endParaRPr lang="en-US" altLang="cs-CZ" sz="1800"/>
          </a:p>
        </p:txBody>
      </p:sp>
      <p:pic>
        <p:nvPicPr>
          <p:cNvPr id="21507" name="Obrázek 2">
            <a:extLst>
              <a:ext uri="{FF2B5EF4-FFF2-40B4-BE49-F238E27FC236}">
                <a16:creationId xmlns:a16="http://schemas.microsoft.com/office/drawing/2014/main" id="{62140F7E-C52C-4D2B-B4A0-67C1CF093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617538"/>
            <a:ext cx="8524875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ovéPole 3">
            <a:extLst>
              <a:ext uri="{FF2B5EF4-FFF2-40B4-BE49-F238E27FC236}">
                <a16:creationId xmlns:a16="http://schemas.microsoft.com/office/drawing/2014/main" id="{149E3E3D-CFC3-457B-A2DF-B01806ECD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00" y="4287838"/>
            <a:ext cx="1874838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Ranvierův zářez</a:t>
            </a:r>
            <a:endParaRPr lang="en-US" altLang="cs-CZ" sz="1800"/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F181E186-2825-4580-9D85-0EC8E2E871F1}"/>
              </a:ext>
            </a:extLst>
          </p:cNvPr>
          <p:cNvCxnSpPr/>
          <p:nvPr/>
        </p:nvCxnSpPr>
        <p:spPr>
          <a:xfrm flipH="1" flipV="1">
            <a:off x="4670425" y="3505200"/>
            <a:ext cx="114300" cy="72866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brázek 1">
            <a:extLst>
              <a:ext uri="{FF2B5EF4-FFF2-40B4-BE49-F238E27FC236}">
                <a16:creationId xmlns:a16="http://schemas.microsoft.com/office/drawing/2014/main" id="{CF6FA8EE-1825-4E96-9871-4820399F3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571500"/>
            <a:ext cx="9018588" cy="627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ovéPole 2">
            <a:extLst>
              <a:ext uri="{FF2B5EF4-FFF2-40B4-BE49-F238E27FC236}">
                <a16:creationId xmlns:a16="http://schemas.microsoft.com/office/drawing/2014/main" id="{668FC012-7509-4E27-A990-07283BAB3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0" y="114300"/>
            <a:ext cx="703262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Myelinová pochva s Ranvierovými zářezy – periferní nerv (OsO</a:t>
            </a:r>
            <a:r>
              <a:rPr lang="cs-CZ" altLang="cs-CZ" sz="1800" baseline="-25000"/>
              <a:t>4</a:t>
            </a:r>
            <a:r>
              <a:rPr lang="cs-CZ" altLang="cs-CZ" sz="1800"/>
              <a:t>)</a:t>
            </a:r>
            <a:endParaRPr lang="en-US" altLang="cs-CZ" sz="1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17">
            <a:extLst>
              <a:ext uri="{FF2B5EF4-FFF2-40B4-BE49-F238E27FC236}">
                <a16:creationId xmlns:a16="http://schemas.microsoft.com/office/drawing/2014/main" id="{58F8F1C7-A11A-41FF-9CB4-0174F4FA9026}"/>
              </a:ext>
            </a:extLst>
          </p:cNvPr>
          <p:cNvGrpSpPr>
            <a:grpSpLocks/>
          </p:cNvGrpSpPr>
          <p:nvPr/>
        </p:nvGrpSpPr>
        <p:grpSpPr bwMode="auto">
          <a:xfrm>
            <a:off x="92075" y="695325"/>
            <a:ext cx="8815388" cy="6056313"/>
            <a:chOff x="204" y="534"/>
            <a:chExt cx="5352" cy="3667"/>
          </a:xfrm>
        </p:grpSpPr>
        <p:pic>
          <p:nvPicPr>
            <p:cNvPr id="23556" name="Picture 2" descr="MOTOR%20END%20PLATES%20SMALL%201">
              <a:hlinkClick r:id="" action="ppaction://noaction"/>
              <a:extLst>
                <a:ext uri="{FF2B5EF4-FFF2-40B4-BE49-F238E27FC236}">
                  <a16:creationId xmlns:a16="http://schemas.microsoft.com/office/drawing/2014/main" id="{757EF635-D796-4AAD-9BE7-5B3813FC82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534"/>
              <a:ext cx="5352" cy="3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57" name="Text Box 3">
              <a:extLst>
                <a:ext uri="{FF2B5EF4-FFF2-40B4-BE49-F238E27FC236}">
                  <a16:creationId xmlns:a16="http://schemas.microsoft.com/office/drawing/2014/main" id="{4440BDEF-C633-45F4-8AD1-D27985C9B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0" y="540"/>
              <a:ext cx="828" cy="2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en-US" sz="1800">
                  <a:solidFill>
                    <a:srgbClr val="000000"/>
                  </a:solidFill>
                </a:rPr>
                <a:t>telodendrie</a:t>
              </a:r>
            </a:p>
          </p:txBody>
        </p:sp>
        <p:sp>
          <p:nvSpPr>
            <p:cNvPr id="23558" name="Text Box 5">
              <a:extLst>
                <a:ext uri="{FF2B5EF4-FFF2-40B4-BE49-F238E27FC236}">
                  <a16:creationId xmlns:a16="http://schemas.microsoft.com/office/drawing/2014/main" id="{3DD0F7AC-7AFA-4E39-9868-995410D5DD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1" y="3488"/>
              <a:ext cx="740" cy="4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en-US" sz="1800">
                  <a:solidFill>
                    <a:srgbClr val="000000"/>
                  </a:solidFill>
                </a:rPr>
                <a:t>Motorická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en-US" sz="1800">
                  <a:solidFill>
                    <a:srgbClr val="000000"/>
                  </a:solidFill>
                </a:rPr>
                <a:t>ploténka</a:t>
              </a:r>
            </a:p>
          </p:txBody>
        </p:sp>
        <p:sp>
          <p:nvSpPr>
            <p:cNvPr id="23559" name="Text Box 6">
              <a:extLst>
                <a:ext uri="{FF2B5EF4-FFF2-40B4-BE49-F238E27FC236}">
                  <a16:creationId xmlns:a16="http://schemas.microsoft.com/office/drawing/2014/main" id="{9D68790B-8E12-4565-BD60-11B73D0729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" y="1842"/>
              <a:ext cx="738" cy="5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en-US" sz="1800">
                  <a:solidFill>
                    <a:srgbClr val="000000"/>
                  </a:solidFill>
                </a:rPr>
                <a:t>Kosterní 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en-US" sz="1800">
                  <a:solidFill>
                    <a:srgbClr val="000000"/>
                  </a:solidFill>
                </a:rPr>
                <a:t>sval.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en-US" sz="1800">
                  <a:solidFill>
                    <a:srgbClr val="000000"/>
                  </a:solidFill>
                </a:rPr>
                <a:t>vlákno</a:t>
              </a:r>
            </a:p>
          </p:txBody>
        </p:sp>
        <p:sp>
          <p:nvSpPr>
            <p:cNvPr id="23560" name="Line 7">
              <a:extLst>
                <a:ext uri="{FF2B5EF4-FFF2-40B4-BE49-F238E27FC236}">
                  <a16:creationId xmlns:a16="http://schemas.microsoft.com/office/drawing/2014/main" id="{77A288C9-6A8C-412A-AC03-0AC968C0C5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02" y="1661"/>
              <a:ext cx="272" cy="4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61" name="Line 8">
              <a:extLst>
                <a:ext uri="{FF2B5EF4-FFF2-40B4-BE49-F238E27FC236}">
                  <a16:creationId xmlns:a16="http://schemas.microsoft.com/office/drawing/2014/main" id="{2C68AB9D-641D-4CC3-A585-DA41776F18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7" y="2115"/>
              <a:ext cx="27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62" name="Line 9">
              <a:extLst>
                <a:ext uri="{FF2B5EF4-FFF2-40B4-BE49-F238E27FC236}">
                  <a16:creationId xmlns:a16="http://schemas.microsoft.com/office/drawing/2014/main" id="{627B349D-86DA-461B-BCFD-920DFE7A6D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2" y="2115"/>
              <a:ext cx="136" cy="45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63" name="Line 10">
              <a:extLst>
                <a:ext uri="{FF2B5EF4-FFF2-40B4-BE49-F238E27FC236}">
                  <a16:creationId xmlns:a16="http://schemas.microsoft.com/office/drawing/2014/main" id="{5FFB8E8E-1092-4ADB-9715-3038614668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87" y="3287"/>
              <a:ext cx="271" cy="1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64" name="Line 11">
              <a:extLst>
                <a:ext uri="{FF2B5EF4-FFF2-40B4-BE49-F238E27FC236}">
                  <a16:creationId xmlns:a16="http://schemas.microsoft.com/office/drawing/2014/main" id="{E046BAFD-AC83-46AC-A927-547065F681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20" y="3612"/>
              <a:ext cx="614" cy="1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65" name="Line 12">
              <a:extLst>
                <a:ext uri="{FF2B5EF4-FFF2-40B4-BE49-F238E27FC236}">
                  <a16:creationId xmlns:a16="http://schemas.microsoft.com/office/drawing/2014/main" id="{FCA23FB2-46DF-4A71-A497-027C5C91F3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21" y="784"/>
              <a:ext cx="103" cy="2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66" name="Line 13">
              <a:extLst>
                <a:ext uri="{FF2B5EF4-FFF2-40B4-BE49-F238E27FC236}">
                  <a16:creationId xmlns:a16="http://schemas.microsoft.com/office/drawing/2014/main" id="{86AFD5A3-B9A8-4110-B255-7650D06ED4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81" y="779"/>
              <a:ext cx="328" cy="3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55" name="Text Box 14">
            <a:extLst>
              <a:ext uri="{FF2B5EF4-FFF2-40B4-BE49-F238E27FC236}">
                <a16:creationId xmlns:a16="http://schemas.microsoft.com/office/drawing/2014/main" id="{EEBF04E4-3FC4-4B7F-B77E-7E580E516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8" y="98425"/>
            <a:ext cx="822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en-US" sz="2400" b="1"/>
              <a:t>Motorické ploténky </a:t>
            </a:r>
            <a:r>
              <a:rPr lang="cs-CZ" altLang="en-US" sz="2400"/>
              <a:t>v motorické jednotce</a:t>
            </a:r>
            <a:r>
              <a:rPr lang="cs-CZ" altLang="en-US" sz="2400" b="1"/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1">
            <a:extLst>
              <a:ext uri="{FF2B5EF4-FFF2-40B4-BE49-F238E27FC236}">
                <a16:creationId xmlns:a16="http://schemas.microsoft.com/office/drawing/2014/main" id="{FDD967F2-6EC1-4D13-A060-DA1FFAE26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4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ovéPole 1">
            <a:extLst>
              <a:ext uri="{FF2B5EF4-FFF2-40B4-BE49-F238E27FC236}">
                <a16:creationId xmlns:a16="http://schemas.microsoft.com/office/drawing/2014/main" id="{BAFBF4FB-8B61-4D9E-B3E7-2CD84F20E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663" y="61913"/>
            <a:ext cx="7227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Motorická ploténka (detekce acetylcholinesterázy)</a:t>
            </a:r>
            <a:endParaRPr lang="en-US" altLang="cs-CZ" sz="1800"/>
          </a:p>
        </p:txBody>
      </p:sp>
      <p:pic>
        <p:nvPicPr>
          <p:cNvPr id="24579" name="Obrázek 2">
            <a:extLst>
              <a:ext uri="{FF2B5EF4-FFF2-40B4-BE49-F238E27FC236}">
                <a16:creationId xmlns:a16="http://schemas.microsoft.com/office/drawing/2014/main" id="{E52CBF03-3D67-407A-A2FA-E6B1589DA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431800"/>
            <a:ext cx="8701087" cy="634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9" descr="stavba_svalu_small">
            <a:extLst>
              <a:ext uri="{FF2B5EF4-FFF2-40B4-BE49-F238E27FC236}">
                <a16:creationId xmlns:a16="http://schemas.microsoft.com/office/drawing/2014/main" id="{17B644AF-1E7F-4C2D-82B8-D3CA1AC62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61913"/>
            <a:ext cx="3168650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ovéPole 2">
            <a:extLst>
              <a:ext uri="{FF2B5EF4-FFF2-40B4-BE49-F238E27FC236}">
                <a16:creationId xmlns:a16="http://schemas.microsoft.com/office/drawing/2014/main" id="{5BCF1F67-D596-42E6-A64C-6BE7479E7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-6350"/>
            <a:ext cx="336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Axony se Schwanovou pochvou</a:t>
            </a:r>
            <a:endParaRPr lang="en-US" altLang="cs-CZ" sz="1800"/>
          </a:p>
        </p:txBody>
      </p:sp>
      <p:pic>
        <p:nvPicPr>
          <p:cNvPr id="25603" name="Obrázek 1">
            <a:extLst>
              <a:ext uri="{FF2B5EF4-FFF2-40B4-BE49-F238E27FC236}">
                <a16:creationId xmlns:a16="http://schemas.microsoft.com/office/drawing/2014/main" id="{F9DE5D88-AFF8-4E55-A516-55914B7F5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363538"/>
            <a:ext cx="8823325" cy="649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E2C02C9A-7A41-45B8-BC47-BEF6442B4CA2}"/>
              </a:ext>
            </a:extLst>
          </p:cNvPr>
          <p:cNvCxnSpPr/>
          <p:nvPr/>
        </p:nvCxnSpPr>
        <p:spPr>
          <a:xfrm flipH="1">
            <a:off x="2659063" y="363538"/>
            <a:ext cx="1243012" cy="11001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5B0CEC1F-512F-4A4D-82EC-E0A02FC24AE9}"/>
              </a:ext>
            </a:extLst>
          </p:cNvPr>
          <p:cNvCxnSpPr>
            <a:stCxn id="25603" idx="0"/>
          </p:cNvCxnSpPr>
          <p:nvPr/>
        </p:nvCxnSpPr>
        <p:spPr>
          <a:xfrm>
            <a:off x="4572000" y="363538"/>
            <a:ext cx="0" cy="9540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82CC9759-B014-4048-B77E-9395FB0DF6C7}"/>
              </a:ext>
            </a:extLst>
          </p:cNvPr>
          <p:cNvCxnSpPr/>
          <p:nvPr/>
        </p:nvCxnSpPr>
        <p:spPr>
          <a:xfrm>
            <a:off x="4740275" y="363538"/>
            <a:ext cx="669925" cy="34925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7" name="TextovéPole 12">
            <a:extLst>
              <a:ext uri="{FF2B5EF4-FFF2-40B4-BE49-F238E27FC236}">
                <a16:creationId xmlns:a16="http://schemas.microsoft.com/office/drawing/2014/main" id="{1560FC9A-33FA-457C-8E61-7B8F8390A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38" y="2544763"/>
            <a:ext cx="2582862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Jádro Schwannovy buňky</a:t>
            </a:r>
            <a:endParaRPr lang="en-US" altLang="cs-CZ" sz="1800"/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E456228F-026B-4C37-81C1-0FBA66FC80CE}"/>
              </a:ext>
            </a:extLst>
          </p:cNvPr>
          <p:cNvCxnSpPr/>
          <p:nvPr/>
        </p:nvCxnSpPr>
        <p:spPr>
          <a:xfrm flipV="1">
            <a:off x="2659063" y="2659063"/>
            <a:ext cx="544512" cy="682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9" name="TextovéPole 15">
            <a:extLst>
              <a:ext uri="{FF2B5EF4-FFF2-40B4-BE49-F238E27FC236}">
                <a16:creationId xmlns:a16="http://schemas.microsoft.com/office/drawing/2014/main" id="{F97BB72E-CE4A-4909-9C3F-C6B1F582A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0763" y="5349875"/>
            <a:ext cx="187483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Myelinová pochva</a:t>
            </a:r>
            <a:endParaRPr lang="en-US" altLang="cs-CZ" sz="1800"/>
          </a:p>
        </p:txBody>
      </p: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BC62463C-E4A5-4CBB-8B83-98F4F18EA5A7}"/>
              </a:ext>
            </a:extLst>
          </p:cNvPr>
          <p:cNvCxnSpPr/>
          <p:nvPr/>
        </p:nvCxnSpPr>
        <p:spPr>
          <a:xfrm flipH="1">
            <a:off x="4427538" y="5718175"/>
            <a:ext cx="914400" cy="4000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AC39F4F2-B359-42B0-A0B6-49E7CB72463D}"/>
              </a:ext>
            </a:extLst>
          </p:cNvPr>
          <p:cNvCxnSpPr/>
          <p:nvPr/>
        </p:nvCxnSpPr>
        <p:spPr>
          <a:xfrm>
            <a:off x="5638800" y="5718175"/>
            <a:ext cx="381000" cy="6286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12" name="Picture 5" descr="wobbly2">
            <a:extLst>
              <a:ext uri="{FF2B5EF4-FFF2-40B4-BE49-F238E27FC236}">
                <a16:creationId xmlns:a16="http://schemas.microsoft.com/office/drawing/2014/main" id="{49D152BD-0916-4516-992A-5176C0163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863" y="363538"/>
            <a:ext cx="3467100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Obrázek 25">
            <a:extLst>
              <a:ext uri="{FF2B5EF4-FFF2-40B4-BE49-F238E27FC236}">
                <a16:creationId xmlns:a16="http://schemas.microsoft.com/office/drawing/2014/main" id="{F7257AA2-2261-4F36-AFA4-B5C113C0BD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2738"/>
            <a:ext cx="1644650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ovéPole 2">
            <a:extLst>
              <a:ext uri="{FF2B5EF4-FFF2-40B4-BE49-F238E27FC236}">
                <a16:creationId xmlns:a16="http://schemas.microsoft.com/office/drawing/2014/main" id="{4435A317-03B8-4C6D-A7F9-55B868BE9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9313" y="52388"/>
            <a:ext cx="3387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/>
              <a:t>Presynaptické zakončení</a:t>
            </a:r>
            <a:endParaRPr lang="en-US" altLang="cs-CZ" sz="2400"/>
          </a:p>
        </p:txBody>
      </p:sp>
      <p:pic>
        <p:nvPicPr>
          <p:cNvPr id="26627" name="Obrázek 1">
            <a:extLst>
              <a:ext uri="{FF2B5EF4-FFF2-40B4-BE49-F238E27FC236}">
                <a16:creationId xmlns:a16="http://schemas.microsoft.com/office/drawing/2014/main" id="{496AA9E4-38FE-432A-B9E4-5123E1F13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517525"/>
            <a:ext cx="8726487" cy="627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synapse">
            <a:extLst>
              <a:ext uri="{FF2B5EF4-FFF2-40B4-BE49-F238E27FC236}">
                <a16:creationId xmlns:a16="http://schemas.microsoft.com/office/drawing/2014/main" id="{62EB2929-3B53-4EA5-B2FB-345CDBB3B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57150"/>
            <a:ext cx="3338512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4012CD23-F152-4359-B2F4-4E17DB669C1B}"/>
              </a:ext>
            </a:extLst>
          </p:cNvPr>
          <p:cNvCxnSpPr/>
          <p:nvPr/>
        </p:nvCxnSpPr>
        <p:spPr>
          <a:xfrm>
            <a:off x="6575425" y="514350"/>
            <a:ext cx="184150" cy="376078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C349132E-F77A-47D4-A83D-9F49B8FF7FFD}"/>
              </a:ext>
            </a:extLst>
          </p:cNvPr>
          <p:cNvCxnSpPr/>
          <p:nvPr/>
        </p:nvCxnSpPr>
        <p:spPr>
          <a:xfrm>
            <a:off x="6727825" y="514350"/>
            <a:ext cx="976313" cy="497998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BA7A6F05-1688-47CA-A05C-BB95EA1C6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8675" name="Zástupný symbol pro obsah 3">
            <a:extLst>
              <a:ext uri="{FF2B5EF4-FFF2-40B4-BE49-F238E27FC236}">
                <a16:creationId xmlns:a16="http://schemas.microsoft.com/office/drawing/2014/main" id="{12C10510-38AB-4307-95A9-A5585486AC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238" y="57150"/>
            <a:ext cx="8012112" cy="680085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3C8F8C-F17D-421D-A35D-6F48B61B8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046" y="1176981"/>
            <a:ext cx="5918060" cy="5167312"/>
          </a:xfrm>
          <a:prstGeom prst="rect">
            <a:avLst/>
          </a:prstGeom>
        </p:spPr>
      </p:pic>
      <p:sp>
        <p:nvSpPr>
          <p:cNvPr id="6" name="TextovéPole 2">
            <a:extLst>
              <a:ext uri="{FF2B5EF4-FFF2-40B4-BE49-F238E27FC236}">
                <a16:creationId xmlns:a16="http://schemas.microsoft.com/office/drawing/2014/main" id="{75A902AC-F7DC-43E8-931A-6B2CC7E22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" y="92075"/>
            <a:ext cx="756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dirty="0"/>
              <a:t>Hematoencefalická bariéra</a:t>
            </a:r>
            <a:endParaRPr lang="en-US" altLang="cs-CZ" sz="2400" dirty="0"/>
          </a:p>
        </p:txBody>
      </p:sp>
    </p:spTree>
    <p:extLst>
      <p:ext uri="{BB962C8B-B14F-4D97-AF65-F5344CB8AC3E}">
        <p14:creationId xmlns:p14="http://schemas.microsoft.com/office/powerpoint/2010/main" val="32120634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5D385F19-C347-4CCD-8562-E08D7F466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9699" name="Zástupný symbol pro obsah 3">
            <a:extLst>
              <a:ext uri="{FF2B5EF4-FFF2-40B4-BE49-F238E27FC236}">
                <a16:creationId xmlns:a16="http://schemas.microsoft.com/office/drawing/2014/main" id="{98B9B94F-ABA6-4193-9414-C649D2BF16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3150" y="1347788"/>
            <a:ext cx="8070850" cy="5510212"/>
          </a:xfrm>
        </p:spPr>
      </p:pic>
      <p:pic>
        <p:nvPicPr>
          <p:cNvPr id="29700" name="Obrázek 4">
            <a:extLst>
              <a:ext uri="{FF2B5EF4-FFF2-40B4-BE49-F238E27FC236}">
                <a16:creationId xmlns:a16="http://schemas.microsoft.com/office/drawing/2014/main" id="{59548DED-30DC-4CBD-9216-0B5742CCBF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575"/>
            <a:ext cx="2911475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ovéPole 1">
            <a:extLst>
              <a:ext uri="{FF2B5EF4-FFF2-40B4-BE49-F238E27FC236}">
                <a16:creationId xmlns:a16="http://schemas.microsoft.com/office/drawing/2014/main" id="{7E636064-EFF0-4F81-8B45-E903E4176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277813"/>
            <a:ext cx="8142287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000" b="1"/>
              <a:t>NERVOVÁ TKÁŇ  </a:t>
            </a:r>
            <a:endParaRPr lang="en-US" altLang="cs-CZ" sz="20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 </a:t>
            </a:r>
            <a:endParaRPr lang="en-US" altLang="cs-CZ" sz="18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u="sng"/>
              <a:t>Preparáty</a:t>
            </a:r>
            <a:r>
              <a:rPr lang="cs-CZ" altLang="cs-CZ" sz="2400"/>
              <a:t>: </a:t>
            </a:r>
            <a:endParaRPr lang="en-US" altLang="cs-CZ" sz="24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/>
              <a:t>Pyramidová buňka (</a:t>
            </a:r>
            <a:r>
              <a:rPr lang="cs-CZ" altLang="cs-CZ" sz="2400">
                <a:solidFill>
                  <a:srgbClr val="FF0000"/>
                </a:solidFill>
              </a:rPr>
              <a:t>75</a:t>
            </a:r>
            <a:r>
              <a:rPr lang="cs-CZ" altLang="cs-CZ" sz="2400"/>
              <a:t>, 76. Cortex cerebri)</a:t>
            </a:r>
            <a:endParaRPr lang="en-US" altLang="cs-CZ" sz="24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/>
              <a:t>Purkyňova buňka (</a:t>
            </a:r>
            <a:r>
              <a:rPr lang="cs-CZ" altLang="cs-CZ" sz="2400">
                <a:solidFill>
                  <a:srgbClr val="FF0000"/>
                </a:solidFill>
              </a:rPr>
              <a:t>77</a:t>
            </a:r>
            <a:r>
              <a:rPr lang="cs-CZ" altLang="cs-CZ" sz="2400"/>
              <a:t>. Cerebellum)</a:t>
            </a:r>
            <a:endParaRPr lang="en-US" altLang="cs-CZ" sz="24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/>
              <a:t>Nisslova substance (78. Cerebellum)</a:t>
            </a:r>
            <a:endParaRPr lang="en-US" altLang="cs-CZ" sz="24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/>
              <a:t>Somatomotorický multipolární neuron (</a:t>
            </a:r>
            <a:r>
              <a:rPr lang="cs-CZ" altLang="cs-CZ" sz="2400">
                <a:solidFill>
                  <a:srgbClr val="FF0000"/>
                </a:solidFill>
              </a:rPr>
              <a:t>79</a:t>
            </a:r>
            <a:r>
              <a:rPr lang="cs-CZ" altLang="cs-CZ" sz="2400"/>
              <a:t>. Medulla spinalis)</a:t>
            </a:r>
            <a:endParaRPr lang="en-US" altLang="cs-CZ" sz="24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/>
              <a:t>Pseudounipolární neuron (</a:t>
            </a:r>
            <a:r>
              <a:rPr lang="cs-CZ" altLang="cs-CZ" sz="2400">
                <a:solidFill>
                  <a:srgbClr val="FF0000"/>
                </a:solidFill>
              </a:rPr>
              <a:t>81</a:t>
            </a:r>
            <a:r>
              <a:rPr lang="cs-CZ" altLang="cs-CZ" sz="2400"/>
              <a:t>. Ganglion spinale)</a:t>
            </a:r>
            <a:endParaRPr lang="en-US" altLang="cs-CZ" sz="24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/>
              <a:t>Axon s myelinovou a Schwannovou pochvou (84, 86. Periferní nerv)</a:t>
            </a:r>
            <a:endParaRPr lang="en-US" altLang="cs-CZ" sz="24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/>
              <a:t>Myelinová pochva (87. Periferní nerv)</a:t>
            </a:r>
            <a:endParaRPr lang="en-US" altLang="cs-CZ" sz="24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/>
              <a:t>Motorická ploténka (detekce acetylcholinesterázy)</a:t>
            </a:r>
            <a:endParaRPr lang="en-US" altLang="cs-CZ" sz="24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/>
              <a:t> </a:t>
            </a:r>
            <a:endParaRPr lang="en-US" altLang="cs-CZ" sz="24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u="sng"/>
              <a:t>Atlas EM</a:t>
            </a:r>
            <a:r>
              <a:rPr lang="cs-CZ" altLang="cs-CZ" sz="2400"/>
              <a:t>:</a:t>
            </a:r>
            <a:endParaRPr lang="en-US" altLang="cs-CZ" sz="24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/>
              <a:t>Jádro (3) a cytoplazma neuronu (55)</a:t>
            </a:r>
            <a:endParaRPr lang="en-US" altLang="cs-CZ" sz="24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/>
              <a:t>Axony s obaly (56, 58)</a:t>
            </a:r>
            <a:endParaRPr lang="en-US" altLang="cs-CZ" sz="24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/>
              <a:t>Presynaptické zakončení (57)</a:t>
            </a:r>
            <a:endParaRPr lang="en-US" altLang="cs-CZ" sz="24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ovéPole 1">
            <a:extLst>
              <a:ext uri="{FF2B5EF4-FFF2-40B4-BE49-F238E27FC236}">
                <a16:creationId xmlns:a16="http://schemas.microsoft.com/office/drawing/2014/main" id="{746EEE8A-9AF6-4333-A211-03789A718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" y="92075"/>
            <a:ext cx="756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/>
              <a:t>Cortex cerebri – Pyramidové buňky – multipolární neurony</a:t>
            </a:r>
            <a:endParaRPr lang="en-US" altLang="cs-CZ" sz="2400"/>
          </a:p>
        </p:txBody>
      </p:sp>
      <p:pic>
        <p:nvPicPr>
          <p:cNvPr id="5123" name="Obrázek 2">
            <a:extLst>
              <a:ext uri="{FF2B5EF4-FFF2-40B4-BE49-F238E27FC236}">
                <a16:creationId xmlns:a16="http://schemas.microsoft.com/office/drawing/2014/main" id="{C4A817A0-54D1-4CEF-809A-246FCFB276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547688"/>
            <a:ext cx="9067800" cy="619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ovéPole 2">
            <a:extLst>
              <a:ext uri="{FF2B5EF4-FFF2-40B4-BE49-F238E27FC236}">
                <a16:creationId xmlns:a16="http://schemas.microsoft.com/office/drawing/2014/main" id="{E63B6858-BA5B-4DCE-A80A-2BE781584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" y="92075"/>
            <a:ext cx="756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dirty="0" err="1"/>
              <a:t>Cortex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cerebri</a:t>
            </a:r>
            <a:r>
              <a:rPr lang="cs-CZ" altLang="cs-CZ" sz="2400" dirty="0"/>
              <a:t> – Pyramidové buňky – multipolární neurony</a:t>
            </a:r>
            <a:endParaRPr lang="en-US" altLang="cs-CZ" sz="2400" dirty="0"/>
          </a:p>
        </p:txBody>
      </p:sp>
      <p:pic>
        <p:nvPicPr>
          <p:cNvPr id="6147" name="Obrázek 3">
            <a:extLst>
              <a:ext uri="{FF2B5EF4-FFF2-40B4-BE49-F238E27FC236}">
                <a16:creationId xmlns:a16="http://schemas.microsoft.com/office/drawing/2014/main" id="{499E3F81-239B-4A42-BF87-26BEB9175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8" y="576263"/>
            <a:ext cx="5957887" cy="61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ovéPole 2">
            <a:extLst>
              <a:ext uri="{FF2B5EF4-FFF2-40B4-BE49-F238E27FC236}">
                <a16:creationId xmlns:a16="http://schemas.microsoft.com/office/drawing/2014/main" id="{8F40572F-A016-4AAE-8763-E2E090079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613" y="136525"/>
            <a:ext cx="7227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Cerebellum</a:t>
            </a:r>
            <a:endParaRPr lang="en-US" altLang="cs-CZ" sz="1800"/>
          </a:p>
        </p:txBody>
      </p:sp>
      <p:pic>
        <p:nvPicPr>
          <p:cNvPr id="7171" name="Obrázek 3">
            <a:extLst>
              <a:ext uri="{FF2B5EF4-FFF2-40B4-BE49-F238E27FC236}">
                <a16:creationId xmlns:a16="http://schemas.microsoft.com/office/drawing/2014/main" id="{84185598-A20F-45FC-B49A-1D056FE63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731838"/>
            <a:ext cx="9109075" cy="598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ovéPole 1">
            <a:extLst>
              <a:ext uri="{FF2B5EF4-FFF2-40B4-BE49-F238E27FC236}">
                <a16:creationId xmlns:a16="http://schemas.microsoft.com/office/drawing/2014/main" id="{27EF2F87-AAFA-465D-A22F-07E22EA41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050" y="53975"/>
            <a:ext cx="7227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Cerebellum - Purkyňova buňka </a:t>
            </a:r>
            <a:endParaRPr lang="en-US" altLang="cs-CZ" sz="1800"/>
          </a:p>
        </p:txBody>
      </p:sp>
      <p:pic>
        <p:nvPicPr>
          <p:cNvPr id="8195" name="Obrázek 2">
            <a:extLst>
              <a:ext uri="{FF2B5EF4-FFF2-40B4-BE49-F238E27FC236}">
                <a16:creationId xmlns:a16="http://schemas.microsoft.com/office/drawing/2014/main" id="{0846BD1C-5D48-491B-83CA-6A3BB2E55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392113"/>
            <a:ext cx="8970962" cy="644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ovéPole 2">
            <a:extLst>
              <a:ext uri="{FF2B5EF4-FFF2-40B4-BE49-F238E27FC236}">
                <a16:creationId xmlns:a16="http://schemas.microsoft.com/office/drawing/2014/main" id="{4A872599-C7B3-4A82-AB79-9FC6CF5D0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613" y="136525"/>
            <a:ext cx="7227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Cerebellum - Nisslova substance </a:t>
            </a:r>
            <a:endParaRPr lang="en-US" altLang="cs-CZ" sz="1800"/>
          </a:p>
        </p:txBody>
      </p:sp>
      <p:pic>
        <p:nvPicPr>
          <p:cNvPr id="9219" name="Obrázek 1">
            <a:extLst>
              <a:ext uri="{FF2B5EF4-FFF2-40B4-BE49-F238E27FC236}">
                <a16:creationId xmlns:a16="http://schemas.microsoft.com/office/drawing/2014/main" id="{8E127028-A619-48D1-AEF7-DF711B680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563"/>
            <a:ext cx="9144000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ovéPole 1">
            <a:extLst>
              <a:ext uri="{FF2B5EF4-FFF2-40B4-BE49-F238E27FC236}">
                <a16:creationId xmlns:a16="http://schemas.microsoft.com/office/drawing/2014/main" id="{E4F4068B-6793-4936-BB9A-373853252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888" y="434975"/>
            <a:ext cx="2606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/>
              <a:t>Medulla spinalis </a:t>
            </a:r>
            <a:endParaRPr lang="en-US" altLang="cs-CZ" sz="2400"/>
          </a:p>
        </p:txBody>
      </p:sp>
      <p:pic>
        <p:nvPicPr>
          <p:cNvPr id="13315" name="Obrázek 2">
            <a:extLst>
              <a:ext uri="{FF2B5EF4-FFF2-40B4-BE49-F238E27FC236}">
                <a16:creationId xmlns:a16="http://schemas.microsoft.com/office/drawing/2014/main" id="{03870E70-E472-4C95-827B-624B84159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1482725"/>
            <a:ext cx="8662988" cy="537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Obrázek 3">
            <a:extLst>
              <a:ext uri="{FF2B5EF4-FFF2-40B4-BE49-F238E27FC236}">
                <a16:creationId xmlns:a16="http://schemas.microsoft.com/office/drawing/2014/main" id="{4C2E5DCE-E5EE-4E1F-BD6B-1C70057A3B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5" y="0"/>
            <a:ext cx="4283075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ovéPole 4">
            <a:extLst>
              <a:ext uri="{FF2B5EF4-FFF2-40B4-BE49-F238E27FC236}">
                <a16:creationId xmlns:a16="http://schemas.microsoft.com/office/drawing/2014/main" id="{EB29E9E5-07FE-498E-AE23-E7A6D8FB3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7463" y="3640138"/>
            <a:ext cx="401637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Somatomotorické multipolární neurony </a:t>
            </a:r>
            <a:endParaRPr lang="en-US" altLang="cs-CZ" sz="1800"/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46FFA008-9D5D-4C78-9E8A-D1F7C171E365}"/>
              </a:ext>
            </a:extLst>
          </p:cNvPr>
          <p:cNvCxnSpPr/>
          <p:nvPr/>
        </p:nvCxnSpPr>
        <p:spPr>
          <a:xfrm flipV="1">
            <a:off x="7277100" y="3017838"/>
            <a:ext cx="1066800" cy="6223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983C57E6-221D-4738-B9F1-A60B326CF6E3}"/>
              </a:ext>
            </a:extLst>
          </p:cNvPr>
          <p:cNvCxnSpPr/>
          <p:nvPr/>
        </p:nvCxnSpPr>
        <p:spPr>
          <a:xfrm flipH="1" flipV="1">
            <a:off x="6210300" y="2163763"/>
            <a:ext cx="792163" cy="147637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DD708A72-FC61-4E8F-B44F-AD7AC8C01220}"/>
              </a:ext>
            </a:extLst>
          </p:cNvPr>
          <p:cNvCxnSpPr/>
          <p:nvPr/>
        </p:nvCxnSpPr>
        <p:spPr>
          <a:xfrm flipH="1">
            <a:off x="6065838" y="4008438"/>
            <a:ext cx="800100" cy="79216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ázek 2">
            <a:extLst>
              <a:ext uri="{FF2B5EF4-FFF2-40B4-BE49-F238E27FC236}">
                <a16:creationId xmlns:a16="http://schemas.microsoft.com/office/drawing/2014/main" id="{132D1858-83CF-4DE2-BA83-8CB98E500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73025"/>
            <a:ext cx="9015412" cy="666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D84B8071-22B3-49C2-8D45-96BDAAE1FFE4}"/>
              </a:ext>
            </a:extLst>
          </p:cNvPr>
          <p:cNvCxnSpPr/>
          <p:nvPr/>
        </p:nvCxnSpPr>
        <p:spPr>
          <a:xfrm flipH="1" flipV="1">
            <a:off x="5768975" y="3063875"/>
            <a:ext cx="647700" cy="2809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4EC9AEBD-C7DE-47E9-8B13-BB6D9EAC98A8}"/>
              </a:ext>
            </a:extLst>
          </p:cNvPr>
          <p:cNvCxnSpPr/>
          <p:nvPr/>
        </p:nvCxnSpPr>
        <p:spPr>
          <a:xfrm flipH="1">
            <a:off x="5387975" y="1768475"/>
            <a:ext cx="38100" cy="8382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9" name="TextovéPole 8">
            <a:extLst>
              <a:ext uri="{FF2B5EF4-FFF2-40B4-BE49-F238E27FC236}">
                <a16:creationId xmlns:a16="http://schemas.microsoft.com/office/drawing/2014/main" id="{C7EA8328-4645-49F1-9202-604FB0847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6975" y="1382713"/>
            <a:ext cx="174466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Axonový hrbol</a:t>
            </a:r>
            <a:endParaRPr lang="en-US" altLang="cs-CZ" sz="1800"/>
          </a:p>
        </p:txBody>
      </p:sp>
      <p:sp>
        <p:nvSpPr>
          <p:cNvPr id="11270" name="TextovéPole 9">
            <a:extLst>
              <a:ext uri="{FF2B5EF4-FFF2-40B4-BE49-F238E27FC236}">
                <a16:creationId xmlns:a16="http://schemas.microsoft.com/office/drawing/2014/main" id="{98CD5176-F567-4618-A857-314DD7442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6675" y="3216275"/>
            <a:ext cx="1973263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Nisslova substance</a:t>
            </a:r>
            <a:endParaRPr lang="en-US" altLang="cs-CZ" sz="1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1014</TotalTime>
  <Words>292</Words>
  <Application>Microsoft Office PowerPoint</Application>
  <PresentationFormat>On-screen Show (4:3)</PresentationFormat>
  <Paragraphs>88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Motiv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kotasova</dc:creator>
  <cp:lastModifiedBy>Václav Chochola</cp:lastModifiedBy>
  <cp:revision>42</cp:revision>
  <dcterms:created xsi:type="dcterms:W3CDTF">2015-04-02T10:31:53Z</dcterms:created>
  <dcterms:modified xsi:type="dcterms:W3CDTF">2021-05-06T09:31:10Z</dcterms:modified>
</cp:coreProperties>
</file>