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sldIdLst>
    <p:sldId id="257" r:id="rId2"/>
    <p:sldId id="263" r:id="rId3"/>
    <p:sldId id="280" r:id="rId4"/>
    <p:sldId id="275" r:id="rId5"/>
    <p:sldId id="278" r:id="rId6"/>
    <p:sldId id="276" r:id="rId7"/>
    <p:sldId id="266" r:id="rId8"/>
    <p:sldId id="279" r:id="rId9"/>
    <p:sldId id="285" r:id="rId10"/>
    <p:sldId id="286" r:id="rId11"/>
    <p:sldId id="287" r:id="rId12"/>
    <p:sldId id="283" r:id="rId13"/>
    <p:sldId id="267" r:id="rId14"/>
    <p:sldId id="282" r:id="rId15"/>
    <p:sldId id="277" r:id="rId16"/>
    <p:sldId id="270" r:id="rId17"/>
    <p:sldId id="265" r:id="rId18"/>
    <p:sldId id="268" r:id="rId19"/>
    <p:sldId id="256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006589B-E0D4-405D-AA65-EBCE5ABDE9B5}" v="23" dt="2021-05-05T23:50:06.0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5" autoAdjust="0"/>
    <p:restoredTop sz="79436" autoAdjust="0"/>
  </p:normalViewPr>
  <p:slideViewPr>
    <p:cSldViewPr snapToGrid="0">
      <p:cViewPr varScale="1">
        <p:scale>
          <a:sx n="87" d="100"/>
          <a:sy n="87" d="100"/>
        </p:scale>
        <p:origin x="1848" y="7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F1F0B9-D240-47C3-8785-9C5A6DBFF487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920025-67B8-46EC-AC20-E2A2A350A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652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20025-67B8-46EC-AC20-E2A2A350A1B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433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20025-67B8-46EC-AC20-E2A2A350A1B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185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20025-67B8-46EC-AC20-E2A2A350A1B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9049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20025-67B8-46EC-AC20-E2A2A350A1B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1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20025-67B8-46EC-AC20-E2A2A350A1B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629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20025-67B8-46EC-AC20-E2A2A350A1B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490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20025-67B8-46EC-AC20-E2A2A350A1B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194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20025-67B8-46EC-AC20-E2A2A350A1B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5049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20025-67B8-46EC-AC20-E2A2A350A1B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5324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20025-67B8-46EC-AC20-E2A2A350A1B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6765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20025-67B8-46EC-AC20-E2A2A350A1B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02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20025-67B8-46EC-AC20-E2A2A350A1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0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20025-67B8-46EC-AC20-E2A2A350A1B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785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20025-67B8-46EC-AC20-E2A2A350A1B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139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20025-67B8-46EC-AC20-E2A2A350A1B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44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20025-67B8-46EC-AC20-E2A2A350A1B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213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20025-67B8-46EC-AC20-E2A2A350A1B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4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20025-67B8-46EC-AC20-E2A2A350A1B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23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03EDC-BD3A-46D1-8C1C-96F0F40E9E6B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AFD80-AF3B-4D15-BA10-80982385A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09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03EDC-BD3A-46D1-8C1C-96F0F40E9E6B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AFD80-AF3B-4D15-BA10-80982385A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99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03EDC-BD3A-46D1-8C1C-96F0F40E9E6B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AFD80-AF3B-4D15-BA10-80982385A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130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03EDC-BD3A-46D1-8C1C-96F0F40E9E6B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AFD80-AF3B-4D15-BA10-80982385A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258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03EDC-BD3A-46D1-8C1C-96F0F40E9E6B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AFD80-AF3B-4D15-BA10-80982385A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735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03EDC-BD3A-46D1-8C1C-96F0F40E9E6B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AFD80-AF3B-4D15-BA10-80982385A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047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03EDC-BD3A-46D1-8C1C-96F0F40E9E6B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AFD80-AF3B-4D15-BA10-80982385A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5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03EDC-BD3A-46D1-8C1C-96F0F40E9E6B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AFD80-AF3B-4D15-BA10-80982385A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736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03EDC-BD3A-46D1-8C1C-96F0F40E9E6B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AFD80-AF3B-4D15-BA10-80982385A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804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03EDC-BD3A-46D1-8C1C-96F0F40E9E6B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AFD80-AF3B-4D15-BA10-80982385A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221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03EDC-BD3A-46D1-8C1C-96F0F40E9E6B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8AFD80-AF3B-4D15-BA10-80982385A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430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03EDC-BD3A-46D1-8C1C-96F0F40E9E6B}" type="datetimeFigureOut">
              <a:rPr lang="en-US" smtClean="0"/>
              <a:t>5/6/2021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8AFD80-AF3B-4D15-BA10-80982385A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gi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83" y="450397"/>
            <a:ext cx="7732712" cy="79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817785" y="2429142"/>
            <a:ext cx="77327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/>
              <a:t>Svalová tkáň</a:t>
            </a:r>
          </a:p>
          <a:p>
            <a:pPr marL="457200" indent="-457200">
              <a:buFontTx/>
              <a:buChar char="-"/>
            </a:pPr>
            <a:r>
              <a:rPr lang="cs-CZ" sz="2800" dirty="0"/>
              <a:t>Kosterní svalovina – </a:t>
            </a:r>
            <a:r>
              <a:rPr lang="cs-CZ" sz="2800" dirty="0" err="1"/>
              <a:t>rhabdomyocyty</a:t>
            </a:r>
            <a:endParaRPr lang="cs-CZ" sz="2800" dirty="0"/>
          </a:p>
          <a:p>
            <a:pPr marL="457200" indent="-457200">
              <a:buFontTx/>
              <a:buChar char="-"/>
            </a:pPr>
            <a:r>
              <a:rPr lang="cs-CZ" sz="2800" dirty="0"/>
              <a:t>Hladká svalovina – </a:t>
            </a:r>
            <a:r>
              <a:rPr lang="cs-CZ" sz="2800" dirty="0" err="1"/>
              <a:t>leiomyocyty</a:t>
            </a:r>
            <a:endParaRPr lang="cs-CZ" sz="2800" dirty="0"/>
          </a:p>
          <a:p>
            <a:pPr marL="457200" indent="-457200">
              <a:buFontTx/>
              <a:buChar char="-"/>
            </a:pPr>
            <a:r>
              <a:rPr lang="cs-CZ" sz="2800" dirty="0"/>
              <a:t>Srdeční svalovina - </a:t>
            </a:r>
            <a:r>
              <a:rPr lang="cs-CZ" sz="2800" dirty="0" err="1"/>
              <a:t>kardiomyocyty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024537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C2F5CA-9CFA-4AFB-A954-9E010390DA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685921"/>
            <a:ext cx="7802880" cy="5852160"/>
          </a:xfrm>
          <a:prstGeom prst="rect">
            <a:avLst/>
          </a:prstGeom>
        </p:spPr>
      </p:pic>
      <p:sp>
        <p:nvSpPr>
          <p:cNvPr id="4" name="TextovéPole 2">
            <a:extLst>
              <a:ext uri="{FF2B5EF4-FFF2-40B4-BE49-F238E27FC236}">
                <a16:creationId xmlns:a16="http://schemas.microsoft.com/office/drawing/2014/main" id="{A5EA1D07-B29A-4F00-95BB-1056DB892B74}"/>
              </a:ext>
            </a:extLst>
          </p:cNvPr>
          <p:cNvSpPr txBox="1"/>
          <p:nvPr/>
        </p:nvSpPr>
        <p:spPr>
          <a:xfrm>
            <a:off x="192740" y="224256"/>
            <a:ext cx="6785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Hladká svalovina – Intestinum </a:t>
            </a:r>
            <a:r>
              <a:rPr lang="cs-CZ" sz="2400" dirty="0" err="1"/>
              <a:t>crassum</a:t>
            </a:r>
            <a:endParaRPr lang="en-US" sz="2400" dirty="0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902A55A1-3F3D-4CEB-931D-4E4F4871AD35}"/>
              </a:ext>
            </a:extLst>
          </p:cNvPr>
          <p:cNvSpPr/>
          <p:nvPr/>
        </p:nvSpPr>
        <p:spPr>
          <a:xfrm rot="2878314">
            <a:off x="7843788" y="3910988"/>
            <a:ext cx="462708" cy="4627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05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423772-768B-45CD-A157-E99EF7C98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983255"/>
            <a:ext cx="7315200" cy="5486400"/>
          </a:xfrm>
          <a:prstGeom prst="rect">
            <a:avLst/>
          </a:prstGeom>
        </p:spPr>
      </p:pic>
      <p:sp>
        <p:nvSpPr>
          <p:cNvPr id="4" name="TextovéPole 2">
            <a:extLst>
              <a:ext uri="{FF2B5EF4-FFF2-40B4-BE49-F238E27FC236}">
                <a16:creationId xmlns:a16="http://schemas.microsoft.com/office/drawing/2014/main" id="{1CE37A4F-8B33-4F86-93CA-1057DB859CD6}"/>
              </a:ext>
            </a:extLst>
          </p:cNvPr>
          <p:cNvSpPr txBox="1"/>
          <p:nvPr/>
        </p:nvSpPr>
        <p:spPr>
          <a:xfrm>
            <a:off x="192740" y="224256"/>
            <a:ext cx="6785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Appendix</a:t>
            </a:r>
            <a:r>
              <a:rPr lang="cs-CZ" sz="2400" dirty="0"/>
              <a:t> </a:t>
            </a:r>
            <a:r>
              <a:rPr lang="cs-CZ" sz="2400" dirty="0" err="1"/>
              <a:t>vermiformis</a:t>
            </a:r>
            <a:endParaRPr lang="en-US" sz="2400" dirty="0"/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F8570AA8-EFCE-4B97-9E7C-9833807A82C8}"/>
              </a:ext>
            </a:extLst>
          </p:cNvPr>
          <p:cNvSpPr/>
          <p:nvPr/>
        </p:nvSpPr>
        <p:spPr>
          <a:xfrm rot="2878314">
            <a:off x="6995489" y="3197645"/>
            <a:ext cx="462708" cy="4627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133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90976CE-F925-4235-B3B8-C715A89E8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19449"/>
            <a:ext cx="9144000" cy="561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56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05203" y="137886"/>
            <a:ext cx="44916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Leiomyocyt</a:t>
            </a:r>
            <a:r>
              <a:rPr lang="cs-CZ" sz="2400" dirty="0"/>
              <a:t> </a:t>
            </a:r>
            <a:endParaRPr lang="en-US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203" y="580571"/>
            <a:ext cx="8294976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0371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edclothes, fabric&#10;&#10;Description automatically generated">
            <a:extLst>
              <a:ext uri="{FF2B5EF4-FFF2-40B4-BE49-F238E27FC236}">
                <a16:creationId xmlns:a16="http://schemas.microsoft.com/office/drawing/2014/main" id="{8E50F0CA-B85A-4706-8A77-67925CD480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1" r="23029"/>
          <a:stretch/>
        </p:blipFill>
        <p:spPr>
          <a:xfrm>
            <a:off x="55085" y="566159"/>
            <a:ext cx="4472848" cy="5725682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074FBB2E-22B0-4F7F-9CC4-E2CFBF8CAB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7" r="26613"/>
          <a:stretch/>
        </p:blipFill>
        <p:spPr>
          <a:xfrm>
            <a:off x="4616067" y="566159"/>
            <a:ext cx="4472848" cy="5725682"/>
          </a:xfrm>
          <a:prstGeom prst="rect">
            <a:avLst/>
          </a:prstGeom>
        </p:spPr>
      </p:pic>
      <p:sp>
        <p:nvSpPr>
          <p:cNvPr id="6" name="TextovéPole 1">
            <a:extLst>
              <a:ext uri="{FF2B5EF4-FFF2-40B4-BE49-F238E27FC236}">
                <a16:creationId xmlns:a16="http://schemas.microsoft.com/office/drawing/2014/main" id="{C78AE83F-63E9-40CD-A635-C1D549499998}"/>
              </a:ext>
            </a:extLst>
          </p:cNvPr>
          <p:cNvSpPr txBox="1"/>
          <p:nvPr/>
        </p:nvSpPr>
        <p:spPr>
          <a:xfrm>
            <a:off x="1265730" y="104494"/>
            <a:ext cx="2051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Podélný řez</a:t>
            </a:r>
            <a:endParaRPr lang="en-US" sz="2400" dirty="0"/>
          </a:p>
        </p:txBody>
      </p:sp>
      <p:sp>
        <p:nvSpPr>
          <p:cNvPr id="7" name="TextovéPole 1">
            <a:extLst>
              <a:ext uri="{FF2B5EF4-FFF2-40B4-BE49-F238E27FC236}">
                <a16:creationId xmlns:a16="http://schemas.microsoft.com/office/drawing/2014/main" id="{43DEEF84-4E59-43C8-B40C-86D293864FE6}"/>
              </a:ext>
            </a:extLst>
          </p:cNvPr>
          <p:cNvSpPr txBox="1"/>
          <p:nvPr/>
        </p:nvSpPr>
        <p:spPr>
          <a:xfrm>
            <a:off x="5826712" y="104494"/>
            <a:ext cx="2051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Příčný řez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0D5B97-5041-49E9-9192-96AC5BA0ABC0}"/>
              </a:ext>
            </a:extLst>
          </p:cNvPr>
          <p:cNvSpPr txBox="1"/>
          <p:nvPr/>
        </p:nvSpPr>
        <p:spPr>
          <a:xfrm>
            <a:off x="4093283" y="5640636"/>
            <a:ext cx="1738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Hladká svalovina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436AD2-ECBD-4811-8A79-B75F6FFCF33D}"/>
              </a:ext>
            </a:extLst>
          </p:cNvPr>
          <p:cNvSpPr txBox="1"/>
          <p:nvPr/>
        </p:nvSpPr>
        <p:spPr>
          <a:xfrm>
            <a:off x="3241876" y="2071171"/>
            <a:ext cx="2748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Příčně pruhovaná svalovina</a:t>
            </a: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F78407C-7DAA-47F6-B85E-B8D453918E31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5990257" y="2255837"/>
            <a:ext cx="862234" cy="5424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6FBD7BE-B2BD-4A8E-B316-72220F063146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2638540" y="2255837"/>
            <a:ext cx="603336" cy="13246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8EBC717-A085-47EE-895C-F8E9F57FD6D7}"/>
              </a:ext>
            </a:extLst>
          </p:cNvPr>
          <p:cNvCxnSpPr>
            <a:cxnSpLocks/>
            <a:stCxn id="8" idx="1"/>
          </p:cNvCxnSpPr>
          <p:nvPr/>
        </p:nvCxnSpPr>
        <p:spPr>
          <a:xfrm flipH="1" flipV="1">
            <a:off x="3453765" y="5079820"/>
            <a:ext cx="639518" cy="7454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D2013D3-E5DA-49D2-A1F9-5C0B84E86E72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5832221" y="4704202"/>
            <a:ext cx="589153" cy="1121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8262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" y="558795"/>
            <a:ext cx="8808720" cy="620939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21465" y="85735"/>
            <a:ext cx="6348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Srdeční svalovina (HE) – příčný řez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22991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3900"/>
            <a:ext cx="9144000" cy="590549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73865" y="165565"/>
            <a:ext cx="6348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Srdeční svalovina (HE) – podélný řez</a:t>
            </a:r>
            <a:endParaRPr lang="en-US" sz="2400" dirty="0"/>
          </a:p>
        </p:txBody>
      </p:sp>
      <p:cxnSp>
        <p:nvCxnSpPr>
          <p:cNvPr id="5" name="Přímá spojnice se šipkou 4"/>
          <p:cNvCxnSpPr/>
          <p:nvPr/>
        </p:nvCxnSpPr>
        <p:spPr>
          <a:xfrm flipV="1">
            <a:off x="6949440" y="1502797"/>
            <a:ext cx="294198" cy="238539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 flipV="1">
            <a:off x="502258" y="5050404"/>
            <a:ext cx="294198" cy="238539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/>
          <p:nvPr/>
        </p:nvCxnSpPr>
        <p:spPr>
          <a:xfrm flipV="1">
            <a:off x="2060713" y="4931134"/>
            <a:ext cx="294198" cy="23853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 flipV="1">
            <a:off x="1640619" y="2427799"/>
            <a:ext cx="294198" cy="23853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3398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21465" y="62875"/>
            <a:ext cx="63489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Srdeční svalovina (</a:t>
            </a:r>
            <a:r>
              <a:rPr lang="cs-CZ" sz="2400" dirty="0" err="1"/>
              <a:t>Heidenhein</a:t>
            </a:r>
            <a:r>
              <a:rPr lang="cs-CZ" sz="2400" dirty="0"/>
              <a:t>)</a:t>
            </a:r>
            <a:endParaRPr lang="en-US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02" y="537028"/>
            <a:ext cx="8556588" cy="625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099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23385" y="48412"/>
            <a:ext cx="6414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Kardiomyocyt</a:t>
            </a:r>
            <a:endParaRPr lang="en-US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385" y="515256"/>
            <a:ext cx="8501300" cy="625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081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23925" y="992679"/>
            <a:ext cx="7374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400" u="sng" dirty="0"/>
          </a:p>
          <a:p>
            <a:r>
              <a:rPr lang="cs-CZ" sz="2400" u="sng" dirty="0"/>
              <a:t>Preparáty</a:t>
            </a:r>
            <a:r>
              <a:rPr lang="cs-CZ" sz="2400" dirty="0"/>
              <a:t>: </a:t>
            </a:r>
            <a:r>
              <a:rPr lang="cs-CZ" sz="2400" b="1" u="sng" dirty="0"/>
              <a:t>Svalová tkáň</a:t>
            </a:r>
            <a:endParaRPr lang="en-US" sz="2400" dirty="0"/>
          </a:p>
          <a:p>
            <a:r>
              <a:rPr lang="cs-CZ" sz="2400" dirty="0"/>
              <a:t>Kosterní svalovina (2. Apex linguae)</a:t>
            </a:r>
            <a:endParaRPr lang="en-US" sz="2400" dirty="0"/>
          </a:p>
          <a:p>
            <a:r>
              <a:rPr lang="cs-CZ" sz="2400" dirty="0"/>
              <a:t>Hladká svalovina (17. Intestinum </a:t>
            </a:r>
            <a:r>
              <a:rPr lang="cs-CZ" sz="2400" dirty="0" err="1"/>
              <a:t>crassum</a:t>
            </a:r>
            <a:r>
              <a:rPr lang="cs-CZ" sz="2400" dirty="0"/>
              <a:t>)</a:t>
            </a:r>
            <a:endParaRPr lang="en-US" sz="2400" dirty="0"/>
          </a:p>
          <a:p>
            <a:r>
              <a:rPr lang="cs-CZ" sz="2400" dirty="0"/>
              <a:t>Srdeční svalovina (64, 65. </a:t>
            </a:r>
            <a:r>
              <a:rPr lang="cs-CZ" sz="2400" dirty="0" err="1"/>
              <a:t>Myocardium</a:t>
            </a:r>
            <a:r>
              <a:rPr lang="cs-CZ" sz="2400" dirty="0"/>
              <a:t>)</a:t>
            </a:r>
            <a:endParaRPr lang="en-US" sz="2400" dirty="0"/>
          </a:p>
          <a:p>
            <a:r>
              <a:rPr lang="cs-CZ" sz="2400" dirty="0"/>
              <a:t> </a:t>
            </a:r>
            <a:endParaRPr lang="en-US" sz="2400" dirty="0"/>
          </a:p>
          <a:p>
            <a:r>
              <a:rPr lang="cs-CZ" sz="2400" u="sng" dirty="0"/>
              <a:t>Atlas EM</a:t>
            </a:r>
            <a:r>
              <a:rPr lang="cs-CZ" sz="2400" dirty="0"/>
              <a:t>:</a:t>
            </a:r>
            <a:endParaRPr lang="en-US" sz="2400" dirty="0"/>
          </a:p>
          <a:p>
            <a:r>
              <a:rPr lang="cs-CZ" sz="2400" dirty="0" err="1"/>
              <a:t>Rhabdomyocyt</a:t>
            </a:r>
            <a:r>
              <a:rPr lang="cs-CZ" sz="2400" dirty="0"/>
              <a:t> (52)</a:t>
            </a:r>
            <a:endParaRPr lang="en-US" sz="2400" dirty="0"/>
          </a:p>
          <a:p>
            <a:r>
              <a:rPr lang="cs-CZ" sz="2400" dirty="0" err="1"/>
              <a:t>Leiomyocyt</a:t>
            </a:r>
            <a:r>
              <a:rPr lang="cs-CZ" sz="2400" dirty="0"/>
              <a:t> (54)</a:t>
            </a:r>
            <a:endParaRPr lang="en-US" sz="2400" dirty="0"/>
          </a:p>
          <a:p>
            <a:r>
              <a:rPr lang="cs-CZ" sz="2400" dirty="0" err="1"/>
              <a:t>Kardiomyocyt</a:t>
            </a:r>
            <a:r>
              <a:rPr lang="cs-CZ" sz="2400" dirty="0"/>
              <a:t> (22, 53)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791289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97539" y="138900"/>
            <a:ext cx="6956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Kosterní svalovina – Apex linguae</a:t>
            </a:r>
            <a:endParaRPr lang="en-US" sz="2400" dirty="0"/>
          </a:p>
        </p:txBody>
      </p:sp>
      <p:pic>
        <p:nvPicPr>
          <p:cNvPr id="5" name="Picture 4" descr="A picture containing underpants&#10;&#10;Description automatically generated">
            <a:extLst>
              <a:ext uri="{FF2B5EF4-FFF2-40B4-BE49-F238E27FC236}">
                <a16:creationId xmlns:a16="http://schemas.microsoft.com/office/drawing/2014/main" id="{2B39C94F-A222-40E6-9DE4-771627BEF8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0603"/>
            <a:ext cx="9144000" cy="511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47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2482"/>
            <a:ext cx="9144000" cy="597977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97539" y="138900"/>
            <a:ext cx="6956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Kosterní svalovina – Apex linguae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608293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539" y="595742"/>
            <a:ext cx="8476343" cy="619546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97539" y="138900"/>
            <a:ext cx="6956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Kosterní svalovina (příčně pruhovaná)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559407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854" y="1069519"/>
            <a:ext cx="4038600" cy="1409700"/>
          </a:xfrm>
          <a:prstGeom prst="rect">
            <a:avLst/>
          </a:prstGeom>
        </p:spPr>
      </p:pic>
      <p:grpSp>
        <p:nvGrpSpPr>
          <p:cNvPr id="10" name="Skupina 9"/>
          <p:cNvGrpSpPr/>
          <p:nvPr/>
        </p:nvGrpSpPr>
        <p:grpSpPr>
          <a:xfrm>
            <a:off x="4676682" y="268060"/>
            <a:ext cx="4022725" cy="3600450"/>
            <a:chOff x="369661" y="2268538"/>
            <a:chExt cx="4022725" cy="3600450"/>
          </a:xfrm>
        </p:grpSpPr>
        <p:pic>
          <p:nvPicPr>
            <p:cNvPr id="3" name="Picture 4" descr="myofibril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9661" y="2633663"/>
              <a:ext cx="4022725" cy="3235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7"/>
            <p:cNvSpPr txBox="1">
              <a:spLocks noChangeArrowheads="1"/>
            </p:cNvSpPr>
            <p:nvPr/>
          </p:nvSpPr>
          <p:spPr bwMode="auto">
            <a:xfrm>
              <a:off x="1522186" y="2268538"/>
              <a:ext cx="1655762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cs-CZ" altLang="en-US" dirty="0"/>
                <a:t>myofilamenta</a:t>
              </a:r>
            </a:p>
          </p:txBody>
        </p:sp>
        <p:sp>
          <p:nvSpPr>
            <p:cNvPr id="5" name="Line 8"/>
            <p:cNvSpPr>
              <a:spLocks noChangeShapeType="1"/>
            </p:cNvSpPr>
            <p:nvPr/>
          </p:nvSpPr>
          <p:spPr bwMode="auto">
            <a:xfrm>
              <a:off x="2673123" y="2628900"/>
              <a:ext cx="288925" cy="2873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Line 9"/>
            <p:cNvSpPr>
              <a:spLocks noChangeShapeType="1"/>
            </p:cNvSpPr>
            <p:nvPr/>
          </p:nvSpPr>
          <p:spPr bwMode="auto">
            <a:xfrm>
              <a:off x="2385786" y="2628900"/>
              <a:ext cx="144462" cy="6477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2" descr="0106_0001"/>
          <p:cNvPicPr>
            <a:picLocks noChangeAspect="1" noChangeArrowheads="1"/>
          </p:cNvPicPr>
          <p:nvPr/>
        </p:nvPicPr>
        <p:blipFill>
          <a:blip r:embed="rId5" cstate="print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" t="21599" b="23497"/>
          <a:stretch>
            <a:fillRect/>
          </a:stretch>
        </p:blipFill>
        <p:spPr bwMode="auto">
          <a:xfrm>
            <a:off x="166750" y="3439696"/>
            <a:ext cx="4262807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Obrázek 5" descr="contraction muscle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773" y="4108222"/>
            <a:ext cx="3474541" cy="216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333829" y="138410"/>
            <a:ext cx="3185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/>
              <a:t>Rhabdomyocyt</a:t>
            </a:r>
            <a:endParaRPr lang="en-US" sz="28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3442422" y="1774369"/>
            <a:ext cx="117565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err="1"/>
              <a:t>myofibrils</a:t>
            </a:r>
            <a:endParaRPr lang="en-US" dirty="0"/>
          </a:p>
        </p:txBody>
      </p:sp>
      <p:cxnSp>
        <p:nvCxnSpPr>
          <p:cNvPr id="13" name="Přímá spojnice se šipkou 12"/>
          <p:cNvCxnSpPr>
            <a:stCxn id="12" idx="1"/>
          </p:cNvCxnSpPr>
          <p:nvPr/>
        </p:nvCxnSpPr>
        <p:spPr>
          <a:xfrm flipH="1">
            <a:off x="3190959" y="1959035"/>
            <a:ext cx="251463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 flipV="1">
            <a:off x="3726718" y="1719551"/>
            <a:ext cx="74932" cy="16004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572493" y="3070364"/>
            <a:ext cx="3151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                     </a:t>
            </a:r>
            <a:r>
              <a:rPr lang="cs-CZ" sz="1400" dirty="0"/>
              <a:t>H-</a:t>
            </a:r>
            <a:r>
              <a:rPr lang="cs-CZ" dirty="0"/>
              <a:t>M</a:t>
            </a:r>
            <a:r>
              <a:rPr lang="cs-CZ" sz="1400" dirty="0"/>
              <a:t>-H</a:t>
            </a:r>
            <a:r>
              <a:rPr lang="cs-CZ" dirty="0"/>
              <a:t>                   Z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278854" y="2840077"/>
            <a:ext cx="3998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I-proužek         A-proužek       I-proužek   </a:t>
            </a:r>
          </a:p>
        </p:txBody>
      </p:sp>
    </p:spTree>
    <p:extLst>
      <p:ext uri="{BB962C8B-B14F-4D97-AF65-F5344CB8AC3E}">
        <p14:creationId xmlns:p14="http://schemas.microsoft.com/office/powerpoint/2010/main" val="4173142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3" y="174171"/>
            <a:ext cx="9010043" cy="6604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5313" y="72573"/>
            <a:ext cx="901004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400" dirty="0" err="1"/>
              <a:t>Rhabdomyocyty</a:t>
            </a:r>
            <a:r>
              <a:rPr lang="cs-CZ" sz="2400" dirty="0"/>
              <a:t> – okohybné svaly krysy (TEM)</a:t>
            </a:r>
            <a:endParaRPr lang="en-US" sz="24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65313" y="1197429"/>
            <a:ext cx="14514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mitochondrie</a:t>
            </a:r>
            <a:endParaRPr lang="en-US" dirty="0"/>
          </a:p>
        </p:txBody>
      </p:sp>
      <p:sp>
        <p:nvSpPr>
          <p:cNvPr id="5" name="TextovéPole 4"/>
          <p:cNvSpPr txBox="1"/>
          <p:nvPr/>
        </p:nvSpPr>
        <p:spPr>
          <a:xfrm>
            <a:off x="65313" y="1814286"/>
            <a:ext cx="11393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myofibrily</a:t>
            </a:r>
            <a:endParaRPr lang="en-US" dirty="0"/>
          </a:p>
        </p:txBody>
      </p:sp>
      <p:sp>
        <p:nvSpPr>
          <p:cNvPr id="6" name="TextovéPole 5"/>
          <p:cNvSpPr txBox="1"/>
          <p:nvPr/>
        </p:nvSpPr>
        <p:spPr>
          <a:xfrm>
            <a:off x="0" y="2663764"/>
            <a:ext cx="151674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sarkolema a lamina </a:t>
            </a:r>
            <a:r>
              <a:rPr lang="cs-CZ" dirty="0" err="1"/>
              <a:t>basalis</a:t>
            </a:r>
            <a:endParaRPr lang="en-US" dirty="0"/>
          </a:p>
        </p:txBody>
      </p:sp>
      <p:sp>
        <p:nvSpPr>
          <p:cNvPr id="7" name="TextovéPole 6"/>
          <p:cNvSpPr txBox="1"/>
          <p:nvPr/>
        </p:nvSpPr>
        <p:spPr>
          <a:xfrm>
            <a:off x="32656" y="3766457"/>
            <a:ext cx="14514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mitochondrie</a:t>
            </a:r>
            <a:endParaRPr lang="en-US" dirty="0"/>
          </a:p>
        </p:txBody>
      </p:sp>
      <p:sp>
        <p:nvSpPr>
          <p:cNvPr id="8" name="TextovéPole 7"/>
          <p:cNvSpPr txBox="1"/>
          <p:nvPr/>
        </p:nvSpPr>
        <p:spPr>
          <a:xfrm>
            <a:off x="65313" y="4434115"/>
            <a:ext cx="10668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jádro</a:t>
            </a:r>
            <a:endParaRPr lang="en-US" dirty="0"/>
          </a:p>
        </p:txBody>
      </p:sp>
      <p:sp>
        <p:nvSpPr>
          <p:cNvPr id="9" name="TextovéPole 8"/>
          <p:cNvSpPr txBox="1"/>
          <p:nvPr/>
        </p:nvSpPr>
        <p:spPr>
          <a:xfrm>
            <a:off x="7255" y="5406963"/>
            <a:ext cx="113937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/>
              <a:t>myofibrily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957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28173" y="91729"/>
            <a:ext cx="6022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/>
              <a:t>Rhabdomyocyt</a:t>
            </a:r>
            <a:r>
              <a:rPr lang="cs-CZ" sz="2400" dirty="0"/>
              <a:t> </a:t>
            </a:r>
            <a:endParaRPr lang="en-US" sz="24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173" y="664550"/>
            <a:ext cx="8301037" cy="606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388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0602"/>
            <a:ext cx="9144000" cy="578165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92740" y="224256"/>
            <a:ext cx="6785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Hladká svalovina – Intestinum </a:t>
            </a:r>
            <a:r>
              <a:rPr lang="cs-CZ" sz="2400" dirty="0" err="1"/>
              <a:t>tenue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66673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B6D84E30-6DF0-49EA-B428-7918825C0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685800"/>
            <a:ext cx="7315200" cy="5486400"/>
          </a:xfrm>
          <a:prstGeom prst="rect">
            <a:avLst/>
          </a:prstGeom>
        </p:spPr>
      </p:pic>
      <p:sp>
        <p:nvSpPr>
          <p:cNvPr id="6" name="TextovéPole 2">
            <a:extLst>
              <a:ext uri="{FF2B5EF4-FFF2-40B4-BE49-F238E27FC236}">
                <a16:creationId xmlns:a16="http://schemas.microsoft.com/office/drawing/2014/main" id="{A4448E9F-5523-40D4-A6BA-F4DCA2310E7A}"/>
              </a:ext>
            </a:extLst>
          </p:cNvPr>
          <p:cNvSpPr txBox="1"/>
          <p:nvPr/>
        </p:nvSpPr>
        <p:spPr>
          <a:xfrm>
            <a:off x="192740" y="224256"/>
            <a:ext cx="6785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Hladká svalovina – Intestinum </a:t>
            </a:r>
            <a:r>
              <a:rPr lang="cs-CZ" sz="2400" dirty="0" err="1"/>
              <a:t>crassum</a:t>
            </a:r>
            <a:endParaRPr lang="en-US" sz="2400" dirty="0"/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3D322974-F5A4-4D47-9975-1E2E301E1FD0}"/>
              </a:ext>
            </a:extLst>
          </p:cNvPr>
          <p:cNvSpPr/>
          <p:nvPr/>
        </p:nvSpPr>
        <p:spPr>
          <a:xfrm rot="2878314">
            <a:off x="7073589" y="4274545"/>
            <a:ext cx="462708" cy="4627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656436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1424</TotalTime>
  <Words>171</Words>
  <Application>Microsoft Office PowerPoint</Application>
  <PresentationFormat>On-screen Show (4:3)</PresentationFormat>
  <Paragraphs>61</Paragraphs>
  <Slides>19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Motiv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kotasova</dc:creator>
  <cp:lastModifiedBy>Václav Chochola</cp:lastModifiedBy>
  <cp:revision>35</cp:revision>
  <dcterms:created xsi:type="dcterms:W3CDTF">2015-03-26T08:41:42Z</dcterms:created>
  <dcterms:modified xsi:type="dcterms:W3CDTF">2021-05-06T09:30:51Z</dcterms:modified>
</cp:coreProperties>
</file>