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331" r:id="rId3"/>
    <p:sldId id="367" r:id="rId4"/>
    <p:sldId id="364" r:id="rId5"/>
    <p:sldId id="386" r:id="rId6"/>
    <p:sldId id="387" r:id="rId7"/>
    <p:sldId id="366" r:id="rId8"/>
    <p:sldId id="329" r:id="rId9"/>
    <p:sldId id="309" r:id="rId10"/>
    <p:sldId id="317" r:id="rId11"/>
    <p:sldId id="311" r:id="rId12"/>
    <p:sldId id="312" r:id="rId13"/>
    <p:sldId id="401" r:id="rId14"/>
    <p:sldId id="330" r:id="rId15"/>
    <p:sldId id="315" r:id="rId16"/>
    <p:sldId id="359" r:id="rId17"/>
    <p:sldId id="360" r:id="rId18"/>
    <p:sldId id="265" r:id="rId19"/>
    <p:sldId id="321" r:id="rId20"/>
    <p:sldId id="323" r:id="rId21"/>
    <p:sldId id="324" r:id="rId22"/>
    <p:sldId id="325" r:id="rId23"/>
    <p:sldId id="327" r:id="rId24"/>
    <p:sldId id="393" r:id="rId25"/>
    <p:sldId id="402" r:id="rId26"/>
    <p:sldId id="374" r:id="rId27"/>
    <p:sldId id="388" r:id="rId28"/>
    <p:sldId id="389" r:id="rId29"/>
    <p:sldId id="391" r:id="rId30"/>
    <p:sldId id="390" r:id="rId31"/>
    <p:sldId id="392" r:id="rId32"/>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3868"/>
  </p:normalViewPr>
  <p:slideViewPr>
    <p:cSldViewPr snapToGrid="0" snapToObjects="1" showGuides="1">
      <p:cViewPr varScale="1">
        <p:scale>
          <a:sx n="89" d="100"/>
          <a:sy n="89" d="100"/>
        </p:scale>
        <p:origin x="143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11FF0E-D205-B84A-9387-001E88A6F47B}" type="datetimeFigureOut">
              <a:rPr lang="cs-CZ" smtClean="0"/>
              <a:t>06.04.2021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4A7F7-3AC7-DC4A-BC03-FED76E352472}" type="slidenum">
              <a:rPr lang="cs-CZ" smtClean="0"/>
              <a:t>‹#›</a:t>
            </a:fld>
            <a:endParaRPr lang="cs-CZ"/>
          </a:p>
        </p:txBody>
      </p:sp>
    </p:spTree>
    <p:extLst>
      <p:ext uri="{BB962C8B-B14F-4D97-AF65-F5344CB8AC3E}">
        <p14:creationId xmlns:p14="http://schemas.microsoft.com/office/powerpoint/2010/main" val="3287231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Dobrý den,</a:t>
            </a:r>
          </a:p>
          <a:p>
            <a:r>
              <a:rPr lang="cs-CZ" dirty="0"/>
              <a:t>Moje jméno je Veronika </a:t>
            </a:r>
            <a:r>
              <a:rPr lang="cs-CZ" dirty="0" err="1"/>
              <a:t>Fedorová</a:t>
            </a:r>
            <a:r>
              <a:rPr lang="cs-CZ" dirty="0"/>
              <a:t> a dnešní přednáškou budu navazovat na téma Embryologie. Dnes se budeme bavit o uložení plodu v děloze, znacích zralého plodu, vysvětlíme si </a:t>
            </a:r>
            <a:r>
              <a:rPr lang="cs-CZ" dirty="0" err="1"/>
              <a:t>Hasseho</a:t>
            </a:r>
            <a:r>
              <a:rPr lang="cs-CZ" dirty="0"/>
              <a:t> pravidlo a nakonec se zaměříme i na teratologii a prenatální diagnostiku. V minulé přednášce jste probírali oplození a vývoj embrya, teď navážeme těhotenstvím.</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1</a:t>
            </a:fld>
            <a:endParaRPr lang="cs-CZ"/>
          </a:p>
        </p:txBody>
      </p:sp>
    </p:spTree>
    <p:extLst>
      <p:ext uri="{BB962C8B-B14F-4D97-AF65-F5344CB8AC3E}">
        <p14:creationId xmlns:p14="http://schemas.microsoft.com/office/powerpoint/2010/main" val="2527338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3BAABD-9BEB-4EC5-AC7F-DE7E65C20C40}" type="slidenum">
              <a:rPr lang="cs-CZ" altLang="cs-CZ"/>
              <a:pPr/>
              <a:t>11</a:t>
            </a:fld>
            <a:endParaRPr lang="cs-CZ" altLang="cs-CZ"/>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p:txBody>
          <a:bodyPr/>
          <a:lstStyle/>
          <a:p>
            <a:r>
              <a:rPr lang="cs-CZ" altLang="cs-CZ" dirty="0"/>
              <a:t>Dalším pojem popisujícím uložení plodu v děloze je jeho držení neboli habitus. Držení plodu popisuje vztah plodu k sobě navzájem a rozlišujeme pravidelné a nepravidelné držení. Při pravidelném držení má plod hlavičku a končetiny flektované, horní končetiny jsou zkříženy na hrudníku, dolní končetiny jsou ohnuty v kolenním i kyčelním kloubu a přitisknuty k bříšku. Plod tak v děloze zaujímá co nejmenší objem. Pokud je držení plodu jakékoliv jiné, tak ho označujeme jako nepravidelné.</a:t>
            </a:r>
          </a:p>
        </p:txBody>
      </p:sp>
    </p:spTree>
    <p:extLst>
      <p:ext uri="{BB962C8B-B14F-4D97-AF65-F5344CB8AC3E}">
        <p14:creationId xmlns:p14="http://schemas.microsoft.com/office/powerpoint/2010/main" val="2488256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B9F8E8-4D31-49BF-BDC8-AFCACE89D20D}" type="slidenum">
              <a:rPr lang="cs-CZ" altLang="cs-CZ"/>
              <a:pPr/>
              <a:t>12</a:t>
            </a:fld>
            <a:endParaRPr lang="cs-CZ" altLang="cs-CZ"/>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p:txBody>
          <a:bodyPr/>
          <a:lstStyle/>
          <a:p>
            <a:r>
              <a:rPr lang="cs-CZ" altLang="cs-CZ" dirty="0"/>
              <a:t>Posledním popisem je Naléhání plodu neboli </a:t>
            </a:r>
            <a:r>
              <a:rPr lang="cs-CZ" altLang="cs-CZ" dirty="0" err="1"/>
              <a:t>praesentatio</a:t>
            </a:r>
            <a:r>
              <a:rPr lang="cs-CZ" altLang="cs-CZ" dirty="0"/>
              <a:t>. Naléháním označujeme tu část, kterou plod naléhá na pánevní vchod. Nejčastěji je to záhlavím. Takto naléhá plod v poloze podélné hlavičkou. V této poloze může plod naléhat i temenem, čelem nebo obličejem, což ale vzácně když hlavička není flektovaná, ale je zakloněná.</a:t>
            </a:r>
          </a:p>
          <a:p>
            <a:r>
              <a:rPr lang="cs-CZ" altLang="cs-CZ" dirty="0"/>
              <a:t>Další možností je naléhání zadečkem a chodidly, jak k tomu dochází u polohy podélné koncem pánevním nebo trupem či ramenem nebo jinou částí při poloze příčné.</a:t>
            </a:r>
          </a:p>
          <a:p>
            <a:endParaRPr lang="cs-CZ" altLang="cs-CZ" dirty="0"/>
          </a:p>
        </p:txBody>
      </p:sp>
    </p:spTree>
    <p:extLst>
      <p:ext uri="{BB962C8B-B14F-4D97-AF65-F5344CB8AC3E}">
        <p14:creationId xmlns:p14="http://schemas.microsoft.com/office/powerpoint/2010/main" val="4097625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650D8F-6128-4EB6-910B-DA449A24093C}" type="slidenum">
              <a:rPr lang="cs-CZ" altLang="cs-CZ"/>
              <a:pPr/>
              <a:t>13</a:t>
            </a:fld>
            <a:endParaRPr lang="cs-CZ" altLang="cs-CZ"/>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p:txBody>
          <a:bodyPr/>
          <a:lstStyle/>
          <a:p>
            <a:r>
              <a:rPr lang="cs-CZ" altLang="cs-CZ" dirty="0"/>
              <a:t>Když to všechno shrneme tak za fyziologické uložení plodu se považuje plod v poloze podélné hlavičkou, v postavení prvním obyčejném, zaujímající pravidelné držení a naléhající záhlavím.. </a:t>
            </a:r>
          </a:p>
          <a:p>
            <a:r>
              <a:rPr lang="cs-CZ" altLang="cs-CZ" dirty="0"/>
              <a:t>Odchylky od této normy polohy, držení a naléhání pak představují komplikace při porodu.</a:t>
            </a:r>
          </a:p>
          <a:p>
            <a:endParaRPr lang="cs-CZ" altLang="cs-CZ" dirty="0"/>
          </a:p>
        </p:txBody>
      </p:sp>
    </p:spTree>
    <p:extLst>
      <p:ext uri="{BB962C8B-B14F-4D97-AF65-F5344CB8AC3E}">
        <p14:creationId xmlns:p14="http://schemas.microsoft.com/office/powerpoint/2010/main" val="354892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 plodu i novorozenců se posuzuje jak zralost tak donošenost. Donošenost a zralost nemusí být totéž. Donošený plod není nutně zralý a nedonošený plod může být zralý.</a:t>
            </a:r>
          </a:p>
          <a:p>
            <a:r>
              <a:rPr lang="cs-CZ" dirty="0"/>
              <a:t>Donošenost se vztahuje k délce těhotenství určené menstruačním stáří, které jsme si popsali na začátku. Za nedonošený plod nebo novorozence považujeme takové, kdy těhotenství trvá do 37 týdnů, donošené (38-40 týdnů) a přenošené </a:t>
            </a:r>
          </a:p>
          <a:p>
            <a:r>
              <a:rPr lang="cs-CZ" dirty="0"/>
              <a:t>, když těhotenství trvá déle než 42 týdnů.</a:t>
            </a:r>
          </a:p>
          <a:p>
            <a:r>
              <a:rPr lang="cs-CZ" dirty="0"/>
              <a:t>Plody a novorozenci se mohou klasifikovat ještě podle stavu výživy neboli trofiky na hypotrofické, </a:t>
            </a:r>
            <a:r>
              <a:rPr lang="cs-CZ" dirty="0" err="1"/>
              <a:t>eutrofické</a:t>
            </a:r>
            <a:r>
              <a:rPr lang="cs-CZ" dirty="0"/>
              <a:t> a hypertrofické. Za </a:t>
            </a:r>
            <a:r>
              <a:rPr lang="cs-CZ" dirty="0" err="1"/>
              <a:t>eutrofického</a:t>
            </a:r>
            <a:r>
              <a:rPr lang="cs-CZ" dirty="0"/>
              <a:t> novorozence považujeme jedince s váhou 3400-3500 g a délkou 50-51 cm. Tyto hodnoty se aktuálně zvětšují, děti se rodí větší, kolem 4 kil.</a:t>
            </a:r>
          </a:p>
          <a:p>
            <a:r>
              <a:rPr lang="cs-CZ" dirty="0"/>
              <a:t>S těmito mírami se pojí i zralost, která se vztahuje ke stupni vývoje plodu. Zralost se určuje objektivními kritérii, kterým se říká znaky zralosti a určují zda je plod nebo novorozenec zralý nebo nezralý.</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14</a:t>
            </a:fld>
            <a:endParaRPr lang="cs-CZ"/>
          </a:p>
        </p:txBody>
      </p:sp>
    </p:spTree>
    <p:extLst>
      <p:ext uri="{BB962C8B-B14F-4D97-AF65-F5344CB8AC3E}">
        <p14:creationId xmlns:p14="http://schemas.microsoft.com/office/powerpoint/2010/main" val="609232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03A2D8-E904-430A-8DB9-613DCDDCD4B3}" type="slidenum">
              <a:rPr lang="cs-CZ" altLang="cs-CZ"/>
              <a:pPr/>
              <a:t>15</a:t>
            </a:fld>
            <a:endParaRPr lang="cs-CZ" altLang="cs-CZ"/>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p:txBody>
          <a:bodyPr/>
          <a:lstStyle/>
          <a:p>
            <a:r>
              <a:rPr lang="cs-CZ" altLang="cs-CZ" dirty="0"/>
              <a:t>Znaky zralosti dělíme na hlavní a pomocné. Mezi hlavní řadíme délku plodu, která je u zralého 50-51 cm. Hmotnost plodu (3000-3500g u zralého). Rozměry hlavičky které jsou odpovídající zralému plodu, což je v obvodu 34 cm. Dále pak u chlapců sestouplá varlata v šourku. U dívek labia majora překrývá labia </a:t>
            </a:r>
            <a:r>
              <a:rPr lang="cs-CZ" altLang="cs-CZ" dirty="0" err="1"/>
              <a:t>minora</a:t>
            </a:r>
            <a:r>
              <a:rPr lang="cs-CZ" altLang="cs-CZ" dirty="0"/>
              <a:t>. Vždycky je potřeba vyjmenovávat znaky od délky a váhy.</a:t>
            </a:r>
          </a:p>
          <a:p>
            <a:r>
              <a:rPr lang="cs-CZ" altLang="cs-CZ" dirty="0"/>
              <a:t>Pomocnými znaky jsou následující. Plod je </a:t>
            </a:r>
            <a:r>
              <a:rPr lang="cs-CZ" altLang="cs-CZ" dirty="0" err="1"/>
              <a:t>eutrofický</a:t>
            </a:r>
            <a:r>
              <a:rPr lang="cs-CZ" altLang="cs-CZ" dirty="0"/>
              <a:t>, má díky vytvořenému podkožnímu tuku zaoblené kontury těla. Kůže je růžová, na ramenou a zádech mohou být zbytky lanuga – jemného ochlupení.</a:t>
            </a:r>
          </a:p>
          <a:p>
            <a:r>
              <a:rPr lang="cs-CZ" altLang="cs-CZ" dirty="0"/>
              <a:t>Dále řasy a obočí jsou vytvořeny, vlasy jsou dlouhé více než </a:t>
            </a:r>
            <a:r>
              <a:rPr lang="cs-CZ" altLang="cs-CZ" dirty="0" err="1"/>
              <a:t>centimentr</a:t>
            </a:r>
            <a:r>
              <a:rPr lang="cs-CZ" altLang="cs-CZ" dirty="0"/>
              <a:t> a nehty přesahují přes okraje prstů. Lebeční kosti jsou tvrdé, obě fontanely jsou hmatné. Novorozenec taktéž křičí a pohybuje se.</a:t>
            </a:r>
          </a:p>
        </p:txBody>
      </p:sp>
    </p:spTree>
    <p:extLst>
      <p:ext uri="{BB962C8B-B14F-4D97-AF65-F5344CB8AC3E}">
        <p14:creationId xmlns:p14="http://schemas.microsoft.com/office/powerpoint/2010/main" val="144128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Diemeter</a:t>
            </a:r>
            <a:r>
              <a:rPr lang="cs-CZ" dirty="0"/>
              <a:t> není obvod, je to průměr. </a:t>
            </a:r>
            <a:r>
              <a:rPr lang="cs-CZ" dirty="0" err="1"/>
              <a:t>Daimeter</a:t>
            </a:r>
            <a:r>
              <a:rPr lang="cs-CZ" dirty="0"/>
              <a:t> </a:t>
            </a:r>
            <a:r>
              <a:rPr lang="cs-CZ" dirty="0" err="1"/>
              <a:t>suboccipito</a:t>
            </a:r>
            <a:r>
              <a:rPr lang="cs-CZ" dirty="0"/>
              <a:t> </a:t>
            </a:r>
            <a:r>
              <a:rPr lang="cs-CZ" dirty="0" err="1"/>
              <a:t>bregmatica</a:t>
            </a:r>
            <a:r>
              <a:rPr lang="cs-CZ" dirty="0"/>
              <a:t> je důležitý pro porod – nejmenší průměr, který odpovídá pánevnímu vchodu. Místo naléhání – záhlaví.</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17</a:t>
            </a:fld>
            <a:endParaRPr lang="cs-CZ"/>
          </a:p>
        </p:txBody>
      </p:sp>
    </p:spTree>
    <p:extLst>
      <p:ext uri="{BB962C8B-B14F-4D97-AF65-F5344CB8AC3E}">
        <p14:creationId xmlns:p14="http://schemas.microsoft.com/office/powerpoint/2010/main" val="198972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Nyní se trošku vrátíme ve vývoji, protože si potřebujeme ještě říct, jak vypadá situace v případě vícečetných těhotenství. Výskyt dvojčat je v </a:t>
            </a:r>
            <a:r>
              <a:rPr lang="cs-CZ" dirty="0" err="1"/>
              <a:t>popoulaci</a:t>
            </a:r>
            <a:r>
              <a:rPr lang="cs-CZ" dirty="0"/>
              <a:t> </a:t>
            </a:r>
            <a:r>
              <a:rPr lang="cs-CZ" dirty="0" err="1"/>
              <a:t>aasi</a:t>
            </a:r>
            <a:r>
              <a:rPr lang="cs-CZ" dirty="0"/>
              <a:t> 1:100 porodů, u trojčat je to 1:100 na durhou, čtyřčat jedna ku sto na třetí porodů.</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18</a:t>
            </a:fld>
            <a:endParaRPr lang="cs-CZ"/>
          </a:p>
        </p:txBody>
      </p:sp>
    </p:spTree>
    <p:extLst>
      <p:ext uri="{BB962C8B-B14F-4D97-AF65-F5344CB8AC3E}">
        <p14:creationId xmlns:p14="http://schemas.microsoft.com/office/powerpoint/2010/main" val="139686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Dvouvaječná (</a:t>
            </a:r>
            <a:r>
              <a:rPr lang="cs-CZ" dirty="0" err="1"/>
              <a:t>dizygotická</a:t>
            </a:r>
            <a:r>
              <a:rPr lang="cs-CZ" dirty="0"/>
              <a:t>) dvojčata vzniknou při oplození dvou </a:t>
            </a:r>
            <a:r>
              <a:rPr lang="cs-CZ" dirty="0" err="1"/>
              <a:t>oocytů</a:t>
            </a:r>
            <a:r>
              <a:rPr lang="cs-CZ" dirty="0"/>
              <a:t> dvěma spermiemi. Jak vidíme na obrázku vlevo, každý zárodek se vyvíjí samostatně, má vlastní </a:t>
            </a:r>
            <a:r>
              <a:rPr lang="cs-CZ" dirty="0" err="1"/>
              <a:t>amniom</a:t>
            </a:r>
            <a:r>
              <a:rPr lang="cs-CZ" dirty="0"/>
              <a:t>, chorion i placentu. Pokud se blastocysty implantovaly blízko u sebe, mohou u těchto </a:t>
            </a:r>
            <a:r>
              <a:rPr lang="cs-CZ" dirty="0" err="1"/>
              <a:t>dvojičat</a:t>
            </a:r>
            <a:r>
              <a:rPr lang="cs-CZ" dirty="0"/>
              <a:t> druhotně srůst jejich </a:t>
            </a:r>
            <a:r>
              <a:rPr lang="cs-CZ" dirty="0" err="1"/>
              <a:t>choria</a:t>
            </a:r>
            <a:r>
              <a:rPr lang="cs-CZ" dirty="0"/>
              <a:t>. </a:t>
            </a:r>
          </a:p>
          <a:p>
            <a:r>
              <a:rPr lang="cs-CZ" dirty="0"/>
              <a:t>Logické je, že </a:t>
            </a:r>
            <a:r>
              <a:rPr lang="cs-CZ" dirty="0" err="1"/>
              <a:t>dvojvajčená</a:t>
            </a:r>
            <a:r>
              <a:rPr lang="cs-CZ" dirty="0"/>
              <a:t> dvojčata mohou být stejného nebo různého pohlaví a podobní si jsou jako jakýkoliv jiní sourozenci různého věku.</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19</a:t>
            </a:fld>
            <a:endParaRPr lang="cs-CZ"/>
          </a:p>
        </p:txBody>
      </p:sp>
    </p:spTree>
    <p:extLst>
      <p:ext uri="{BB962C8B-B14F-4D97-AF65-F5344CB8AC3E}">
        <p14:creationId xmlns:p14="http://schemas.microsoft.com/office/powerpoint/2010/main" val="1890559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U jednovaječných, neboli </a:t>
            </a:r>
            <a:r>
              <a:rPr lang="cs-CZ" dirty="0" err="1"/>
              <a:t>monozygotických</a:t>
            </a:r>
            <a:r>
              <a:rPr lang="cs-CZ" dirty="0"/>
              <a:t> dvojčat je situace jiná. Na začátku je jeden </a:t>
            </a:r>
            <a:r>
              <a:rPr lang="cs-CZ" dirty="0" err="1"/>
              <a:t>oocyt</a:t>
            </a:r>
            <a:r>
              <a:rPr lang="cs-CZ" dirty="0"/>
              <a:t> oplodněn jednou spermií. K rozdělení dojde během dalšího vývoje a to před </a:t>
            </a:r>
            <a:r>
              <a:rPr lang="cs-CZ" dirty="0" err="1"/>
              <a:t>implatance</a:t>
            </a:r>
            <a:r>
              <a:rPr lang="cs-CZ" dirty="0"/>
              <a:t>, během ní nebo po implantaci. Jedinci jsou geneticky identičtí a proto i nutně vždy stejného pohlaví. Na tom, kdy se zárodek rozdělí, závisí i uspořádání plodových obalů.</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20</a:t>
            </a:fld>
            <a:endParaRPr lang="cs-CZ"/>
          </a:p>
        </p:txBody>
      </p:sp>
    </p:spTree>
    <p:extLst>
      <p:ext uri="{BB962C8B-B14F-4D97-AF65-F5344CB8AC3E}">
        <p14:creationId xmlns:p14="http://schemas.microsoft.com/office/powerpoint/2010/main" val="2457602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Pokud dojde k rozdělení před implantací ve stádiu dvou blastomer, vyvinou se dvě blastocysty, které nezávisle na sobě implantují. Plodové obaly i placentu pak má každý jedinec samostatné. Říká se jim </a:t>
            </a:r>
            <a:r>
              <a:rPr lang="cs-CZ" dirty="0" err="1"/>
              <a:t>diamnoitická</a:t>
            </a:r>
            <a:r>
              <a:rPr lang="cs-CZ" dirty="0"/>
              <a:t> a </a:t>
            </a:r>
            <a:r>
              <a:rPr lang="cs-CZ" dirty="0" err="1"/>
              <a:t>dichoriální</a:t>
            </a:r>
            <a:r>
              <a:rPr lang="cs-CZ" dirty="0"/>
              <a:t> dvojčata a rozložení obalů mají stejné jak </a:t>
            </a:r>
            <a:r>
              <a:rPr lang="cs-CZ" dirty="0" err="1"/>
              <a:t>dizygotická</a:t>
            </a:r>
            <a:r>
              <a:rPr lang="cs-CZ" dirty="0"/>
              <a:t> dvojčata. Četnost </a:t>
            </a:r>
            <a:r>
              <a:rPr lang="cs-CZ" dirty="0" err="1"/>
              <a:t>diamnoitických</a:t>
            </a:r>
            <a:r>
              <a:rPr lang="cs-CZ" dirty="0"/>
              <a:t> a </a:t>
            </a:r>
            <a:r>
              <a:rPr lang="cs-CZ" dirty="0" err="1"/>
              <a:t>dichoriálích</a:t>
            </a:r>
            <a:r>
              <a:rPr lang="cs-CZ" dirty="0"/>
              <a:t> </a:t>
            </a:r>
            <a:r>
              <a:rPr lang="cs-CZ" dirty="0" err="1"/>
              <a:t>monozygotických</a:t>
            </a:r>
            <a:r>
              <a:rPr lang="cs-CZ" dirty="0"/>
              <a:t> dvojčat je ais 34% všech </a:t>
            </a:r>
            <a:r>
              <a:rPr lang="cs-CZ" dirty="0" err="1"/>
              <a:t>monozygotických</a:t>
            </a:r>
            <a:r>
              <a:rPr lang="cs-CZ" dirty="0"/>
              <a:t> dvojčat.</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21</a:t>
            </a:fld>
            <a:endParaRPr lang="cs-CZ"/>
          </a:p>
        </p:txBody>
      </p:sp>
    </p:spTree>
    <p:extLst>
      <p:ext uri="{BB962C8B-B14F-4D97-AF65-F5344CB8AC3E}">
        <p14:creationId xmlns:p14="http://schemas.microsoft.com/office/powerpoint/2010/main" val="3859037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Při stanovení délky můžeme vycházet buďto z data oplození nebo data poslední menstruace. Obvykleji se počítá od data prvního dne poslední menstruace protože datum oplození nebývá vždy známo. Z tohoto výpočtu tedy vychází, že těhotenství trvá 40 týdnů, což je 280 dnů. To odpovídá 10 lunárním měsícům. Jeden lunární měsíc je totiž 28 dní, kalendářních měsíců je to 9. Označujeme to jako menstruační stáří, které dělíme na trimestry. </a:t>
            </a:r>
          </a:p>
          <a:p>
            <a:r>
              <a:rPr lang="cs-CZ" dirty="0"/>
              <a:t>Délka těhotenství od fertilizace, neboli fertilizační stáří je o něco kratší a je to 266 dnů a rozlišujeme období </a:t>
            </a:r>
            <a:r>
              <a:rPr lang="cs-CZ" dirty="0" err="1"/>
              <a:t>preembrya</a:t>
            </a:r>
            <a:r>
              <a:rPr lang="cs-CZ" dirty="0"/>
              <a:t>, období embryonální a fetální.</a:t>
            </a:r>
          </a:p>
          <a:p>
            <a:pPr marL="0" marR="0" indent="0" algn="l" defTabSz="914400" rtl="0" eaLnBrk="1" fontAlgn="auto" latinLnBrk="0" hangingPunct="1">
              <a:lnSpc>
                <a:spcPct val="100000"/>
              </a:lnSpc>
              <a:spcBef>
                <a:spcPts val="0"/>
              </a:spcBef>
              <a:spcAft>
                <a:spcPts val="0"/>
              </a:spcAft>
              <a:buClrTx/>
              <a:buSzTx/>
              <a:buFontTx/>
              <a:buNone/>
              <a:tabLst/>
              <a:defRPr/>
            </a:pPr>
            <a:r>
              <a:rPr lang="cs-CZ" dirty="0"/>
              <a:t>Termín porodu se počítá jako první den poslední menstruace + 9 měsíců + 7 dnů.  Jinou cestou dojdeme ke stejnému výsledku a to když budeme počítat První den poslední menstruace + 1 rok – 3 měsíce + 7 dnů. Porodem končí prenatální fáze ontogeneze a jedinec zahajuje postnatální vývoj.</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2</a:t>
            </a:fld>
            <a:endParaRPr lang="cs-CZ"/>
          </a:p>
        </p:txBody>
      </p:sp>
    </p:spTree>
    <p:extLst>
      <p:ext uri="{BB962C8B-B14F-4D97-AF65-F5344CB8AC3E}">
        <p14:creationId xmlns:p14="http://schemas.microsoft.com/office/powerpoint/2010/main" val="4212511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Častěji asi v 65 % dochází k rozdělení později ve vývoji, ve stádiu blastocysty. V takovém případě vznikají dva </a:t>
            </a:r>
            <a:r>
              <a:rPr lang="cs-CZ" dirty="0" err="1"/>
              <a:t>embryoblasty</a:t>
            </a:r>
            <a:r>
              <a:rPr lang="cs-CZ" dirty="0"/>
              <a:t>, které mají každý samostatné amnion, ale společné chorion i placentu, protože k rozdělení trofoblastu nedochází.</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22</a:t>
            </a:fld>
            <a:endParaRPr lang="cs-CZ"/>
          </a:p>
        </p:txBody>
      </p:sp>
    </p:spTree>
    <p:extLst>
      <p:ext uri="{BB962C8B-B14F-4D97-AF65-F5344CB8AC3E}">
        <p14:creationId xmlns:p14="http://schemas.microsoft.com/office/powerpoint/2010/main" val="2037543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Vzácně mohou vzniknout jednovaječná dvojčata i tímto třetím způsobem, kdy dojde k rozdělení zárodečného </a:t>
            </a:r>
            <a:r>
              <a:rPr lang="cs-CZ" dirty="0" err="1"/>
              <a:t>bilaminárního</a:t>
            </a:r>
            <a:r>
              <a:rPr lang="cs-CZ" dirty="0"/>
              <a:t> terčíku na dva, pokud se na něm duplicitně a v dostatečné vzdálenosti od sebe založily axiální struktury. Taková dvojčata mají společné amnion, chorion i placentu a říká se jim </a:t>
            </a:r>
            <a:r>
              <a:rPr lang="cs-CZ" dirty="0" err="1"/>
              <a:t>monoamniotická</a:t>
            </a:r>
            <a:r>
              <a:rPr lang="cs-CZ" dirty="0"/>
              <a:t> a </a:t>
            </a:r>
            <a:r>
              <a:rPr lang="cs-CZ" dirty="0" err="1"/>
              <a:t>monochoriální</a:t>
            </a:r>
            <a:r>
              <a:rPr lang="cs-CZ" dirty="0"/>
              <a:t>.</a:t>
            </a:r>
          </a:p>
          <a:p>
            <a:r>
              <a:rPr lang="cs-CZ" dirty="0"/>
              <a:t>Pokud ležely zdvojené axiální struktury příliš blízko u sebe a nedošlo k úplnému rozdělení terčíku, dojde ke vzniku srostlých </a:t>
            </a:r>
            <a:r>
              <a:rPr lang="cs-CZ" dirty="0" err="1"/>
              <a:t>dvojičat</a:t>
            </a:r>
            <a:r>
              <a:rPr lang="cs-CZ" dirty="0"/>
              <a:t>, kterým se říká siamská. Siamská dvojčata se můžou vyvíjet symetricky nebo jedno z nich zaostává. K sekundárnímu srůstu původně samostatně založených </a:t>
            </a:r>
            <a:r>
              <a:rPr lang="cs-CZ" dirty="0" err="1"/>
              <a:t>dvojičat</a:t>
            </a:r>
            <a:r>
              <a:rPr lang="cs-CZ" dirty="0"/>
              <a:t> dochází výjimečně. </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23</a:t>
            </a:fld>
            <a:endParaRPr lang="cs-CZ"/>
          </a:p>
        </p:txBody>
      </p:sp>
    </p:spTree>
    <p:extLst>
      <p:ext uri="{BB962C8B-B14F-4D97-AF65-F5344CB8AC3E}">
        <p14:creationId xmlns:p14="http://schemas.microsoft.com/office/powerpoint/2010/main" val="2801175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 nyní přejdeme k druhému tématu, které je s embryologií spojeno a tím je </a:t>
            </a:r>
            <a:r>
              <a:rPr lang="cs-CZ" dirty="0" err="1"/>
              <a:t>tartologie</a:t>
            </a:r>
            <a:r>
              <a:rPr lang="cs-CZ" dirty="0"/>
              <a:t>. Teratologie je vědní obor, který se zabývá morfologickými projevy, příčinami a prevencí VVV.</a:t>
            </a:r>
          </a:p>
          <a:p>
            <a:r>
              <a:rPr lang="cs-CZ" dirty="0"/>
              <a:t>VVV je porucha zdraví, která je strukturní, funkční nebo metabolické povahy a nastala před narozením jedince v důsledku abnormálních událostí během vývoje.</a:t>
            </a:r>
          </a:p>
          <a:p>
            <a:r>
              <a:rPr lang="cs-CZ" dirty="0"/>
              <a:t>VVV mohou být dány jak geneticky, tak faktory vnějšího prostředí, které označujeme jako teratogeny nebo kombinací obou, což jsou tzv. multifaktoriální vrozené vady.</a:t>
            </a:r>
          </a:p>
          <a:p>
            <a:r>
              <a:rPr lang="cs-CZ" dirty="0"/>
              <a:t>Teratogeny působí na zárodek většinou přímo. O stupni teratogenní změny rozhoduje především intenzita působícího faktoru, kdy slabší intenzita vede k závažnějším teratogenním změnám, protože silná dávka vede k úplnému odumření zárodku, a fáze gravidity, tedy fáze vývoje zárodku. Jako </a:t>
            </a:r>
            <a:r>
              <a:rPr lang="cs-CZ" dirty="0" err="1"/>
              <a:t>nejkritičnější</a:t>
            </a:r>
            <a:r>
              <a:rPr lang="cs-CZ" dirty="0"/>
              <a:t> období, kdy je embryo nejvíce citlivé na působení teratogenů je mezi 15.-60. Dnem embryonálního vývoje kdy se zakládají orgány a orgánové systémy. </a:t>
            </a:r>
          </a:p>
          <a:p>
            <a:r>
              <a:rPr lang="cs-CZ" dirty="0"/>
              <a:t>Teratogeny dělíme podle povahy na fyzikální, kam řadíme ionizující záření, teplotu, radioizotopy. Chemické, kam patří různé léky – známy thalidomid, alkohol, drogy… a biologické, kam patří biologičtí činitelé jako viry nebo prvoci…</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24</a:t>
            </a:fld>
            <a:endParaRPr lang="cs-CZ"/>
          </a:p>
        </p:txBody>
      </p:sp>
    </p:spTree>
    <p:extLst>
      <p:ext uri="{BB962C8B-B14F-4D97-AF65-F5344CB8AC3E}">
        <p14:creationId xmlns:p14="http://schemas.microsoft.com/office/powerpoint/2010/main" val="3245235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na obrázku vidíme ta kritická období pro určité orgány. V kritickém období je orgán ve zvýšené míře citlivý na působení teratogenu a vznik malformace je proto nejpravděpodobnější. Kritické období každého orgánu odpovídá období jeho časného vývoje. VVV proto mohou postihnout jakýkoliv orgán – </a:t>
            </a:r>
            <a:r>
              <a:rPr lang="cs-CZ" dirty="0" err="1"/>
              <a:t>nejčastjěší</a:t>
            </a:r>
            <a:r>
              <a:rPr lang="cs-CZ" dirty="0"/>
              <a:t> VVV jsou rozštěpové vady obličeje, patra. VV srdce a cév, VVV hřbetní míchy a mozku</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25</a:t>
            </a:fld>
            <a:endParaRPr lang="cs-CZ"/>
          </a:p>
        </p:txBody>
      </p:sp>
    </p:spTree>
    <p:extLst>
      <p:ext uri="{BB962C8B-B14F-4D97-AF65-F5344CB8AC3E}">
        <p14:creationId xmlns:p14="http://schemas.microsoft.com/office/powerpoint/2010/main" val="1370564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Prenatální diagnostika zahrnuje vyšetřovací postupy z několika oborů – biochemie, genetiky, gynekologie, neonatologie a jejím cílem je odhalit riziková těhotenství a umožnit preventivní i terapeutickou péči.</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Hlavním přínosem </a:t>
            </a:r>
            <a:r>
              <a:rPr lang="cs-CZ" sz="1200" kern="1200" dirty="0" err="1">
                <a:solidFill>
                  <a:schemeClr val="tx1"/>
                </a:solidFill>
                <a:effectLst/>
                <a:latin typeface="+mn-lt"/>
                <a:ea typeface="+mn-ea"/>
                <a:cs typeface="+mn-cs"/>
              </a:rPr>
              <a:t>prenatálni</a:t>
            </a:r>
            <a:r>
              <a:rPr lang="cs-CZ" sz="1200" kern="1200" dirty="0">
                <a:solidFill>
                  <a:schemeClr val="tx1"/>
                </a:solidFill>
                <a:effectLst/>
                <a:latin typeface="+mn-lt"/>
                <a:ea typeface="+mn-ea"/>
                <a:cs typeface="+mn-cs"/>
              </a:rPr>
              <a:t>́ diagnostiky </a:t>
            </a:r>
            <a:r>
              <a:rPr lang="cs-CZ" sz="1200" kern="1200" dirty="0" err="1">
                <a:solidFill>
                  <a:schemeClr val="tx1"/>
                </a:solidFill>
                <a:effectLst/>
                <a:latin typeface="+mn-lt"/>
                <a:ea typeface="+mn-ea"/>
                <a:cs typeface="+mn-cs"/>
              </a:rPr>
              <a:t>vrozených</a:t>
            </a:r>
            <a:r>
              <a:rPr lang="cs-CZ" sz="1200" kern="1200" dirty="0">
                <a:solidFill>
                  <a:schemeClr val="tx1"/>
                </a:solidFill>
                <a:effectLst/>
                <a:latin typeface="+mn-lt"/>
                <a:ea typeface="+mn-ea"/>
                <a:cs typeface="+mn-cs"/>
              </a:rPr>
              <a:t> vad a </a:t>
            </a:r>
            <a:r>
              <a:rPr lang="cs-CZ" sz="1200" kern="1200" dirty="0" err="1">
                <a:solidFill>
                  <a:schemeClr val="tx1"/>
                </a:solidFill>
                <a:effectLst/>
                <a:latin typeface="+mn-lt"/>
                <a:ea typeface="+mn-ea"/>
                <a:cs typeface="+mn-cs"/>
              </a:rPr>
              <a:t>dědičných</a:t>
            </a:r>
            <a:r>
              <a:rPr lang="cs-CZ" sz="1200" kern="1200" dirty="0">
                <a:solidFill>
                  <a:schemeClr val="tx1"/>
                </a:solidFill>
                <a:effectLst/>
                <a:latin typeface="+mn-lt"/>
                <a:ea typeface="+mn-ea"/>
                <a:cs typeface="+mn-cs"/>
              </a:rPr>
              <a:t> nemocí je to, že </a:t>
            </a:r>
            <a:r>
              <a:rPr lang="cs-CZ" sz="1200" kern="1200" dirty="0" err="1">
                <a:solidFill>
                  <a:schemeClr val="tx1"/>
                </a:solidFill>
                <a:effectLst/>
                <a:latin typeface="+mn-lt"/>
                <a:ea typeface="+mn-ea"/>
                <a:cs typeface="+mn-cs"/>
              </a:rPr>
              <a:t>umožňuje</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včasny</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záchyt</a:t>
            </a:r>
            <a:r>
              <a:rPr lang="cs-CZ" sz="1200" kern="1200" dirty="0">
                <a:solidFill>
                  <a:schemeClr val="tx1"/>
                </a:solidFill>
                <a:effectLst/>
                <a:latin typeface="+mn-lt"/>
                <a:ea typeface="+mn-ea"/>
                <a:cs typeface="+mn-cs"/>
              </a:rPr>
              <a:t> a tedy i prevenci narození dětí s těžkými poruchami vývoje, dále </a:t>
            </a:r>
            <a:r>
              <a:rPr lang="cs-CZ" sz="1200" kern="1200" dirty="0" err="1">
                <a:solidFill>
                  <a:schemeClr val="tx1"/>
                </a:solidFill>
                <a:effectLst/>
                <a:latin typeface="+mn-lt"/>
                <a:ea typeface="+mn-ea"/>
                <a:cs typeface="+mn-cs"/>
              </a:rPr>
              <a:t>možnost</a:t>
            </a:r>
            <a:r>
              <a:rPr lang="cs-CZ" sz="1200" kern="1200" dirty="0">
                <a:solidFill>
                  <a:schemeClr val="tx1"/>
                </a:solidFill>
                <a:effectLst/>
                <a:latin typeface="+mn-lt"/>
                <a:ea typeface="+mn-ea"/>
                <a:cs typeface="+mn-cs"/>
              </a:rPr>
              <a:t> v </a:t>
            </a:r>
            <a:r>
              <a:rPr lang="cs-CZ" sz="1200" kern="1200" dirty="0" err="1">
                <a:solidFill>
                  <a:schemeClr val="tx1"/>
                </a:solidFill>
                <a:effectLst/>
                <a:latin typeface="+mn-lt"/>
                <a:ea typeface="+mn-ea"/>
                <a:cs typeface="+mn-cs"/>
              </a:rPr>
              <a:t>předstihu</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plánovat</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optimálni</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perinatálni</a:t>
            </a:r>
            <a:r>
              <a:rPr lang="cs-CZ" sz="1200" kern="1200" dirty="0">
                <a:solidFill>
                  <a:schemeClr val="tx1"/>
                </a:solidFill>
                <a:effectLst/>
                <a:latin typeface="+mn-lt"/>
                <a:ea typeface="+mn-ea"/>
                <a:cs typeface="+mn-cs"/>
              </a:rPr>
              <a:t>́ </a:t>
            </a:r>
            <a:r>
              <a:rPr lang="cs-CZ" sz="1200" kern="1200" dirty="0" err="1">
                <a:solidFill>
                  <a:schemeClr val="tx1"/>
                </a:solidFill>
                <a:effectLst/>
                <a:latin typeface="+mn-lt"/>
                <a:ea typeface="+mn-ea"/>
                <a:cs typeface="+mn-cs"/>
              </a:rPr>
              <a:t>péči</a:t>
            </a:r>
            <a:r>
              <a:rPr lang="cs-CZ" sz="1200" kern="1200" dirty="0">
                <a:solidFill>
                  <a:schemeClr val="tx1"/>
                </a:solidFill>
                <a:effectLst/>
                <a:latin typeface="+mn-lt"/>
                <a:ea typeface="+mn-ea"/>
                <a:cs typeface="+mn-cs"/>
              </a:rPr>
              <a:t> a tím umožnit narození geneticky rizikových dětí a díky znalostem z prenatální diagnostiky pak zajistit i následnou klinickou péči.</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Vyšetření prenatální diagnostiky jsou screeningová nebo cílená, invazivní a neinvazivní. Nemůžeme taky zapomenout na genetické poradenství.</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latin typeface="Arial" panose="020B0604020202020204" pitchFamily="34" charset="0"/>
                <a:cs typeface="Arial" panose="020B0604020202020204" pitchFamily="34" charset="0"/>
              </a:rPr>
              <a:t>Biochemický a ultrazvukový </a:t>
            </a:r>
            <a:r>
              <a:rPr lang="cs-CZ" sz="1200" dirty="0" err="1">
                <a:latin typeface="Arial" panose="020B0604020202020204" pitchFamily="34" charset="0"/>
                <a:cs typeface="Arial" panose="020B0604020202020204" pitchFamily="34" charset="0"/>
              </a:rPr>
              <a:t>screening</a:t>
            </a:r>
            <a:endParaRPr lang="cs-CZ"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sz="1200" dirty="0" err="1">
                <a:latin typeface="Arial" panose="020B0604020202020204" pitchFamily="34" charset="0"/>
                <a:cs typeface="Arial" panose="020B0604020202020204" pitchFamily="34" charset="0"/>
              </a:rPr>
              <a:t>Karyotypizace</a:t>
            </a:r>
            <a:r>
              <a:rPr lang="cs-CZ" sz="1200" dirty="0">
                <a:latin typeface="Arial" panose="020B0604020202020204" pitchFamily="34" charset="0"/>
                <a:cs typeface="Arial" panose="020B0604020202020204" pitchFamily="34" charset="0"/>
              </a:rPr>
              <a:t> a DNA diagnostika</a:t>
            </a:r>
          </a:p>
          <a:p>
            <a:pPr marL="285750" indent="-285750">
              <a:buFont typeface="Arial" panose="020B0604020202020204" pitchFamily="34" charset="0"/>
              <a:buChar char="•"/>
            </a:pPr>
            <a:r>
              <a:rPr lang="cs-CZ" sz="1200" dirty="0">
                <a:latin typeface="Arial" panose="020B0604020202020204" pitchFamily="34" charset="0"/>
                <a:cs typeface="Arial" panose="020B0604020202020204" pitchFamily="34" charset="0"/>
              </a:rPr>
              <a:t>Klinická diagnostika </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26</a:t>
            </a:fld>
            <a:endParaRPr lang="cs-CZ"/>
          </a:p>
        </p:txBody>
      </p:sp>
    </p:spTree>
    <p:extLst>
      <p:ext uri="{BB962C8B-B14F-4D97-AF65-F5344CB8AC3E}">
        <p14:creationId xmlns:p14="http://schemas.microsoft.com/office/powerpoint/2010/main" val="1342403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Jedna z metod genetické prevence je genetické </a:t>
            </a:r>
            <a:r>
              <a:rPr lang="cs-CZ" sz="1200" kern="1200" dirty="0" err="1">
                <a:solidFill>
                  <a:schemeClr val="tx1"/>
                </a:solidFill>
                <a:effectLst/>
                <a:latin typeface="+mn-lt"/>
                <a:ea typeface="+mn-ea"/>
                <a:cs typeface="+mn-cs"/>
              </a:rPr>
              <a:t>poradentsví</a:t>
            </a:r>
            <a:r>
              <a:rPr lang="cs-CZ" sz="1200" kern="1200" dirty="0">
                <a:solidFill>
                  <a:schemeClr val="tx1"/>
                </a:solidFill>
                <a:effectLst/>
                <a:latin typeface="+mn-lt"/>
                <a:ea typeface="+mn-ea"/>
                <a:cs typeface="+mn-cs"/>
              </a:rPr>
              <a:t>. Genetické poradenství poskytuje specializované konzultace a genealogické studie obou parterů pro zjištění rodinné anamnézy. Dále se v rámci genetického poradenství mohou provést specializovaná vyšetření pro potvrzení nebo vyloučení podezření na genetickou zátěž v rodině. Tím se docílí toho, že se minimalizují rizika opakování choroby, se znalostí přesné diagnózy se dá zajistit péče v těhotenství i péče následná.</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a:solidFill>
                  <a:schemeClr val="tx1"/>
                </a:solidFill>
                <a:effectLst/>
                <a:latin typeface="+mn-lt"/>
                <a:ea typeface="+mn-ea"/>
                <a:cs typeface="+mn-cs"/>
              </a:rPr>
              <a:t>Důležité je, že genetické poradenství je nedirektivní, veškerá rozhodnutí závisí jen na rodině. Všechna Vyšetření a zákroky jsou dobrovolné.</a:t>
            </a:r>
            <a:endParaRPr lang="cs-CZ" dirty="0"/>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27</a:t>
            </a:fld>
            <a:endParaRPr lang="cs-CZ"/>
          </a:p>
        </p:txBody>
      </p:sp>
    </p:spTree>
    <p:extLst>
      <p:ext uri="{BB962C8B-B14F-4D97-AF65-F5344CB8AC3E}">
        <p14:creationId xmlns:p14="http://schemas.microsoft.com/office/powerpoint/2010/main" val="3609324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Během těhotenství se v I a II trimestru provádí </a:t>
            </a:r>
            <a:r>
              <a:rPr lang="cs-CZ" dirty="0" err="1"/>
              <a:t>screening</a:t>
            </a:r>
            <a:r>
              <a:rPr lang="cs-CZ" dirty="0"/>
              <a:t>, což je neinvazivní metoda prenatální diagnostiky kdy se v I. Trimestru provádí tzv. kombinovaný </a:t>
            </a:r>
            <a:r>
              <a:rPr lang="cs-CZ" dirty="0" err="1"/>
              <a:t>screening</a:t>
            </a:r>
            <a:r>
              <a:rPr lang="cs-CZ" dirty="0"/>
              <a:t>. Ten kombinuje ultrazvukové vyšetření šíjového projasnění s biochemickým </a:t>
            </a:r>
            <a:r>
              <a:rPr lang="cs-CZ" dirty="0" err="1"/>
              <a:t>vyštřením</a:t>
            </a:r>
            <a:r>
              <a:rPr lang="cs-CZ" dirty="0"/>
              <a:t> s Těhotenstvím asociovaného proteinu A a lidského choriového gonadotropinu. Cílem </a:t>
            </a:r>
            <a:r>
              <a:rPr lang="cs-CZ" dirty="0" err="1"/>
              <a:t>tohoho</a:t>
            </a:r>
            <a:r>
              <a:rPr lang="cs-CZ" dirty="0"/>
              <a:t> </a:t>
            </a:r>
            <a:r>
              <a:rPr lang="cs-CZ" dirty="0" err="1"/>
              <a:t>screeningu</a:t>
            </a:r>
            <a:r>
              <a:rPr lang="cs-CZ" dirty="0"/>
              <a:t> je vyhledávání zvýšeného výskytu Downova </a:t>
            </a:r>
            <a:r>
              <a:rPr lang="cs-CZ" dirty="0" err="1"/>
              <a:t>syndrovu</a:t>
            </a:r>
            <a:r>
              <a:rPr lang="cs-CZ" dirty="0"/>
              <a:t>, </a:t>
            </a:r>
            <a:r>
              <a:rPr lang="cs-CZ" dirty="0" err="1"/>
              <a:t>eventualně</a:t>
            </a:r>
            <a:r>
              <a:rPr lang="cs-CZ" dirty="0"/>
              <a:t> </a:t>
            </a:r>
            <a:r>
              <a:rPr lang="cs-CZ" dirty="0" err="1"/>
              <a:t>Edwardsova</a:t>
            </a:r>
            <a:r>
              <a:rPr lang="cs-CZ" dirty="0"/>
              <a:t> a </a:t>
            </a:r>
            <a:r>
              <a:rPr lang="cs-CZ" dirty="0" err="1"/>
              <a:t>Patauu</a:t>
            </a:r>
            <a:r>
              <a:rPr lang="cs-CZ" dirty="0"/>
              <a:t> </a:t>
            </a:r>
            <a:r>
              <a:rPr lang="cs-CZ" dirty="0" err="1"/>
              <a:t>Syndrovmu</a:t>
            </a:r>
            <a:r>
              <a:rPr lang="cs-CZ" dirty="0"/>
              <a:t>. Výsledkem může být buď </a:t>
            </a:r>
            <a:r>
              <a:rPr lang="cs-CZ" dirty="0" err="1"/>
              <a:t>screening</a:t>
            </a:r>
            <a:r>
              <a:rPr lang="cs-CZ" dirty="0"/>
              <a:t> pozitivní nebo negativní a následují pak další vyšetření diagnostická.</a:t>
            </a:r>
          </a:p>
          <a:p>
            <a:r>
              <a:rPr lang="cs-CZ" dirty="0"/>
              <a:t>V druhém trimestru probíhá </a:t>
            </a:r>
            <a:r>
              <a:rPr lang="cs-CZ" dirty="0" err="1"/>
              <a:t>screening</a:t>
            </a:r>
            <a:r>
              <a:rPr lang="cs-CZ" dirty="0"/>
              <a:t> kolem 16. týdne, kdy se biochemicky stanovuje </a:t>
            </a:r>
            <a:r>
              <a:rPr lang="cs-CZ" dirty="0" err="1"/>
              <a:t>alfafetoprotein</a:t>
            </a:r>
            <a:r>
              <a:rPr lang="cs-CZ" dirty="0"/>
              <a:t>, </a:t>
            </a:r>
            <a:r>
              <a:rPr lang="cs-CZ" dirty="0" err="1"/>
              <a:t>nekojugovaný</a:t>
            </a:r>
            <a:r>
              <a:rPr lang="cs-CZ" dirty="0"/>
              <a:t> estriol a lidský choriový gonadotropin s cílem zjistit chromozomální aberace, poruchy uzávěru </a:t>
            </a:r>
            <a:r>
              <a:rPr lang="cs-CZ" dirty="0" err="1"/>
              <a:t>neruální</a:t>
            </a:r>
            <a:r>
              <a:rPr lang="cs-CZ" dirty="0"/>
              <a:t> trubice…</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28</a:t>
            </a:fld>
            <a:endParaRPr lang="cs-CZ"/>
          </a:p>
        </p:txBody>
      </p:sp>
    </p:spTree>
    <p:extLst>
      <p:ext uri="{BB962C8B-B14F-4D97-AF65-F5344CB8AC3E}">
        <p14:creationId xmlns:p14="http://schemas.microsoft.com/office/powerpoint/2010/main" val="498289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Po screening </a:t>
            </a:r>
            <a:r>
              <a:rPr lang="en-US" dirty="0" err="1"/>
              <a:t>následuje</a:t>
            </a:r>
            <a:r>
              <a:rPr lang="en-US" dirty="0"/>
              <a:t> </a:t>
            </a:r>
            <a:r>
              <a:rPr lang="en-US" dirty="0" err="1"/>
              <a:t>cílená</a:t>
            </a:r>
            <a:r>
              <a:rPr lang="en-US" dirty="0"/>
              <a:t> </a:t>
            </a:r>
            <a:r>
              <a:rPr lang="en-US" dirty="0" err="1"/>
              <a:t>diagnostika</a:t>
            </a:r>
            <a:r>
              <a:rPr lang="en-US" dirty="0"/>
              <a:t>. </a:t>
            </a:r>
            <a:r>
              <a:rPr lang="en-US" dirty="0" err="1"/>
              <a:t>Mezi</a:t>
            </a:r>
            <a:r>
              <a:rPr lang="en-US" dirty="0"/>
              <a:t> </a:t>
            </a:r>
            <a:r>
              <a:rPr lang="en-US" dirty="0" err="1"/>
              <a:t>neinvazivní</a:t>
            </a:r>
            <a:r>
              <a:rPr lang="en-US" dirty="0"/>
              <a:t> </a:t>
            </a:r>
            <a:r>
              <a:rPr lang="en-US" dirty="0" err="1"/>
              <a:t>diagnostické</a:t>
            </a:r>
            <a:r>
              <a:rPr lang="en-US" dirty="0"/>
              <a:t> </a:t>
            </a:r>
            <a:r>
              <a:rPr lang="en-US" dirty="0" err="1"/>
              <a:t>metody</a:t>
            </a:r>
            <a:r>
              <a:rPr lang="en-US" dirty="0"/>
              <a:t> </a:t>
            </a:r>
            <a:r>
              <a:rPr lang="en-US" dirty="0" err="1"/>
              <a:t>patří</a:t>
            </a:r>
            <a:r>
              <a:rPr lang="en-US" dirty="0"/>
              <a:t> </a:t>
            </a:r>
            <a:r>
              <a:rPr lang="en-US" dirty="0" err="1"/>
              <a:t>ultrazvuk</a:t>
            </a:r>
            <a:r>
              <a:rPr lang="en-US" dirty="0"/>
              <a:t>. Ten se </a:t>
            </a:r>
            <a:r>
              <a:rPr lang="en-US" dirty="0" err="1"/>
              <a:t>provádí</a:t>
            </a:r>
            <a:r>
              <a:rPr lang="en-US" dirty="0"/>
              <a:t> </a:t>
            </a:r>
            <a:r>
              <a:rPr lang="en-US" dirty="0" err="1"/>
              <a:t>několikrát</a:t>
            </a:r>
            <a:r>
              <a:rPr lang="en-US" dirty="0"/>
              <a:t> </a:t>
            </a:r>
            <a:r>
              <a:rPr lang="en-US" dirty="0" err="1"/>
              <a:t>během</a:t>
            </a:r>
            <a:r>
              <a:rPr lang="en-US" dirty="0"/>
              <a:t> </a:t>
            </a:r>
            <a:r>
              <a:rPr lang="en-US" dirty="0" err="1"/>
              <a:t>těhotenství</a:t>
            </a:r>
            <a:r>
              <a:rPr lang="en-US" dirty="0"/>
              <a:t>. V 6.-8. </a:t>
            </a:r>
            <a:r>
              <a:rPr lang="en-US" dirty="0" err="1"/>
              <a:t>týdnu</a:t>
            </a:r>
            <a:r>
              <a:rPr lang="en-US" dirty="0"/>
              <a:t> pro </a:t>
            </a:r>
            <a:r>
              <a:rPr lang="en-US" dirty="0" err="1"/>
              <a:t>potvrzení</a:t>
            </a:r>
            <a:r>
              <a:rPr lang="en-US" dirty="0"/>
              <a:t> </a:t>
            </a:r>
            <a:r>
              <a:rPr lang="en-US" dirty="0" err="1"/>
              <a:t>těhotenství</a:t>
            </a:r>
            <a:r>
              <a:rPr lang="en-US" dirty="0"/>
              <a:t>, </a:t>
            </a:r>
            <a:r>
              <a:rPr lang="en-US" dirty="0" err="1"/>
              <a:t>kotroly</a:t>
            </a:r>
            <a:r>
              <a:rPr lang="en-US" dirty="0"/>
              <a:t> </a:t>
            </a:r>
            <a:r>
              <a:rPr lang="en-US" dirty="0" err="1"/>
              <a:t>srdeční</a:t>
            </a:r>
            <a:r>
              <a:rPr lang="en-US" dirty="0"/>
              <a:t> </a:t>
            </a:r>
            <a:r>
              <a:rPr lang="en-US" dirty="0" err="1"/>
              <a:t>akce</a:t>
            </a:r>
            <a:r>
              <a:rPr lang="en-US" dirty="0"/>
              <a:t> a </a:t>
            </a:r>
            <a:r>
              <a:rPr lang="en-US" dirty="0" err="1"/>
              <a:t>určení</a:t>
            </a:r>
            <a:r>
              <a:rPr lang="en-US" dirty="0"/>
              <a:t> </a:t>
            </a:r>
            <a:r>
              <a:rPr lang="en-US" dirty="0" err="1"/>
              <a:t>počtu</a:t>
            </a:r>
            <a:r>
              <a:rPr lang="en-US" dirty="0"/>
              <a:t> </a:t>
            </a:r>
            <a:r>
              <a:rPr lang="en-US" dirty="0" err="1"/>
              <a:t>plodů</a:t>
            </a:r>
            <a:r>
              <a:rPr lang="en-US" dirty="0"/>
              <a:t>.</a:t>
            </a:r>
          </a:p>
          <a:p>
            <a:r>
              <a:rPr lang="en-US" dirty="0" err="1"/>
              <a:t>Ve</a:t>
            </a:r>
            <a:r>
              <a:rPr lang="en-US" dirty="0"/>
              <a:t> 13.-14. </a:t>
            </a:r>
            <a:r>
              <a:rPr lang="en-US" dirty="0" err="1"/>
              <a:t>týdnu</a:t>
            </a:r>
            <a:r>
              <a:rPr lang="en-US" dirty="0"/>
              <a:t> je UZ jak </a:t>
            </a:r>
            <a:r>
              <a:rPr lang="en-US" dirty="0" err="1"/>
              <a:t>jsme</a:t>
            </a:r>
            <a:r>
              <a:rPr lang="en-US" dirty="0"/>
              <a:t> </a:t>
            </a:r>
            <a:r>
              <a:rPr lang="en-US" dirty="0" err="1"/>
              <a:t>si</a:t>
            </a:r>
            <a:r>
              <a:rPr lang="en-US" dirty="0"/>
              <a:t> </a:t>
            </a:r>
            <a:r>
              <a:rPr lang="en-US" dirty="0" err="1"/>
              <a:t>řekli</a:t>
            </a:r>
            <a:r>
              <a:rPr lang="en-US" dirty="0"/>
              <a:t> </a:t>
            </a:r>
            <a:r>
              <a:rPr lang="en-US" dirty="0" err="1"/>
              <a:t>součást</a:t>
            </a:r>
            <a:r>
              <a:rPr lang="en-US" dirty="0"/>
              <a:t> </a:t>
            </a:r>
            <a:r>
              <a:rPr lang="en-US" dirty="0" err="1"/>
              <a:t>kombinovaného</a:t>
            </a:r>
            <a:r>
              <a:rPr lang="en-US" dirty="0"/>
              <a:t> </a:t>
            </a:r>
            <a:r>
              <a:rPr lang="en-US" dirty="0" err="1"/>
              <a:t>screeningového</a:t>
            </a:r>
            <a:r>
              <a:rPr lang="en-US" dirty="0"/>
              <a:t> </a:t>
            </a:r>
            <a:r>
              <a:rPr lang="en-US" dirty="0" err="1"/>
              <a:t>vyšetření</a:t>
            </a:r>
            <a:r>
              <a:rPr lang="en-US" dirty="0"/>
              <a:t>, </a:t>
            </a:r>
            <a:r>
              <a:rPr lang="en-US" dirty="0" err="1"/>
              <a:t>při</a:t>
            </a:r>
            <a:r>
              <a:rPr lang="en-US" dirty="0"/>
              <a:t> </a:t>
            </a:r>
            <a:r>
              <a:rPr lang="en-US" dirty="0" err="1"/>
              <a:t>které</a:t>
            </a:r>
            <a:r>
              <a:rPr lang="en-US" dirty="0"/>
              <a:t> se </a:t>
            </a:r>
            <a:r>
              <a:rPr lang="en-US" dirty="0" err="1"/>
              <a:t>stanovuje</a:t>
            </a:r>
            <a:r>
              <a:rPr lang="en-US" dirty="0"/>
              <a:t> jak </a:t>
            </a:r>
            <a:r>
              <a:rPr lang="en-US" dirty="0" err="1"/>
              <a:t>velikost</a:t>
            </a:r>
            <a:r>
              <a:rPr lang="en-US" dirty="0"/>
              <a:t> </a:t>
            </a:r>
            <a:r>
              <a:rPr lang="en-US" dirty="0" err="1"/>
              <a:t>plodu</a:t>
            </a:r>
            <a:r>
              <a:rPr lang="en-US" dirty="0"/>
              <a:t> </a:t>
            </a:r>
            <a:r>
              <a:rPr lang="en-US" dirty="0" err="1"/>
              <a:t>tak</a:t>
            </a:r>
            <a:r>
              <a:rPr lang="en-US" dirty="0"/>
              <a:t> </a:t>
            </a:r>
            <a:r>
              <a:rPr lang="en-US" dirty="0" err="1"/>
              <a:t>třeba</a:t>
            </a:r>
            <a:r>
              <a:rPr lang="en-US" dirty="0"/>
              <a:t> </a:t>
            </a:r>
            <a:r>
              <a:rPr lang="en-US" dirty="0" err="1"/>
              <a:t>markery</a:t>
            </a:r>
            <a:r>
              <a:rPr lang="en-US" dirty="0"/>
              <a:t> </a:t>
            </a:r>
            <a:r>
              <a:rPr lang="en-US" dirty="0" err="1"/>
              <a:t>Downova</a:t>
            </a:r>
            <a:r>
              <a:rPr lang="en-US" dirty="0"/>
              <a:t> </a:t>
            </a:r>
            <a:r>
              <a:rPr lang="en-US" dirty="0" err="1"/>
              <a:t>cyndromu</a:t>
            </a:r>
            <a:r>
              <a:rPr lang="en-US" dirty="0"/>
              <a:t> </a:t>
            </a:r>
            <a:r>
              <a:rPr lang="en-US" dirty="0" err="1"/>
              <a:t>jako</a:t>
            </a:r>
            <a:r>
              <a:rPr lang="en-US" dirty="0"/>
              <a:t> je </a:t>
            </a:r>
            <a:r>
              <a:rPr lang="en-US" dirty="0" err="1"/>
              <a:t>nuchální</a:t>
            </a:r>
            <a:r>
              <a:rPr lang="en-US" dirty="0"/>
              <a:t> translucence </a:t>
            </a:r>
            <a:r>
              <a:rPr lang="en-US" dirty="0" err="1"/>
              <a:t>neboli</a:t>
            </a:r>
            <a:r>
              <a:rPr lang="en-US" dirty="0"/>
              <a:t> </a:t>
            </a:r>
            <a:r>
              <a:rPr lang="en-US" dirty="0" err="1"/>
              <a:t>šíjové</a:t>
            </a:r>
            <a:r>
              <a:rPr lang="en-US" dirty="0"/>
              <a:t> </a:t>
            </a:r>
            <a:r>
              <a:rPr lang="en-US" dirty="0" err="1"/>
              <a:t>projasnění</a:t>
            </a:r>
            <a:r>
              <a:rPr lang="en-US" dirty="0"/>
              <a:t>.</a:t>
            </a:r>
          </a:p>
          <a:p>
            <a:r>
              <a:rPr lang="en-US" dirty="0" err="1"/>
              <a:t>Ve</a:t>
            </a:r>
            <a:r>
              <a:rPr lang="en-US" dirty="0"/>
              <a:t> 20.-22. </a:t>
            </a:r>
            <a:r>
              <a:rPr lang="en-US" dirty="0" err="1"/>
              <a:t>týdnu</a:t>
            </a:r>
            <a:r>
              <a:rPr lang="en-US" dirty="0"/>
              <a:t> </a:t>
            </a:r>
            <a:r>
              <a:rPr lang="en-US" dirty="0" err="1"/>
              <a:t>probíhá</a:t>
            </a:r>
            <a:r>
              <a:rPr lang="en-US" dirty="0"/>
              <a:t> </a:t>
            </a:r>
            <a:r>
              <a:rPr lang="en-US" dirty="0" err="1"/>
              <a:t>podrobné</a:t>
            </a:r>
            <a:r>
              <a:rPr lang="en-US" dirty="0"/>
              <a:t> </a:t>
            </a:r>
            <a:r>
              <a:rPr lang="en-US" dirty="0" err="1"/>
              <a:t>ultrazvukové</a:t>
            </a:r>
            <a:r>
              <a:rPr lang="en-US" dirty="0"/>
              <a:t> </a:t>
            </a:r>
            <a:r>
              <a:rPr lang="en-US" dirty="0" err="1"/>
              <a:t>vyšetření</a:t>
            </a:r>
            <a:r>
              <a:rPr lang="en-US" dirty="0"/>
              <a:t>, </a:t>
            </a:r>
            <a:r>
              <a:rPr lang="en-US" dirty="0" err="1"/>
              <a:t>kdy</a:t>
            </a:r>
            <a:r>
              <a:rPr lang="en-US" dirty="0"/>
              <a:t> se plod </a:t>
            </a:r>
            <a:r>
              <a:rPr lang="en-US" dirty="0" err="1"/>
              <a:t>měří</a:t>
            </a:r>
            <a:r>
              <a:rPr lang="en-US" dirty="0"/>
              <a:t> a </a:t>
            </a:r>
            <a:r>
              <a:rPr lang="en-US" dirty="0" err="1"/>
              <a:t>kontrolujě</a:t>
            </a:r>
            <a:r>
              <a:rPr lang="en-US" dirty="0"/>
              <a:t> se </a:t>
            </a:r>
            <a:r>
              <a:rPr lang="en-US" dirty="0" err="1"/>
              <a:t>vývoj</a:t>
            </a:r>
            <a:r>
              <a:rPr lang="en-US" dirty="0"/>
              <a:t> </a:t>
            </a:r>
            <a:r>
              <a:rPr lang="en-US" dirty="0" err="1"/>
              <a:t>jeho</a:t>
            </a:r>
            <a:r>
              <a:rPr lang="en-US" dirty="0"/>
              <a:t> </a:t>
            </a:r>
            <a:r>
              <a:rPr lang="en-US" dirty="0" err="1"/>
              <a:t>orgánů</a:t>
            </a:r>
            <a:r>
              <a:rPr lang="en-US" dirty="0"/>
              <a:t> – </a:t>
            </a:r>
            <a:r>
              <a:rPr lang="en-US" dirty="0" err="1"/>
              <a:t>hlavy</a:t>
            </a:r>
            <a:r>
              <a:rPr lang="en-US" dirty="0"/>
              <a:t>, </a:t>
            </a:r>
            <a:r>
              <a:rPr lang="en-US" dirty="0" err="1"/>
              <a:t>hrudníku</a:t>
            </a:r>
            <a:r>
              <a:rPr lang="en-US" dirty="0"/>
              <a:t>, </a:t>
            </a:r>
            <a:r>
              <a:rPr lang="en-US" dirty="0" err="1"/>
              <a:t>páteře</a:t>
            </a:r>
            <a:r>
              <a:rPr lang="en-US" dirty="0"/>
              <a:t>, </a:t>
            </a:r>
            <a:r>
              <a:rPr lang="en-US" dirty="0" err="1"/>
              <a:t>srdce</a:t>
            </a:r>
            <a:r>
              <a:rPr lang="en-US" dirty="0"/>
              <a:t>… </a:t>
            </a:r>
            <a:r>
              <a:rPr lang="en-US" dirty="0" err="1"/>
              <a:t>takžtéž</a:t>
            </a:r>
            <a:r>
              <a:rPr lang="en-US" dirty="0"/>
              <a:t> se </a:t>
            </a:r>
            <a:r>
              <a:rPr lang="en-US" dirty="0" err="1"/>
              <a:t>sleduje</a:t>
            </a:r>
            <a:r>
              <a:rPr lang="en-US" dirty="0"/>
              <a:t> placenta a </a:t>
            </a:r>
            <a:r>
              <a:rPr lang="en-US" dirty="0" err="1"/>
              <a:t>množství</a:t>
            </a:r>
            <a:r>
              <a:rPr lang="en-US" dirty="0"/>
              <a:t> </a:t>
            </a:r>
            <a:r>
              <a:rPr lang="en-US" dirty="0" err="1"/>
              <a:t>plodové</a:t>
            </a:r>
            <a:r>
              <a:rPr lang="en-US" dirty="0"/>
              <a:t> </a:t>
            </a:r>
            <a:r>
              <a:rPr lang="en-US" dirty="0" err="1"/>
              <a:t>vody</a:t>
            </a:r>
            <a:r>
              <a:rPr lang="en-US" dirty="0"/>
              <a:t>.</a:t>
            </a:r>
          </a:p>
          <a:p>
            <a:r>
              <a:rPr lang="en-US" dirty="0" err="1"/>
              <a:t>Ve</a:t>
            </a:r>
            <a:r>
              <a:rPr lang="en-US" dirty="0"/>
              <a:t> 30. </a:t>
            </a:r>
            <a:r>
              <a:rPr lang="en-US" dirty="0" err="1"/>
              <a:t>týdnu</a:t>
            </a:r>
            <a:r>
              <a:rPr lang="en-US" dirty="0"/>
              <a:t> </a:t>
            </a:r>
            <a:r>
              <a:rPr lang="en-US" dirty="0" err="1"/>
              <a:t>souží</a:t>
            </a:r>
            <a:r>
              <a:rPr lang="en-US" dirty="0"/>
              <a:t> </a:t>
            </a:r>
            <a:r>
              <a:rPr lang="en-US" dirty="0" err="1"/>
              <a:t>ultrazvuk</a:t>
            </a:r>
            <a:r>
              <a:rPr lang="en-US" dirty="0"/>
              <a:t> pro </a:t>
            </a:r>
            <a:r>
              <a:rPr lang="en-US" dirty="0" err="1"/>
              <a:t>zjištění</a:t>
            </a:r>
            <a:r>
              <a:rPr lang="en-US" dirty="0"/>
              <a:t> </a:t>
            </a:r>
            <a:r>
              <a:rPr lang="en-US" dirty="0" err="1"/>
              <a:t>polohy</a:t>
            </a:r>
            <a:r>
              <a:rPr lang="en-US" dirty="0"/>
              <a:t> a </a:t>
            </a:r>
            <a:r>
              <a:rPr lang="en-US" dirty="0" err="1"/>
              <a:t>velikosti</a:t>
            </a:r>
            <a:r>
              <a:rPr lang="en-US" dirty="0"/>
              <a:t> </a:t>
            </a:r>
            <a:r>
              <a:rPr lang="en-US" dirty="0" err="1"/>
              <a:t>plodu</a:t>
            </a:r>
            <a:r>
              <a:rPr lang="en-US" dirty="0"/>
              <a:t>. </a:t>
            </a:r>
            <a:r>
              <a:rPr lang="en-US" dirty="0" err="1"/>
              <a:t>Taktéž</a:t>
            </a:r>
            <a:r>
              <a:rPr lang="en-US" dirty="0"/>
              <a:t> se </a:t>
            </a:r>
            <a:r>
              <a:rPr lang="en-US" dirty="0" err="1"/>
              <a:t>pohledem</a:t>
            </a:r>
            <a:r>
              <a:rPr lang="en-US" dirty="0"/>
              <a:t> </a:t>
            </a:r>
            <a:r>
              <a:rPr lang="en-US" dirty="0" err="1"/>
              <a:t>na</a:t>
            </a:r>
            <a:r>
              <a:rPr lang="en-US" dirty="0"/>
              <a:t> placenta </a:t>
            </a:r>
            <a:r>
              <a:rPr lang="en-US" dirty="0" err="1"/>
              <a:t>vyloučí</a:t>
            </a:r>
            <a:r>
              <a:rPr lang="en-US" dirty="0"/>
              <a:t> </a:t>
            </a:r>
            <a:r>
              <a:rPr lang="en-US" dirty="0" err="1"/>
              <a:t>některé</a:t>
            </a:r>
            <a:r>
              <a:rPr lang="en-US" dirty="0"/>
              <a:t> </a:t>
            </a:r>
            <a:r>
              <a:rPr lang="en-US" dirty="0" err="1"/>
              <a:t>její</a:t>
            </a:r>
            <a:r>
              <a:rPr lang="en-US" dirty="0"/>
              <a:t> abnormality </a:t>
            </a:r>
            <a:r>
              <a:rPr lang="en-US" dirty="0" err="1"/>
              <a:t>ajko</a:t>
            </a:r>
            <a:r>
              <a:rPr lang="en-US" dirty="0"/>
              <a:t> placenta </a:t>
            </a:r>
            <a:r>
              <a:rPr lang="en-US" dirty="0" err="1"/>
              <a:t>pravia</a:t>
            </a:r>
            <a:r>
              <a:rPr lang="en-US" dirty="0"/>
              <a:t>.</a:t>
            </a:r>
            <a:endParaRPr lang="cs-CZ" dirty="0"/>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29</a:t>
            </a:fld>
            <a:endParaRPr lang="cs-CZ"/>
          </a:p>
        </p:txBody>
      </p:sp>
    </p:spTree>
    <p:extLst>
      <p:ext uri="{BB962C8B-B14F-4D97-AF65-F5344CB8AC3E}">
        <p14:creationId xmlns:p14="http://schemas.microsoft.com/office/powerpoint/2010/main" val="127345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a:t>Indikace</a:t>
            </a:r>
            <a:r>
              <a:rPr lang="en-US" dirty="0"/>
              <a:t> k </a:t>
            </a:r>
            <a:r>
              <a:rPr lang="en-US" dirty="0" err="1"/>
              <a:t>invazivní</a:t>
            </a:r>
            <a:r>
              <a:rPr lang="en-US" dirty="0"/>
              <a:t> </a:t>
            </a:r>
            <a:r>
              <a:rPr lang="en-US" dirty="0" err="1"/>
              <a:t>prenatální</a:t>
            </a:r>
            <a:r>
              <a:rPr lang="en-US" dirty="0"/>
              <a:t> </a:t>
            </a:r>
            <a:r>
              <a:rPr lang="en-US" dirty="0" err="1"/>
              <a:t>diagnostice</a:t>
            </a:r>
            <a:r>
              <a:rPr lang="en-US" dirty="0"/>
              <a:t> je </a:t>
            </a:r>
            <a:r>
              <a:rPr lang="en-US" dirty="0" err="1"/>
              <a:t>jednak</a:t>
            </a:r>
            <a:r>
              <a:rPr lang="en-US" dirty="0"/>
              <a:t> </a:t>
            </a:r>
            <a:r>
              <a:rPr lang="en-US" dirty="0" err="1"/>
              <a:t>pozitivní</a:t>
            </a:r>
            <a:r>
              <a:rPr lang="en-US" dirty="0"/>
              <a:t> </a:t>
            </a:r>
            <a:r>
              <a:rPr lang="en-US" dirty="0" err="1"/>
              <a:t>nález</a:t>
            </a:r>
            <a:r>
              <a:rPr lang="en-US" dirty="0"/>
              <a:t> </a:t>
            </a:r>
            <a:r>
              <a:rPr lang="en-US" dirty="0" err="1"/>
              <a:t>na</a:t>
            </a:r>
            <a:r>
              <a:rPr lang="en-US" dirty="0"/>
              <a:t> screening, </a:t>
            </a:r>
            <a:r>
              <a:rPr lang="en-US" dirty="0" err="1"/>
              <a:t>patologický</a:t>
            </a:r>
            <a:r>
              <a:rPr lang="en-US" dirty="0"/>
              <a:t> </a:t>
            </a:r>
            <a:r>
              <a:rPr lang="en-US" dirty="0" err="1"/>
              <a:t>nález</a:t>
            </a:r>
            <a:r>
              <a:rPr lang="en-US" dirty="0"/>
              <a:t> </a:t>
            </a:r>
            <a:r>
              <a:rPr lang="en-US" dirty="0" err="1"/>
              <a:t>při</a:t>
            </a:r>
            <a:r>
              <a:rPr lang="en-US" dirty="0"/>
              <a:t> </a:t>
            </a:r>
            <a:r>
              <a:rPr lang="en-US" dirty="0" err="1"/>
              <a:t>ultrazvukových</a:t>
            </a:r>
            <a:r>
              <a:rPr lang="en-US" dirty="0"/>
              <a:t> </a:t>
            </a:r>
            <a:r>
              <a:rPr lang="en-US" dirty="0" err="1"/>
              <a:t>vyšetření</a:t>
            </a:r>
            <a:r>
              <a:rPr lang="en-US" dirty="0"/>
              <a:t>, </a:t>
            </a:r>
            <a:r>
              <a:rPr lang="en-US" dirty="0" err="1"/>
              <a:t>genetická</a:t>
            </a:r>
            <a:r>
              <a:rPr lang="en-US" dirty="0"/>
              <a:t> </a:t>
            </a:r>
            <a:r>
              <a:rPr lang="en-US" dirty="0" err="1"/>
              <a:t>zátěž</a:t>
            </a:r>
            <a:r>
              <a:rPr lang="en-US" dirty="0"/>
              <a:t> v </a:t>
            </a:r>
            <a:r>
              <a:rPr lang="en-US" dirty="0" err="1"/>
              <a:t>rodině</a:t>
            </a:r>
            <a:r>
              <a:rPr lang="en-US" dirty="0"/>
              <a:t> </a:t>
            </a:r>
            <a:r>
              <a:rPr lang="en-US" dirty="0" err="1"/>
              <a:t>jako</a:t>
            </a:r>
            <a:r>
              <a:rPr lang="en-US" dirty="0"/>
              <a:t> </a:t>
            </a:r>
            <a:r>
              <a:rPr lang="en-US" dirty="0" err="1"/>
              <a:t>jsou</a:t>
            </a:r>
            <a:r>
              <a:rPr lang="en-US" dirty="0"/>
              <a:t> </a:t>
            </a:r>
            <a:r>
              <a:rPr lang="en-US" dirty="0" err="1"/>
              <a:t>balancované</a:t>
            </a:r>
            <a:r>
              <a:rPr lang="en-US" dirty="0"/>
              <a:t> </a:t>
            </a:r>
            <a:r>
              <a:rPr lang="en-US" dirty="0" err="1"/>
              <a:t>chromosomové</a:t>
            </a:r>
            <a:r>
              <a:rPr lang="en-US" dirty="0"/>
              <a:t> </a:t>
            </a:r>
            <a:r>
              <a:rPr lang="en-US" dirty="0" err="1"/>
              <a:t>přestavby</a:t>
            </a:r>
            <a:r>
              <a:rPr lang="en-US" dirty="0"/>
              <a:t> u </a:t>
            </a:r>
            <a:r>
              <a:rPr lang="en-US" dirty="0" err="1"/>
              <a:t>rodičů</a:t>
            </a:r>
            <a:r>
              <a:rPr lang="en-US" dirty="0"/>
              <a:t>, </a:t>
            </a:r>
            <a:r>
              <a:rPr lang="en-US" dirty="0" err="1"/>
              <a:t>vrozené</a:t>
            </a:r>
            <a:r>
              <a:rPr lang="en-US" dirty="0"/>
              <a:t> </a:t>
            </a:r>
            <a:r>
              <a:rPr lang="en-US" dirty="0" err="1"/>
              <a:t>chromozomové</a:t>
            </a:r>
            <a:r>
              <a:rPr lang="en-US" dirty="0"/>
              <a:t> </a:t>
            </a:r>
            <a:r>
              <a:rPr lang="en-US" dirty="0" err="1"/>
              <a:t>aberace</a:t>
            </a:r>
            <a:r>
              <a:rPr lang="en-US" dirty="0"/>
              <a:t> </a:t>
            </a:r>
            <a:r>
              <a:rPr lang="en-US" dirty="0" err="1"/>
              <a:t>nebo</a:t>
            </a:r>
            <a:r>
              <a:rPr lang="en-US" dirty="0"/>
              <a:t> </a:t>
            </a:r>
            <a:r>
              <a:rPr lang="en-US" dirty="0" err="1"/>
              <a:t>výskyt</a:t>
            </a:r>
            <a:r>
              <a:rPr lang="en-US" dirty="0"/>
              <a:t> </a:t>
            </a:r>
            <a:r>
              <a:rPr lang="en-US" dirty="0" err="1"/>
              <a:t>monogenně</a:t>
            </a:r>
            <a:r>
              <a:rPr lang="en-US" dirty="0"/>
              <a:t> </a:t>
            </a:r>
            <a:r>
              <a:rPr lang="en-US" dirty="0" err="1"/>
              <a:t>podmíněných</a:t>
            </a:r>
            <a:r>
              <a:rPr lang="en-US" dirty="0"/>
              <a:t> </a:t>
            </a:r>
            <a:r>
              <a:rPr lang="en-US" dirty="0" err="1"/>
              <a:t>chorob</a:t>
            </a:r>
            <a:r>
              <a:rPr lang="en-US" dirty="0"/>
              <a:t> v </a:t>
            </a:r>
            <a:r>
              <a:rPr lang="en-US" dirty="0" err="1"/>
              <a:t>rodině</a:t>
            </a:r>
            <a:r>
              <a:rPr lang="en-US" dirty="0"/>
              <a:t>, </a:t>
            </a:r>
            <a:r>
              <a:rPr lang="en-US" dirty="0" err="1"/>
              <a:t>případně</a:t>
            </a:r>
            <a:r>
              <a:rPr lang="en-US" dirty="0"/>
              <a:t> </a:t>
            </a:r>
            <a:r>
              <a:rPr lang="en-US" dirty="0" err="1"/>
              <a:t>věk</a:t>
            </a:r>
            <a:r>
              <a:rPr lang="en-US" dirty="0"/>
              <a:t> </a:t>
            </a:r>
            <a:r>
              <a:rPr lang="en-US" dirty="0" err="1"/>
              <a:t>matky</a:t>
            </a:r>
            <a:r>
              <a:rPr lang="en-US" dirty="0"/>
              <a:t>. </a:t>
            </a:r>
            <a:r>
              <a:rPr lang="en-US" dirty="0" err="1"/>
              <a:t>Mezi</a:t>
            </a:r>
            <a:r>
              <a:rPr lang="en-US" dirty="0"/>
              <a:t> </a:t>
            </a:r>
            <a:r>
              <a:rPr lang="en-US" dirty="0" err="1"/>
              <a:t>invazivní</a:t>
            </a:r>
            <a:r>
              <a:rPr lang="en-US" dirty="0"/>
              <a:t> </a:t>
            </a:r>
            <a:r>
              <a:rPr lang="en-US" dirty="0" err="1"/>
              <a:t>metody</a:t>
            </a:r>
            <a:r>
              <a:rPr lang="en-US" dirty="0"/>
              <a:t> </a:t>
            </a:r>
            <a:r>
              <a:rPr lang="en-US" dirty="0" err="1"/>
              <a:t>prenatální</a:t>
            </a:r>
            <a:r>
              <a:rPr lang="en-US" dirty="0"/>
              <a:t> </a:t>
            </a:r>
            <a:r>
              <a:rPr lang="en-US" dirty="0" err="1"/>
              <a:t>diagnostiky</a:t>
            </a:r>
            <a:r>
              <a:rPr lang="en-US" dirty="0"/>
              <a:t> </a:t>
            </a:r>
            <a:r>
              <a:rPr lang="en-US" dirty="0" err="1"/>
              <a:t>patří</a:t>
            </a:r>
            <a:r>
              <a:rPr lang="en-US" dirty="0"/>
              <a:t> </a:t>
            </a:r>
            <a:r>
              <a:rPr lang="en-US" dirty="0" err="1"/>
              <a:t>amniocentéza</a:t>
            </a:r>
            <a:r>
              <a:rPr lang="en-US" dirty="0"/>
              <a:t>, </a:t>
            </a:r>
            <a:r>
              <a:rPr lang="en-US" dirty="0" err="1"/>
              <a:t>biopsie</a:t>
            </a:r>
            <a:r>
              <a:rPr lang="en-US" dirty="0"/>
              <a:t> </a:t>
            </a:r>
            <a:r>
              <a:rPr lang="en-US" dirty="0" err="1"/>
              <a:t>choriových</a:t>
            </a:r>
            <a:r>
              <a:rPr lang="en-US" dirty="0"/>
              <a:t> </a:t>
            </a:r>
            <a:r>
              <a:rPr lang="en-US" dirty="0" err="1"/>
              <a:t>klků</a:t>
            </a:r>
            <a:r>
              <a:rPr lang="en-US" dirty="0"/>
              <a:t>, </a:t>
            </a:r>
            <a:r>
              <a:rPr lang="en-US" dirty="0" err="1"/>
              <a:t>kordocentéza</a:t>
            </a:r>
            <a:r>
              <a:rPr lang="en-US" dirty="0"/>
              <a:t> a </a:t>
            </a:r>
            <a:r>
              <a:rPr lang="en-US" dirty="0" err="1"/>
              <a:t>fetoskopie</a:t>
            </a:r>
            <a:r>
              <a:rPr lang="en-US" dirty="0"/>
              <a:t>.</a:t>
            </a:r>
          </a:p>
          <a:p>
            <a:r>
              <a:rPr lang="en-US" dirty="0" err="1"/>
              <a:t>Nejčasněji</a:t>
            </a:r>
            <a:r>
              <a:rPr lang="en-US" dirty="0"/>
              <a:t> </a:t>
            </a:r>
            <a:r>
              <a:rPr lang="en-US" dirty="0" err="1"/>
              <a:t>ve</a:t>
            </a:r>
            <a:r>
              <a:rPr lang="en-US" dirty="0"/>
              <a:t> </a:t>
            </a:r>
            <a:r>
              <a:rPr lang="en-US" dirty="0" err="1"/>
              <a:t>vývoji</a:t>
            </a:r>
            <a:r>
              <a:rPr lang="en-US" dirty="0"/>
              <a:t> se </a:t>
            </a:r>
            <a:r>
              <a:rPr lang="en-US" dirty="0" err="1"/>
              <a:t>provádí</a:t>
            </a:r>
            <a:r>
              <a:rPr lang="en-US" dirty="0"/>
              <a:t> </a:t>
            </a:r>
            <a:r>
              <a:rPr lang="en-US" dirty="0" err="1"/>
              <a:t>biopsie</a:t>
            </a:r>
            <a:r>
              <a:rPr lang="en-US" dirty="0"/>
              <a:t> </a:t>
            </a:r>
            <a:r>
              <a:rPr lang="en-US" dirty="0" err="1"/>
              <a:t>choriových</a:t>
            </a:r>
            <a:r>
              <a:rPr lang="en-US" dirty="0"/>
              <a:t> </a:t>
            </a:r>
            <a:r>
              <a:rPr lang="en-US" dirty="0" err="1"/>
              <a:t>klků</a:t>
            </a:r>
            <a:r>
              <a:rPr lang="en-US" dirty="0"/>
              <a:t>, </a:t>
            </a:r>
            <a:r>
              <a:rPr lang="en-US" dirty="0" err="1"/>
              <a:t>což</a:t>
            </a:r>
            <a:r>
              <a:rPr lang="en-US" dirty="0"/>
              <a:t> je v 10.-13. </a:t>
            </a:r>
            <a:r>
              <a:rPr lang="en-US" dirty="0" err="1"/>
              <a:t>týdnu</a:t>
            </a:r>
            <a:r>
              <a:rPr lang="en-US" dirty="0"/>
              <a:t>. Z </a:t>
            </a:r>
            <a:r>
              <a:rPr lang="en-US" dirty="0" err="1"/>
              <a:t>odebraných</a:t>
            </a:r>
            <a:r>
              <a:rPr lang="en-US" dirty="0"/>
              <a:t> </a:t>
            </a:r>
            <a:r>
              <a:rPr lang="en-US" dirty="0" err="1"/>
              <a:t>buněk</a:t>
            </a:r>
            <a:r>
              <a:rPr lang="en-US" dirty="0"/>
              <a:t> se </a:t>
            </a:r>
            <a:r>
              <a:rPr lang="en-US" dirty="0" err="1"/>
              <a:t>stanoví</a:t>
            </a:r>
            <a:r>
              <a:rPr lang="en-US" dirty="0"/>
              <a:t> </a:t>
            </a:r>
            <a:r>
              <a:rPr lang="en-US" dirty="0" err="1"/>
              <a:t>karyotyp</a:t>
            </a:r>
            <a:r>
              <a:rPr lang="en-US" dirty="0"/>
              <a:t>, jak </a:t>
            </a:r>
            <a:r>
              <a:rPr lang="en-US" dirty="0" err="1"/>
              <a:t>vidíme</a:t>
            </a:r>
            <a:r>
              <a:rPr lang="en-US" dirty="0"/>
              <a:t> </a:t>
            </a:r>
            <a:r>
              <a:rPr lang="en-US" dirty="0" err="1"/>
              <a:t>na</a:t>
            </a:r>
            <a:r>
              <a:rPr lang="en-US" dirty="0"/>
              <a:t> </a:t>
            </a:r>
            <a:r>
              <a:rPr lang="en-US" dirty="0" err="1"/>
              <a:t>obrázku</a:t>
            </a:r>
            <a:r>
              <a:rPr lang="en-US" dirty="0"/>
              <a:t> </a:t>
            </a:r>
            <a:r>
              <a:rPr lang="en-US" dirty="0" err="1"/>
              <a:t>odkud</a:t>
            </a:r>
            <a:r>
              <a:rPr lang="en-US" dirty="0"/>
              <a:t> se </a:t>
            </a:r>
            <a:r>
              <a:rPr lang="en-US" dirty="0" err="1"/>
              <a:t>posuzují</a:t>
            </a:r>
            <a:r>
              <a:rPr lang="en-US" dirty="0"/>
              <a:t> </a:t>
            </a:r>
            <a:r>
              <a:rPr lang="en-US" dirty="0" err="1"/>
              <a:t>chromozomové</a:t>
            </a:r>
            <a:r>
              <a:rPr lang="en-US" dirty="0"/>
              <a:t> </a:t>
            </a:r>
            <a:r>
              <a:rPr lang="en-US" dirty="0" err="1"/>
              <a:t>přestavby</a:t>
            </a:r>
            <a:r>
              <a:rPr lang="en-US" dirty="0"/>
              <a:t> </a:t>
            </a:r>
            <a:r>
              <a:rPr lang="en-US" dirty="0" err="1"/>
              <a:t>plodu</a:t>
            </a:r>
            <a:r>
              <a:rPr lang="en-US" dirty="0"/>
              <a:t>, </a:t>
            </a:r>
            <a:r>
              <a:rPr lang="en-US" dirty="0" err="1"/>
              <a:t>pomocí</a:t>
            </a:r>
            <a:r>
              <a:rPr lang="en-US" dirty="0"/>
              <a:t> </a:t>
            </a:r>
            <a:r>
              <a:rPr lang="en-US" dirty="0" err="1"/>
              <a:t>mollekulárně</a:t>
            </a:r>
            <a:r>
              <a:rPr lang="en-US" dirty="0"/>
              <a:t> </a:t>
            </a:r>
            <a:r>
              <a:rPr lang="en-US" dirty="0" err="1"/>
              <a:t>genetických</a:t>
            </a:r>
            <a:r>
              <a:rPr lang="en-US" dirty="0"/>
              <a:t> </a:t>
            </a:r>
            <a:r>
              <a:rPr lang="en-US" dirty="0" err="1"/>
              <a:t>vyšetření</a:t>
            </a:r>
            <a:r>
              <a:rPr lang="en-US" dirty="0"/>
              <a:t> se </a:t>
            </a:r>
            <a:r>
              <a:rPr lang="en-US" dirty="0" err="1"/>
              <a:t>dají</a:t>
            </a:r>
            <a:r>
              <a:rPr lang="en-US" dirty="0"/>
              <a:t> </a:t>
            </a:r>
            <a:r>
              <a:rPr lang="en-US" dirty="0" err="1"/>
              <a:t>stanovit</a:t>
            </a:r>
            <a:r>
              <a:rPr lang="en-US" dirty="0"/>
              <a:t> </a:t>
            </a:r>
            <a:r>
              <a:rPr lang="en-US" dirty="0" err="1"/>
              <a:t>mikrodelece</a:t>
            </a:r>
            <a:r>
              <a:rPr lang="en-US" dirty="0"/>
              <a:t> </a:t>
            </a:r>
            <a:r>
              <a:rPr lang="en-US" dirty="0" err="1"/>
              <a:t>nebo</a:t>
            </a:r>
            <a:r>
              <a:rPr lang="en-US" dirty="0"/>
              <a:t> male </a:t>
            </a:r>
            <a:r>
              <a:rPr lang="en-US" dirty="0" err="1"/>
              <a:t>přestavby</a:t>
            </a:r>
            <a:r>
              <a:rPr lang="en-US" dirty="0"/>
              <a:t>.</a:t>
            </a:r>
          </a:p>
          <a:p>
            <a:r>
              <a:rPr lang="en-US" dirty="0" err="1"/>
              <a:t>Amniocentéza</a:t>
            </a:r>
            <a:r>
              <a:rPr lang="en-US" dirty="0"/>
              <a:t> se </a:t>
            </a:r>
            <a:r>
              <a:rPr lang="en-US" dirty="0" err="1"/>
              <a:t>provádí</a:t>
            </a:r>
            <a:r>
              <a:rPr lang="en-US" dirty="0"/>
              <a:t> v 16.-20. </a:t>
            </a:r>
            <a:r>
              <a:rPr lang="en-US" dirty="0" err="1"/>
              <a:t>týdnu</a:t>
            </a:r>
            <a:r>
              <a:rPr lang="en-US" dirty="0"/>
              <a:t>. </a:t>
            </a:r>
            <a:r>
              <a:rPr lang="en-US" dirty="0" err="1"/>
              <a:t>Jedná</a:t>
            </a:r>
            <a:r>
              <a:rPr lang="en-US" dirty="0"/>
              <a:t> se o </a:t>
            </a:r>
            <a:r>
              <a:rPr lang="en-US" dirty="0" err="1"/>
              <a:t>odběr</a:t>
            </a:r>
            <a:r>
              <a:rPr lang="en-US" dirty="0"/>
              <a:t> </a:t>
            </a:r>
            <a:r>
              <a:rPr lang="en-US" dirty="0" err="1"/>
              <a:t>plodové</a:t>
            </a:r>
            <a:r>
              <a:rPr lang="en-US" dirty="0"/>
              <a:t> </a:t>
            </a:r>
            <a:r>
              <a:rPr lang="en-US" dirty="0" err="1"/>
              <a:t>vody</a:t>
            </a:r>
            <a:r>
              <a:rPr lang="en-US" dirty="0"/>
              <a:t> pod </a:t>
            </a:r>
            <a:r>
              <a:rPr lang="en-US" dirty="0" err="1"/>
              <a:t>kontrolou</a:t>
            </a:r>
            <a:r>
              <a:rPr lang="en-US" dirty="0"/>
              <a:t> UZ. </a:t>
            </a:r>
            <a:r>
              <a:rPr lang="en-US" dirty="0" err="1"/>
              <a:t>Odebrané</a:t>
            </a:r>
            <a:r>
              <a:rPr lang="en-US" dirty="0"/>
              <a:t> </a:t>
            </a:r>
            <a:r>
              <a:rPr lang="en-US" dirty="0" err="1"/>
              <a:t>buňky</a:t>
            </a:r>
            <a:r>
              <a:rPr lang="en-US" dirty="0"/>
              <a:t> se in vitro </a:t>
            </a:r>
            <a:r>
              <a:rPr lang="en-US" dirty="0" err="1"/>
              <a:t>kultivují</a:t>
            </a:r>
            <a:r>
              <a:rPr lang="en-US" dirty="0"/>
              <a:t> a </a:t>
            </a:r>
            <a:r>
              <a:rPr lang="en-US" dirty="0" err="1"/>
              <a:t>provádí</a:t>
            </a:r>
            <a:r>
              <a:rPr lang="en-US" dirty="0"/>
              <a:t> se </a:t>
            </a:r>
            <a:r>
              <a:rPr lang="en-US" dirty="0" err="1"/>
              <a:t>karyotypizace</a:t>
            </a:r>
            <a:r>
              <a:rPr lang="en-US" dirty="0"/>
              <a:t>, </a:t>
            </a:r>
            <a:r>
              <a:rPr lang="en-US" dirty="0" err="1"/>
              <a:t>tedy</a:t>
            </a:r>
            <a:r>
              <a:rPr lang="en-US" dirty="0"/>
              <a:t> se </a:t>
            </a:r>
            <a:r>
              <a:rPr lang="en-US" dirty="0" err="1"/>
              <a:t>stanovuje</a:t>
            </a:r>
            <a:r>
              <a:rPr lang="en-US" dirty="0"/>
              <a:t> </a:t>
            </a:r>
            <a:r>
              <a:rPr lang="en-US" dirty="0" err="1"/>
              <a:t>jejich</a:t>
            </a:r>
            <a:r>
              <a:rPr lang="en-US" dirty="0"/>
              <a:t> karyotype.</a:t>
            </a:r>
          </a:p>
          <a:p>
            <a:r>
              <a:rPr lang="en-US" dirty="0" err="1"/>
              <a:t>Ve</a:t>
            </a:r>
            <a:r>
              <a:rPr lang="en-US" dirty="0"/>
              <a:t> 22. </a:t>
            </a:r>
            <a:r>
              <a:rPr lang="en-US" dirty="0" err="1"/>
              <a:t>týdnu</a:t>
            </a:r>
            <a:r>
              <a:rPr lang="en-US" dirty="0"/>
              <a:t> se </a:t>
            </a:r>
            <a:r>
              <a:rPr lang="en-US" dirty="0" err="1"/>
              <a:t>může</a:t>
            </a:r>
            <a:r>
              <a:rPr lang="en-US" dirty="0"/>
              <a:t> </a:t>
            </a:r>
            <a:r>
              <a:rPr lang="en-US" dirty="0" err="1"/>
              <a:t>provádět</a:t>
            </a:r>
            <a:r>
              <a:rPr lang="en-US" dirty="0"/>
              <a:t> </a:t>
            </a:r>
            <a:r>
              <a:rPr lang="en-US" dirty="0" err="1"/>
              <a:t>Kordocentéze</a:t>
            </a:r>
            <a:r>
              <a:rPr lang="en-US" dirty="0"/>
              <a:t> </a:t>
            </a:r>
            <a:r>
              <a:rPr lang="en-US" dirty="0" err="1"/>
              <a:t>neboli</a:t>
            </a:r>
            <a:r>
              <a:rPr lang="en-US" dirty="0"/>
              <a:t> </a:t>
            </a:r>
            <a:r>
              <a:rPr lang="en-US" dirty="0" err="1"/>
              <a:t>odběr</a:t>
            </a:r>
            <a:r>
              <a:rPr lang="en-US" dirty="0"/>
              <a:t> </a:t>
            </a:r>
            <a:r>
              <a:rPr lang="en-US" dirty="0" err="1"/>
              <a:t>venózní</a:t>
            </a:r>
            <a:r>
              <a:rPr lang="en-US" dirty="0"/>
              <a:t> </a:t>
            </a:r>
            <a:r>
              <a:rPr lang="en-US" dirty="0" err="1"/>
              <a:t>pupečníkové</a:t>
            </a:r>
            <a:r>
              <a:rPr lang="en-US" dirty="0"/>
              <a:t> </a:t>
            </a:r>
            <a:r>
              <a:rPr lang="en-US" dirty="0" err="1"/>
              <a:t>krve</a:t>
            </a:r>
            <a:r>
              <a:rPr lang="en-US" dirty="0"/>
              <a:t>. Tato </a:t>
            </a:r>
            <a:r>
              <a:rPr lang="en-US" dirty="0" err="1"/>
              <a:t>metoda</a:t>
            </a:r>
            <a:r>
              <a:rPr lang="en-US" dirty="0"/>
              <a:t> se </a:t>
            </a:r>
            <a:r>
              <a:rPr lang="en-US" dirty="0" err="1"/>
              <a:t>používá</a:t>
            </a:r>
            <a:r>
              <a:rPr lang="en-US" dirty="0"/>
              <a:t> </a:t>
            </a:r>
            <a:r>
              <a:rPr lang="en-US" dirty="0" err="1"/>
              <a:t>zejména</a:t>
            </a:r>
            <a:r>
              <a:rPr lang="en-US" dirty="0"/>
              <a:t> k diagnostic a </a:t>
            </a:r>
            <a:r>
              <a:rPr lang="en-US" dirty="0" err="1"/>
              <a:t>terapie</a:t>
            </a:r>
            <a:r>
              <a:rPr lang="en-US" dirty="0"/>
              <a:t> </a:t>
            </a:r>
            <a:r>
              <a:rPr lang="en-US" dirty="0" err="1"/>
              <a:t>krevních</a:t>
            </a:r>
            <a:r>
              <a:rPr lang="en-US" dirty="0"/>
              <a:t> </a:t>
            </a:r>
            <a:r>
              <a:rPr lang="en-US" dirty="0" err="1"/>
              <a:t>onemocnění</a:t>
            </a:r>
            <a:r>
              <a:rPr lang="en-US" dirty="0"/>
              <a:t>.</a:t>
            </a:r>
          </a:p>
          <a:p>
            <a:r>
              <a:rPr lang="en-US" dirty="0" err="1"/>
              <a:t>Vyjímečně</a:t>
            </a:r>
            <a:r>
              <a:rPr lang="en-US" dirty="0"/>
              <a:t>, se </a:t>
            </a:r>
            <a:r>
              <a:rPr lang="en-US" dirty="0" err="1"/>
              <a:t>provádí</a:t>
            </a:r>
            <a:r>
              <a:rPr lang="en-US" dirty="0"/>
              <a:t> </a:t>
            </a:r>
            <a:r>
              <a:rPr lang="en-US" dirty="0" err="1"/>
              <a:t>fetoskopie</a:t>
            </a:r>
            <a:r>
              <a:rPr lang="en-US" dirty="0"/>
              <a:t>, </a:t>
            </a:r>
            <a:r>
              <a:rPr lang="en-US" dirty="0" err="1"/>
              <a:t>kdy</a:t>
            </a:r>
            <a:r>
              <a:rPr lang="en-US" dirty="0"/>
              <a:t> se </a:t>
            </a:r>
            <a:r>
              <a:rPr lang="en-US" dirty="0" err="1"/>
              <a:t>transabdominálně</a:t>
            </a:r>
            <a:r>
              <a:rPr lang="en-US" dirty="0"/>
              <a:t> </a:t>
            </a:r>
            <a:r>
              <a:rPr lang="en-US" dirty="0" err="1"/>
              <a:t>zavede</a:t>
            </a:r>
            <a:r>
              <a:rPr lang="en-US" dirty="0"/>
              <a:t> </a:t>
            </a:r>
            <a:r>
              <a:rPr lang="en-US" dirty="0" err="1"/>
              <a:t>tenký</a:t>
            </a:r>
            <a:r>
              <a:rPr lang="en-US" dirty="0"/>
              <a:t> </a:t>
            </a:r>
            <a:r>
              <a:rPr lang="en-US" dirty="0" err="1"/>
              <a:t>endoskop</a:t>
            </a:r>
            <a:r>
              <a:rPr lang="en-US" dirty="0"/>
              <a:t> pro </a:t>
            </a:r>
            <a:r>
              <a:rPr lang="en-US" dirty="0" err="1"/>
              <a:t>vizualizace</a:t>
            </a:r>
            <a:r>
              <a:rPr lang="en-US" dirty="0"/>
              <a:t> </a:t>
            </a:r>
            <a:r>
              <a:rPr lang="en-US" dirty="0" err="1"/>
              <a:t>plodu</a:t>
            </a:r>
            <a:r>
              <a:rPr lang="en-US" dirty="0"/>
              <a:t>. </a:t>
            </a:r>
            <a:r>
              <a:rPr lang="en-US" dirty="0" err="1"/>
              <a:t>Metoda</a:t>
            </a:r>
            <a:r>
              <a:rPr lang="en-US" dirty="0"/>
              <a:t> je ale </a:t>
            </a:r>
            <a:r>
              <a:rPr lang="en-US" dirty="0" err="1"/>
              <a:t>poměrně</a:t>
            </a:r>
            <a:r>
              <a:rPr lang="en-US" dirty="0"/>
              <a:t> </a:t>
            </a:r>
            <a:r>
              <a:rPr lang="en-US" dirty="0" err="1"/>
              <a:t>riskantní</a:t>
            </a:r>
            <a:r>
              <a:rPr lang="en-US" dirty="0"/>
              <a:t>.</a:t>
            </a:r>
          </a:p>
        </p:txBody>
      </p:sp>
      <p:sp>
        <p:nvSpPr>
          <p:cNvPr id="4" name="Zástupný symbol pro číslo snímku 3"/>
          <p:cNvSpPr>
            <a:spLocks noGrp="1"/>
          </p:cNvSpPr>
          <p:nvPr>
            <p:ph type="sldNum" sz="quarter" idx="10"/>
          </p:nvPr>
        </p:nvSpPr>
        <p:spPr/>
        <p:txBody>
          <a:bodyPr/>
          <a:lstStyle/>
          <a:p>
            <a:fld id="{20CFC45E-5969-44B3-8079-6DA4E75A0FF9}" type="slidenum">
              <a:rPr lang="en-US" smtClean="0"/>
              <a:t>30</a:t>
            </a:fld>
            <a:endParaRPr lang="en-US"/>
          </a:p>
        </p:txBody>
      </p:sp>
    </p:spTree>
    <p:extLst>
      <p:ext uri="{BB962C8B-B14F-4D97-AF65-F5344CB8AC3E}">
        <p14:creationId xmlns:p14="http://schemas.microsoft.com/office/powerpoint/2010/main" val="3595986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Pokud chceme dopočítat stáří plodu u neznámého plodu můžeme vycházet z empirického vztahu mezi stářím a délkou plodu, označovaného jako </a:t>
            </a:r>
            <a:r>
              <a:rPr lang="cs-CZ" dirty="0" err="1"/>
              <a:t>Haaseho</a:t>
            </a:r>
            <a:r>
              <a:rPr lang="cs-CZ" dirty="0"/>
              <a:t> pravidlo. Podle tohoto pravidla můžeme říci, že ve 3.-5. lunárním měsíci se délka plodu v cm rovná druhé </a:t>
            </a:r>
            <a:r>
              <a:rPr lang="cs-CZ" dirty="0" err="1"/>
              <a:t>mocnine</a:t>
            </a:r>
            <a:r>
              <a:rPr lang="cs-CZ" dirty="0"/>
              <a:t> příslušného měsíce. Ve třetím lunárním měsíci má plod </a:t>
            </a:r>
            <a:r>
              <a:rPr lang="cs-CZ" dirty="0" err="1"/>
              <a:t>délkiu</a:t>
            </a:r>
            <a:r>
              <a:rPr lang="cs-CZ" dirty="0"/>
              <a:t> 3 na druhou což je devět. Ve čtvrtém 16, v pátém 25. Od šestého měsíce počítáme délku plodu jako pětinásobek počtu měsíců. 6 krát pět je tedy třicet atd.</a:t>
            </a:r>
          </a:p>
          <a:p>
            <a:r>
              <a:rPr lang="cs-CZ" dirty="0"/>
              <a:t>Toto pravidlo se používá v soudně lékařské praxi.</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3</a:t>
            </a:fld>
            <a:endParaRPr lang="cs-CZ"/>
          </a:p>
        </p:txBody>
      </p:sp>
    </p:spTree>
    <p:extLst>
      <p:ext uri="{BB962C8B-B14F-4D97-AF65-F5344CB8AC3E}">
        <p14:creationId xmlns:p14="http://schemas.microsoft.com/office/powerpoint/2010/main" val="43789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máme několik obrázků popisující postupný vývoj embrya, kdy se ve čtvrtém týdnu tvoří základy … </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4</a:t>
            </a:fld>
            <a:endParaRPr lang="cs-CZ"/>
          </a:p>
        </p:txBody>
      </p:sp>
    </p:spTree>
    <p:extLst>
      <p:ext uri="{BB962C8B-B14F-4D97-AF65-F5344CB8AC3E}">
        <p14:creationId xmlns:p14="http://schemas.microsoft.com/office/powerpoint/2010/main" val="2416842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7. až 8. týdnu lze embryo pozorovat na ultrazvuku</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5</a:t>
            </a:fld>
            <a:endParaRPr lang="cs-CZ"/>
          </a:p>
        </p:txBody>
      </p:sp>
    </p:spTree>
    <p:extLst>
      <p:ext uri="{BB962C8B-B14F-4D97-AF65-F5344CB8AC3E}">
        <p14:creationId xmlns:p14="http://schemas.microsoft.com/office/powerpoint/2010/main" val="440916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6</a:t>
            </a:fld>
            <a:endParaRPr lang="cs-CZ"/>
          </a:p>
        </p:txBody>
      </p:sp>
    </p:spTree>
    <p:extLst>
      <p:ext uri="{BB962C8B-B14F-4D97-AF65-F5344CB8AC3E}">
        <p14:creationId xmlns:p14="http://schemas.microsoft.com/office/powerpoint/2010/main" val="4175853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Ten vyvíjející se plod se v děloze nachází nenáhodně a nyní si vysvětlíme jak je v ní uložen. Ze začátku prenatálního vývoje je plod uložen ve vaku plodových blan, který je vyplněn </a:t>
            </a:r>
            <a:r>
              <a:rPr lang="cs-CZ" dirty="0" err="1"/>
              <a:t>amniovou</a:t>
            </a:r>
            <a:r>
              <a:rPr lang="cs-CZ" dirty="0"/>
              <a:t> tekutinou, čímž je plodu umožněn relativně volný pohyb v děložní dutině.</a:t>
            </a:r>
          </a:p>
          <a:p>
            <a:r>
              <a:rPr lang="cs-CZ" dirty="0"/>
              <a:t>S postupem těhotenství a růstem plodu pak zaujímá v děložní dutině definitní polohu, postavení, držení a naléhání – 4 pojmy popisující to, jak je plod uložen. </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8</a:t>
            </a:fld>
            <a:endParaRPr lang="cs-CZ"/>
          </a:p>
        </p:txBody>
      </p:sp>
    </p:spTree>
    <p:extLst>
      <p:ext uri="{BB962C8B-B14F-4D97-AF65-F5344CB8AC3E}">
        <p14:creationId xmlns:p14="http://schemas.microsoft.com/office/powerpoint/2010/main" val="2307355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8D5E9-1470-4B17-A2B4-2DCA899E1C90}" type="slidenum">
              <a:rPr lang="cs-CZ" altLang="cs-CZ"/>
              <a:pPr/>
              <a:t>9</a:t>
            </a:fld>
            <a:endParaRPr lang="cs-CZ" altLang="cs-CZ"/>
          </a:p>
        </p:txBody>
      </p:sp>
      <p:sp>
        <p:nvSpPr>
          <p:cNvPr id="578562" name="Rectangle 2"/>
          <p:cNvSpPr>
            <a:spLocks noGrp="1" noRot="1" noChangeAspect="1" noChangeArrowheads="1" noTextEdit="1"/>
          </p:cNvSpPr>
          <p:nvPr>
            <p:ph type="sldImg"/>
          </p:nvPr>
        </p:nvSpPr>
        <p:spPr>
          <a:ln/>
        </p:spPr>
      </p:sp>
      <p:sp>
        <p:nvSpPr>
          <p:cNvPr id="578563" name="Rectangle 3"/>
          <p:cNvSpPr>
            <a:spLocks noGrp="1" noChangeArrowheads="1"/>
          </p:cNvSpPr>
          <p:nvPr>
            <p:ph type="body" idx="1"/>
          </p:nvPr>
        </p:nvSpPr>
        <p:spPr/>
        <p:txBody>
          <a:bodyPr/>
          <a:lstStyle/>
          <a:p>
            <a:r>
              <a:rPr lang="cs-CZ" altLang="cs-CZ" dirty="0"/>
              <a:t>Začneme polohou.</a:t>
            </a:r>
          </a:p>
          <a:p>
            <a:r>
              <a:rPr lang="cs-CZ" altLang="cs-CZ" dirty="0"/>
              <a:t>Poloha plodu (</a:t>
            </a:r>
            <a:r>
              <a:rPr lang="cs-CZ" altLang="cs-CZ" dirty="0" err="1"/>
              <a:t>situs</a:t>
            </a:r>
            <a:r>
              <a:rPr lang="cs-CZ" altLang="cs-CZ" dirty="0"/>
              <a:t>) udává vztah podélné osy těla plodu k podélné ose corpus </a:t>
            </a:r>
            <a:r>
              <a:rPr lang="cs-CZ" altLang="cs-CZ" dirty="0" err="1"/>
              <a:t>uteri</a:t>
            </a:r>
            <a:r>
              <a:rPr lang="cs-CZ" altLang="cs-CZ" dirty="0"/>
              <a:t> – děložního těla.</a:t>
            </a:r>
          </a:p>
          <a:p>
            <a:r>
              <a:rPr lang="cs-CZ" altLang="cs-CZ" dirty="0"/>
              <a:t>Jsou-li obě osy </a:t>
            </a:r>
            <a:r>
              <a:rPr lang="cs-CZ" altLang="cs-CZ" dirty="0" err="1"/>
              <a:t>rovnoběžbné</a:t>
            </a:r>
            <a:r>
              <a:rPr lang="cs-CZ" altLang="cs-CZ" dirty="0"/>
              <a:t>, jedná se o polohu podélnou. Taková poloha se vyskytuje u 99% těhotenství. a plod může být v této poloze orientován dvěma způsoby. Nejčastěji je takzvaně podélně hlavičkou, kdy je jeho hlavička orientována směrem kaudálním. Druhou možností, která je méně obvyklá, je naopak, tedy polohou podélnou koncem pánevním. Tato poloha je komplikovanější, náročnější na provedené porodu, ale není patologická</a:t>
            </a:r>
          </a:p>
          <a:p>
            <a:r>
              <a:rPr lang="cs-CZ" altLang="cs-CZ" dirty="0"/>
              <a:t>Druhým typem polohy , která se vyskytuje ve zbylém procentu těhotenství, e poloha příčná, při které jsou osa těla a osa corpus </a:t>
            </a:r>
            <a:r>
              <a:rPr lang="cs-CZ" altLang="cs-CZ" dirty="0" err="1"/>
              <a:t>uteri</a:t>
            </a:r>
            <a:r>
              <a:rPr lang="cs-CZ" altLang="cs-CZ" dirty="0"/>
              <a:t> na sebe kolmé. Záda plodu mohou být natočena nahoru, dolů, dopředu nebo dozadu. </a:t>
            </a:r>
          </a:p>
          <a:p>
            <a:r>
              <a:rPr lang="cs-CZ" altLang="cs-CZ" dirty="0"/>
              <a:t>Pokud osy svírají jiný úhel, hovoříme o poloze šikmé. Šikmá poloha je však nestálá a časem přejde v polohu buď podélnou nebo příčnou.</a:t>
            </a:r>
          </a:p>
        </p:txBody>
      </p:sp>
    </p:spTree>
    <p:extLst>
      <p:ext uri="{BB962C8B-B14F-4D97-AF65-F5344CB8AC3E}">
        <p14:creationId xmlns:p14="http://schemas.microsoft.com/office/powerpoint/2010/main" val="732226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Druhým popisem uložení plodu je jeho postavení neboli </a:t>
            </a:r>
            <a:r>
              <a:rPr lang="cs-CZ" dirty="0" err="1"/>
              <a:t>positio</a:t>
            </a:r>
            <a:r>
              <a:rPr lang="cs-CZ" dirty="0"/>
              <a:t>. Postavení popisuje vztah hřbetu plodu ke hraně děložní. V případě té méně obvyklé polohy přímé je to vztah hlavičky ke hraně děložní. Znalost postavení plodu je velice důležitá pro vedení porodu a my si to teď vysvětlíme na příkladu polohy podélné hlavičkou.</a:t>
            </a:r>
          </a:p>
          <a:p>
            <a:r>
              <a:rPr lang="cs-CZ" dirty="0"/>
              <a:t>Tak tedy. Hřbet neboli záda mohou směřovat k levé nebo k pravé hraně děložní. Pokud směřují k levé hraně, jedná se o postavení levé neboli první, pokud k pravé hraně tak se jedná o postavení pravé neboli druhé. Na obrázku to máme převráceně ale umíme si představit, že to, co vidíme vpravo, je postavené levé neboli první – hřbet je u levé hrany a to co je na obrázku vlevo je postavení pravé neboli druhé. Levé postavení je dvakrát častější než pravé, můžeme si tak zapamatovat že levé je první. </a:t>
            </a:r>
          </a:p>
          <a:p>
            <a:r>
              <a:rPr lang="cs-CZ" dirty="0"/>
              <a:t>Kromě toho jestli jsou záda otočena doleva nebo doprava mohou být otočena ještě dopředu nebo dozadu. To je dáno tím, že děloha je obvykle mírně skloněná dopředu a pootočena doprava (</a:t>
            </a:r>
            <a:r>
              <a:rPr lang="cs-CZ" dirty="0" err="1"/>
              <a:t>dextroverze</a:t>
            </a:r>
            <a:r>
              <a:rPr lang="cs-CZ" dirty="0"/>
              <a:t> a </a:t>
            </a:r>
            <a:r>
              <a:rPr lang="cs-CZ" dirty="0" err="1"/>
              <a:t>dextrotorze</a:t>
            </a:r>
            <a:r>
              <a:rPr lang="cs-CZ" dirty="0"/>
              <a:t>). Rozlišujeme proto postavení první obyčejné – hřbet plodu směřuje vlevo a vpřed (na obrázku vpravo dole), první méně obyčejné – vlevo a vzad (na obrázku vpravo nahoře), druhé méně obyčejné (hřbet směřuje vpravo a vpřed) (na obrázku vlevo dole) a nakonec druhé obyčejné, kdy záda směřují vpravo a vzad (na obrázku vlevo dole)</a:t>
            </a:r>
          </a:p>
        </p:txBody>
      </p:sp>
      <p:sp>
        <p:nvSpPr>
          <p:cNvPr id="4" name="Zástupný symbol pro číslo snímku 3"/>
          <p:cNvSpPr>
            <a:spLocks noGrp="1"/>
          </p:cNvSpPr>
          <p:nvPr>
            <p:ph type="sldNum" sz="quarter" idx="5"/>
          </p:nvPr>
        </p:nvSpPr>
        <p:spPr/>
        <p:txBody>
          <a:bodyPr/>
          <a:lstStyle/>
          <a:p>
            <a:fld id="{BD14A7F7-3AC7-DC4A-BC03-FED76E352472}" type="slidenum">
              <a:rPr lang="cs-CZ" smtClean="0"/>
              <a:t>10</a:t>
            </a:fld>
            <a:endParaRPr lang="cs-CZ"/>
          </a:p>
        </p:txBody>
      </p:sp>
    </p:spTree>
    <p:extLst>
      <p:ext uri="{BB962C8B-B14F-4D97-AF65-F5344CB8AC3E}">
        <p14:creationId xmlns:p14="http://schemas.microsoft.com/office/powerpoint/2010/main" val="2096533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213F62-5CAB-F749-BA30-624D7987EFC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E7160FB7-F60A-C149-B1B4-C5250BD8CA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2C6EBA6-6E64-C44C-9E71-5491A3010D80}"/>
              </a:ext>
            </a:extLst>
          </p:cNvPr>
          <p:cNvSpPr>
            <a:spLocks noGrp="1"/>
          </p:cNvSpPr>
          <p:nvPr>
            <p:ph type="dt" sz="half" idx="10"/>
          </p:nvPr>
        </p:nvSpPr>
        <p:spPr/>
        <p:txBody>
          <a:bodyPr/>
          <a:lstStyle/>
          <a:p>
            <a:fld id="{57F0F3AA-D31C-8C4D-ADE3-E9BC7E3F1A37}" type="datetimeFigureOut">
              <a:rPr lang="cs-CZ" smtClean="0"/>
              <a:t>06.04.2021</a:t>
            </a:fld>
            <a:endParaRPr lang="cs-CZ"/>
          </a:p>
        </p:txBody>
      </p:sp>
      <p:sp>
        <p:nvSpPr>
          <p:cNvPr id="5" name="Zástupný symbol pro zápatí 4">
            <a:extLst>
              <a:ext uri="{FF2B5EF4-FFF2-40B4-BE49-F238E27FC236}">
                <a16:creationId xmlns:a16="http://schemas.microsoft.com/office/drawing/2014/main" id="{27D043A8-E51D-7140-ADF3-A62004A4088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B92C07A-A12D-8D4A-B825-7E2DBF778EB1}"/>
              </a:ext>
            </a:extLst>
          </p:cNvPr>
          <p:cNvSpPr>
            <a:spLocks noGrp="1"/>
          </p:cNvSpPr>
          <p:nvPr>
            <p:ph type="sldNum" sz="quarter" idx="12"/>
          </p:nvPr>
        </p:nvSpPr>
        <p:spPr/>
        <p:txBody>
          <a:bodyPr/>
          <a:lstStyle/>
          <a:p>
            <a:fld id="{350FDBD6-1613-EF49-B2EB-6E7F669E662C}" type="slidenum">
              <a:rPr lang="cs-CZ" smtClean="0"/>
              <a:t>‹#›</a:t>
            </a:fld>
            <a:endParaRPr lang="cs-CZ"/>
          </a:p>
        </p:txBody>
      </p:sp>
    </p:spTree>
    <p:extLst>
      <p:ext uri="{BB962C8B-B14F-4D97-AF65-F5344CB8AC3E}">
        <p14:creationId xmlns:p14="http://schemas.microsoft.com/office/powerpoint/2010/main" val="1160940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CA9839-93FB-8F47-B2E4-0BF244F56872}"/>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338647CC-DC74-C440-9DA1-7352560164B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24C0EFC-6427-E540-9B37-F4185D86047C}"/>
              </a:ext>
            </a:extLst>
          </p:cNvPr>
          <p:cNvSpPr>
            <a:spLocks noGrp="1"/>
          </p:cNvSpPr>
          <p:nvPr>
            <p:ph type="dt" sz="half" idx="10"/>
          </p:nvPr>
        </p:nvSpPr>
        <p:spPr/>
        <p:txBody>
          <a:bodyPr/>
          <a:lstStyle/>
          <a:p>
            <a:fld id="{57F0F3AA-D31C-8C4D-ADE3-E9BC7E3F1A37}" type="datetimeFigureOut">
              <a:rPr lang="cs-CZ" smtClean="0"/>
              <a:t>06.04.2021</a:t>
            </a:fld>
            <a:endParaRPr lang="cs-CZ"/>
          </a:p>
        </p:txBody>
      </p:sp>
      <p:sp>
        <p:nvSpPr>
          <p:cNvPr id="5" name="Zástupný symbol pro zápatí 4">
            <a:extLst>
              <a:ext uri="{FF2B5EF4-FFF2-40B4-BE49-F238E27FC236}">
                <a16:creationId xmlns:a16="http://schemas.microsoft.com/office/drawing/2014/main" id="{C067CCB2-7FC3-DA45-AD42-3AFA415A9C5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E4732A9-A2B6-794B-ABA5-B2B1B8EACACA}"/>
              </a:ext>
            </a:extLst>
          </p:cNvPr>
          <p:cNvSpPr>
            <a:spLocks noGrp="1"/>
          </p:cNvSpPr>
          <p:nvPr>
            <p:ph type="sldNum" sz="quarter" idx="12"/>
          </p:nvPr>
        </p:nvSpPr>
        <p:spPr/>
        <p:txBody>
          <a:bodyPr/>
          <a:lstStyle/>
          <a:p>
            <a:fld id="{350FDBD6-1613-EF49-B2EB-6E7F669E662C}" type="slidenum">
              <a:rPr lang="cs-CZ" smtClean="0"/>
              <a:t>‹#›</a:t>
            </a:fld>
            <a:endParaRPr lang="cs-CZ"/>
          </a:p>
        </p:txBody>
      </p:sp>
    </p:spTree>
    <p:extLst>
      <p:ext uri="{BB962C8B-B14F-4D97-AF65-F5344CB8AC3E}">
        <p14:creationId xmlns:p14="http://schemas.microsoft.com/office/powerpoint/2010/main" val="623320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4FD3474-4075-A441-AF2E-3115968FDC43}"/>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80F83FC-2C9F-2D45-81F9-F70D0672B26A}"/>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F52910C-D452-1742-8CBE-C6E5F300F353}"/>
              </a:ext>
            </a:extLst>
          </p:cNvPr>
          <p:cNvSpPr>
            <a:spLocks noGrp="1"/>
          </p:cNvSpPr>
          <p:nvPr>
            <p:ph type="dt" sz="half" idx="10"/>
          </p:nvPr>
        </p:nvSpPr>
        <p:spPr/>
        <p:txBody>
          <a:bodyPr/>
          <a:lstStyle/>
          <a:p>
            <a:fld id="{57F0F3AA-D31C-8C4D-ADE3-E9BC7E3F1A37}" type="datetimeFigureOut">
              <a:rPr lang="cs-CZ" smtClean="0"/>
              <a:t>06.04.2021</a:t>
            </a:fld>
            <a:endParaRPr lang="cs-CZ"/>
          </a:p>
        </p:txBody>
      </p:sp>
      <p:sp>
        <p:nvSpPr>
          <p:cNvPr id="5" name="Zástupný symbol pro zápatí 4">
            <a:extLst>
              <a:ext uri="{FF2B5EF4-FFF2-40B4-BE49-F238E27FC236}">
                <a16:creationId xmlns:a16="http://schemas.microsoft.com/office/drawing/2014/main" id="{CACCB42E-13DB-AB48-B7A7-74104D1F8FB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F27CF98-5F9F-C14F-AFD5-7461EAE58855}"/>
              </a:ext>
            </a:extLst>
          </p:cNvPr>
          <p:cNvSpPr>
            <a:spLocks noGrp="1"/>
          </p:cNvSpPr>
          <p:nvPr>
            <p:ph type="sldNum" sz="quarter" idx="12"/>
          </p:nvPr>
        </p:nvSpPr>
        <p:spPr/>
        <p:txBody>
          <a:bodyPr/>
          <a:lstStyle/>
          <a:p>
            <a:fld id="{350FDBD6-1613-EF49-B2EB-6E7F669E662C}" type="slidenum">
              <a:rPr lang="cs-CZ" smtClean="0"/>
              <a:t>‹#›</a:t>
            </a:fld>
            <a:endParaRPr lang="cs-CZ"/>
          </a:p>
        </p:txBody>
      </p:sp>
    </p:spTree>
    <p:extLst>
      <p:ext uri="{BB962C8B-B14F-4D97-AF65-F5344CB8AC3E}">
        <p14:creationId xmlns:p14="http://schemas.microsoft.com/office/powerpoint/2010/main" val="85764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8F55F1-686D-C641-A1E2-939AB312C8E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496E5D6-BB33-5246-A52D-0E96E142E76B}"/>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115FFC6-4E64-2342-816E-F09BB17B7869}"/>
              </a:ext>
            </a:extLst>
          </p:cNvPr>
          <p:cNvSpPr>
            <a:spLocks noGrp="1"/>
          </p:cNvSpPr>
          <p:nvPr>
            <p:ph type="dt" sz="half" idx="10"/>
          </p:nvPr>
        </p:nvSpPr>
        <p:spPr/>
        <p:txBody>
          <a:bodyPr/>
          <a:lstStyle/>
          <a:p>
            <a:fld id="{57F0F3AA-D31C-8C4D-ADE3-E9BC7E3F1A37}" type="datetimeFigureOut">
              <a:rPr lang="cs-CZ" smtClean="0"/>
              <a:t>06.04.2021</a:t>
            </a:fld>
            <a:endParaRPr lang="cs-CZ"/>
          </a:p>
        </p:txBody>
      </p:sp>
      <p:sp>
        <p:nvSpPr>
          <p:cNvPr id="5" name="Zástupný symbol pro zápatí 4">
            <a:extLst>
              <a:ext uri="{FF2B5EF4-FFF2-40B4-BE49-F238E27FC236}">
                <a16:creationId xmlns:a16="http://schemas.microsoft.com/office/drawing/2014/main" id="{D0E889BD-F072-A140-82A8-B7A44A240C3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2874EDB-CBA6-994B-803F-F9321B2F9CFB}"/>
              </a:ext>
            </a:extLst>
          </p:cNvPr>
          <p:cNvSpPr>
            <a:spLocks noGrp="1"/>
          </p:cNvSpPr>
          <p:nvPr>
            <p:ph type="sldNum" sz="quarter" idx="12"/>
          </p:nvPr>
        </p:nvSpPr>
        <p:spPr/>
        <p:txBody>
          <a:bodyPr/>
          <a:lstStyle/>
          <a:p>
            <a:fld id="{350FDBD6-1613-EF49-B2EB-6E7F669E662C}" type="slidenum">
              <a:rPr lang="cs-CZ" smtClean="0"/>
              <a:t>‹#›</a:t>
            </a:fld>
            <a:endParaRPr lang="cs-CZ"/>
          </a:p>
        </p:txBody>
      </p:sp>
    </p:spTree>
    <p:extLst>
      <p:ext uri="{BB962C8B-B14F-4D97-AF65-F5344CB8AC3E}">
        <p14:creationId xmlns:p14="http://schemas.microsoft.com/office/powerpoint/2010/main" val="2488148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804EDF-CD9A-1844-A296-02C8CF3E201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CA433F33-30C8-0742-AB00-70046B24F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B05FB84-74F9-6D47-A023-5330A151D941}"/>
              </a:ext>
            </a:extLst>
          </p:cNvPr>
          <p:cNvSpPr>
            <a:spLocks noGrp="1"/>
          </p:cNvSpPr>
          <p:nvPr>
            <p:ph type="dt" sz="half" idx="10"/>
          </p:nvPr>
        </p:nvSpPr>
        <p:spPr/>
        <p:txBody>
          <a:bodyPr/>
          <a:lstStyle/>
          <a:p>
            <a:fld id="{57F0F3AA-D31C-8C4D-ADE3-E9BC7E3F1A37}" type="datetimeFigureOut">
              <a:rPr lang="cs-CZ" smtClean="0"/>
              <a:t>06.04.2021</a:t>
            </a:fld>
            <a:endParaRPr lang="cs-CZ"/>
          </a:p>
        </p:txBody>
      </p:sp>
      <p:sp>
        <p:nvSpPr>
          <p:cNvPr id="5" name="Zástupný symbol pro zápatí 4">
            <a:extLst>
              <a:ext uri="{FF2B5EF4-FFF2-40B4-BE49-F238E27FC236}">
                <a16:creationId xmlns:a16="http://schemas.microsoft.com/office/drawing/2014/main" id="{FF4ADAC4-68F9-1748-802B-BAC9DE282CC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6C05CE6-5C6E-4B42-8D9F-B254E448CBE8}"/>
              </a:ext>
            </a:extLst>
          </p:cNvPr>
          <p:cNvSpPr>
            <a:spLocks noGrp="1"/>
          </p:cNvSpPr>
          <p:nvPr>
            <p:ph type="sldNum" sz="quarter" idx="12"/>
          </p:nvPr>
        </p:nvSpPr>
        <p:spPr/>
        <p:txBody>
          <a:bodyPr/>
          <a:lstStyle/>
          <a:p>
            <a:fld id="{350FDBD6-1613-EF49-B2EB-6E7F669E662C}" type="slidenum">
              <a:rPr lang="cs-CZ" smtClean="0"/>
              <a:t>‹#›</a:t>
            </a:fld>
            <a:endParaRPr lang="cs-CZ"/>
          </a:p>
        </p:txBody>
      </p:sp>
    </p:spTree>
    <p:extLst>
      <p:ext uri="{BB962C8B-B14F-4D97-AF65-F5344CB8AC3E}">
        <p14:creationId xmlns:p14="http://schemas.microsoft.com/office/powerpoint/2010/main" val="2216654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9A3481-C25A-554E-A147-FC512C011E0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7A324740-4F99-EF4C-8FD7-80878DE0A5B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B0440A32-9CE6-C643-90B9-82E986402788}"/>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420F2DA-22FD-2741-AA21-AF1FEE330196}"/>
              </a:ext>
            </a:extLst>
          </p:cNvPr>
          <p:cNvSpPr>
            <a:spLocks noGrp="1"/>
          </p:cNvSpPr>
          <p:nvPr>
            <p:ph type="dt" sz="half" idx="10"/>
          </p:nvPr>
        </p:nvSpPr>
        <p:spPr/>
        <p:txBody>
          <a:bodyPr/>
          <a:lstStyle/>
          <a:p>
            <a:fld id="{57F0F3AA-D31C-8C4D-ADE3-E9BC7E3F1A37}" type="datetimeFigureOut">
              <a:rPr lang="cs-CZ" smtClean="0"/>
              <a:t>06.04.2021</a:t>
            </a:fld>
            <a:endParaRPr lang="cs-CZ"/>
          </a:p>
        </p:txBody>
      </p:sp>
      <p:sp>
        <p:nvSpPr>
          <p:cNvPr id="6" name="Zástupný symbol pro zápatí 5">
            <a:extLst>
              <a:ext uri="{FF2B5EF4-FFF2-40B4-BE49-F238E27FC236}">
                <a16:creationId xmlns:a16="http://schemas.microsoft.com/office/drawing/2014/main" id="{D8F3647D-F141-DF45-B6F8-4AACF0E62A1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97C22D2-10D8-584A-BDD2-DE1D56C698BA}"/>
              </a:ext>
            </a:extLst>
          </p:cNvPr>
          <p:cNvSpPr>
            <a:spLocks noGrp="1"/>
          </p:cNvSpPr>
          <p:nvPr>
            <p:ph type="sldNum" sz="quarter" idx="12"/>
          </p:nvPr>
        </p:nvSpPr>
        <p:spPr/>
        <p:txBody>
          <a:bodyPr/>
          <a:lstStyle/>
          <a:p>
            <a:fld id="{350FDBD6-1613-EF49-B2EB-6E7F669E662C}" type="slidenum">
              <a:rPr lang="cs-CZ" smtClean="0"/>
              <a:t>‹#›</a:t>
            </a:fld>
            <a:endParaRPr lang="cs-CZ"/>
          </a:p>
        </p:txBody>
      </p:sp>
    </p:spTree>
    <p:extLst>
      <p:ext uri="{BB962C8B-B14F-4D97-AF65-F5344CB8AC3E}">
        <p14:creationId xmlns:p14="http://schemas.microsoft.com/office/powerpoint/2010/main" val="2053998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A0CFD3-5FE2-1647-84D0-89637CAF40D6}"/>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38EAE9DA-6EE7-7F47-93F8-AFD69FFBEC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07BF4483-ECAB-7E40-AD98-575C5E82F6C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278C9E8-378A-2D4B-8AB8-68BF571ACC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A4F83DF-AC76-3D4B-8E96-FE370D92C02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FCF4F824-7ADD-E941-91E7-DE1B41937D78}"/>
              </a:ext>
            </a:extLst>
          </p:cNvPr>
          <p:cNvSpPr>
            <a:spLocks noGrp="1"/>
          </p:cNvSpPr>
          <p:nvPr>
            <p:ph type="dt" sz="half" idx="10"/>
          </p:nvPr>
        </p:nvSpPr>
        <p:spPr/>
        <p:txBody>
          <a:bodyPr/>
          <a:lstStyle/>
          <a:p>
            <a:fld id="{57F0F3AA-D31C-8C4D-ADE3-E9BC7E3F1A37}" type="datetimeFigureOut">
              <a:rPr lang="cs-CZ" smtClean="0"/>
              <a:t>06.04.2021</a:t>
            </a:fld>
            <a:endParaRPr lang="cs-CZ"/>
          </a:p>
        </p:txBody>
      </p:sp>
      <p:sp>
        <p:nvSpPr>
          <p:cNvPr id="8" name="Zástupný symbol pro zápatí 7">
            <a:extLst>
              <a:ext uri="{FF2B5EF4-FFF2-40B4-BE49-F238E27FC236}">
                <a16:creationId xmlns:a16="http://schemas.microsoft.com/office/drawing/2014/main" id="{916496FF-07CE-4043-9A6B-AA15B2772B1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F137885F-4FED-0246-93FB-74BC784ED08D}"/>
              </a:ext>
            </a:extLst>
          </p:cNvPr>
          <p:cNvSpPr>
            <a:spLocks noGrp="1"/>
          </p:cNvSpPr>
          <p:nvPr>
            <p:ph type="sldNum" sz="quarter" idx="12"/>
          </p:nvPr>
        </p:nvSpPr>
        <p:spPr/>
        <p:txBody>
          <a:bodyPr/>
          <a:lstStyle/>
          <a:p>
            <a:fld id="{350FDBD6-1613-EF49-B2EB-6E7F669E662C}" type="slidenum">
              <a:rPr lang="cs-CZ" smtClean="0"/>
              <a:t>‹#›</a:t>
            </a:fld>
            <a:endParaRPr lang="cs-CZ"/>
          </a:p>
        </p:txBody>
      </p:sp>
    </p:spTree>
    <p:extLst>
      <p:ext uri="{BB962C8B-B14F-4D97-AF65-F5344CB8AC3E}">
        <p14:creationId xmlns:p14="http://schemas.microsoft.com/office/powerpoint/2010/main" val="1588240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5940CC-E545-B848-8B70-B2B321B3A9FB}"/>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A161265-6B55-DA49-9F34-34142F7936DA}"/>
              </a:ext>
            </a:extLst>
          </p:cNvPr>
          <p:cNvSpPr>
            <a:spLocks noGrp="1"/>
          </p:cNvSpPr>
          <p:nvPr>
            <p:ph type="dt" sz="half" idx="10"/>
          </p:nvPr>
        </p:nvSpPr>
        <p:spPr/>
        <p:txBody>
          <a:bodyPr/>
          <a:lstStyle/>
          <a:p>
            <a:fld id="{57F0F3AA-D31C-8C4D-ADE3-E9BC7E3F1A37}" type="datetimeFigureOut">
              <a:rPr lang="cs-CZ" smtClean="0"/>
              <a:t>06.04.2021</a:t>
            </a:fld>
            <a:endParaRPr lang="cs-CZ"/>
          </a:p>
        </p:txBody>
      </p:sp>
      <p:sp>
        <p:nvSpPr>
          <p:cNvPr id="4" name="Zástupný symbol pro zápatí 3">
            <a:extLst>
              <a:ext uri="{FF2B5EF4-FFF2-40B4-BE49-F238E27FC236}">
                <a16:creationId xmlns:a16="http://schemas.microsoft.com/office/drawing/2014/main" id="{A354EE43-E186-EB40-B108-425B997C04E4}"/>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DC775DD3-AF45-E346-985B-AAAEA0A1EA7F}"/>
              </a:ext>
            </a:extLst>
          </p:cNvPr>
          <p:cNvSpPr>
            <a:spLocks noGrp="1"/>
          </p:cNvSpPr>
          <p:nvPr>
            <p:ph type="sldNum" sz="quarter" idx="12"/>
          </p:nvPr>
        </p:nvSpPr>
        <p:spPr/>
        <p:txBody>
          <a:bodyPr/>
          <a:lstStyle/>
          <a:p>
            <a:fld id="{350FDBD6-1613-EF49-B2EB-6E7F669E662C}" type="slidenum">
              <a:rPr lang="cs-CZ" smtClean="0"/>
              <a:t>‹#›</a:t>
            </a:fld>
            <a:endParaRPr lang="cs-CZ"/>
          </a:p>
        </p:txBody>
      </p:sp>
    </p:spTree>
    <p:extLst>
      <p:ext uri="{BB962C8B-B14F-4D97-AF65-F5344CB8AC3E}">
        <p14:creationId xmlns:p14="http://schemas.microsoft.com/office/powerpoint/2010/main" val="690783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109A01D-CEA9-424D-ACDF-54B9F3257BB4}"/>
              </a:ext>
            </a:extLst>
          </p:cNvPr>
          <p:cNvSpPr>
            <a:spLocks noGrp="1"/>
          </p:cNvSpPr>
          <p:nvPr>
            <p:ph type="dt" sz="half" idx="10"/>
          </p:nvPr>
        </p:nvSpPr>
        <p:spPr/>
        <p:txBody>
          <a:bodyPr/>
          <a:lstStyle/>
          <a:p>
            <a:fld id="{57F0F3AA-D31C-8C4D-ADE3-E9BC7E3F1A37}" type="datetimeFigureOut">
              <a:rPr lang="cs-CZ" smtClean="0"/>
              <a:t>06.04.2021</a:t>
            </a:fld>
            <a:endParaRPr lang="cs-CZ"/>
          </a:p>
        </p:txBody>
      </p:sp>
      <p:sp>
        <p:nvSpPr>
          <p:cNvPr id="3" name="Zástupný symbol pro zápatí 2">
            <a:extLst>
              <a:ext uri="{FF2B5EF4-FFF2-40B4-BE49-F238E27FC236}">
                <a16:creationId xmlns:a16="http://schemas.microsoft.com/office/drawing/2014/main" id="{960A2E18-9511-E543-8074-E32B3A9CF0B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76E0611-CF1C-DC42-9C9F-EF34897E28DA}"/>
              </a:ext>
            </a:extLst>
          </p:cNvPr>
          <p:cNvSpPr>
            <a:spLocks noGrp="1"/>
          </p:cNvSpPr>
          <p:nvPr>
            <p:ph type="sldNum" sz="quarter" idx="12"/>
          </p:nvPr>
        </p:nvSpPr>
        <p:spPr/>
        <p:txBody>
          <a:bodyPr/>
          <a:lstStyle/>
          <a:p>
            <a:fld id="{350FDBD6-1613-EF49-B2EB-6E7F669E662C}" type="slidenum">
              <a:rPr lang="cs-CZ" smtClean="0"/>
              <a:t>‹#›</a:t>
            </a:fld>
            <a:endParaRPr lang="cs-CZ"/>
          </a:p>
        </p:txBody>
      </p:sp>
    </p:spTree>
    <p:extLst>
      <p:ext uri="{BB962C8B-B14F-4D97-AF65-F5344CB8AC3E}">
        <p14:creationId xmlns:p14="http://schemas.microsoft.com/office/powerpoint/2010/main" val="1290923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C0B1BC-2AAD-DD4B-BF52-170AEA74171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3F0C4B50-CBBF-A44A-9EF0-C1BD746631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45679D0F-A1A6-3C48-94B9-49B828453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36BBD29-5851-A94A-8239-C59FEA269E21}"/>
              </a:ext>
            </a:extLst>
          </p:cNvPr>
          <p:cNvSpPr>
            <a:spLocks noGrp="1"/>
          </p:cNvSpPr>
          <p:nvPr>
            <p:ph type="dt" sz="half" idx="10"/>
          </p:nvPr>
        </p:nvSpPr>
        <p:spPr/>
        <p:txBody>
          <a:bodyPr/>
          <a:lstStyle/>
          <a:p>
            <a:fld id="{57F0F3AA-D31C-8C4D-ADE3-E9BC7E3F1A37}" type="datetimeFigureOut">
              <a:rPr lang="cs-CZ" smtClean="0"/>
              <a:t>06.04.2021</a:t>
            </a:fld>
            <a:endParaRPr lang="cs-CZ"/>
          </a:p>
        </p:txBody>
      </p:sp>
      <p:sp>
        <p:nvSpPr>
          <p:cNvPr id="6" name="Zástupný symbol pro zápatí 5">
            <a:extLst>
              <a:ext uri="{FF2B5EF4-FFF2-40B4-BE49-F238E27FC236}">
                <a16:creationId xmlns:a16="http://schemas.microsoft.com/office/drawing/2014/main" id="{7215B1F0-8726-FC49-8564-7A91E69A46D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01F74D4-C2B9-A34B-882D-26C4E43A9BF1}"/>
              </a:ext>
            </a:extLst>
          </p:cNvPr>
          <p:cNvSpPr>
            <a:spLocks noGrp="1"/>
          </p:cNvSpPr>
          <p:nvPr>
            <p:ph type="sldNum" sz="quarter" idx="12"/>
          </p:nvPr>
        </p:nvSpPr>
        <p:spPr/>
        <p:txBody>
          <a:bodyPr/>
          <a:lstStyle/>
          <a:p>
            <a:fld id="{350FDBD6-1613-EF49-B2EB-6E7F669E662C}" type="slidenum">
              <a:rPr lang="cs-CZ" smtClean="0"/>
              <a:t>‹#›</a:t>
            </a:fld>
            <a:endParaRPr lang="cs-CZ"/>
          </a:p>
        </p:txBody>
      </p:sp>
    </p:spTree>
    <p:extLst>
      <p:ext uri="{BB962C8B-B14F-4D97-AF65-F5344CB8AC3E}">
        <p14:creationId xmlns:p14="http://schemas.microsoft.com/office/powerpoint/2010/main" val="289903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6F7F45-B0C8-E341-BE32-F1FBB4814D8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F146998-D03F-464E-B374-92CA3FF689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B272654B-0205-564B-A5B9-92F0771670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566E26B-4A7B-BF40-B058-D832B6983F40}"/>
              </a:ext>
            </a:extLst>
          </p:cNvPr>
          <p:cNvSpPr>
            <a:spLocks noGrp="1"/>
          </p:cNvSpPr>
          <p:nvPr>
            <p:ph type="dt" sz="half" idx="10"/>
          </p:nvPr>
        </p:nvSpPr>
        <p:spPr/>
        <p:txBody>
          <a:bodyPr/>
          <a:lstStyle/>
          <a:p>
            <a:fld id="{57F0F3AA-D31C-8C4D-ADE3-E9BC7E3F1A37}" type="datetimeFigureOut">
              <a:rPr lang="cs-CZ" smtClean="0"/>
              <a:t>06.04.2021</a:t>
            </a:fld>
            <a:endParaRPr lang="cs-CZ"/>
          </a:p>
        </p:txBody>
      </p:sp>
      <p:sp>
        <p:nvSpPr>
          <p:cNvPr id="6" name="Zástupný symbol pro zápatí 5">
            <a:extLst>
              <a:ext uri="{FF2B5EF4-FFF2-40B4-BE49-F238E27FC236}">
                <a16:creationId xmlns:a16="http://schemas.microsoft.com/office/drawing/2014/main" id="{F4F97DCB-85AD-DF49-9236-B9A14EDD5A7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8230A6D-B185-064C-9643-833E68B76170}"/>
              </a:ext>
            </a:extLst>
          </p:cNvPr>
          <p:cNvSpPr>
            <a:spLocks noGrp="1"/>
          </p:cNvSpPr>
          <p:nvPr>
            <p:ph type="sldNum" sz="quarter" idx="12"/>
          </p:nvPr>
        </p:nvSpPr>
        <p:spPr/>
        <p:txBody>
          <a:bodyPr/>
          <a:lstStyle/>
          <a:p>
            <a:fld id="{350FDBD6-1613-EF49-B2EB-6E7F669E662C}" type="slidenum">
              <a:rPr lang="cs-CZ" smtClean="0"/>
              <a:t>‹#›</a:t>
            </a:fld>
            <a:endParaRPr lang="cs-CZ"/>
          </a:p>
        </p:txBody>
      </p:sp>
    </p:spTree>
    <p:extLst>
      <p:ext uri="{BB962C8B-B14F-4D97-AF65-F5344CB8AC3E}">
        <p14:creationId xmlns:p14="http://schemas.microsoft.com/office/powerpoint/2010/main" val="1918604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5E89C65B-C497-7C45-900A-8A2E95D4C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6E139912-2755-A843-8543-95FDBF11C8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A809519-1334-C248-8BAE-C813B5466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0F3AA-D31C-8C4D-ADE3-E9BC7E3F1A37}" type="datetimeFigureOut">
              <a:rPr lang="cs-CZ" smtClean="0"/>
              <a:t>06.04.2021</a:t>
            </a:fld>
            <a:endParaRPr lang="cs-CZ"/>
          </a:p>
        </p:txBody>
      </p:sp>
      <p:sp>
        <p:nvSpPr>
          <p:cNvPr id="5" name="Zástupný symbol pro zápatí 4">
            <a:extLst>
              <a:ext uri="{FF2B5EF4-FFF2-40B4-BE49-F238E27FC236}">
                <a16:creationId xmlns:a16="http://schemas.microsoft.com/office/drawing/2014/main" id="{B1C7AEDC-209F-F148-84AE-3732938BB4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CA5D037D-3F9E-B747-A17B-0532F769B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FDBD6-1613-EF49-B2EB-6E7F669E662C}" type="slidenum">
              <a:rPr lang="cs-CZ" smtClean="0"/>
              <a:t>‹#›</a:t>
            </a:fld>
            <a:endParaRPr lang="cs-CZ"/>
          </a:p>
        </p:txBody>
      </p:sp>
    </p:spTree>
    <p:extLst>
      <p:ext uri="{BB962C8B-B14F-4D97-AF65-F5344CB8AC3E}">
        <p14:creationId xmlns:p14="http://schemas.microsoft.com/office/powerpoint/2010/main" val="3490703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med.muni.cz/histology/MedAtlas_2/HP_txt6-6.ht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patents/US8229550"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udopedia.su/12_129282_akusherskaya-terminologiya.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501B429-1DCB-EF4A-90D6-6322F172CA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3532" y="489213"/>
            <a:ext cx="8424935"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6">
            <a:extLst>
              <a:ext uri="{FF2B5EF4-FFF2-40B4-BE49-F238E27FC236}">
                <a16:creationId xmlns:a16="http://schemas.microsoft.com/office/drawing/2014/main" id="{AE86A1BE-26B3-674D-9C25-E3B1937D2225}"/>
              </a:ext>
            </a:extLst>
          </p:cNvPr>
          <p:cNvSpPr txBox="1">
            <a:spLocks noChangeArrowheads="1"/>
          </p:cNvSpPr>
          <p:nvPr/>
        </p:nvSpPr>
        <p:spPr bwMode="auto">
          <a:xfrm>
            <a:off x="4206155" y="1770548"/>
            <a:ext cx="3779689"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charset="0"/>
              <a:buChar char="•"/>
              <a:defRPr sz="2800">
                <a:solidFill>
                  <a:schemeClr val="tx1"/>
                </a:solidFill>
                <a:latin typeface="Calibri" pitchFamily="34" charset="0"/>
              </a:defRPr>
            </a:lvl1pPr>
            <a:lvl2pPr marL="742950" indent="-28575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hangingPunct="1">
              <a:lnSpc>
                <a:spcPct val="100000"/>
              </a:lnSpc>
              <a:spcBef>
                <a:spcPct val="0"/>
              </a:spcBef>
              <a:buFontTx/>
              <a:buNone/>
            </a:pPr>
            <a:r>
              <a:rPr lang="cs-CZ" altLang="cs-CZ" sz="4050" dirty="0"/>
              <a:t>EMBRYOLOGIE 2 </a:t>
            </a:r>
          </a:p>
        </p:txBody>
      </p:sp>
      <p:sp>
        <p:nvSpPr>
          <p:cNvPr id="6" name="Rectangle 5">
            <a:extLst>
              <a:ext uri="{FF2B5EF4-FFF2-40B4-BE49-F238E27FC236}">
                <a16:creationId xmlns:a16="http://schemas.microsoft.com/office/drawing/2014/main" id="{405DE7DF-826E-9448-843C-A3C3C0791C65}"/>
              </a:ext>
            </a:extLst>
          </p:cNvPr>
          <p:cNvSpPr>
            <a:spLocks/>
          </p:cNvSpPr>
          <p:nvPr/>
        </p:nvSpPr>
        <p:spPr bwMode="auto">
          <a:xfrm>
            <a:off x="2135560" y="2687344"/>
            <a:ext cx="7920879" cy="309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charset="0"/>
              <a:buChar char="•"/>
              <a:defRPr sz="2800">
                <a:solidFill>
                  <a:schemeClr val="tx1"/>
                </a:solidFill>
                <a:latin typeface="Calibri" pitchFamily="34" charset="0"/>
              </a:defRPr>
            </a:lvl1pPr>
            <a:lvl2pPr marL="685800" indent="-228600">
              <a:lnSpc>
                <a:spcPct val="90000"/>
              </a:lnSpc>
              <a:spcBef>
                <a:spcPts val="500"/>
              </a:spcBef>
              <a:buFont typeface="Arial" charset="0"/>
              <a:buChar char="•"/>
              <a:defRPr sz="2400">
                <a:solidFill>
                  <a:schemeClr val="tx1"/>
                </a:solidFill>
                <a:latin typeface="Calibri" pitchFamily="34" charset="0"/>
              </a:defRPr>
            </a:lvl2pPr>
            <a:lvl3pPr marL="1143000" indent="-228600">
              <a:lnSpc>
                <a:spcPct val="90000"/>
              </a:lnSpc>
              <a:spcBef>
                <a:spcPts val="500"/>
              </a:spcBef>
              <a:buFont typeface="Arial" charset="0"/>
              <a:buChar char="•"/>
              <a:defRPr sz="2000">
                <a:solidFill>
                  <a:schemeClr val="tx1"/>
                </a:solidFill>
                <a:latin typeface="Calibri" pitchFamily="34" charset="0"/>
              </a:defRPr>
            </a:lvl3pPr>
            <a:lvl4pPr marL="1600200" indent="-228600">
              <a:lnSpc>
                <a:spcPct val="90000"/>
              </a:lnSpc>
              <a:spcBef>
                <a:spcPts val="500"/>
              </a:spcBef>
              <a:buFont typeface="Arial" charset="0"/>
              <a:buChar char="•"/>
              <a:defRPr>
                <a:solidFill>
                  <a:schemeClr val="tx1"/>
                </a:solidFill>
                <a:latin typeface="Calibri" pitchFamily="34" charset="0"/>
              </a:defRPr>
            </a:lvl4pPr>
            <a:lvl5pPr marL="2057400" indent="-22860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a:lnSpc>
                <a:spcPct val="80000"/>
              </a:lnSpc>
            </a:pPr>
            <a:r>
              <a:rPr lang="cs-CZ" altLang="cs-CZ" sz="2400" dirty="0"/>
              <a:t>Délka těhotenství, výpočet termínu porodu</a:t>
            </a:r>
          </a:p>
          <a:p>
            <a:pPr algn="ctr">
              <a:lnSpc>
                <a:spcPct val="80000"/>
              </a:lnSpc>
            </a:pPr>
            <a:r>
              <a:rPr lang="cs-CZ" altLang="cs-CZ" sz="2400" dirty="0" err="1"/>
              <a:t>Hasseho</a:t>
            </a:r>
            <a:r>
              <a:rPr lang="cs-CZ" altLang="cs-CZ" sz="2400" dirty="0"/>
              <a:t> pravidlo.</a:t>
            </a:r>
          </a:p>
          <a:p>
            <a:pPr algn="ctr">
              <a:lnSpc>
                <a:spcPct val="80000"/>
              </a:lnSpc>
            </a:pPr>
            <a:r>
              <a:rPr lang="cs-CZ" altLang="cs-CZ" sz="2400" dirty="0"/>
              <a:t>Uložení plodu v děloze – </a:t>
            </a:r>
            <a:r>
              <a:rPr lang="cs-CZ" altLang="cs-CZ" sz="2400" dirty="0" err="1"/>
              <a:t>situs</a:t>
            </a:r>
            <a:r>
              <a:rPr lang="cs-CZ" altLang="cs-CZ" sz="2400" dirty="0"/>
              <a:t>, </a:t>
            </a:r>
            <a:r>
              <a:rPr lang="cs-CZ" altLang="cs-CZ" sz="2400" dirty="0" err="1"/>
              <a:t>positio</a:t>
            </a:r>
            <a:r>
              <a:rPr lang="cs-CZ" altLang="cs-CZ" sz="2400" dirty="0"/>
              <a:t>, </a:t>
            </a:r>
            <a:r>
              <a:rPr lang="cs-CZ" altLang="cs-CZ" sz="2400" dirty="0" err="1"/>
              <a:t>presentatio</a:t>
            </a:r>
            <a:r>
              <a:rPr lang="cs-CZ" altLang="cs-CZ" sz="2400" dirty="0"/>
              <a:t>, habitus</a:t>
            </a:r>
          </a:p>
          <a:p>
            <a:pPr algn="ctr">
              <a:lnSpc>
                <a:spcPct val="80000"/>
              </a:lnSpc>
            </a:pPr>
            <a:r>
              <a:rPr lang="cs-CZ" altLang="cs-CZ" sz="2400" dirty="0"/>
              <a:t>Donošený a zralý plod </a:t>
            </a:r>
          </a:p>
          <a:p>
            <a:pPr algn="ctr">
              <a:lnSpc>
                <a:spcPct val="80000"/>
              </a:lnSpc>
            </a:pPr>
            <a:r>
              <a:rPr lang="cs-CZ" altLang="cs-CZ" sz="2400" dirty="0"/>
              <a:t>Znaky zralého plodu</a:t>
            </a:r>
          </a:p>
          <a:p>
            <a:pPr algn="ctr">
              <a:lnSpc>
                <a:spcPct val="80000"/>
              </a:lnSpc>
            </a:pPr>
            <a:r>
              <a:rPr lang="cs-CZ" altLang="cs-CZ" sz="2400" dirty="0"/>
              <a:t>Vícečetná těhotenství – uspořádání plodových obalů</a:t>
            </a:r>
          </a:p>
          <a:p>
            <a:pPr algn="ctr">
              <a:lnSpc>
                <a:spcPct val="80000"/>
              </a:lnSpc>
            </a:pPr>
            <a:r>
              <a:rPr lang="cs-CZ" altLang="cs-CZ" sz="2400" dirty="0"/>
              <a:t>Základy teratologie a kritické periody vývoje</a:t>
            </a:r>
          </a:p>
          <a:p>
            <a:pPr algn="ctr">
              <a:lnSpc>
                <a:spcPct val="80000"/>
              </a:lnSpc>
            </a:pPr>
            <a:r>
              <a:rPr lang="cs-CZ" altLang="cs-CZ" sz="2400" dirty="0"/>
              <a:t>Prenatální diagnostika a medicína</a:t>
            </a:r>
          </a:p>
          <a:p>
            <a:pPr algn="ctr">
              <a:lnSpc>
                <a:spcPct val="80000"/>
              </a:lnSpc>
            </a:pPr>
            <a:endParaRPr lang="cs-CZ" altLang="cs-CZ" sz="2400" dirty="0"/>
          </a:p>
        </p:txBody>
      </p:sp>
    </p:spTree>
    <p:extLst>
      <p:ext uri="{BB962C8B-B14F-4D97-AF65-F5344CB8AC3E}">
        <p14:creationId xmlns:p14="http://schemas.microsoft.com/office/powerpoint/2010/main" val="2647096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921les10_img_4.jpg (60935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37" y="1340768"/>
            <a:ext cx="4824413" cy="55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2775913" y="240735"/>
            <a:ext cx="6392199" cy="1077218"/>
          </a:xfrm>
          <a:prstGeom prst="rect">
            <a:avLst/>
          </a:prstGeom>
          <a:noFill/>
        </p:spPr>
        <p:txBody>
          <a:bodyPr wrap="none" rtlCol="0">
            <a:spAutoFit/>
          </a:bodyPr>
          <a:lstStyle/>
          <a:p>
            <a:pPr algn="ctr"/>
            <a:r>
              <a:rPr lang="cs-CZ" altLang="cs-CZ" sz="3200" b="1" dirty="0"/>
              <a:t>Postavení plodu (</a:t>
            </a:r>
            <a:r>
              <a:rPr lang="cs-CZ" altLang="cs-CZ" sz="3200" b="1" dirty="0" err="1"/>
              <a:t>positio</a:t>
            </a:r>
            <a:r>
              <a:rPr lang="cs-CZ" altLang="cs-CZ" sz="3200" b="1" dirty="0"/>
              <a:t>) </a:t>
            </a:r>
          </a:p>
          <a:p>
            <a:pPr algn="ctr"/>
            <a:r>
              <a:rPr lang="cs-CZ" altLang="cs-CZ" sz="3200" dirty="0"/>
              <a:t>vztah hřbetu plodu ke hraně děložní</a:t>
            </a:r>
            <a:endParaRPr lang="cs-CZ" sz="3200" dirty="0"/>
          </a:p>
        </p:txBody>
      </p:sp>
      <p:sp>
        <p:nvSpPr>
          <p:cNvPr id="7" name="TextovéPole 6"/>
          <p:cNvSpPr txBox="1"/>
          <p:nvPr/>
        </p:nvSpPr>
        <p:spPr>
          <a:xfrm>
            <a:off x="2144330" y="1916832"/>
            <a:ext cx="8305928" cy="3416320"/>
          </a:xfrm>
          <a:prstGeom prst="rect">
            <a:avLst/>
          </a:prstGeom>
          <a:noFill/>
        </p:spPr>
        <p:txBody>
          <a:bodyPr wrap="none" rtlCol="0">
            <a:spAutoFit/>
          </a:bodyPr>
          <a:lstStyle/>
          <a:p>
            <a:r>
              <a:rPr lang="cs-CZ" b="1" dirty="0">
                <a:solidFill>
                  <a:srgbClr val="00B050"/>
                </a:solidFill>
              </a:rPr>
              <a:t>Druhé obyčejné</a:t>
            </a:r>
            <a:r>
              <a:rPr lang="cs-CZ" dirty="0"/>
              <a:t>                                                                                      </a:t>
            </a:r>
            <a:r>
              <a:rPr lang="cs-CZ" b="1" dirty="0">
                <a:solidFill>
                  <a:srgbClr val="0000FF"/>
                </a:solidFill>
              </a:rPr>
              <a:t>První méně obyčejné</a:t>
            </a:r>
          </a:p>
          <a:p>
            <a:r>
              <a:rPr lang="cs-CZ" dirty="0"/>
              <a:t>záda vpravo vzad                                                                                     záda  vlevo vzad</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b="1" dirty="0">
                <a:solidFill>
                  <a:srgbClr val="0000FF"/>
                </a:solidFill>
              </a:rPr>
              <a:t>Druhé méně obyčejné </a:t>
            </a:r>
            <a:r>
              <a:rPr lang="cs-CZ" dirty="0"/>
              <a:t>                                                                                 </a:t>
            </a:r>
            <a:r>
              <a:rPr lang="cs-CZ" b="1" dirty="0">
                <a:solidFill>
                  <a:srgbClr val="00B050"/>
                </a:solidFill>
              </a:rPr>
              <a:t>První obyčejné</a:t>
            </a:r>
          </a:p>
          <a:p>
            <a:r>
              <a:rPr lang="cs-CZ" dirty="0"/>
              <a:t>záda </a:t>
            </a:r>
            <a:r>
              <a:rPr lang="cs-CZ" dirty="0" err="1"/>
              <a:t>vpavo</a:t>
            </a:r>
            <a:r>
              <a:rPr lang="cs-CZ" dirty="0"/>
              <a:t> vpřed                                                                                              záda vlevo vpřed</a:t>
            </a:r>
          </a:p>
        </p:txBody>
      </p:sp>
      <p:cxnSp>
        <p:nvCxnSpPr>
          <p:cNvPr id="9" name="Přímá spojnice 8"/>
          <p:cNvCxnSpPr/>
          <p:nvPr/>
        </p:nvCxnSpPr>
        <p:spPr>
          <a:xfrm>
            <a:off x="5519936" y="3356992"/>
            <a:ext cx="1224136" cy="1224136"/>
          </a:xfrm>
          <a:prstGeom prst="line">
            <a:avLst/>
          </a:prstGeom>
          <a:ln w="38100">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2259336" y="5733257"/>
            <a:ext cx="7756482" cy="646331"/>
          </a:xfrm>
          <a:prstGeom prst="rect">
            <a:avLst/>
          </a:prstGeom>
          <a:noFill/>
          <a:ln>
            <a:noFill/>
          </a:ln>
        </p:spPr>
        <p:txBody>
          <a:bodyPr wrap="none" rtlCol="0">
            <a:spAutoFit/>
          </a:bodyPr>
          <a:lstStyle/>
          <a:p>
            <a:r>
              <a:rPr lang="cs-CZ" dirty="0">
                <a:solidFill>
                  <a:srgbClr val="0000FF"/>
                </a:solidFill>
              </a:rPr>
              <a:t>při </a:t>
            </a:r>
            <a:r>
              <a:rPr lang="cs-CZ" dirty="0" err="1">
                <a:solidFill>
                  <a:srgbClr val="0000FF"/>
                </a:solidFill>
              </a:rPr>
              <a:t>sinistroverzi</a:t>
            </a:r>
            <a:r>
              <a:rPr lang="cs-CZ" dirty="0">
                <a:solidFill>
                  <a:srgbClr val="0000FF"/>
                </a:solidFill>
              </a:rPr>
              <a:t> </a:t>
            </a:r>
            <a:r>
              <a:rPr lang="cs-CZ" dirty="0">
                <a:solidFill>
                  <a:srgbClr val="00B050"/>
                </a:solidFill>
              </a:rPr>
              <a:t>                                                                                          při </a:t>
            </a:r>
            <a:r>
              <a:rPr lang="cs-CZ" dirty="0" err="1">
                <a:solidFill>
                  <a:srgbClr val="00B050"/>
                </a:solidFill>
              </a:rPr>
              <a:t>dextoverzi</a:t>
            </a:r>
            <a:endParaRPr lang="cs-CZ" dirty="0">
              <a:solidFill>
                <a:srgbClr val="00B050"/>
              </a:solidFill>
            </a:endParaRPr>
          </a:p>
          <a:p>
            <a:r>
              <a:rPr lang="cs-CZ" dirty="0">
                <a:solidFill>
                  <a:srgbClr val="0000FF"/>
                </a:solidFill>
              </a:rPr>
              <a:t>a </a:t>
            </a:r>
            <a:r>
              <a:rPr lang="cs-CZ" dirty="0" err="1">
                <a:solidFill>
                  <a:srgbClr val="0000FF"/>
                </a:solidFill>
              </a:rPr>
              <a:t>sinistrotorzi</a:t>
            </a:r>
            <a:r>
              <a:rPr lang="cs-CZ" dirty="0">
                <a:solidFill>
                  <a:srgbClr val="0000FF"/>
                </a:solidFill>
              </a:rPr>
              <a:t>                                                                                              </a:t>
            </a:r>
            <a:r>
              <a:rPr lang="cs-CZ" dirty="0">
                <a:solidFill>
                  <a:srgbClr val="00B050"/>
                </a:solidFill>
              </a:rPr>
              <a:t>a </a:t>
            </a:r>
            <a:r>
              <a:rPr lang="cs-CZ" dirty="0" err="1">
                <a:solidFill>
                  <a:srgbClr val="00B050"/>
                </a:solidFill>
              </a:rPr>
              <a:t>dextrotorzi</a:t>
            </a:r>
            <a:endParaRPr lang="cs-CZ" dirty="0">
              <a:solidFill>
                <a:srgbClr val="00B050"/>
              </a:solidFill>
            </a:endParaRPr>
          </a:p>
        </p:txBody>
      </p:sp>
      <p:cxnSp>
        <p:nvCxnSpPr>
          <p:cNvPr id="12" name="Přímá spojnice 11"/>
          <p:cNvCxnSpPr/>
          <p:nvPr/>
        </p:nvCxnSpPr>
        <p:spPr>
          <a:xfrm flipH="1">
            <a:off x="5591944" y="3356992"/>
            <a:ext cx="936104" cy="1224136"/>
          </a:xfrm>
          <a:prstGeom prst="line">
            <a:avLst/>
          </a:prstGeom>
          <a:ln w="38100">
            <a:solidFill>
              <a:srgbClr val="00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734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2209800" y="260350"/>
            <a:ext cx="7772400" cy="1081088"/>
          </a:xfrm>
        </p:spPr>
        <p:txBody>
          <a:bodyPr>
            <a:normAutofit/>
          </a:bodyPr>
          <a:lstStyle/>
          <a:p>
            <a:r>
              <a:rPr lang="cs-CZ" altLang="cs-CZ" sz="3200" b="1" dirty="0">
                <a:latin typeface="+mn-lt"/>
              </a:rPr>
              <a:t>Držení plodu (habitus)                                                             </a:t>
            </a:r>
            <a:r>
              <a:rPr lang="cs-CZ" altLang="cs-CZ" sz="3200" dirty="0">
                <a:latin typeface="+mn-lt"/>
                <a:ea typeface="Arial Unicode MS" pitchFamily="34" charset="-128"/>
              </a:rPr>
              <a:t>vztah částí plodu k sobě navzájem </a:t>
            </a:r>
            <a:endParaRPr lang="cs-CZ" altLang="cs-CZ" sz="3200" b="1" dirty="0">
              <a:latin typeface="+mn-lt"/>
            </a:endParaRPr>
          </a:p>
        </p:txBody>
      </p:sp>
      <p:sp>
        <p:nvSpPr>
          <p:cNvPr id="581635" name="Rectangle 3"/>
          <p:cNvSpPr>
            <a:spLocks noGrp="1" noChangeArrowheads="1"/>
          </p:cNvSpPr>
          <p:nvPr>
            <p:ph type="body" idx="1"/>
          </p:nvPr>
        </p:nvSpPr>
        <p:spPr>
          <a:xfrm>
            <a:off x="1775520" y="1700808"/>
            <a:ext cx="5756176" cy="2520280"/>
          </a:xfrm>
        </p:spPr>
        <p:txBody>
          <a:bodyPr>
            <a:normAutofit lnSpcReduction="10000"/>
          </a:bodyPr>
          <a:lstStyle/>
          <a:p>
            <a:pPr>
              <a:buClr>
                <a:schemeClr val="folHlink"/>
              </a:buClr>
            </a:pPr>
            <a:r>
              <a:rPr lang="cs-CZ" altLang="cs-CZ" b="1" dirty="0">
                <a:ea typeface="Arial Unicode MS" pitchFamily="34" charset="-128"/>
              </a:rPr>
              <a:t>pravidelné</a:t>
            </a:r>
            <a:r>
              <a:rPr lang="cs-CZ" altLang="cs-CZ" dirty="0">
                <a:ea typeface="Arial Unicode MS" pitchFamily="34" charset="-128"/>
              </a:rPr>
              <a:t>  = hlavička a končetiny jsou flektované, horní končetiny jsou zkříženy na hrudníku, dolní končetiny jsou flektovány a přitištěny k břichu, plod zaujímá co nejmenší objem</a:t>
            </a:r>
          </a:p>
          <a:p>
            <a:pPr>
              <a:buClr>
                <a:schemeClr val="folHlink"/>
              </a:buClr>
            </a:pPr>
            <a:r>
              <a:rPr lang="cs-CZ" altLang="cs-CZ" b="1" dirty="0">
                <a:ea typeface="Arial Unicode MS" pitchFamily="34" charset="-128"/>
              </a:rPr>
              <a:t>nepravidelné</a:t>
            </a:r>
            <a:r>
              <a:rPr lang="cs-CZ" altLang="cs-CZ" dirty="0">
                <a:ea typeface="Arial Unicode MS" pitchFamily="34" charset="-128"/>
              </a:rPr>
              <a:t> = každé jiné</a:t>
            </a:r>
          </a:p>
        </p:txBody>
      </p:sp>
      <p:pic>
        <p:nvPicPr>
          <p:cNvPr id="11266" name="Picture 2" descr="http://www.med.muni.cz/histology/MedAtlas_2/img_low/HP_obr6-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160" y="2677449"/>
            <a:ext cx="2807834" cy="4180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070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a:xfrm>
            <a:off x="2209800" y="404813"/>
            <a:ext cx="7772400" cy="1008062"/>
          </a:xfrm>
        </p:spPr>
        <p:txBody>
          <a:bodyPr>
            <a:normAutofit fontScale="90000"/>
          </a:bodyPr>
          <a:lstStyle/>
          <a:p>
            <a:r>
              <a:rPr lang="cs-CZ" altLang="cs-CZ" sz="3600" b="1" dirty="0">
                <a:latin typeface="+mn-lt"/>
              </a:rPr>
              <a:t>Naléhání plodu </a:t>
            </a:r>
            <a:r>
              <a:rPr lang="cs-CZ" altLang="zh-CN" sz="3600" b="1" dirty="0">
                <a:latin typeface="+mn-lt"/>
              </a:rPr>
              <a:t>(</a:t>
            </a:r>
            <a:r>
              <a:rPr lang="cs-CZ" altLang="zh-CN" sz="3600" b="1" dirty="0" err="1">
                <a:latin typeface="+mn-lt"/>
              </a:rPr>
              <a:t>praesentatio</a:t>
            </a:r>
            <a:r>
              <a:rPr lang="cs-CZ" altLang="zh-CN" sz="3600" b="1" dirty="0">
                <a:latin typeface="+mn-lt"/>
              </a:rPr>
              <a:t>)                                                       </a:t>
            </a:r>
            <a:r>
              <a:rPr lang="cs-CZ" altLang="cs-CZ" sz="3200" dirty="0">
                <a:latin typeface="+mn-lt"/>
                <a:ea typeface="Arial Unicode MS" pitchFamily="34" charset="-128"/>
              </a:rPr>
              <a:t>část těla plodu, která naléhá na pánevní vchod</a:t>
            </a:r>
            <a:endParaRPr lang="cs-CZ" altLang="cs-CZ" sz="3200" dirty="0">
              <a:latin typeface="+mn-lt"/>
            </a:endParaRPr>
          </a:p>
        </p:txBody>
      </p:sp>
      <p:sp>
        <p:nvSpPr>
          <p:cNvPr id="583683" name="Rectangle 3"/>
          <p:cNvSpPr>
            <a:spLocks noGrp="1" noChangeArrowheads="1"/>
          </p:cNvSpPr>
          <p:nvPr>
            <p:ph type="body" idx="1"/>
          </p:nvPr>
        </p:nvSpPr>
        <p:spPr>
          <a:xfrm>
            <a:off x="1775520" y="1773239"/>
            <a:ext cx="8568952" cy="4751387"/>
          </a:xfrm>
        </p:spPr>
        <p:txBody>
          <a:bodyPr>
            <a:normAutofit/>
          </a:bodyPr>
          <a:lstStyle/>
          <a:p>
            <a:pPr>
              <a:lnSpc>
                <a:spcPct val="90000"/>
              </a:lnSpc>
              <a:buClr>
                <a:schemeClr val="folHlink"/>
              </a:buClr>
            </a:pPr>
            <a:r>
              <a:rPr lang="cs-CZ" altLang="cs-CZ" b="1" dirty="0">
                <a:ea typeface="Arial Unicode MS" pitchFamily="34" charset="-128"/>
              </a:rPr>
              <a:t>záhlavím</a:t>
            </a:r>
            <a:r>
              <a:rPr lang="cs-CZ" altLang="cs-CZ" dirty="0">
                <a:ea typeface="Arial Unicode MS" pitchFamily="34" charset="-128"/>
              </a:rPr>
              <a:t> (nejčastěji)</a:t>
            </a:r>
          </a:p>
          <a:p>
            <a:pPr>
              <a:lnSpc>
                <a:spcPct val="90000"/>
              </a:lnSpc>
              <a:buClr>
                <a:schemeClr val="folHlink"/>
              </a:buClr>
            </a:pPr>
            <a:r>
              <a:rPr lang="cs-CZ" altLang="cs-CZ" b="1" dirty="0">
                <a:ea typeface="Arial Unicode MS" pitchFamily="34" charset="-128"/>
              </a:rPr>
              <a:t>temenem, čelem                                                                                      nebo obličejem </a:t>
            </a:r>
            <a:r>
              <a:rPr lang="cs-CZ" altLang="cs-CZ" dirty="0">
                <a:ea typeface="Arial Unicode MS" pitchFamily="34" charset="-128"/>
              </a:rPr>
              <a:t>(1%)</a:t>
            </a:r>
          </a:p>
          <a:p>
            <a:pPr>
              <a:lnSpc>
                <a:spcPct val="90000"/>
              </a:lnSpc>
              <a:buClr>
                <a:schemeClr val="folHlink"/>
              </a:buClr>
            </a:pPr>
            <a:r>
              <a:rPr lang="cs-CZ" altLang="cs-CZ" b="1" dirty="0">
                <a:ea typeface="Arial Unicode MS" pitchFamily="34" charset="-128"/>
              </a:rPr>
              <a:t>zadečkem a chodidly                                                                                  </a:t>
            </a:r>
            <a:r>
              <a:rPr lang="cs-CZ" altLang="cs-CZ" dirty="0">
                <a:ea typeface="Arial Unicode MS" pitchFamily="34" charset="-128"/>
              </a:rPr>
              <a:t>(při poloze podélné                                                                          koncem pánevním)</a:t>
            </a:r>
          </a:p>
          <a:p>
            <a:pPr>
              <a:lnSpc>
                <a:spcPct val="90000"/>
              </a:lnSpc>
              <a:buClr>
                <a:schemeClr val="folHlink"/>
              </a:buClr>
            </a:pPr>
            <a:r>
              <a:rPr lang="cs-CZ" altLang="cs-CZ" b="1" dirty="0">
                <a:ea typeface="Arial Unicode MS" pitchFamily="34" charset="-128"/>
              </a:rPr>
              <a:t>trupem, ramenem                                                                                </a:t>
            </a:r>
            <a:r>
              <a:rPr lang="cs-CZ" altLang="cs-CZ" dirty="0">
                <a:ea typeface="Arial Unicode MS" pitchFamily="34" charset="-128"/>
              </a:rPr>
              <a:t>(při poloze příčné</a:t>
            </a:r>
            <a:r>
              <a:rPr lang="cs-CZ" altLang="cs-CZ" dirty="0"/>
              <a:t>)</a:t>
            </a:r>
          </a:p>
        </p:txBody>
      </p:sp>
      <p:pic>
        <p:nvPicPr>
          <p:cNvPr id="9218" name="Picture 2" descr="http://patentimages.storage.googleapis.com/US8229550B2/US08229550-20120724-D00000.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1945" y="1339847"/>
            <a:ext cx="5076055" cy="550727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816080" y="1484784"/>
            <a:ext cx="2520280"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43342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2209800" y="260350"/>
            <a:ext cx="7772400" cy="1296988"/>
          </a:xfrm>
        </p:spPr>
        <p:txBody>
          <a:bodyPr/>
          <a:lstStyle/>
          <a:p>
            <a:r>
              <a:rPr lang="cs-CZ" altLang="cs-CZ" sz="4000"/>
              <a:t>Fyziologické uložení plodu v děloze</a:t>
            </a:r>
          </a:p>
        </p:txBody>
      </p:sp>
      <p:sp>
        <p:nvSpPr>
          <p:cNvPr id="585731" name="Rectangle 3"/>
          <p:cNvSpPr>
            <a:spLocks noGrp="1" noChangeArrowheads="1"/>
          </p:cNvSpPr>
          <p:nvPr>
            <p:ph type="body" idx="1"/>
          </p:nvPr>
        </p:nvSpPr>
        <p:spPr>
          <a:xfrm>
            <a:off x="2209800" y="1989138"/>
            <a:ext cx="4102100" cy="3960812"/>
          </a:xfrm>
        </p:spPr>
        <p:txBody>
          <a:bodyPr/>
          <a:lstStyle/>
          <a:p>
            <a:pPr>
              <a:lnSpc>
                <a:spcPct val="90000"/>
              </a:lnSpc>
              <a:spcBef>
                <a:spcPct val="60000"/>
              </a:spcBef>
              <a:buClr>
                <a:schemeClr val="folHlink"/>
              </a:buClr>
            </a:pPr>
            <a:r>
              <a:rPr lang="cs-CZ" altLang="cs-CZ" b="1">
                <a:latin typeface="Arial" charset="0"/>
                <a:ea typeface="Arial Unicode MS" pitchFamily="34" charset="-128"/>
              </a:rPr>
              <a:t>POLOHA PODÉLNÁ HLAVI</a:t>
            </a:r>
            <a:r>
              <a:rPr lang="cs-CZ" altLang="cs-CZ" b="1">
                <a:latin typeface="Arial" charset="0"/>
              </a:rPr>
              <a:t>Č</a:t>
            </a:r>
            <a:r>
              <a:rPr lang="cs-CZ" altLang="cs-CZ" b="1">
                <a:latin typeface="Arial" charset="0"/>
                <a:ea typeface="Arial Unicode MS" pitchFamily="34" charset="-128"/>
              </a:rPr>
              <a:t>KOU</a:t>
            </a:r>
          </a:p>
          <a:p>
            <a:pPr>
              <a:lnSpc>
                <a:spcPct val="90000"/>
              </a:lnSpc>
              <a:spcBef>
                <a:spcPct val="60000"/>
              </a:spcBef>
              <a:buClr>
                <a:schemeClr val="folHlink"/>
              </a:buClr>
            </a:pPr>
            <a:r>
              <a:rPr lang="cs-CZ" altLang="cs-CZ" b="1">
                <a:latin typeface="Arial" charset="0"/>
                <a:ea typeface="Arial Unicode MS" pitchFamily="34" charset="-128"/>
              </a:rPr>
              <a:t>POSTAVENÍ PRVNÍ OBY</a:t>
            </a:r>
            <a:r>
              <a:rPr lang="cs-CZ" altLang="cs-CZ" b="1">
                <a:latin typeface="Arial" charset="0"/>
              </a:rPr>
              <a:t>Č</a:t>
            </a:r>
            <a:r>
              <a:rPr lang="cs-CZ" altLang="cs-CZ" b="1">
                <a:latin typeface="Arial" charset="0"/>
                <a:ea typeface="Arial Unicode MS" pitchFamily="34" charset="-128"/>
              </a:rPr>
              <a:t>EJNÉ</a:t>
            </a:r>
          </a:p>
          <a:p>
            <a:pPr>
              <a:lnSpc>
                <a:spcPct val="90000"/>
              </a:lnSpc>
              <a:spcBef>
                <a:spcPct val="60000"/>
              </a:spcBef>
              <a:buClr>
                <a:schemeClr val="folHlink"/>
              </a:buClr>
            </a:pPr>
            <a:r>
              <a:rPr lang="cs-CZ" altLang="cs-CZ" b="1">
                <a:latin typeface="Arial" charset="0"/>
                <a:ea typeface="Arial Unicode MS" pitchFamily="34" charset="-128"/>
              </a:rPr>
              <a:t>DR</a:t>
            </a:r>
            <a:r>
              <a:rPr lang="cs-CZ" altLang="cs-CZ" b="1">
                <a:latin typeface="Arial" charset="0"/>
              </a:rPr>
              <a:t>Ž</a:t>
            </a:r>
            <a:r>
              <a:rPr lang="cs-CZ" altLang="cs-CZ" b="1">
                <a:latin typeface="Arial" charset="0"/>
                <a:ea typeface="Arial Unicode MS" pitchFamily="34" charset="-128"/>
              </a:rPr>
              <a:t>ENÍ PRAVIDELNÉ</a:t>
            </a:r>
          </a:p>
          <a:p>
            <a:pPr>
              <a:lnSpc>
                <a:spcPct val="90000"/>
              </a:lnSpc>
              <a:spcBef>
                <a:spcPct val="60000"/>
              </a:spcBef>
              <a:buClr>
                <a:schemeClr val="folHlink"/>
              </a:buClr>
            </a:pPr>
            <a:r>
              <a:rPr lang="cs-CZ" altLang="cs-CZ" b="1">
                <a:latin typeface="Arial" charset="0"/>
                <a:ea typeface="Arial Unicode MS" pitchFamily="34" charset="-128"/>
              </a:rPr>
              <a:t>NALÉHÁNÍ ZÁHLAVÍM</a:t>
            </a:r>
          </a:p>
        </p:txBody>
      </p:sp>
      <p:pic>
        <p:nvPicPr>
          <p:cNvPr id="585732" name="Picture 4" descr="obr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900" y="1916114"/>
            <a:ext cx="3430588" cy="393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741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a:xfrm>
            <a:off x="2209800" y="260351"/>
            <a:ext cx="7772400" cy="936625"/>
          </a:xfrm>
        </p:spPr>
        <p:txBody>
          <a:bodyPr/>
          <a:lstStyle/>
          <a:p>
            <a:r>
              <a:rPr lang="cs-CZ" altLang="cs-CZ" b="1" dirty="0"/>
              <a:t>Donošenost a zralost plodu</a:t>
            </a:r>
          </a:p>
        </p:txBody>
      </p:sp>
      <p:sp>
        <p:nvSpPr>
          <p:cNvPr id="283651" name="Rectangle 3"/>
          <p:cNvSpPr>
            <a:spLocks noGrp="1" noChangeArrowheads="1"/>
          </p:cNvSpPr>
          <p:nvPr>
            <p:ph type="body" idx="1"/>
          </p:nvPr>
        </p:nvSpPr>
        <p:spPr>
          <a:xfrm>
            <a:off x="1847850" y="1412876"/>
            <a:ext cx="8820150" cy="5184775"/>
          </a:xfrm>
        </p:spPr>
        <p:txBody>
          <a:bodyPr>
            <a:normAutofit lnSpcReduction="10000"/>
          </a:bodyPr>
          <a:lstStyle/>
          <a:p>
            <a:pPr>
              <a:lnSpc>
                <a:spcPct val="80000"/>
              </a:lnSpc>
            </a:pPr>
            <a:r>
              <a:rPr lang="cs-CZ" altLang="cs-CZ" sz="2400" b="1" dirty="0">
                <a:solidFill>
                  <a:srgbClr val="FF0000"/>
                </a:solidFill>
              </a:rPr>
              <a:t>Donošenost</a:t>
            </a:r>
            <a:r>
              <a:rPr lang="cs-CZ" altLang="cs-CZ" sz="2400" dirty="0"/>
              <a:t> – </a:t>
            </a:r>
            <a:r>
              <a:rPr lang="cs-CZ" altLang="cs-CZ" sz="2400" b="1" dirty="0"/>
              <a:t>vztahuje se k délce těhotenství</a:t>
            </a:r>
            <a:r>
              <a:rPr lang="cs-CZ" altLang="cs-CZ" sz="2400" dirty="0"/>
              <a:t> (menstruační stáří)</a:t>
            </a:r>
          </a:p>
          <a:p>
            <a:pPr>
              <a:lnSpc>
                <a:spcPct val="80000"/>
              </a:lnSpc>
              <a:buFontTx/>
              <a:buNone/>
            </a:pPr>
            <a:r>
              <a:rPr lang="cs-CZ" altLang="cs-CZ" sz="2400" dirty="0"/>
              <a:t>    - </a:t>
            </a:r>
            <a:r>
              <a:rPr lang="cs-CZ" altLang="cs-CZ" sz="2400" b="1" dirty="0">
                <a:solidFill>
                  <a:schemeClr val="accent2"/>
                </a:solidFill>
              </a:rPr>
              <a:t>nedonošený</a:t>
            </a:r>
            <a:r>
              <a:rPr lang="cs-CZ" altLang="cs-CZ" sz="2400" dirty="0"/>
              <a:t> (do 37 týdnů)</a:t>
            </a:r>
          </a:p>
          <a:p>
            <a:pPr>
              <a:lnSpc>
                <a:spcPct val="80000"/>
              </a:lnSpc>
              <a:buFontTx/>
              <a:buNone/>
            </a:pPr>
            <a:r>
              <a:rPr lang="cs-CZ" altLang="cs-CZ" sz="2400" dirty="0"/>
              <a:t>    - </a:t>
            </a:r>
            <a:r>
              <a:rPr lang="cs-CZ" altLang="cs-CZ" sz="2400" b="1" dirty="0">
                <a:solidFill>
                  <a:schemeClr val="accent2"/>
                </a:solidFill>
              </a:rPr>
              <a:t>donošený</a:t>
            </a:r>
            <a:r>
              <a:rPr lang="cs-CZ" altLang="cs-CZ" sz="2400" dirty="0"/>
              <a:t> (38 – 40 týdnů)</a:t>
            </a:r>
          </a:p>
          <a:p>
            <a:pPr>
              <a:lnSpc>
                <a:spcPct val="80000"/>
              </a:lnSpc>
              <a:buFontTx/>
              <a:buNone/>
            </a:pPr>
            <a:r>
              <a:rPr lang="cs-CZ" altLang="cs-CZ" sz="2400" dirty="0"/>
              <a:t>    - </a:t>
            </a:r>
            <a:r>
              <a:rPr lang="cs-CZ" altLang="cs-CZ" sz="2400" b="1" dirty="0">
                <a:solidFill>
                  <a:schemeClr val="accent2"/>
                </a:solidFill>
              </a:rPr>
              <a:t>přenošený</a:t>
            </a:r>
            <a:r>
              <a:rPr lang="cs-CZ" altLang="cs-CZ" sz="2400" dirty="0"/>
              <a:t> (déle než 42 týdnů)</a:t>
            </a:r>
          </a:p>
          <a:p>
            <a:pPr>
              <a:lnSpc>
                <a:spcPct val="80000"/>
              </a:lnSpc>
              <a:buFontTx/>
              <a:buNone/>
            </a:pPr>
            <a:endParaRPr lang="cs-CZ" altLang="cs-CZ" sz="2400" dirty="0"/>
          </a:p>
          <a:p>
            <a:pPr>
              <a:lnSpc>
                <a:spcPct val="80000"/>
              </a:lnSpc>
            </a:pPr>
            <a:r>
              <a:rPr lang="cs-CZ" altLang="cs-CZ" sz="2400" b="1" dirty="0">
                <a:solidFill>
                  <a:srgbClr val="FF0000"/>
                </a:solidFill>
              </a:rPr>
              <a:t>Zralost</a:t>
            </a:r>
            <a:r>
              <a:rPr lang="cs-CZ" altLang="cs-CZ" sz="2400" dirty="0"/>
              <a:t> – </a:t>
            </a:r>
            <a:r>
              <a:rPr lang="cs-CZ" altLang="cs-CZ" sz="2400" b="1" dirty="0"/>
              <a:t>vztahuje se ke stupni vývoje plodu</a:t>
            </a:r>
            <a:r>
              <a:rPr lang="cs-CZ" altLang="cs-CZ" sz="2400" dirty="0"/>
              <a:t>:         </a:t>
            </a:r>
          </a:p>
          <a:p>
            <a:pPr>
              <a:lnSpc>
                <a:spcPct val="80000"/>
              </a:lnSpc>
              <a:buFontTx/>
              <a:buNone/>
            </a:pPr>
            <a:r>
              <a:rPr lang="cs-CZ" altLang="cs-CZ" sz="2400" dirty="0"/>
              <a:t>	- </a:t>
            </a:r>
            <a:r>
              <a:rPr lang="cs-CZ" altLang="cs-CZ" sz="2400" b="1" dirty="0">
                <a:solidFill>
                  <a:schemeClr val="accent2"/>
                </a:solidFill>
              </a:rPr>
              <a:t>zralý</a:t>
            </a:r>
            <a:r>
              <a:rPr lang="cs-CZ" altLang="cs-CZ" sz="2400" dirty="0"/>
              <a:t> </a:t>
            </a:r>
          </a:p>
          <a:p>
            <a:pPr>
              <a:lnSpc>
                <a:spcPct val="80000"/>
              </a:lnSpc>
              <a:buFontTx/>
              <a:buNone/>
            </a:pPr>
            <a:r>
              <a:rPr lang="cs-CZ" altLang="cs-CZ" sz="2400" b="1" dirty="0">
                <a:solidFill>
                  <a:schemeClr val="accent2"/>
                </a:solidFill>
              </a:rPr>
              <a:t>    </a:t>
            </a:r>
            <a:r>
              <a:rPr lang="cs-CZ" altLang="cs-CZ" sz="2400" b="1" dirty="0"/>
              <a:t>- </a:t>
            </a:r>
            <a:r>
              <a:rPr lang="cs-CZ" altLang="cs-CZ" sz="2400" b="1" dirty="0">
                <a:solidFill>
                  <a:schemeClr val="accent2"/>
                </a:solidFill>
              </a:rPr>
              <a:t>nezralý</a:t>
            </a:r>
          </a:p>
          <a:p>
            <a:pPr>
              <a:lnSpc>
                <a:spcPct val="80000"/>
              </a:lnSpc>
              <a:buFontTx/>
              <a:buNone/>
            </a:pPr>
            <a:endParaRPr lang="cs-CZ" altLang="cs-CZ" sz="2400" b="1" dirty="0">
              <a:solidFill>
                <a:schemeClr val="accent2"/>
              </a:solidFill>
            </a:endParaRPr>
          </a:p>
          <a:p>
            <a:pPr>
              <a:lnSpc>
                <a:spcPct val="80000"/>
              </a:lnSpc>
              <a:buFontTx/>
              <a:buNone/>
            </a:pPr>
            <a:endParaRPr lang="cs-CZ" altLang="cs-CZ" sz="2400" b="1" dirty="0">
              <a:solidFill>
                <a:schemeClr val="accent2"/>
              </a:solidFill>
            </a:endParaRPr>
          </a:p>
          <a:p>
            <a:pPr>
              <a:lnSpc>
                <a:spcPct val="80000"/>
              </a:lnSpc>
            </a:pPr>
            <a:r>
              <a:rPr lang="cs-CZ" altLang="cs-CZ" sz="2400" b="1" dirty="0">
                <a:solidFill>
                  <a:srgbClr val="009900"/>
                </a:solidFill>
              </a:rPr>
              <a:t>Trofika </a:t>
            </a:r>
            <a:r>
              <a:rPr lang="cs-CZ" altLang="cs-CZ" sz="2400" dirty="0"/>
              <a:t>- dle stavu výživy </a:t>
            </a:r>
          </a:p>
          <a:p>
            <a:pPr lvl="1">
              <a:lnSpc>
                <a:spcPct val="80000"/>
              </a:lnSpc>
            </a:pPr>
            <a:r>
              <a:rPr lang="cs-CZ" altLang="cs-CZ" sz="2000" b="1" dirty="0">
                <a:solidFill>
                  <a:srgbClr val="3333FF"/>
                </a:solidFill>
              </a:rPr>
              <a:t>hypotrofický, </a:t>
            </a:r>
          </a:p>
          <a:p>
            <a:pPr lvl="1">
              <a:lnSpc>
                <a:spcPct val="80000"/>
              </a:lnSpc>
            </a:pPr>
            <a:r>
              <a:rPr lang="cs-CZ" altLang="cs-CZ" sz="2000" b="1" dirty="0" err="1">
                <a:solidFill>
                  <a:srgbClr val="3333FF"/>
                </a:solidFill>
              </a:rPr>
              <a:t>eutrofický</a:t>
            </a:r>
            <a:r>
              <a:rPr lang="cs-CZ" altLang="cs-CZ" sz="2000" dirty="0"/>
              <a:t> (váha 3 400 - 3 500 g, délka 50 - 51 cm) a </a:t>
            </a:r>
          </a:p>
          <a:p>
            <a:pPr lvl="1">
              <a:lnSpc>
                <a:spcPct val="80000"/>
              </a:lnSpc>
            </a:pPr>
            <a:r>
              <a:rPr lang="cs-CZ" altLang="cs-CZ" sz="2000" b="1" dirty="0">
                <a:solidFill>
                  <a:srgbClr val="3333FF"/>
                </a:solidFill>
              </a:rPr>
              <a:t>hypertrofický</a:t>
            </a:r>
          </a:p>
          <a:p>
            <a:pPr>
              <a:lnSpc>
                <a:spcPct val="80000"/>
              </a:lnSpc>
              <a:buFontTx/>
              <a:buNone/>
            </a:pPr>
            <a:endParaRPr lang="cs-CZ" altLang="cs-CZ" sz="2400" b="1" dirty="0">
              <a:solidFill>
                <a:srgbClr val="3333FF"/>
              </a:solidFill>
            </a:endParaRPr>
          </a:p>
        </p:txBody>
      </p:sp>
      <p:sp>
        <p:nvSpPr>
          <p:cNvPr id="283652" name="Line 4"/>
          <p:cNvSpPr>
            <a:spLocks noChangeShapeType="1"/>
          </p:cNvSpPr>
          <p:nvPr/>
        </p:nvSpPr>
        <p:spPr bwMode="auto">
          <a:xfrm>
            <a:off x="1919289" y="4868863"/>
            <a:ext cx="78120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extLst>
      <p:ext uri="{BB962C8B-B14F-4D97-AF65-F5344CB8AC3E}">
        <p14:creationId xmlns:p14="http://schemas.microsoft.com/office/powerpoint/2010/main" val="1269079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2209800" y="260350"/>
            <a:ext cx="7772400" cy="1081088"/>
          </a:xfrm>
        </p:spPr>
        <p:txBody>
          <a:bodyPr/>
          <a:lstStyle/>
          <a:p>
            <a:r>
              <a:rPr lang="cs-CZ" altLang="cs-CZ" b="1" dirty="0"/>
              <a:t>Znaky zralého plodu</a:t>
            </a:r>
          </a:p>
        </p:txBody>
      </p:sp>
      <p:sp>
        <p:nvSpPr>
          <p:cNvPr id="589827" name="Rectangle 3"/>
          <p:cNvSpPr>
            <a:spLocks noGrp="1" noChangeArrowheads="1"/>
          </p:cNvSpPr>
          <p:nvPr>
            <p:ph type="body" idx="1"/>
          </p:nvPr>
        </p:nvSpPr>
        <p:spPr>
          <a:xfrm>
            <a:off x="2209800" y="1412876"/>
            <a:ext cx="7772400" cy="5256213"/>
          </a:xfrm>
        </p:spPr>
        <p:txBody>
          <a:bodyPr>
            <a:normAutofit lnSpcReduction="10000"/>
          </a:bodyPr>
          <a:lstStyle/>
          <a:p>
            <a:pPr>
              <a:lnSpc>
                <a:spcPct val="80000"/>
              </a:lnSpc>
              <a:buClr>
                <a:schemeClr val="folHlink"/>
              </a:buClr>
              <a:buFont typeface="Wingdings" pitchFamily="2" charset="2"/>
              <a:buNone/>
            </a:pPr>
            <a:r>
              <a:rPr lang="cs-CZ" altLang="cs-CZ" sz="2400" b="1" dirty="0">
                <a:latin typeface="Arial" charset="0"/>
                <a:ea typeface="Arial Unicode MS" pitchFamily="34" charset="-128"/>
              </a:rPr>
              <a:t>hlavní </a:t>
            </a:r>
          </a:p>
          <a:p>
            <a:pPr>
              <a:lnSpc>
                <a:spcPct val="80000"/>
              </a:lnSpc>
              <a:buClr>
                <a:schemeClr val="folHlink"/>
              </a:buClr>
            </a:pPr>
            <a:r>
              <a:rPr lang="cs-CZ" altLang="cs-CZ" sz="2400" dirty="0">
                <a:latin typeface="Arial" charset="0"/>
                <a:ea typeface="Arial Unicode MS" pitchFamily="34" charset="-128"/>
              </a:rPr>
              <a:t>délka (50-51 cm)</a:t>
            </a:r>
          </a:p>
          <a:p>
            <a:pPr>
              <a:lnSpc>
                <a:spcPct val="80000"/>
              </a:lnSpc>
              <a:buClr>
                <a:schemeClr val="folHlink"/>
              </a:buClr>
            </a:pPr>
            <a:r>
              <a:rPr lang="cs-CZ" altLang="cs-CZ" sz="2400" dirty="0">
                <a:latin typeface="Arial" charset="0"/>
                <a:ea typeface="Arial Unicode MS" pitchFamily="34" charset="-128"/>
              </a:rPr>
              <a:t>váha (3000-3500 g)</a:t>
            </a:r>
          </a:p>
          <a:p>
            <a:pPr>
              <a:lnSpc>
                <a:spcPct val="80000"/>
              </a:lnSpc>
              <a:buClr>
                <a:schemeClr val="folHlink"/>
              </a:buClr>
            </a:pPr>
            <a:r>
              <a:rPr lang="cs-CZ" altLang="cs-CZ" sz="2400" dirty="0">
                <a:latin typeface="Arial" charset="0"/>
              </a:rPr>
              <a:t>rozměry hlavičky</a:t>
            </a:r>
          </a:p>
          <a:p>
            <a:pPr>
              <a:lnSpc>
                <a:spcPct val="80000"/>
              </a:lnSpc>
              <a:buClr>
                <a:schemeClr val="folHlink"/>
              </a:buClr>
            </a:pPr>
            <a:r>
              <a:rPr lang="cs-CZ" altLang="cs-CZ" sz="2400" dirty="0"/>
              <a:t>♂ </a:t>
            </a:r>
            <a:r>
              <a:rPr lang="cs-CZ" altLang="cs-CZ" sz="2400" dirty="0">
                <a:latin typeface="Arial" charset="0"/>
                <a:ea typeface="Arial Unicode MS" pitchFamily="34" charset="-128"/>
              </a:rPr>
              <a:t>varlata jsou sestouplá v šourku,                                                     </a:t>
            </a:r>
            <a:r>
              <a:rPr lang="cs-CZ" altLang="cs-CZ" sz="2400" dirty="0"/>
              <a:t>♀ </a:t>
            </a:r>
            <a:r>
              <a:rPr lang="cs-CZ" altLang="cs-CZ" sz="2400" dirty="0">
                <a:latin typeface="Arial" charset="0"/>
                <a:ea typeface="Arial Unicode MS" pitchFamily="34" charset="-128"/>
              </a:rPr>
              <a:t>labia ma</a:t>
            </a:r>
            <a:r>
              <a:rPr lang="cs-CZ" altLang="cs-CZ" sz="2400" dirty="0">
                <a:latin typeface="Arial" charset="0"/>
              </a:rPr>
              <a:t>j</a:t>
            </a:r>
            <a:r>
              <a:rPr lang="cs-CZ" altLang="cs-CZ" sz="2400" dirty="0">
                <a:latin typeface="Arial" charset="0"/>
                <a:ea typeface="Arial Unicode MS" pitchFamily="34" charset="-128"/>
              </a:rPr>
              <a:t>ora překrývají labia </a:t>
            </a:r>
            <a:r>
              <a:rPr lang="cs-CZ" altLang="cs-CZ" sz="2400" dirty="0" err="1">
                <a:latin typeface="Arial" charset="0"/>
                <a:ea typeface="Arial Unicode MS" pitchFamily="34" charset="-128"/>
              </a:rPr>
              <a:t>minora</a:t>
            </a:r>
            <a:endParaRPr lang="cs-CZ" altLang="cs-CZ" sz="2400" dirty="0">
              <a:latin typeface="Arial" charset="0"/>
            </a:endParaRPr>
          </a:p>
          <a:p>
            <a:pPr>
              <a:lnSpc>
                <a:spcPct val="80000"/>
              </a:lnSpc>
              <a:buClr>
                <a:schemeClr val="folHlink"/>
              </a:buClr>
              <a:buFont typeface="Wingdings" pitchFamily="2" charset="2"/>
              <a:buNone/>
            </a:pPr>
            <a:r>
              <a:rPr lang="cs-CZ" altLang="cs-CZ" sz="2400" b="1" dirty="0">
                <a:latin typeface="Arial" charset="0"/>
                <a:ea typeface="Arial Unicode MS" pitchFamily="34" charset="-128"/>
              </a:rPr>
              <a:t>pomocné</a:t>
            </a:r>
          </a:p>
          <a:p>
            <a:pPr>
              <a:lnSpc>
                <a:spcPct val="80000"/>
              </a:lnSpc>
              <a:buClr>
                <a:schemeClr val="folHlink"/>
              </a:buClr>
            </a:pPr>
            <a:r>
              <a:rPr lang="cs-CZ" altLang="cs-CZ" sz="2400" dirty="0">
                <a:latin typeface="Arial" charset="0"/>
                <a:ea typeface="Arial Unicode MS" pitchFamily="34" charset="-128"/>
              </a:rPr>
              <a:t>plod je </a:t>
            </a:r>
            <a:r>
              <a:rPr lang="cs-CZ" altLang="cs-CZ" sz="2400" dirty="0" err="1">
                <a:latin typeface="Arial" charset="0"/>
                <a:ea typeface="Arial Unicode MS" pitchFamily="34" charset="-128"/>
              </a:rPr>
              <a:t>eutrofický</a:t>
            </a:r>
            <a:r>
              <a:rPr lang="cs-CZ" altLang="cs-CZ" sz="2400" dirty="0">
                <a:latin typeface="Arial" charset="0"/>
                <a:ea typeface="Arial Unicode MS" pitchFamily="34" charset="-128"/>
              </a:rPr>
              <a:t>, je vytvořen podkožní tuk</a:t>
            </a:r>
          </a:p>
          <a:p>
            <a:pPr>
              <a:lnSpc>
                <a:spcPct val="80000"/>
              </a:lnSpc>
              <a:buClr>
                <a:schemeClr val="folHlink"/>
              </a:buClr>
            </a:pPr>
            <a:r>
              <a:rPr lang="cs-CZ" altLang="cs-CZ" sz="2400" dirty="0">
                <a:latin typeface="Arial" charset="0"/>
                <a:ea typeface="Arial Unicode MS" pitchFamily="34" charset="-128"/>
              </a:rPr>
              <a:t>kůže </a:t>
            </a:r>
            <a:r>
              <a:rPr lang="cs-CZ" altLang="cs-CZ" sz="2400" dirty="0">
                <a:latin typeface="Arial" charset="0"/>
              </a:rPr>
              <a:t>-</a:t>
            </a:r>
            <a:r>
              <a:rPr lang="cs-CZ" altLang="cs-CZ" sz="2400" dirty="0">
                <a:latin typeface="Arial" charset="0"/>
                <a:ea typeface="Arial Unicode MS" pitchFamily="34" charset="-128"/>
              </a:rPr>
              <a:t> lanugo je</a:t>
            </a:r>
            <a:r>
              <a:rPr lang="cs-CZ" altLang="cs-CZ" sz="2400" dirty="0">
                <a:latin typeface="Arial" charset="0"/>
              </a:rPr>
              <a:t>n</a:t>
            </a:r>
            <a:r>
              <a:rPr lang="cs-CZ" altLang="cs-CZ" sz="2400" dirty="0">
                <a:latin typeface="Arial" charset="0"/>
                <a:ea typeface="Arial Unicode MS" pitchFamily="34" charset="-128"/>
              </a:rPr>
              <a:t> ve zbytcích na ramenou a zádech</a:t>
            </a:r>
          </a:p>
          <a:p>
            <a:pPr>
              <a:lnSpc>
                <a:spcPct val="80000"/>
              </a:lnSpc>
              <a:buClr>
                <a:schemeClr val="folHlink"/>
              </a:buClr>
            </a:pPr>
            <a:r>
              <a:rPr lang="cs-CZ" altLang="cs-CZ" sz="2400" dirty="0">
                <a:latin typeface="Arial" charset="0"/>
                <a:ea typeface="Arial Unicode MS" pitchFamily="34" charset="-128"/>
              </a:rPr>
              <a:t>řasy a obočí</a:t>
            </a:r>
            <a:r>
              <a:rPr lang="cs-CZ" altLang="cs-CZ" sz="2400" dirty="0">
                <a:latin typeface="Arial" charset="0"/>
              </a:rPr>
              <a:t> vytvořeny</a:t>
            </a:r>
            <a:r>
              <a:rPr lang="cs-CZ" altLang="cs-CZ" sz="2400" dirty="0">
                <a:latin typeface="Arial" charset="0"/>
                <a:ea typeface="Arial Unicode MS" pitchFamily="34" charset="-128"/>
              </a:rPr>
              <a:t>, vlasy několik centimetrů, nehty přesahují okraje prstů</a:t>
            </a:r>
          </a:p>
          <a:p>
            <a:pPr>
              <a:lnSpc>
                <a:spcPct val="80000"/>
              </a:lnSpc>
              <a:buClr>
                <a:schemeClr val="folHlink"/>
              </a:buClr>
            </a:pPr>
            <a:r>
              <a:rPr lang="cs-CZ" altLang="cs-CZ" sz="2400" dirty="0">
                <a:latin typeface="Arial" charset="0"/>
                <a:ea typeface="Arial Unicode MS" pitchFamily="34" charset="-128"/>
              </a:rPr>
              <a:t>lebeční kosti tvrdé, velká a malá fontanela jsou hmatné, ale navzájem oddělené</a:t>
            </a:r>
          </a:p>
          <a:p>
            <a:pPr>
              <a:lnSpc>
                <a:spcPct val="80000"/>
              </a:lnSpc>
              <a:buClr>
                <a:schemeClr val="folHlink"/>
              </a:buClr>
            </a:pPr>
            <a:r>
              <a:rPr lang="cs-CZ" altLang="cs-CZ" sz="2400" dirty="0">
                <a:latin typeface="Arial" charset="0"/>
                <a:ea typeface="Arial Unicode MS" pitchFamily="34" charset="-128"/>
              </a:rPr>
              <a:t>novorozenec křičí a pohybuje se</a:t>
            </a:r>
          </a:p>
        </p:txBody>
      </p:sp>
    </p:spTree>
    <p:extLst>
      <p:ext uri="{BB962C8B-B14F-4D97-AF65-F5344CB8AC3E}">
        <p14:creationId xmlns:p14="http://schemas.microsoft.com/office/powerpoint/2010/main" val="2463063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38314" y="444716"/>
            <a:ext cx="8834511" cy="2308324"/>
          </a:xfrm>
          <a:prstGeom prst="rect">
            <a:avLst/>
          </a:prstGeom>
        </p:spPr>
        <p:txBody>
          <a:bodyPr wrap="square">
            <a:spAutoFit/>
          </a:bodyPr>
          <a:lstStyle/>
          <a:p>
            <a:endParaRPr lang="cs-CZ" b="1" u="sng" dirty="0">
              <a:solidFill>
                <a:srgbClr val="000000"/>
              </a:solidFill>
              <a:latin typeface="Arial" panose="020B0604020202020204" pitchFamily="34" charset="0"/>
              <a:cs typeface="Arial" panose="020B0604020202020204" pitchFamily="34" charset="0"/>
            </a:endParaRPr>
          </a:p>
          <a:p>
            <a:r>
              <a:rPr lang="en-US" b="1" u="sng" dirty="0" err="1">
                <a:solidFill>
                  <a:srgbClr val="000000"/>
                </a:solidFill>
                <a:latin typeface="Arial" panose="020B0604020202020204" pitchFamily="34" charset="0"/>
                <a:cs typeface="Arial" panose="020B0604020202020204" pitchFamily="34" charset="0"/>
              </a:rPr>
              <a:t>Příčné</a:t>
            </a:r>
            <a:r>
              <a:rPr lang="en-US" b="1" u="sng" dirty="0">
                <a:solidFill>
                  <a:srgbClr val="000000"/>
                </a:solidFill>
                <a:latin typeface="Arial" panose="020B0604020202020204" pitchFamily="34" charset="0"/>
                <a:cs typeface="Arial" panose="020B0604020202020204" pitchFamily="34" charset="0"/>
              </a:rPr>
              <a:t> </a:t>
            </a:r>
            <a:r>
              <a:rPr lang="en-US" b="1" u="sng" dirty="0" err="1">
                <a:solidFill>
                  <a:srgbClr val="000000"/>
                </a:solidFill>
                <a:latin typeface="Arial" panose="020B0604020202020204" pitchFamily="34" charset="0"/>
                <a:cs typeface="Arial" panose="020B0604020202020204" pitchFamily="34" charset="0"/>
              </a:rPr>
              <a:t>rozměry</a:t>
            </a:r>
            <a:r>
              <a:rPr lang="en-US" b="1" dirty="0">
                <a:solidFill>
                  <a:srgbClr val="000000"/>
                </a:solidFill>
                <a:latin typeface="Arial" panose="020B0604020202020204" pitchFamily="34" charset="0"/>
                <a:cs typeface="Arial" panose="020B0604020202020204" pitchFamily="34" charset="0"/>
              </a:rPr>
              <a:t>:</a:t>
            </a:r>
            <a:endParaRPr lang="en-US" dirty="0">
              <a:solidFill>
                <a:srgbClr val="000000"/>
              </a:solidFill>
              <a:latin typeface="Arial" panose="020B0604020202020204" pitchFamily="34" charset="0"/>
              <a:cs typeface="Arial" panose="020B0604020202020204" pitchFamily="34" charset="0"/>
            </a:endParaRPr>
          </a:p>
          <a:p>
            <a:r>
              <a:rPr lang="en-US" b="1" dirty="0">
                <a:solidFill>
                  <a:srgbClr val="000000"/>
                </a:solidFill>
                <a:latin typeface="Arial" panose="020B0604020202020204" pitchFamily="34" charset="0"/>
                <a:cs typeface="Arial" panose="020B0604020202020204" pitchFamily="34" charset="0"/>
              </a:rPr>
              <a:t>Diameter </a:t>
            </a:r>
            <a:r>
              <a:rPr lang="en-US" b="1" dirty="0" err="1">
                <a:solidFill>
                  <a:srgbClr val="000000"/>
                </a:solidFill>
                <a:latin typeface="Arial" panose="020B0604020202020204" pitchFamily="34" charset="0"/>
                <a:cs typeface="Arial" panose="020B0604020202020204" pitchFamily="34" charset="0"/>
              </a:rPr>
              <a:t>bitemporalis</a:t>
            </a:r>
            <a:r>
              <a:rPr lang="en-US" b="1" dirty="0">
                <a:solidFill>
                  <a:srgbClr val="000000"/>
                </a:solidFill>
                <a:latin typeface="Arial" panose="020B0604020202020204" pitchFamily="34" charset="0"/>
                <a:cs typeface="Arial" panose="020B0604020202020204" pitchFamily="34" charset="0"/>
              </a:rPr>
              <a:t> – 8,00 cm</a:t>
            </a:r>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a:t>
            </a:r>
            <a:r>
              <a:rPr lang="en-US" dirty="0" err="1">
                <a:solidFill>
                  <a:srgbClr val="000000"/>
                </a:solidFill>
                <a:latin typeface="Arial" panose="020B0604020202020204" pitchFamily="34" charset="0"/>
                <a:cs typeface="Arial" panose="020B0604020202020204" pitchFamily="34" charset="0"/>
              </a:rPr>
              <a:t>spojnice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nejvzdálenějších</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míst</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sutura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coronaria</a:t>
            </a:r>
            <a:r>
              <a:rPr lang="en-US" dirty="0">
                <a:solidFill>
                  <a:srgbClr val="000000"/>
                </a:solidFill>
                <a:latin typeface="Arial" panose="020B0604020202020204" pitchFamily="34" charset="0"/>
                <a:cs typeface="Arial" panose="020B0604020202020204" pitchFamily="34" charset="0"/>
              </a:rPr>
              <a:t>)</a:t>
            </a:r>
          </a:p>
          <a:p>
            <a:r>
              <a:rPr lang="en-US" b="1" dirty="0">
                <a:solidFill>
                  <a:srgbClr val="000000"/>
                </a:solidFill>
                <a:latin typeface="Arial" panose="020B0604020202020204" pitchFamily="34" charset="0"/>
                <a:cs typeface="Arial" panose="020B0604020202020204" pitchFamily="34" charset="0"/>
              </a:rPr>
              <a:t>Diameter </a:t>
            </a:r>
            <a:r>
              <a:rPr lang="en-US" b="1" dirty="0" err="1">
                <a:solidFill>
                  <a:srgbClr val="000000"/>
                </a:solidFill>
                <a:latin typeface="Arial" panose="020B0604020202020204" pitchFamily="34" charset="0"/>
                <a:cs typeface="Arial" panose="020B0604020202020204" pitchFamily="34" charset="0"/>
              </a:rPr>
              <a:t>biparietalis</a:t>
            </a:r>
            <a:r>
              <a:rPr lang="en-US" b="1" dirty="0">
                <a:solidFill>
                  <a:srgbClr val="000000"/>
                </a:solidFill>
                <a:latin typeface="Arial" panose="020B0604020202020204" pitchFamily="34" charset="0"/>
                <a:cs typeface="Arial" panose="020B0604020202020204" pitchFamily="34" charset="0"/>
              </a:rPr>
              <a:t> – 9,5 cm</a:t>
            </a:r>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a:t>
            </a:r>
            <a:r>
              <a:rPr lang="en-US" dirty="0" err="1">
                <a:solidFill>
                  <a:srgbClr val="000000"/>
                </a:solidFill>
                <a:latin typeface="Arial" panose="020B0604020202020204" pitchFamily="34" charset="0"/>
                <a:cs typeface="Arial" panose="020B0604020202020204" pitchFamily="34" charset="0"/>
              </a:rPr>
              <a:t>spojnice</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středů</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tubera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parietalia</a:t>
            </a:r>
            <a:r>
              <a:rPr lang="en-US" dirty="0">
                <a:solidFill>
                  <a:srgbClr val="000000"/>
                </a:solidFill>
                <a:latin typeface="Arial" panose="020B0604020202020204" pitchFamily="34" charset="0"/>
                <a:cs typeface="Arial" panose="020B0604020202020204" pitchFamily="34" charset="0"/>
              </a:rPr>
              <a:t>)</a:t>
            </a:r>
          </a:p>
          <a:p>
            <a:br>
              <a:rPr lang="en-US" dirty="0">
                <a:latin typeface="Arial" panose="020B0604020202020204" pitchFamily="34" charset="0"/>
                <a:cs typeface="Arial" panose="020B0604020202020204" pitchFamily="34" charset="0"/>
              </a:rPr>
            </a:br>
            <a:endParaRPr lang="en-US" dirty="0">
              <a:solidFill>
                <a:srgbClr val="000000"/>
              </a:solidFill>
              <a:latin typeface="Arial" panose="020B0604020202020204" pitchFamily="34" charset="0"/>
              <a:cs typeface="Arial" panose="020B0604020202020204" pitchFamily="34" charset="0"/>
            </a:endParaRPr>
          </a:p>
        </p:txBody>
      </p:sp>
      <p:pic>
        <p:nvPicPr>
          <p:cNvPr id="3" name="Obrázek 2"/>
          <p:cNvPicPr>
            <a:picLocks noChangeAspect="1"/>
          </p:cNvPicPr>
          <p:nvPr/>
        </p:nvPicPr>
        <p:blipFill rotWithShape="1">
          <a:blip r:embed="rId2"/>
          <a:srcRect r="14289"/>
          <a:stretch/>
        </p:blipFill>
        <p:spPr>
          <a:xfrm>
            <a:off x="5670497" y="2106710"/>
            <a:ext cx="4870895" cy="4589512"/>
          </a:xfrm>
          <a:prstGeom prst="rect">
            <a:avLst/>
          </a:prstGeom>
        </p:spPr>
      </p:pic>
      <p:sp>
        <p:nvSpPr>
          <p:cNvPr id="4" name="TextovéPole 3"/>
          <p:cNvSpPr txBox="1"/>
          <p:nvPr/>
        </p:nvSpPr>
        <p:spPr>
          <a:xfrm>
            <a:off x="5106445" y="2383708"/>
            <a:ext cx="2608406" cy="369332"/>
          </a:xfrm>
          <a:prstGeom prst="rect">
            <a:avLst/>
          </a:prstGeom>
          <a:solidFill>
            <a:schemeClr val="bg1"/>
          </a:solidFill>
        </p:spPr>
        <p:txBody>
          <a:bodyPr wrap="none" rtlCol="0">
            <a:spAutoFit/>
          </a:bodyPr>
          <a:lstStyle/>
          <a:p>
            <a:r>
              <a:rPr lang="cs-CZ" b="1" dirty="0" err="1">
                <a:latin typeface="Arial" panose="020B0604020202020204" pitchFamily="34" charset="0"/>
                <a:cs typeface="Arial" panose="020B0604020202020204" pitchFamily="34" charset="0"/>
              </a:rPr>
              <a:t>Diameter</a:t>
            </a:r>
            <a:r>
              <a:rPr lang="cs-CZ" b="1" dirty="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bitemporalis</a:t>
            </a:r>
            <a:endParaRPr lang="en-US" b="1" dirty="0">
              <a:latin typeface="Arial" panose="020B0604020202020204" pitchFamily="34" charset="0"/>
              <a:cs typeface="Arial" panose="020B0604020202020204" pitchFamily="34" charset="0"/>
            </a:endParaRPr>
          </a:p>
        </p:txBody>
      </p:sp>
      <p:sp>
        <p:nvSpPr>
          <p:cNvPr id="5" name="TextovéPole 4"/>
          <p:cNvSpPr txBox="1"/>
          <p:nvPr/>
        </p:nvSpPr>
        <p:spPr>
          <a:xfrm>
            <a:off x="4976591" y="4032134"/>
            <a:ext cx="2454518" cy="369332"/>
          </a:xfrm>
          <a:prstGeom prst="rect">
            <a:avLst/>
          </a:prstGeom>
          <a:solidFill>
            <a:schemeClr val="bg1"/>
          </a:solidFill>
        </p:spPr>
        <p:txBody>
          <a:bodyPr wrap="none" rtlCol="0">
            <a:spAutoFit/>
          </a:bodyPr>
          <a:lstStyle/>
          <a:p>
            <a:r>
              <a:rPr lang="cs-CZ" b="1" dirty="0" err="1">
                <a:latin typeface="Arial" panose="020B0604020202020204" pitchFamily="34" charset="0"/>
                <a:cs typeface="Arial" panose="020B0604020202020204" pitchFamily="34" charset="0"/>
              </a:rPr>
              <a:t>Diameter</a:t>
            </a:r>
            <a:r>
              <a:rPr lang="cs-CZ" b="1" dirty="0">
                <a:latin typeface="Arial" panose="020B0604020202020204" pitchFamily="34" charset="0"/>
                <a:cs typeface="Arial" panose="020B0604020202020204" pitchFamily="34" charset="0"/>
              </a:rPr>
              <a:t> </a:t>
            </a:r>
            <a:r>
              <a:rPr lang="cs-CZ" b="1" dirty="0" err="1">
                <a:latin typeface="Arial" panose="020B0604020202020204" pitchFamily="34" charset="0"/>
                <a:cs typeface="Arial" panose="020B0604020202020204" pitchFamily="34" charset="0"/>
              </a:rPr>
              <a:t>biparietalis</a:t>
            </a:r>
            <a:endParaRPr lang="en-US" b="1" dirty="0">
              <a:latin typeface="Arial" panose="020B0604020202020204" pitchFamily="34" charset="0"/>
              <a:cs typeface="Arial" panose="020B0604020202020204" pitchFamily="34" charset="0"/>
            </a:endParaRPr>
          </a:p>
        </p:txBody>
      </p:sp>
      <p:sp>
        <p:nvSpPr>
          <p:cNvPr id="7" name="TextovéPole 6"/>
          <p:cNvSpPr txBox="1"/>
          <p:nvPr/>
        </p:nvSpPr>
        <p:spPr>
          <a:xfrm>
            <a:off x="7898296" y="69734"/>
            <a:ext cx="2581112" cy="369332"/>
          </a:xfrm>
          <a:prstGeom prst="rect">
            <a:avLst/>
          </a:prstGeom>
          <a:noFill/>
          <a:ln>
            <a:noFill/>
          </a:ln>
        </p:spPr>
        <p:txBody>
          <a:bodyPr wrap="square" rtlCol="0">
            <a:spAutoFit/>
          </a:bodyPr>
          <a:lstStyle/>
          <a:p>
            <a:pPr algn="r"/>
            <a:r>
              <a:rPr lang="cs-CZ" b="1" dirty="0">
                <a:latin typeface="Arial" panose="020B0604020202020204" pitchFamily="34" charset="0"/>
                <a:cs typeface="Arial" panose="020B0604020202020204" pitchFamily="34" charset="0"/>
              </a:rPr>
              <a:t>ROZMĚRY HLAVIČKY</a:t>
            </a:r>
            <a:endParaRPr lang="en-US" b="1" dirty="0">
              <a:latin typeface="Arial" panose="020B0604020202020204" pitchFamily="34" charset="0"/>
              <a:cs typeface="Arial" panose="020B0604020202020204" pitchFamily="34" charset="0"/>
            </a:endParaRPr>
          </a:p>
        </p:txBody>
      </p:sp>
      <p:sp>
        <p:nvSpPr>
          <p:cNvPr id="8" name="TextovéPole 7"/>
          <p:cNvSpPr txBox="1"/>
          <p:nvPr/>
        </p:nvSpPr>
        <p:spPr>
          <a:xfrm>
            <a:off x="1585223" y="44514"/>
            <a:ext cx="3655231" cy="400110"/>
          </a:xfrm>
          <a:prstGeom prst="rect">
            <a:avLst/>
          </a:prstGeom>
          <a:noFill/>
          <a:ln>
            <a:noFill/>
          </a:ln>
        </p:spPr>
        <p:txBody>
          <a:bodyPr wrap="none" rtlCol="0">
            <a:spAutoFit/>
          </a:bodyPr>
          <a:lstStyle/>
          <a:p>
            <a:r>
              <a:rPr lang="cs-CZ" sz="2000" b="1" dirty="0"/>
              <a:t>ZNAKY ZRALÉHO NOVOROZENCE</a:t>
            </a:r>
            <a:endParaRPr lang="en-US" sz="2000" b="1" dirty="0"/>
          </a:p>
        </p:txBody>
      </p:sp>
    </p:spTree>
    <p:extLst>
      <p:ext uri="{BB962C8B-B14F-4D97-AF65-F5344CB8AC3E}">
        <p14:creationId xmlns:p14="http://schemas.microsoft.com/office/powerpoint/2010/main" val="1053775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585222" y="575655"/>
            <a:ext cx="9082778" cy="3293209"/>
          </a:xfrm>
          <a:prstGeom prst="rect">
            <a:avLst/>
          </a:prstGeom>
        </p:spPr>
        <p:txBody>
          <a:bodyPr wrap="square">
            <a:spAutoFit/>
          </a:bodyPr>
          <a:lstStyle/>
          <a:p>
            <a:r>
              <a:rPr lang="en-US" sz="1600" b="1" u="sng" dirty="0" err="1">
                <a:solidFill>
                  <a:srgbClr val="000000"/>
                </a:solidFill>
                <a:latin typeface="Arial" panose="020B0604020202020204" pitchFamily="34" charset="0"/>
                <a:cs typeface="Arial" panose="020B0604020202020204" pitchFamily="34" charset="0"/>
              </a:rPr>
              <a:t>Šikmé</a:t>
            </a:r>
            <a:r>
              <a:rPr lang="en-US" sz="1600" b="1" u="sng" dirty="0">
                <a:solidFill>
                  <a:srgbClr val="000000"/>
                </a:solidFill>
                <a:latin typeface="Arial" panose="020B0604020202020204" pitchFamily="34" charset="0"/>
                <a:cs typeface="Arial" panose="020B0604020202020204" pitchFamily="34" charset="0"/>
              </a:rPr>
              <a:t> </a:t>
            </a:r>
            <a:r>
              <a:rPr lang="en-US" sz="1600" b="1" u="sng" dirty="0" err="1">
                <a:solidFill>
                  <a:srgbClr val="000000"/>
                </a:solidFill>
                <a:latin typeface="Arial" panose="020B0604020202020204" pitchFamily="34" charset="0"/>
                <a:cs typeface="Arial" panose="020B0604020202020204" pitchFamily="34" charset="0"/>
              </a:rPr>
              <a:t>rozměry</a:t>
            </a:r>
            <a:r>
              <a:rPr lang="en-US" sz="1600" b="1" dirty="0">
                <a:solidFill>
                  <a:srgbClr val="000000"/>
                </a:solidFill>
                <a:latin typeface="Arial" panose="020B0604020202020204" pitchFamily="34" charset="0"/>
                <a:cs typeface="Arial" panose="020B0604020202020204" pitchFamily="34" charset="0"/>
              </a:rPr>
              <a:t>:</a:t>
            </a:r>
            <a:endParaRPr lang="en-US" sz="1600" dirty="0">
              <a:solidFill>
                <a:srgbClr val="000000"/>
              </a:solidFill>
              <a:latin typeface="Arial" panose="020B0604020202020204" pitchFamily="34" charset="0"/>
              <a:cs typeface="Arial" panose="020B0604020202020204" pitchFamily="34" charset="0"/>
            </a:endParaRPr>
          </a:p>
          <a:p>
            <a:r>
              <a:rPr lang="en-US" sz="1600" b="1" dirty="0">
                <a:solidFill>
                  <a:srgbClr val="000000"/>
                </a:solidFill>
                <a:latin typeface="Arial" panose="020B0604020202020204" pitchFamily="34" charset="0"/>
                <a:cs typeface="Arial" panose="020B0604020202020204" pitchFamily="34" charset="0"/>
              </a:rPr>
              <a:t>Diameter </a:t>
            </a:r>
            <a:r>
              <a:rPr lang="en-US" sz="1600" b="1" dirty="0" err="1">
                <a:solidFill>
                  <a:srgbClr val="000000"/>
                </a:solidFill>
                <a:latin typeface="Arial" panose="020B0604020202020204" pitchFamily="34" charset="0"/>
                <a:cs typeface="Arial" panose="020B0604020202020204" pitchFamily="34" charset="0"/>
              </a:rPr>
              <a:t>frontooccipitalis</a:t>
            </a:r>
            <a:r>
              <a:rPr lang="en-US" sz="1600" b="1" dirty="0">
                <a:solidFill>
                  <a:srgbClr val="000000"/>
                </a:solidFill>
                <a:latin typeface="Arial" panose="020B0604020202020204" pitchFamily="34" charset="0"/>
                <a:cs typeface="Arial" panose="020B0604020202020204" pitchFamily="34" charset="0"/>
              </a:rPr>
              <a:t> – 12,0 cm</a:t>
            </a:r>
            <a:r>
              <a:rPr lang="cs-CZ" sz="1600" b="1" dirty="0">
                <a:solidFill>
                  <a:srgbClr val="000000"/>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a:t>
            </a:r>
            <a:r>
              <a:rPr lang="en-US" sz="1600" dirty="0" err="1">
                <a:solidFill>
                  <a:srgbClr val="000000"/>
                </a:solidFill>
                <a:latin typeface="Arial" panose="020B0604020202020204" pitchFamily="34" charset="0"/>
                <a:cs typeface="Arial" panose="020B0604020202020204" pitchFamily="34" charset="0"/>
              </a:rPr>
              <a:t>spojnice</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středu</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čela</a:t>
            </a:r>
            <a:r>
              <a:rPr lang="en-US" sz="1600" dirty="0">
                <a:solidFill>
                  <a:srgbClr val="000000"/>
                </a:solidFill>
                <a:latin typeface="Arial" panose="020B0604020202020204" pitchFamily="34" charset="0"/>
                <a:cs typeface="Arial" panose="020B0604020202020204" pitchFamily="34" charset="0"/>
              </a:rPr>
              <a:t> a </a:t>
            </a:r>
            <a:r>
              <a:rPr lang="en-US" sz="1600" dirty="0" err="1">
                <a:solidFill>
                  <a:srgbClr val="000000"/>
                </a:solidFill>
                <a:latin typeface="Arial" panose="020B0604020202020204" pitchFamily="34" charset="0"/>
                <a:cs typeface="Arial" panose="020B0604020202020204" pitchFamily="34" charset="0"/>
              </a:rPr>
              <a:t>nejvzdálenějšího</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místa</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záhlaví</a:t>
            </a:r>
            <a:r>
              <a:rPr lang="en-US" sz="1600" dirty="0">
                <a:solidFill>
                  <a:srgbClr val="000000"/>
                </a:solidFill>
                <a:latin typeface="Arial" panose="020B0604020202020204" pitchFamily="34" charset="0"/>
                <a:cs typeface="Arial" panose="020B0604020202020204" pitchFamily="34" charset="0"/>
              </a:rPr>
              <a:t>)</a:t>
            </a:r>
          </a:p>
          <a:p>
            <a:r>
              <a:rPr lang="en-US" sz="1600" b="1" dirty="0" err="1">
                <a:solidFill>
                  <a:srgbClr val="000000"/>
                </a:solidFill>
                <a:latin typeface="Arial" panose="020B0604020202020204" pitchFamily="34" charset="0"/>
                <a:cs typeface="Arial" panose="020B0604020202020204" pitchFamily="34" charset="0"/>
              </a:rPr>
              <a:t>circumferentia</a:t>
            </a:r>
            <a:r>
              <a:rPr lang="en-US" sz="1600" b="1" dirty="0">
                <a:solidFill>
                  <a:srgbClr val="000000"/>
                </a:solidFill>
                <a:latin typeface="Arial" panose="020B0604020202020204" pitchFamily="34" charset="0"/>
                <a:cs typeface="Arial" panose="020B0604020202020204" pitchFamily="34" charset="0"/>
              </a:rPr>
              <a:t> </a:t>
            </a:r>
            <a:r>
              <a:rPr lang="en-US" sz="1600" b="1" dirty="0" err="1">
                <a:solidFill>
                  <a:srgbClr val="000000"/>
                </a:solidFill>
                <a:latin typeface="Arial" panose="020B0604020202020204" pitchFamily="34" charset="0"/>
                <a:cs typeface="Arial" panose="020B0604020202020204" pitchFamily="34" charset="0"/>
              </a:rPr>
              <a:t>frontooccipitalis</a:t>
            </a:r>
            <a:r>
              <a:rPr lang="en-US" sz="1600" b="1" dirty="0">
                <a:solidFill>
                  <a:srgbClr val="000000"/>
                </a:solidFill>
                <a:latin typeface="Arial" panose="020B0604020202020204" pitchFamily="34" charset="0"/>
                <a:cs typeface="Arial" panose="020B0604020202020204" pitchFamily="34" charset="0"/>
              </a:rPr>
              <a:t> – 34,0 cm</a:t>
            </a:r>
            <a:endParaRPr lang="en-US" sz="1600" dirty="0">
              <a:solidFill>
                <a:srgbClr val="000000"/>
              </a:solidFill>
              <a:latin typeface="Arial" panose="020B0604020202020204" pitchFamily="34" charset="0"/>
              <a:cs typeface="Arial" panose="020B0604020202020204" pitchFamily="34" charset="0"/>
            </a:endParaRPr>
          </a:p>
          <a:p>
            <a:br>
              <a:rPr lang="en-US" sz="1600" dirty="0">
                <a:latin typeface="Arial" panose="020B0604020202020204" pitchFamily="34" charset="0"/>
                <a:cs typeface="Arial" panose="020B0604020202020204" pitchFamily="34" charset="0"/>
              </a:rPr>
            </a:br>
            <a:r>
              <a:rPr lang="en-US" sz="1600" b="1" dirty="0">
                <a:solidFill>
                  <a:srgbClr val="000000"/>
                </a:solidFill>
                <a:latin typeface="Arial" panose="020B0604020202020204" pitchFamily="34" charset="0"/>
                <a:cs typeface="Arial" panose="020B0604020202020204" pitchFamily="34" charset="0"/>
              </a:rPr>
              <a:t>Diameter </a:t>
            </a:r>
            <a:r>
              <a:rPr lang="en-US" sz="1600" b="1" dirty="0" err="1">
                <a:solidFill>
                  <a:srgbClr val="000000"/>
                </a:solidFill>
                <a:latin typeface="Arial" panose="020B0604020202020204" pitchFamily="34" charset="0"/>
                <a:cs typeface="Arial" panose="020B0604020202020204" pitchFamily="34" charset="0"/>
              </a:rPr>
              <a:t>suboccipitobregmatica</a:t>
            </a:r>
            <a:r>
              <a:rPr lang="en-US" sz="1600" b="1" dirty="0">
                <a:solidFill>
                  <a:srgbClr val="000000"/>
                </a:solidFill>
                <a:latin typeface="Arial" panose="020B0604020202020204" pitchFamily="34" charset="0"/>
                <a:cs typeface="Arial" panose="020B0604020202020204" pitchFamily="34" charset="0"/>
              </a:rPr>
              <a:t> – 9,5 cm</a:t>
            </a:r>
            <a:r>
              <a:rPr lang="cs-CZ" sz="1600" b="1" dirty="0">
                <a:solidFill>
                  <a:srgbClr val="000000"/>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a:t>
            </a:r>
            <a:r>
              <a:rPr lang="en-US" sz="1600" dirty="0" err="1">
                <a:solidFill>
                  <a:srgbClr val="000000"/>
                </a:solidFill>
                <a:latin typeface="Arial" panose="020B0604020202020204" pitchFamily="34" charset="0"/>
                <a:cs typeface="Arial" panose="020B0604020202020204" pitchFamily="34" charset="0"/>
              </a:rPr>
              <a:t>spojnice</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protuberantia</a:t>
            </a:r>
            <a:r>
              <a:rPr lang="en-US" sz="1600" dirty="0">
                <a:solidFill>
                  <a:srgbClr val="000000"/>
                </a:solidFill>
                <a:latin typeface="Arial" panose="020B0604020202020204" pitchFamily="34" charset="0"/>
                <a:cs typeface="Arial" panose="020B0604020202020204" pitchFamily="34" charset="0"/>
              </a:rPr>
              <a:t> occipitalis externa se </a:t>
            </a:r>
            <a:r>
              <a:rPr lang="en-US" sz="1600" dirty="0" err="1">
                <a:solidFill>
                  <a:srgbClr val="000000"/>
                </a:solidFill>
                <a:latin typeface="Arial" panose="020B0604020202020204" pitchFamily="34" charset="0"/>
                <a:cs typeface="Arial" panose="020B0604020202020204" pitchFamily="34" charset="0"/>
              </a:rPr>
              <a:t>středem</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velké</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fontanely</a:t>
            </a:r>
            <a:r>
              <a:rPr lang="en-US" sz="1600" dirty="0">
                <a:solidFill>
                  <a:srgbClr val="000000"/>
                </a:solidFill>
                <a:latin typeface="Arial" panose="020B0604020202020204" pitchFamily="34" charset="0"/>
                <a:cs typeface="Arial" panose="020B0604020202020204" pitchFamily="34" charset="0"/>
              </a:rPr>
              <a:t>)</a:t>
            </a:r>
          </a:p>
          <a:p>
            <a:r>
              <a:rPr lang="en-US" sz="1600" b="1" dirty="0" err="1">
                <a:solidFill>
                  <a:srgbClr val="000000"/>
                </a:solidFill>
                <a:latin typeface="Arial" panose="020B0604020202020204" pitchFamily="34" charset="0"/>
                <a:cs typeface="Arial" panose="020B0604020202020204" pitchFamily="34" charset="0"/>
              </a:rPr>
              <a:t>circumferentia</a:t>
            </a:r>
            <a:r>
              <a:rPr lang="en-US" sz="1600" b="1" dirty="0">
                <a:solidFill>
                  <a:srgbClr val="000000"/>
                </a:solidFill>
                <a:latin typeface="Arial" panose="020B0604020202020204" pitchFamily="34" charset="0"/>
                <a:cs typeface="Arial" panose="020B0604020202020204" pitchFamily="34" charset="0"/>
              </a:rPr>
              <a:t> </a:t>
            </a:r>
            <a:r>
              <a:rPr lang="en-US" sz="1600" b="1" dirty="0" err="1">
                <a:solidFill>
                  <a:srgbClr val="000000"/>
                </a:solidFill>
                <a:latin typeface="Arial" panose="020B0604020202020204" pitchFamily="34" charset="0"/>
                <a:cs typeface="Arial" panose="020B0604020202020204" pitchFamily="34" charset="0"/>
              </a:rPr>
              <a:t>suboccipitobregmatica</a:t>
            </a:r>
            <a:r>
              <a:rPr lang="en-US" sz="1600" b="1" dirty="0">
                <a:solidFill>
                  <a:srgbClr val="000000"/>
                </a:solidFill>
                <a:latin typeface="Arial" panose="020B0604020202020204" pitchFamily="34" charset="0"/>
                <a:cs typeface="Arial" panose="020B0604020202020204" pitchFamily="34" charset="0"/>
              </a:rPr>
              <a:t> – 32,0 cm</a:t>
            </a:r>
            <a:endParaRPr lang="en-US" sz="1600" dirty="0">
              <a:solidFill>
                <a:srgbClr val="000000"/>
              </a:solidFill>
              <a:latin typeface="Arial" panose="020B0604020202020204" pitchFamily="34" charset="0"/>
              <a:cs typeface="Arial" panose="020B0604020202020204" pitchFamily="34" charset="0"/>
            </a:endParaRPr>
          </a:p>
          <a:p>
            <a:br>
              <a:rPr lang="en-US" sz="1600" dirty="0">
                <a:latin typeface="Arial" panose="020B0604020202020204" pitchFamily="34" charset="0"/>
                <a:cs typeface="Arial" panose="020B0604020202020204" pitchFamily="34" charset="0"/>
              </a:rPr>
            </a:br>
            <a:r>
              <a:rPr lang="en-US" sz="1600" b="1" dirty="0">
                <a:solidFill>
                  <a:srgbClr val="000000"/>
                </a:solidFill>
                <a:latin typeface="Arial" panose="020B0604020202020204" pitchFamily="34" charset="0"/>
                <a:cs typeface="Arial" panose="020B0604020202020204" pitchFamily="34" charset="0"/>
              </a:rPr>
              <a:t>Diameter </a:t>
            </a:r>
            <a:r>
              <a:rPr lang="en-US" sz="1600" b="1" dirty="0" err="1">
                <a:solidFill>
                  <a:srgbClr val="000000"/>
                </a:solidFill>
                <a:latin typeface="Arial" panose="020B0604020202020204" pitchFamily="34" charset="0"/>
                <a:cs typeface="Arial" panose="020B0604020202020204" pitchFamily="34" charset="0"/>
              </a:rPr>
              <a:t>mentooccipitalis</a:t>
            </a:r>
            <a:r>
              <a:rPr lang="en-US" sz="1600" b="1" dirty="0">
                <a:solidFill>
                  <a:srgbClr val="000000"/>
                </a:solidFill>
                <a:latin typeface="Arial" panose="020B0604020202020204" pitchFamily="34" charset="0"/>
                <a:cs typeface="Arial" panose="020B0604020202020204" pitchFamily="34" charset="0"/>
              </a:rPr>
              <a:t> – 13,5 cm</a:t>
            </a:r>
            <a:r>
              <a:rPr lang="cs-CZ" sz="1600" b="1" dirty="0">
                <a:solidFill>
                  <a:srgbClr val="000000"/>
                </a:solidFill>
                <a:latin typeface="Arial" panose="020B0604020202020204" pitchFamily="34" charset="0"/>
                <a:cs typeface="Arial" panose="020B0604020202020204" pitchFamily="34" charset="0"/>
              </a:rPr>
              <a:t> </a:t>
            </a:r>
            <a:r>
              <a:rPr lang="en-US" sz="1600" dirty="0">
                <a:solidFill>
                  <a:srgbClr val="000000"/>
                </a:solidFill>
                <a:latin typeface="Arial" panose="020B0604020202020204" pitchFamily="34" charset="0"/>
                <a:cs typeface="Arial" panose="020B0604020202020204" pitchFamily="34" charset="0"/>
              </a:rPr>
              <a:t>(</a:t>
            </a:r>
            <a:r>
              <a:rPr lang="en-US" sz="1600" dirty="0" err="1">
                <a:solidFill>
                  <a:srgbClr val="000000"/>
                </a:solidFill>
                <a:latin typeface="Arial" panose="020B0604020202020204" pitchFamily="34" charset="0"/>
                <a:cs typeface="Arial" panose="020B0604020202020204" pitchFamily="34" charset="0"/>
              </a:rPr>
              <a:t>spojnice</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středu</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brady</a:t>
            </a:r>
            <a:r>
              <a:rPr lang="en-US" sz="1600" dirty="0">
                <a:solidFill>
                  <a:srgbClr val="000000"/>
                </a:solidFill>
                <a:latin typeface="Arial" panose="020B0604020202020204" pitchFamily="34" charset="0"/>
                <a:cs typeface="Arial" panose="020B0604020202020204" pitchFamily="34" charset="0"/>
              </a:rPr>
              <a:t> a </a:t>
            </a:r>
            <a:r>
              <a:rPr lang="en-US" sz="1600" dirty="0" err="1">
                <a:solidFill>
                  <a:srgbClr val="000000"/>
                </a:solidFill>
                <a:latin typeface="Arial" panose="020B0604020202020204" pitchFamily="34" charset="0"/>
                <a:cs typeface="Arial" panose="020B0604020202020204" pitchFamily="34" charset="0"/>
              </a:rPr>
              <a:t>nejvzdálenějšího</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místa</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záhlaví</a:t>
            </a:r>
            <a:r>
              <a:rPr lang="en-US" sz="1600" dirty="0">
                <a:solidFill>
                  <a:srgbClr val="000000"/>
                </a:solidFill>
                <a:latin typeface="Arial" panose="020B0604020202020204" pitchFamily="34" charset="0"/>
                <a:cs typeface="Arial" panose="020B0604020202020204" pitchFamily="34" charset="0"/>
              </a:rPr>
              <a:t>)</a:t>
            </a:r>
          </a:p>
          <a:p>
            <a:r>
              <a:rPr lang="en-US" sz="1600" b="1" dirty="0" err="1">
                <a:solidFill>
                  <a:srgbClr val="000000"/>
                </a:solidFill>
                <a:latin typeface="Arial" panose="020B0604020202020204" pitchFamily="34" charset="0"/>
                <a:cs typeface="Arial" panose="020B0604020202020204" pitchFamily="34" charset="0"/>
              </a:rPr>
              <a:t>circumferentia</a:t>
            </a:r>
            <a:r>
              <a:rPr lang="en-US" sz="1600" b="1" dirty="0">
                <a:solidFill>
                  <a:srgbClr val="000000"/>
                </a:solidFill>
                <a:latin typeface="Arial" panose="020B0604020202020204" pitchFamily="34" charset="0"/>
                <a:cs typeface="Arial" panose="020B0604020202020204" pitchFamily="34" charset="0"/>
              </a:rPr>
              <a:t> </a:t>
            </a:r>
            <a:r>
              <a:rPr lang="en-US" sz="1600" b="1" dirty="0" err="1">
                <a:solidFill>
                  <a:srgbClr val="000000"/>
                </a:solidFill>
                <a:latin typeface="Arial" panose="020B0604020202020204" pitchFamily="34" charset="0"/>
                <a:cs typeface="Arial" panose="020B0604020202020204" pitchFamily="34" charset="0"/>
              </a:rPr>
              <a:t>mentoocipitalis</a:t>
            </a:r>
            <a:r>
              <a:rPr lang="en-US" sz="1600" b="1" dirty="0">
                <a:solidFill>
                  <a:srgbClr val="000000"/>
                </a:solidFill>
                <a:latin typeface="Arial" panose="020B0604020202020204" pitchFamily="34" charset="0"/>
                <a:cs typeface="Arial" panose="020B0604020202020204" pitchFamily="34" charset="0"/>
              </a:rPr>
              <a:t> – 35 - 36 cm</a:t>
            </a:r>
            <a:endParaRPr lang="en-US" sz="1600" dirty="0">
              <a:solidFill>
                <a:srgbClr val="000000"/>
              </a:solidFill>
              <a:latin typeface="Arial" panose="020B0604020202020204" pitchFamily="34" charset="0"/>
              <a:cs typeface="Arial" panose="020B0604020202020204" pitchFamily="34" charset="0"/>
            </a:endParaRPr>
          </a:p>
          <a:p>
            <a:br>
              <a:rPr lang="en-US" sz="1600" dirty="0">
                <a:latin typeface="Arial" panose="020B0604020202020204" pitchFamily="34" charset="0"/>
                <a:cs typeface="Arial" panose="020B0604020202020204" pitchFamily="34" charset="0"/>
              </a:rPr>
            </a:br>
            <a:r>
              <a:rPr lang="en-US" sz="1600" b="1" dirty="0">
                <a:solidFill>
                  <a:srgbClr val="000000"/>
                </a:solidFill>
                <a:latin typeface="Arial" panose="020B0604020202020204" pitchFamily="34" charset="0"/>
                <a:cs typeface="Arial" panose="020B0604020202020204" pitchFamily="34" charset="0"/>
              </a:rPr>
              <a:t>Diameter </a:t>
            </a:r>
            <a:r>
              <a:rPr lang="en-US" sz="1600" b="1" dirty="0" err="1">
                <a:solidFill>
                  <a:srgbClr val="000000"/>
                </a:solidFill>
                <a:latin typeface="Arial" panose="020B0604020202020204" pitchFamily="34" charset="0"/>
                <a:cs typeface="Arial" panose="020B0604020202020204" pitchFamily="34" charset="0"/>
              </a:rPr>
              <a:t>biacromialis</a:t>
            </a:r>
            <a:r>
              <a:rPr lang="en-US" sz="1600" b="1" dirty="0">
                <a:solidFill>
                  <a:srgbClr val="000000"/>
                </a:solidFill>
                <a:latin typeface="Arial" panose="020B0604020202020204" pitchFamily="34" charset="0"/>
                <a:cs typeface="Arial" panose="020B0604020202020204" pitchFamily="34" charset="0"/>
              </a:rPr>
              <a:t> – 12,0 cm, </a:t>
            </a:r>
            <a:r>
              <a:rPr lang="en-US" sz="1600" b="1" dirty="0" err="1">
                <a:solidFill>
                  <a:srgbClr val="000000"/>
                </a:solidFill>
                <a:latin typeface="Arial" panose="020B0604020202020204" pitchFamily="34" charset="0"/>
                <a:cs typeface="Arial" panose="020B0604020202020204" pitchFamily="34" charset="0"/>
              </a:rPr>
              <a:t>circumferentia</a:t>
            </a:r>
            <a:r>
              <a:rPr lang="en-US" sz="1600" b="1" dirty="0">
                <a:solidFill>
                  <a:srgbClr val="000000"/>
                </a:solidFill>
                <a:latin typeface="Arial" panose="020B0604020202020204" pitchFamily="34" charset="0"/>
                <a:cs typeface="Arial" panose="020B0604020202020204" pitchFamily="34" charset="0"/>
              </a:rPr>
              <a:t> </a:t>
            </a:r>
            <a:r>
              <a:rPr lang="en-US" sz="1600" b="1" dirty="0" err="1">
                <a:solidFill>
                  <a:srgbClr val="000000"/>
                </a:solidFill>
                <a:latin typeface="Arial" panose="020B0604020202020204" pitchFamily="34" charset="0"/>
                <a:cs typeface="Arial" panose="020B0604020202020204" pitchFamily="34" charset="0"/>
              </a:rPr>
              <a:t>biacromialis</a:t>
            </a:r>
            <a:r>
              <a:rPr lang="en-US" sz="1600" b="1" dirty="0">
                <a:solidFill>
                  <a:srgbClr val="000000"/>
                </a:solidFill>
                <a:latin typeface="Arial" panose="020B0604020202020204" pitchFamily="34" charset="0"/>
                <a:cs typeface="Arial" panose="020B0604020202020204" pitchFamily="34" charset="0"/>
              </a:rPr>
              <a:t> – 35 cm</a:t>
            </a:r>
            <a:endParaRPr lang="en-US" sz="1600" dirty="0">
              <a:solidFill>
                <a:srgbClr val="000000"/>
              </a:solidFill>
              <a:latin typeface="Arial" panose="020B0604020202020204" pitchFamily="34" charset="0"/>
              <a:cs typeface="Arial" panose="020B0604020202020204" pitchFamily="34" charset="0"/>
            </a:endParaRPr>
          </a:p>
          <a:p>
            <a:r>
              <a:rPr lang="en-US" sz="1600" dirty="0">
                <a:solidFill>
                  <a:srgbClr val="000000"/>
                </a:solidFill>
                <a:latin typeface="Arial" panose="020B0604020202020204" pitchFamily="34" charset="0"/>
                <a:cs typeface="Arial" panose="020B0604020202020204" pitchFamily="34" charset="0"/>
              </a:rPr>
              <a:t>(</a:t>
            </a:r>
            <a:r>
              <a:rPr lang="en-US" sz="1600" dirty="0" err="1">
                <a:solidFill>
                  <a:srgbClr val="000000"/>
                </a:solidFill>
                <a:latin typeface="Arial" panose="020B0604020202020204" pitchFamily="34" charset="0"/>
                <a:cs typeface="Arial" panose="020B0604020202020204" pitchFamily="34" charset="0"/>
              </a:rPr>
              <a:t>vzdálenost</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akromion</a:t>
            </a:r>
            <a:r>
              <a:rPr lang="en-US" sz="1600" dirty="0">
                <a:solidFill>
                  <a:srgbClr val="000000"/>
                </a:solidFill>
                <a:latin typeface="Arial" panose="020B0604020202020204" pitchFamily="34" charset="0"/>
                <a:cs typeface="Arial" panose="020B0604020202020204" pitchFamily="34" charset="0"/>
              </a:rPr>
              <a:t> – </a:t>
            </a:r>
            <a:r>
              <a:rPr lang="en-US" sz="1600" dirty="0" err="1">
                <a:solidFill>
                  <a:srgbClr val="000000"/>
                </a:solidFill>
                <a:latin typeface="Arial" panose="020B0604020202020204" pitchFamily="34" charset="0"/>
                <a:cs typeface="Arial" panose="020B0604020202020204" pitchFamily="34" charset="0"/>
              </a:rPr>
              <a:t>akromion</a:t>
            </a:r>
            <a:r>
              <a:rPr lang="en-US" sz="1600" dirty="0">
                <a:solidFill>
                  <a:srgbClr val="000000"/>
                </a:solidFill>
                <a:latin typeface="Arial" panose="020B0604020202020204" pitchFamily="34" charset="0"/>
                <a:cs typeface="Arial" panose="020B0604020202020204" pitchFamily="34" charset="0"/>
              </a:rPr>
              <a:t>)</a:t>
            </a:r>
          </a:p>
        </p:txBody>
      </p:sp>
      <p:sp>
        <p:nvSpPr>
          <p:cNvPr id="5" name="TextovéPole 4"/>
          <p:cNvSpPr txBox="1"/>
          <p:nvPr/>
        </p:nvSpPr>
        <p:spPr>
          <a:xfrm>
            <a:off x="7898296" y="69734"/>
            <a:ext cx="2581112" cy="369332"/>
          </a:xfrm>
          <a:prstGeom prst="rect">
            <a:avLst/>
          </a:prstGeom>
          <a:noFill/>
          <a:ln>
            <a:noFill/>
          </a:ln>
        </p:spPr>
        <p:txBody>
          <a:bodyPr wrap="square" rtlCol="0">
            <a:spAutoFit/>
          </a:bodyPr>
          <a:lstStyle/>
          <a:p>
            <a:pPr algn="r"/>
            <a:r>
              <a:rPr lang="cs-CZ" b="1" dirty="0">
                <a:latin typeface="Arial" panose="020B0604020202020204" pitchFamily="34" charset="0"/>
                <a:cs typeface="Arial" panose="020B0604020202020204" pitchFamily="34" charset="0"/>
              </a:rPr>
              <a:t>ROZMĚRY HLAVIČKY</a:t>
            </a:r>
            <a:endParaRPr lang="en-US" b="1" dirty="0">
              <a:latin typeface="Arial" panose="020B0604020202020204" pitchFamily="34" charset="0"/>
              <a:cs typeface="Arial" panose="020B0604020202020204" pitchFamily="34" charset="0"/>
            </a:endParaRPr>
          </a:p>
        </p:txBody>
      </p:sp>
      <p:sp>
        <p:nvSpPr>
          <p:cNvPr id="6" name="TextovéPole 5"/>
          <p:cNvSpPr txBox="1"/>
          <p:nvPr/>
        </p:nvSpPr>
        <p:spPr>
          <a:xfrm>
            <a:off x="1585223" y="44514"/>
            <a:ext cx="3655231" cy="400110"/>
          </a:xfrm>
          <a:prstGeom prst="rect">
            <a:avLst/>
          </a:prstGeom>
          <a:noFill/>
          <a:ln>
            <a:noFill/>
          </a:ln>
        </p:spPr>
        <p:txBody>
          <a:bodyPr wrap="none" rtlCol="0">
            <a:spAutoFit/>
          </a:bodyPr>
          <a:lstStyle/>
          <a:p>
            <a:r>
              <a:rPr lang="cs-CZ" sz="2000" b="1" dirty="0"/>
              <a:t>ZNAKY ZRALÉHO NOVOROZENCE</a:t>
            </a:r>
            <a:endParaRPr lang="en-US" sz="2000" b="1" dirty="0"/>
          </a:p>
        </p:txBody>
      </p:sp>
      <p:pic>
        <p:nvPicPr>
          <p:cNvPr id="7" name="Obrázek 6"/>
          <p:cNvPicPr>
            <a:picLocks noChangeAspect="1"/>
          </p:cNvPicPr>
          <p:nvPr/>
        </p:nvPicPr>
        <p:blipFill>
          <a:blip r:embed="rId3"/>
          <a:stretch>
            <a:fillRect/>
          </a:stretch>
        </p:blipFill>
        <p:spPr>
          <a:xfrm>
            <a:off x="4056668" y="3868864"/>
            <a:ext cx="6042782" cy="2919403"/>
          </a:xfrm>
          <a:prstGeom prst="rect">
            <a:avLst/>
          </a:prstGeom>
        </p:spPr>
      </p:pic>
      <p:sp>
        <p:nvSpPr>
          <p:cNvPr id="8" name="TextovéPole 7"/>
          <p:cNvSpPr txBox="1"/>
          <p:nvPr/>
        </p:nvSpPr>
        <p:spPr>
          <a:xfrm>
            <a:off x="3101398" y="3868863"/>
            <a:ext cx="2719014" cy="338554"/>
          </a:xfrm>
          <a:prstGeom prst="rect">
            <a:avLst/>
          </a:prstGeom>
          <a:solidFill>
            <a:schemeClr val="bg1"/>
          </a:solidFill>
        </p:spPr>
        <p:txBody>
          <a:bodyPr wrap="none" rtlCol="0">
            <a:spAutoFit/>
          </a:bodyPr>
          <a:lstStyle/>
          <a:p>
            <a:r>
              <a:rPr lang="cs-CZ" sz="1600" b="1" dirty="0" err="1">
                <a:latin typeface="Arial" panose="020B0604020202020204" pitchFamily="34" charset="0"/>
                <a:cs typeface="Arial" panose="020B0604020202020204" pitchFamily="34" charset="0"/>
              </a:rPr>
              <a:t>Diameter</a:t>
            </a:r>
            <a:r>
              <a:rPr lang="cs-CZ" sz="1600" b="1" dirty="0">
                <a:latin typeface="Arial" panose="020B0604020202020204" pitchFamily="34" charset="0"/>
                <a:cs typeface="Arial" panose="020B0604020202020204" pitchFamily="34" charset="0"/>
              </a:rPr>
              <a:t> </a:t>
            </a:r>
            <a:r>
              <a:rPr lang="cs-CZ" sz="1600" b="1" dirty="0" err="1">
                <a:latin typeface="Arial" panose="020B0604020202020204" pitchFamily="34" charset="0"/>
                <a:cs typeface="Arial" panose="020B0604020202020204" pitchFamily="34" charset="0"/>
              </a:rPr>
              <a:t>frontooccipitalis</a:t>
            </a:r>
            <a:endParaRPr lang="en-US" sz="1600" b="1" dirty="0">
              <a:latin typeface="Arial" panose="020B0604020202020204" pitchFamily="34" charset="0"/>
              <a:cs typeface="Arial" panose="020B0604020202020204" pitchFamily="34" charset="0"/>
            </a:endParaRPr>
          </a:p>
        </p:txBody>
      </p:sp>
      <p:sp>
        <p:nvSpPr>
          <p:cNvPr id="9" name="TextovéPole 8"/>
          <p:cNvSpPr txBox="1"/>
          <p:nvPr/>
        </p:nvSpPr>
        <p:spPr>
          <a:xfrm>
            <a:off x="7017099" y="3827372"/>
            <a:ext cx="3366627" cy="338554"/>
          </a:xfrm>
          <a:prstGeom prst="rect">
            <a:avLst/>
          </a:prstGeom>
          <a:solidFill>
            <a:schemeClr val="bg1"/>
          </a:solidFill>
        </p:spPr>
        <p:txBody>
          <a:bodyPr wrap="none" rtlCol="0">
            <a:spAutoFit/>
          </a:bodyPr>
          <a:lstStyle/>
          <a:p>
            <a:r>
              <a:rPr lang="cs-CZ" sz="1600" b="1" dirty="0" err="1">
                <a:latin typeface="Arial" panose="020B0604020202020204" pitchFamily="34" charset="0"/>
                <a:cs typeface="Arial" panose="020B0604020202020204" pitchFamily="34" charset="0"/>
              </a:rPr>
              <a:t>Diameter</a:t>
            </a:r>
            <a:r>
              <a:rPr lang="cs-CZ" sz="1600" b="1" dirty="0">
                <a:latin typeface="Arial" panose="020B0604020202020204" pitchFamily="34" charset="0"/>
                <a:cs typeface="Arial" panose="020B0604020202020204" pitchFamily="34" charset="0"/>
              </a:rPr>
              <a:t> </a:t>
            </a:r>
            <a:r>
              <a:rPr lang="cs-CZ" sz="1600" b="1" dirty="0" err="1">
                <a:latin typeface="Arial" panose="020B0604020202020204" pitchFamily="34" charset="0"/>
                <a:cs typeface="Arial" panose="020B0604020202020204" pitchFamily="34" charset="0"/>
              </a:rPr>
              <a:t>suboccipitobregmatica</a:t>
            </a:r>
            <a:endParaRPr lang="en-US" sz="1600" b="1" dirty="0">
              <a:latin typeface="Arial" panose="020B0604020202020204" pitchFamily="34" charset="0"/>
              <a:cs typeface="Arial" panose="020B0604020202020204" pitchFamily="34" charset="0"/>
            </a:endParaRPr>
          </a:p>
        </p:txBody>
      </p:sp>
      <p:sp>
        <p:nvSpPr>
          <p:cNvPr id="10" name="TextovéPole 9"/>
          <p:cNvSpPr txBox="1"/>
          <p:nvPr/>
        </p:nvSpPr>
        <p:spPr>
          <a:xfrm>
            <a:off x="8588746" y="4277152"/>
            <a:ext cx="2079255" cy="584775"/>
          </a:xfrm>
          <a:prstGeom prst="rect">
            <a:avLst/>
          </a:prstGeom>
          <a:solidFill>
            <a:schemeClr val="bg1"/>
          </a:solidFill>
        </p:spPr>
        <p:txBody>
          <a:bodyPr wrap="square" rtlCol="0">
            <a:spAutoFit/>
          </a:bodyPr>
          <a:lstStyle/>
          <a:p>
            <a:r>
              <a:rPr lang="cs-CZ" sz="1600" b="1" dirty="0" err="1">
                <a:latin typeface="Arial" panose="020B0604020202020204" pitchFamily="34" charset="0"/>
                <a:cs typeface="Arial" panose="020B0604020202020204" pitchFamily="34" charset="0"/>
              </a:rPr>
              <a:t>Diameter</a:t>
            </a:r>
            <a:r>
              <a:rPr lang="cs-CZ" sz="1600" b="1" dirty="0">
                <a:latin typeface="Arial" panose="020B0604020202020204" pitchFamily="34" charset="0"/>
                <a:cs typeface="Arial" panose="020B0604020202020204" pitchFamily="34" charset="0"/>
              </a:rPr>
              <a:t> </a:t>
            </a:r>
            <a:r>
              <a:rPr lang="cs-CZ" sz="1600" b="1" dirty="0" err="1">
                <a:latin typeface="Arial" panose="020B0604020202020204" pitchFamily="34" charset="0"/>
                <a:cs typeface="Arial" panose="020B0604020202020204" pitchFamily="34" charset="0"/>
              </a:rPr>
              <a:t>mentoooccipitalis</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891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528" y="1166698"/>
            <a:ext cx="8631808" cy="5691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135561" y="188641"/>
            <a:ext cx="4456733" cy="646331"/>
          </a:xfrm>
          <a:prstGeom prst="rect">
            <a:avLst/>
          </a:prstGeom>
          <a:noFill/>
        </p:spPr>
        <p:txBody>
          <a:bodyPr wrap="none" rtlCol="0">
            <a:spAutoFit/>
          </a:bodyPr>
          <a:lstStyle/>
          <a:p>
            <a:r>
              <a:rPr lang="cs-CZ" sz="3600" dirty="0"/>
              <a:t>Vícečetná těhotenství  </a:t>
            </a:r>
          </a:p>
        </p:txBody>
      </p:sp>
      <p:sp>
        <p:nvSpPr>
          <p:cNvPr id="3" name="TextovéPole 2"/>
          <p:cNvSpPr txBox="1"/>
          <p:nvPr/>
        </p:nvSpPr>
        <p:spPr>
          <a:xfrm>
            <a:off x="7176120" y="327140"/>
            <a:ext cx="2187202" cy="1200329"/>
          </a:xfrm>
          <a:prstGeom prst="rect">
            <a:avLst/>
          </a:prstGeom>
          <a:noFill/>
          <a:ln>
            <a:solidFill>
              <a:schemeClr val="bg1">
                <a:lumMod val="50000"/>
              </a:schemeClr>
            </a:solidFill>
          </a:ln>
        </p:spPr>
        <p:txBody>
          <a:bodyPr wrap="none" rtlCol="0">
            <a:spAutoFit/>
          </a:bodyPr>
          <a:lstStyle/>
          <a:p>
            <a:r>
              <a:rPr lang="cs-CZ" sz="2400" dirty="0"/>
              <a:t>Dvojčata 1:100 </a:t>
            </a:r>
          </a:p>
          <a:p>
            <a:r>
              <a:rPr lang="cs-CZ" sz="2400" dirty="0"/>
              <a:t>Trojčata  1:100</a:t>
            </a:r>
            <a:r>
              <a:rPr lang="cs-CZ" sz="2400" baseline="30000" dirty="0"/>
              <a:t>2</a:t>
            </a:r>
            <a:r>
              <a:rPr lang="cs-CZ" sz="2400" dirty="0"/>
              <a:t> </a:t>
            </a:r>
          </a:p>
          <a:p>
            <a:r>
              <a:rPr lang="cs-CZ" sz="2400" dirty="0"/>
              <a:t>Čtyřčata 1:100</a:t>
            </a:r>
            <a:r>
              <a:rPr lang="cs-CZ" sz="2400" baseline="30000" dirty="0"/>
              <a:t>3</a:t>
            </a:r>
          </a:p>
        </p:txBody>
      </p:sp>
    </p:spTree>
    <p:extLst>
      <p:ext uri="{BB962C8B-B14F-4D97-AF65-F5344CB8AC3E}">
        <p14:creationId xmlns:p14="http://schemas.microsoft.com/office/powerpoint/2010/main" val="64470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1" name="Rectangle 3"/>
          <p:cNvSpPr>
            <a:spLocks noGrp="1" noChangeArrowheads="1"/>
          </p:cNvSpPr>
          <p:nvPr>
            <p:ph type="body" idx="1"/>
          </p:nvPr>
        </p:nvSpPr>
        <p:spPr>
          <a:xfrm>
            <a:off x="1703388" y="260350"/>
            <a:ext cx="3816350" cy="6408738"/>
          </a:xfrm>
        </p:spPr>
        <p:txBody>
          <a:bodyPr/>
          <a:lstStyle/>
          <a:p>
            <a:pPr>
              <a:lnSpc>
                <a:spcPct val="80000"/>
              </a:lnSpc>
              <a:buFontTx/>
              <a:buNone/>
            </a:pPr>
            <a:endParaRPr lang="cs-CZ" altLang="cs-CZ" b="1" baseline="30000" dirty="0"/>
          </a:p>
          <a:p>
            <a:pPr>
              <a:lnSpc>
                <a:spcPct val="80000"/>
              </a:lnSpc>
              <a:buFontTx/>
              <a:buNone/>
            </a:pPr>
            <a:r>
              <a:rPr lang="cs-CZ" altLang="cs-CZ" b="1" dirty="0">
                <a:solidFill>
                  <a:srgbClr val="0000FF"/>
                </a:solidFill>
              </a:rPr>
              <a:t>DVOUVAJEČNÁ DVOJČATA (DIZYGOTICKÁ)</a:t>
            </a:r>
            <a:r>
              <a:rPr lang="cs-CZ" altLang="cs-CZ" b="1" dirty="0"/>
              <a:t> </a:t>
            </a:r>
          </a:p>
          <a:p>
            <a:pPr>
              <a:lnSpc>
                <a:spcPct val="80000"/>
              </a:lnSpc>
            </a:pPr>
            <a:r>
              <a:rPr lang="cs-CZ" altLang="cs-CZ" b="1" dirty="0"/>
              <a:t>dva </a:t>
            </a:r>
            <a:r>
              <a:rPr lang="cs-CZ" altLang="cs-CZ" b="1" dirty="0" err="1"/>
              <a:t>oocyty</a:t>
            </a:r>
            <a:r>
              <a:rPr lang="cs-CZ" altLang="cs-CZ" b="1" dirty="0"/>
              <a:t> jsou    oplodněny dvěma spermiemi</a:t>
            </a:r>
          </a:p>
          <a:p>
            <a:pPr>
              <a:lnSpc>
                <a:spcPct val="80000"/>
              </a:lnSpc>
            </a:pPr>
            <a:r>
              <a:rPr lang="cs-CZ" altLang="cs-CZ" dirty="0"/>
              <a:t>každý zárodek se vyvíjí samostatně (má vlastní amnion, chorion i placentu)</a:t>
            </a:r>
          </a:p>
          <a:p>
            <a:pPr>
              <a:lnSpc>
                <a:spcPct val="80000"/>
              </a:lnSpc>
            </a:pPr>
            <a:r>
              <a:rPr lang="cs-CZ" altLang="cs-CZ" dirty="0"/>
              <a:t>mohou být různého pohlaví </a:t>
            </a:r>
          </a:p>
          <a:p>
            <a:pPr>
              <a:lnSpc>
                <a:spcPct val="80000"/>
              </a:lnSpc>
            </a:pPr>
            <a:r>
              <a:rPr lang="cs-CZ" altLang="cs-CZ" dirty="0"/>
              <a:t>podobnost jako u sourozenců různého stáří</a:t>
            </a:r>
          </a:p>
        </p:txBody>
      </p:sp>
      <p:pic>
        <p:nvPicPr>
          <p:cNvPr id="442373" name="Picture 5" descr="Larsen s4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5650" y="0"/>
            <a:ext cx="4832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721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descr="Human Embryology s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8788"/>
            <a:ext cx="9144000" cy="6445251"/>
          </a:xfrm>
          <a:prstGeom prst="rect">
            <a:avLst/>
          </a:prstGeom>
          <a:noFill/>
          <a:extLst>
            <a:ext uri="{909E8E84-426E-40DD-AFC4-6F175D3DCCD1}">
              <a14:hiddenFill xmlns:a14="http://schemas.microsoft.com/office/drawing/2010/main">
                <a:solidFill>
                  <a:srgbClr val="FFFFFF"/>
                </a:solidFill>
              </a14:hiddenFill>
            </a:ext>
          </a:extLst>
        </p:spPr>
      </p:pic>
      <p:sp>
        <p:nvSpPr>
          <p:cNvPr id="460803" name="Rectangle 3"/>
          <p:cNvSpPr>
            <a:spLocks noChangeArrowheads="1"/>
          </p:cNvSpPr>
          <p:nvPr/>
        </p:nvSpPr>
        <p:spPr bwMode="auto">
          <a:xfrm>
            <a:off x="8183563" y="1125538"/>
            <a:ext cx="2006190" cy="31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20000"/>
              </a:spcBef>
            </a:pPr>
            <a:r>
              <a:rPr lang="cs-CZ" altLang="cs-CZ"/>
              <a:t>38 týdnů = 266 dnů</a:t>
            </a:r>
          </a:p>
        </p:txBody>
      </p:sp>
      <p:sp>
        <p:nvSpPr>
          <p:cNvPr id="460804" name="Rectangle 4"/>
          <p:cNvSpPr>
            <a:spLocks noChangeArrowheads="1"/>
          </p:cNvSpPr>
          <p:nvPr/>
        </p:nvSpPr>
        <p:spPr bwMode="auto">
          <a:xfrm>
            <a:off x="8256588" y="3068638"/>
            <a:ext cx="2236510" cy="86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ct val="20000"/>
              </a:spcBef>
            </a:pPr>
            <a:r>
              <a:rPr lang="cs-CZ" altLang="cs-CZ" dirty="0"/>
              <a:t>40 týdnů = 280 dnů</a:t>
            </a:r>
          </a:p>
          <a:p>
            <a:pPr>
              <a:lnSpc>
                <a:spcPct val="80000"/>
              </a:lnSpc>
              <a:spcBef>
                <a:spcPct val="20000"/>
              </a:spcBef>
            </a:pPr>
            <a:r>
              <a:rPr lang="cs-CZ" altLang="cs-CZ" dirty="0"/>
              <a:t>= 10 lunárních </a:t>
            </a:r>
            <a:r>
              <a:rPr lang="cs-CZ" altLang="cs-CZ" dirty="0" err="1"/>
              <a:t>měsiců</a:t>
            </a:r>
            <a:endParaRPr lang="cs-CZ" altLang="cs-CZ" dirty="0"/>
          </a:p>
          <a:p>
            <a:pPr>
              <a:lnSpc>
                <a:spcPct val="80000"/>
              </a:lnSpc>
              <a:spcBef>
                <a:spcPct val="20000"/>
              </a:spcBef>
            </a:pPr>
            <a:r>
              <a:rPr lang="cs-CZ" altLang="cs-CZ" dirty="0">
                <a:solidFill>
                  <a:srgbClr val="FF0000"/>
                </a:solidFill>
              </a:rPr>
              <a:t>lunární měsíc (28 dní)</a:t>
            </a:r>
            <a:endParaRPr lang="cs-CZ" altLang="cs-CZ" dirty="0"/>
          </a:p>
        </p:txBody>
      </p:sp>
      <p:sp>
        <p:nvSpPr>
          <p:cNvPr id="460806" name="Rectangle 6"/>
          <p:cNvSpPr>
            <a:spLocks noChangeArrowheads="1"/>
          </p:cNvSpPr>
          <p:nvPr/>
        </p:nvSpPr>
        <p:spPr bwMode="auto">
          <a:xfrm>
            <a:off x="1671444" y="5459732"/>
            <a:ext cx="8640762" cy="430887"/>
          </a:xfrm>
          <a:prstGeom prst="rect">
            <a:avLst/>
          </a:prstGeom>
          <a:noFill/>
          <a:ln w="28575">
            <a:solidFill>
              <a:srgbClr val="00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lvl="1"/>
            <a:r>
              <a:rPr lang="cs-CZ" altLang="cs-CZ" sz="2000" dirty="0"/>
              <a:t>Výpočet termínu porodu: </a:t>
            </a:r>
            <a:r>
              <a:rPr lang="cs-CZ" altLang="cs-CZ" sz="2200" b="1" dirty="0">
                <a:solidFill>
                  <a:srgbClr val="009900"/>
                </a:solidFill>
              </a:rPr>
              <a:t>první den poslední menstruace + 9 měsíců +7 dnů</a:t>
            </a:r>
            <a:endParaRPr lang="cs-CZ" altLang="cs-CZ" sz="2000" dirty="0"/>
          </a:p>
        </p:txBody>
      </p:sp>
      <p:sp>
        <p:nvSpPr>
          <p:cNvPr id="460807" name="Rectangle 7"/>
          <p:cNvSpPr>
            <a:spLocks noChangeArrowheads="1"/>
          </p:cNvSpPr>
          <p:nvPr/>
        </p:nvSpPr>
        <p:spPr bwMode="auto">
          <a:xfrm>
            <a:off x="3611562" y="13119"/>
            <a:ext cx="4968875"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sz="4000" b="1" dirty="0">
                <a:solidFill>
                  <a:srgbClr val="FF0000"/>
                </a:solidFill>
              </a:rPr>
              <a:t>Délka těhotenství</a:t>
            </a:r>
          </a:p>
        </p:txBody>
      </p:sp>
    </p:spTree>
    <p:extLst>
      <p:ext uri="{BB962C8B-B14F-4D97-AF65-F5344CB8AC3E}">
        <p14:creationId xmlns:p14="http://schemas.microsoft.com/office/powerpoint/2010/main" val="2608175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body" idx="1"/>
          </p:nvPr>
        </p:nvSpPr>
        <p:spPr>
          <a:xfrm>
            <a:off x="1703388" y="260350"/>
            <a:ext cx="4176712" cy="6408738"/>
          </a:xfrm>
        </p:spPr>
        <p:txBody>
          <a:bodyPr/>
          <a:lstStyle/>
          <a:p>
            <a:pPr>
              <a:lnSpc>
                <a:spcPct val="90000"/>
              </a:lnSpc>
              <a:buFontTx/>
              <a:buNone/>
            </a:pPr>
            <a:r>
              <a:rPr lang="cs-CZ" altLang="cs-CZ" b="1" dirty="0">
                <a:solidFill>
                  <a:srgbClr val="0000FF"/>
                </a:solidFill>
              </a:rPr>
              <a:t>JEDNOVAJEČNÁ DVOJČATA (MONOZYGOTICKÁ)</a:t>
            </a:r>
            <a:r>
              <a:rPr lang="cs-CZ" altLang="cs-CZ" b="1" dirty="0"/>
              <a:t> </a:t>
            </a:r>
          </a:p>
          <a:p>
            <a:pPr>
              <a:lnSpc>
                <a:spcPct val="90000"/>
              </a:lnSpc>
            </a:pPr>
            <a:r>
              <a:rPr lang="cs-CZ" altLang="cs-CZ" b="1" dirty="0"/>
              <a:t>jeden </a:t>
            </a:r>
            <a:r>
              <a:rPr lang="cs-CZ" altLang="cs-CZ" b="1" dirty="0" err="1"/>
              <a:t>oocyt</a:t>
            </a:r>
            <a:r>
              <a:rPr lang="cs-CZ" altLang="cs-CZ" b="1" dirty="0"/>
              <a:t> je oplodněn jednou spermií</a:t>
            </a:r>
          </a:p>
          <a:p>
            <a:pPr>
              <a:lnSpc>
                <a:spcPct val="90000"/>
              </a:lnSpc>
            </a:pPr>
            <a:r>
              <a:rPr lang="cs-CZ" altLang="cs-CZ" dirty="0"/>
              <a:t>k rozdělení dojde až během dalšího vývoje</a:t>
            </a:r>
          </a:p>
          <a:p>
            <a:pPr>
              <a:lnSpc>
                <a:spcPct val="90000"/>
              </a:lnSpc>
            </a:pPr>
            <a:r>
              <a:rPr lang="cs-CZ" altLang="cs-CZ" dirty="0"/>
              <a:t>Uspořádání plodových obalů dle období, kdy se zárodek rozdělí ve dva</a:t>
            </a:r>
          </a:p>
          <a:p>
            <a:pPr>
              <a:lnSpc>
                <a:spcPct val="90000"/>
              </a:lnSpc>
            </a:pPr>
            <a:r>
              <a:rPr lang="cs-CZ" altLang="cs-CZ" b="1" dirty="0">
                <a:solidFill>
                  <a:srgbClr val="FF0000"/>
                </a:solidFill>
              </a:rPr>
              <a:t>vždy stejného pohlaví</a:t>
            </a:r>
            <a:r>
              <a:rPr lang="cs-CZ" altLang="cs-CZ" b="1" dirty="0"/>
              <a:t> a </a:t>
            </a:r>
            <a:r>
              <a:rPr lang="cs-CZ" altLang="cs-CZ" b="1" dirty="0">
                <a:solidFill>
                  <a:srgbClr val="FF0000"/>
                </a:solidFill>
              </a:rPr>
              <a:t>geneticky identická</a:t>
            </a:r>
            <a:endParaRPr lang="cs-CZ" altLang="cs-CZ" b="1" dirty="0"/>
          </a:p>
        </p:txBody>
      </p:sp>
      <p:pic>
        <p:nvPicPr>
          <p:cNvPr id="445443" name="Picture 3" descr="Larsen s4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5650" y="0"/>
            <a:ext cx="4832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597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body" idx="1"/>
          </p:nvPr>
        </p:nvSpPr>
        <p:spPr>
          <a:xfrm>
            <a:off x="1703388" y="260350"/>
            <a:ext cx="4176712" cy="6408738"/>
          </a:xfrm>
        </p:spPr>
        <p:txBody>
          <a:bodyPr/>
          <a:lstStyle/>
          <a:p>
            <a:pPr>
              <a:lnSpc>
                <a:spcPct val="80000"/>
              </a:lnSpc>
              <a:buFontTx/>
              <a:buNone/>
            </a:pPr>
            <a:r>
              <a:rPr lang="cs-CZ" altLang="cs-CZ" b="1" dirty="0">
                <a:solidFill>
                  <a:srgbClr val="0000FF"/>
                </a:solidFill>
              </a:rPr>
              <a:t>JEDNOVAJEČNÁ </a:t>
            </a:r>
          </a:p>
          <a:p>
            <a:pPr>
              <a:lnSpc>
                <a:spcPct val="80000"/>
              </a:lnSpc>
              <a:buFontTx/>
              <a:buNone/>
            </a:pPr>
            <a:r>
              <a:rPr lang="cs-CZ" altLang="cs-CZ" b="1" dirty="0">
                <a:solidFill>
                  <a:srgbClr val="009900"/>
                </a:solidFill>
              </a:rPr>
              <a:t>na stadiu dvou blastomer:</a:t>
            </a:r>
            <a:r>
              <a:rPr lang="cs-CZ" altLang="cs-CZ" b="1" dirty="0"/>
              <a:t> </a:t>
            </a:r>
          </a:p>
          <a:p>
            <a:pPr>
              <a:lnSpc>
                <a:spcPct val="80000"/>
              </a:lnSpc>
            </a:pPr>
            <a:r>
              <a:rPr lang="cs-CZ" altLang="cs-CZ" b="1" dirty="0"/>
              <a:t>každá ze dvou prvních blastomer dá vznik jednomu embryu</a:t>
            </a:r>
          </a:p>
          <a:p>
            <a:pPr>
              <a:lnSpc>
                <a:spcPct val="80000"/>
              </a:lnSpc>
            </a:pPr>
            <a:r>
              <a:rPr lang="cs-CZ" altLang="cs-CZ" dirty="0"/>
              <a:t>vznikají 2 blastocysty</a:t>
            </a:r>
          </a:p>
          <a:p>
            <a:pPr>
              <a:lnSpc>
                <a:spcPct val="80000"/>
              </a:lnSpc>
            </a:pPr>
            <a:r>
              <a:rPr lang="cs-CZ" altLang="cs-CZ" dirty="0"/>
              <a:t>samostatně se implantují</a:t>
            </a:r>
          </a:p>
          <a:p>
            <a:pPr>
              <a:lnSpc>
                <a:spcPct val="80000"/>
              </a:lnSpc>
            </a:pPr>
            <a:r>
              <a:rPr lang="cs-CZ" altLang="cs-CZ" b="1" dirty="0"/>
              <a:t>obaly jako </a:t>
            </a:r>
            <a:r>
              <a:rPr lang="cs-CZ" altLang="cs-CZ" b="1" dirty="0" err="1"/>
              <a:t>dizygotická</a:t>
            </a:r>
            <a:r>
              <a:rPr lang="cs-CZ" altLang="cs-CZ" b="1" dirty="0"/>
              <a:t> dvojčata: </a:t>
            </a:r>
            <a:r>
              <a:rPr lang="cs-CZ" altLang="cs-CZ" dirty="0"/>
              <a:t>samostatné amnion i chorion </a:t>
            </a:r>
            <a:r>
              <a:rPr lang="cs-CZ" altLang="cs-CZ" b="1" dirty="0"/>
              <a:t>(</a:t>
            </a:r>
            <a:r>
              <a:rPr lang="cs-CZ" altLang="cs-CZ" b="1" dirty="0" err="1"/>
              <a:t>diamniotická</a:t>
            </a:r>
            <a:r>
              <a:rPr lang="cs-CZ" altLang="cs-CZ" b="1" dirty="0"/>
              <a:t>, </a:t>
            </a:r>
            <a:r>
              <a:rPr lang="cs-CZ" altLang="cs-CZ" b="1" dirty="0" err="1"/>
              <a:t>dichoriální</a:t>
            </a:r>
            <a:r>
              <a:rPr lang="cs-CZ" altLang="cs-CZ" b="1" dirty="0"/>
              <a:t>) </a:t>
            </a:r>
            <a:r>
              <a:rPr lang="cs-CZ" altLang="cs-CZ" dirty="0"/>
              <a:t>a každý má vlastní placentu</a:t>
            </a:r>
            <a:endParaRPr lang="cs-CZ" altLang="cs-CZ" b="1" dirty="0"/>
          </a:p>
        </p:txBody>
      </p:sp>
      <p:pic>
        <p:nvPicPr>
          <p:cNvPr id="446467" name="Picture 3" descr="Larsen s4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5650" y="0"/>
            <a:ext cx="4832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761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1703388" y="260350"/>
            <a:ext cx="4176712" cy="6408738"/>
          </a:xfrm>
        </p:spPr>
        <p:txBody>
          <a:bodyPr/>
          <a:lstStyle/>
          <a:p>
            <a:pPr marL="533400" indent="-533400">
              <a:buNone/>
            </a:pPr>
            <a:r>
              <a:rPr lang="cs-CZ" altLang="cs-CZ" sz="2600" b="1" dirty="0">
                <a:solidFill>
                  <a:srgbClr val="0000FF"/>
                </a:solidFill>
              </a:rPr>
              <a:t>JEDNOVAJEČNÁ </a:t>
            </a:r>
          </a:p>
          <a:p>
            <a:pPr marL="533400" indent="-533400">
              <a:buNone/>
            </a:pPr>
            <a:r>
              <a:rPr lang="cs-CZ" altLang="cs-CZ" sz="2600" b="1" dirty="0">
                <a:solidFill>
                  <a:srgbClr val="009900"/>
                </a:solidFill>
              </a:rPr>
              <a:t>na stadiu blastocysty</a:t>
            </a:r>
            <a:r>
              <a:rPr lang="cs-CZ" altLang="cs-CZ" sz="2600" b="1" dirty="0"/>
              <a:t> </a:t>
            </a:r>
          </a:p>
          <a:p>
            <a:pPr marL="533400" indent="-533400"/>
            <a:r>
              <a:rPr lang="cs-CZ" altLang="cs-CZ" sz="2600" b="1" dirty="0"/>
              <a:t>rozdělením </a:t>
            </a:r>
            <a:r>
              <a:rPr lang="cs-CZ" altLang="cs-CZ" sz="2600" b="1" dirty="0" err="1"/>
              <a:t>embryoblastu</a:t>
            </a:r>
            <a:r>
              <a:rPr lang="cs-CZ" altLang="cs-CZ" sz="2600" b="1" dirty="0"/>
              <a:t> do 2 shluků </a:t>
            </a:r>
            <a:r>
              <a:rPr lang="cs-CZ" altLang="cs-CZ" sz="2600" b="1" dirty="0">
                <a:solidFill>
                  <a:srgbClr val="0000FF"/>
                </a:solidFill>
              </a:rPr>
              <a:t>před vytvořením zárodečného terčíku</a:t>
            </a:r>
            <a:endParaRPr lang="cs-CZ" altLang="cs-CZ" sz="2600" b="1" dirty="0"/>
          </a:p>
          <a:p>
            <a:pPr marL="533400" indent="-533400"/>
            <a:r>
              <a:rPr lang="cs-CZ" altLang="cs-CZ" sz="2600" b="1" dirty="0"/>
              <a:t>trofoblast se nerozdělí a zůstává společný</a:t>
            </a:r>
          </a:p>
          <a:p>
            <a:pPr marL="533400" indent="-533400"/>
            <a:r>
              <a:rPr lang="cs-CZ" altLang="cs-CZ" sz="2600" b="1" dirty="0"/>
              <a:t>Obaly: </a:t>
            </a:r>
            <a:r>
              <a:rPr lang="cs-CZ" altLang="cs-CZ" sz="2600" dirty="0"/>
              <a:t>samostatné amnion</a:t>
            </a:r>
            <a:r>
              <a:rPr lang="cs-CZ" altLang="cs-CZ" sz="2600" b="1" dirty="0"/>
              <a:t> (</a:t>
            </a:r>
            <a:r>
              <a:rPr lang="cs-CZ" altLang="cs-CZ" sz="2600" b="1" dirty="0" err="1"/>
              <a:t>diamniotická</a:t>
            </a:r>
            <a:r>
              <a:rPr lang="cs-CZ" altLang="cs-CZ" sz="2600" b="1" dirty="0"/>
              <a:t>), </a:t>
            </a:r>
            <a:r>
              <a:rPr lang="cs-CZ" altLang="cs-CZ" sz="2600" dirty="0"/>
              <a:t>společné chorion </a:t>
            </a:r>
            <a:r>
              <a:rPr lang="cs-CZ" altLang="cs-CZ" sz="2600" b="1" dirty="0"/>
              <a:t>(</a:t>
            </a:r>
            <a:r>
              <a:rPr lang="cs-CZ" altLang="cs-CZ" sz="2600" b="1" dirty="0" err="1"/>
              <a:t>monochoriální</a:t>
            </a:r>
            <a:r>
              <a:rPr lang="cs-CZ" altLang="cs-CZ" sz="2600" b="1" dirty="0"/>
              <a:t>)</a:t>
            </a:r>
            <a:r>
              <a:rPr lang="cs-CZ" altLang="cs-CZ" sz="2600" dirty="0"/>
              <a:t> a placenta</a:t>
            </a:r>
          </a:p>
          <a:p>
            <a:pPr marL="533400" indent="-533400"/>
            <a:r>
              <a:rPr lang="cs-CZ" altLang="cs-CZ" sz="2600" dirty="0"/>
              <a:t>Nejčastější (65 %)</a:t>
            </a:r>
          </a:p>
        </p:txBody>
      </p:sp>
      <p:pic>
        <p:nvPicPr>
          <p:cNvPr id="447491" name="Picture 3" descr="Larsen s4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5650" y="0"/>
            <a:ext cx="4832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602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body" idx="1"/>
          </p:nvPr>
        </p:nvSpPr>
        <p:spPr>
          <a:xfrm>
            <a:off x="1703388" y="260350"/>
            <a:ext cx="4176712" cy="6408738"/>
          </a:xfrm>
        </p:spPr>
        <p:txBody>
          <a:bodyPr/>
          <a:lstStyle/>
          <a:p>
            <a:pPr marL="533400" indent="-533400">
              <a:buNone/>
            </a:pPr>
            <a:r>
              <a:rPr lang="cs-CZ" altLang="cs-CZ" sz="2600" b="1" dirty="0">
                <a:solidFill>
                  <a:srgbClr val="0000FF"/>
                </a:solidFill>
              </a:rPr>
              <a:t>JEDNOVAJEČNÁ </a:t>
            </a:r>
          </a:p>
          <a:p>
            <a:pPr marL="533400" indent="-533400">
              <a:buNone/>
            </a:pPr>
            <a:r>
              <a:rPr lang="cs-CZ" altLang="cs-CZ" sz="2400" b="1" dirty="0">
                <a:solidFill>
                  <a:srgbClr val="009900"/>
                </a:solidFill>
              </a:rPr>
              <a:t>rozdělením </a:t>
            </a:r>
            <a:r>
              <a:rPr lang="cs-CZ" altLang="cs-CZ" sz="2400" b="1" dirty="0" err="1">
                <a:solidFill>
                  <a:srgbClr val="009900"/>
                </a:solidFill>
              </a:rPr>
              <a:t>bilaminárního</a:t>
            </a:r>
            <a:r>
              <a:rPr lang="cs-CZ" altLang="cs-CZ" sz="2400" b="1" dirty="0">
                <a:solidFill>
                  <a:srgbClr val="009900"/>
                </a:solidFill>
              </a:rPr>
              <a:t> terčíku</a:t>
            </a:r>
            <a:r>
              <a:rPr lang="cs-CZ" altLang="cs-CZ" sz="2400" b="1" dirty="0"/>
              <a:t> </a:t>
            </a:r>
          </a:p>
          <a:p>
            <a:pPr marL="533400" indent="-533400"/>
            <a:r>
              <a:rPr lang="cs-CZ" altLang="cs-CZ" sz="2400" b="1" dirty="0"/>
              <a:t>založením dvou primitivních proužků</a:t>
            </a:r>
          </a:p>
          <a:p>
            <a:pPr marL="533400" indent="-533400"/>
            <a:r>
              <a:rPr lang="cs-CZ" altLang="cs-CZ" sz="2400" dirty="0"/>
              <a:t>Embrya mají společné – amnion, chorion i placentu</a:t>
            </a:r>
            <a:r>
              <a:rPr lang="cs-CZ" altLang="cs-CZ" sz="2400" b="1" dirty="0"/>
              <a:t> (</a:t>
            </a:r>
            <a:r>
              <a:rPr lang="cs-CZ" altLang="cs-CZ" sz="2400" b="1" dirty="0" err="1"/>
              <a:t>monochoriální</a:t>
            </a:r>
            <a:r>
              <a:rPr lang="cs-CZ" altLang="cs-CZ" sz="2400" b="1" dirty="0"/>
              <a:t>, </a:t>
            </a:r>
            <a:r>
              <a:rPr lang="cs-CZ" altLang="cs-CZ" sz="2400" b="1" dirty="0" err="1"/>
              <a:t>monoamniotická</a:t>
            </a:r>
            <a:r>
              <a:rPr lang="cs-CZ" altLang="cs-CZ" sz="2400" b="1" dirty="0"/>
              <a:t>)</a:t>
            </a:r>
          </a:p>
          <a:p>
            <a:pPr marL="533400" indent="-533400"/>
            <a:r>
              <a:rPr lang="cs-CZ" altLang="cs-CZ" sz="2400" dirty="0"/>
              <a:t>V případě neúplného oddělení vznikají srostlá dvojčata („siamská“)</a:t>
            </a:r>
          </a:p>
          <a:p>
            <a:pPr marL="533400" indent="-533400"/>
            <a:r>
              <a:rPr lang="cs-CZ" altLang="cs-CZ" sz="2400" dirty="0"/>
              <a:t>Jen 1 %</a:t>
            </a:r>
          </a:p>
        </p:txBody>
      </p:sp>
      <p:pic>
        <p:nvPicPr>
          <p:cNvPr id="448515" name="Picture 3" descr="Larsen s4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5650" y="0"/>
            <a:ext cx="4832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885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746639" y="165247"/>
            <a:ext cx="4698722" cy="584775"/>
          </a:xfrm>
          <a:prstGeom prst="rect">
            <a:avLst/>
          </a:prstGeom>
          <a:noFill/>
          <a:ln>
            <a:noFill/>
          </a:ln>
        </p:spPr>
        <p:txBody>
          <a:bodyPr wrap="none" rtlCol="0">
            <a:spAutoFit/>
          </a:bodyPr>
          <a:lstStyle/>
          <a:p>
            <a:r>
              <a:rPr lang="cs-CZ" sz="3200" b="1" dirty="0">
                <a:latin typeface="+mj-lt"/>
                <a:cs typeface="Arial" panose="020B0604020202020204" pitchFamily="34" charset="0"/>
              </a:rPr>
              <a:t>SEZNÁMENÍ S TERATOLOGIÍ</a:t>
            </a:r>
          </a:p>
        </p:txBody>
      </p:sp>
      <p:pic>
        <p:nvPicPr>
          <p:cNvPr id="2050" name="Picture 2" descr="Výsledek obrázku pro embryonic periods of sensi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816" y="1189142"/>
            <a:ext cx="5112536" cy="447971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139564" y="1189142"/>
            <a:ext cx="4689735" cy="5940088"/>
          </a:xfrm>
          <a:prstGeom prst="rect">
            <a:avLst/>
          </a:prstGeom>
          <a:noFill/>
        </p:spPr>
        <p:txBody>
          <a:bodyPr wrap="square" rtlCol="0">
            <a:spAutoFit/>
          </a:bodyPr>
          <a:lstStyle/>
          <a:p>
            <a:r>
              <a:rPr lang="cs-CZ" sz="2000" b="1" dirty="0">
                <a:latin typeface="Arial" panose="020B0604020202020204" pitchFamily="34" charset="0"/>
                <a:cs typeface="Arial" panose="020B0604020202020204" pitchFamily="34" charset="0"/>
              </a:rPr>
              <a:t>Vrozená vývojová vada</a:t>
            </a:r>
            <a:r>
              <a:rPr lang="cs-CZ" sz="2000"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v důsledku abnormálních událostí během vývoje</a:t>
            </a: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Genetické (vrozené) i negenetické (vnější) příčiny</a:t>
            </a:r>
          </a:p>
          <a:p>
            <a:endParaRPr lang="cs-CZ" sz="2000" dirty="0">
              <a:latin typeface="Arial" panose="020B0604020202020204" pitchFamily="34" charset="0"/>
              <a:cs typeface="Arial" panose="020B0604020202020204" pitchFamily="34" charset="0"/>
            </a:endParaRPr>
          </a:p>
          <a:p>
            <a:r>
              <a:rPr lang="cs-CZ" sz="2000" b="1" dirty="0">
                <a:latin typeface="Arial" panose="020B0604020202020204" pitchFamily="34" charset="0"/>
                <a:cs typeface="Arial" panose="020B0604020202020204" pitchFamily="34" charset="0"/>
              </a:rPr>
              <a:t>Teratogeny</a:t>
            </a: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Intenzita podnětu </a:t>
            </a:r>
          </a:p>
          <a:p>
            <a:pPr marL="342900" indent="-342900">
              <a:buFont typeface="Arial" panose="020B0604020202020204" pitchFamily="34" charset="0"/>
              <a:buChar char="•"/>
            </a:pPr>
            <a:r>
              <a:rPr lang="cs-CZ" sz="2000" dirty="0">
                <a:latin typeface="Arial" panose="020B0604020202020204" pitchFamily="34" charset="0"/>
                <a:cs typeface="Arial" panose="020B0604020202020204" pitchFamily="34" charset="0"/>
              </a:rPr>
              <a:t>Fáze vývoje zárodku – </a:t>
            </a:r>
            <a:r>
              <a:rPr lang="cs-CZ" sz="2000" b="1" dirty="0">
                <a:latin typeface="Arial" panose="020B0604020202020204" pitchFamily="34" charset="0"/>
                <a:cs typeface="Arial" panose="020B0604020202020204" pitchFamily="34" charset="0"/>
              </a:rPr>
              <a:t>15.-60. den</a:t>
            </a:r>
          </a:p>
          <a:p>
            <a:pPr marL="342900" indent="-342900">
              <a:buFont typeface="Arial" panose="020B0604020202020204" pitchFamily="34" charset="0"/>
              <a:buChar char="•"/>
            </a:pPr>
            <a:endParaRPr lang="cs-CZ"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cs-CZ" sz="2000" b="1" dirty="0">
                <a:latin typeface="Arial" panose="020B0604020202020204" pitchFamily="34" charset="0"/>
                <a:cs typeface="Arial" panose="020B0604020202020204" pitchFamily="34" charset="0"/>
              </a:rPr>
              <a:t>Fyzikální</a:t>
            </a:r>
            <a:r>
              <a:rPr lang="cs-CZ" sz="2000" dirty="0">
                <a:latin typeface="Arial" panose="020B0604020202020204" pitchFamily="34" charset="0"/>
                <a:cs typeface="Arial" panose="020B0604020202020204" pitchFamily="34" charset="0"/>
              </a:rPr>
              <a:t> – ionizující záření, hypertermie, radioizotopy,…</a:t>
            </a:r>
          </a:p>
          <a:p>
            <a:pPr marL="342900" indent="-342900">
              <a:buFont typeface="Arial" panose="020B0604020202020204" pitchFamily="34" charset="0"/>
              <a:buChar char="•"/>
            </a:pPr>
            <a:r>
              <a:rPr lang="cs-CZ" sz="2000" b="1" dirty="0">
                <a:latin typeface="Arial" panose="020B0604020202020204" pitchFamily="34" charset="0"/>
                <a:cs typeface="Arial" panose="020B0604020202020204" pitchFamily="34" charset="0"/>
              </a:rPr>
              <a:t>Chemické látky </a:t>
            </a:r>
            <a:r>
              <a:rPr lang="cs-CZ" sz="2000" dirty="0">
                <a:latin typeface="Arial" panose="020B0604020202020204" pitchFamily="34" charset="0"/>
                <a:cs typeface="Arial" panose="020B0604020202020204" pitchFamily="34" charset="0"/>
              </a:rPr>
              <a:t>– léky, alkohol a drogy, těžké kovy, pesticidy,…</a:t>
            </a:r>
          </a:p>
          <a:p>
            <a:pPr marL="342900" indent="-342900">
              <a:buFont typeface="Arial" panose="020B0604020202020204" pitchFamily="34" charset="0"/>
              <a:buChar char="•"/>
            </a:pPr>
            <a:r>
              <a:rPr lang="cs-CZ" sz="2000" b="1" dirty="0">
                <a:latin typeface="Arial" panose="020B0604020202020204" pitchFamily="34" charset="0"/>
                <a:cs typeface="Arial" panose="020B0604020202020204" pitchFamily="34" charset="0"/>
              </a:rPr>
              <a:t>Biologické </a:t>
            </a:r>
            <a:r>
              <a:rPr lang="cs-CZ" sz="2000" dirty="0">
                <a:latin typeface="Arial" panose="020B0604020202020204" pitchFamily="34" charset="0"/>
                <a:cs typeface="Arial" panose="020B0604020202020204" pitchFamily="34" charset="0"/>
              </a:rPr>
              <a:t>– viry (zarděnky, spalničky,..) </a:t>
            </a:r>
            <a:r>
              <a:rPr lang="cs-CZ" sz="2000" dirty="0" err="1">
                <a:latin typeface="Arial" panose="020B0604020202020204" pitchFamily="34" charset="0"/>
                <a:cs typeface="Arial" panose="020B0604020202020204" pitchFamily="34" charset="0"/>
              </a:rPr>
              <a:t>Toxoplasma</a:t>
            </a:r>
            <a:r>
              <a:rPr lang="cs-CZ" sz="2000" dirty="0">
                <a:latin typeface="Arial" panose="020B0604020202020204" pitchFamily="34" charset="0"/>
                <a:cs typeface="Arial" panose="020B0604020202020204" pitchFamily="34" charset="0"/>
              </a:rPr>
              <a:t> </a:t>
            </a:r>
            <a:r>
              <a:rPr lang="cs-CZ" sz="2000" dirty="0" err="1">
                <a:latin typeface="Arial" panose="020B0604020202020204" pitchFamily="34" charset="0"/>
                <a:cs typeface="Arial" panose="020B0604020202020204" pitchFamily="34" charset="0"/>
              </a:rPr>
              <a:t>gondii</a:t>
            </a:r>
            <a:r>
              <a:rPr lang="cs-CZ" sz="20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cs-CZ"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cs-CZ"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9131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D55C4666-6EC3-5D47-81BE-40C08DCD277C}"/>
              </a:ext>
            </a:extLst>
          </p:cNvPr>
          <p:cNvSpPr/>
          <p:nvPr/>
        </p:nvSpPr>
        <p:spPr>
          <a:xfrm>
            <a:off x="725227" y="1243791"/>
            <a:ext cx="6096000" cy="3416320"/>
          </a:xfrm>
          <a:prstGeom prst="rect">
            <a:avLst/>
          </a:prstGeom>
        </p:spPr>
        <p:txBody>
          <a:bodyPr>
            <a:spAutoFit/>
          </a:bodyPr>
          <a:lstStyle/>
          <a:p>
            <a:pPr marL="285750" indent="-285750">
              <a:buFont typeface="Arial" panose="020B0604020202020204" pitchFamily="34" charset="0"/>
              <a:buChar char="•"/>
            </a:pPr>
            <a:r>
              <a:rPr lang="cs-CZ" b="1" dirty="0">
                <a:latin typeface="Arial" panose="020B0604020202020204" pitchFamily="34" charset="0"/>
                <a:cs typeface="Arial" panose="020B0604020202020204" pitchFamily="34" charset="0"/>
              </a:rPr>
              <a:t>Kritická období během vývoje</a:t>
            </a:r>
          </a:p>
          <a:p>
            <a:pPr marL="285750" indent="-285750">
              <a:buFont typeface="Arial" panose="020B0604020202020204" pitchFamily="34" charset="0"/>
              <a:buChar char="•"/>
            </a:pPr>
            <a:endParaRPr lang="cs-CZ"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Životní styl (alkohol, kouření, drogy)</a:t>
            </a:r>
          </a:p>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Infekční onemocnění (zarděnky, HIV,</a:t>
            </a:r>
          </a:p>
          <a:p>
            <a:r>
              <a:rPr lang="cs-CZ" dirty="0">
                <a:latin typeface="Arial" panose="020B0604020202020204" pitchFamily="34" charset="0"/>
                <a:cs typeface="Arial" panose="020B0604020202020204" pitchFamily="34" charset="0"/>
              </a:rPr>
              <a:t>    toxoplazmóza)</a:t>
            </a:r>
          </a:p>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Nedostatek nebo nadbytek klíčových látek</a:t>
            </a:r>
          </a:p>
          <a:p>
            <a:r>
              <a:rPr lang="cs-CZ" dirty="0">
                <a:latin typeface="Arial" panose="020B0604020202020204" pitchFamily="34" charset="0"/>
                <a:cs typeface="Arial" panose="020B0604020202020204" pitchFamily="34" charset="0"/>
              </a:rPr>
              <a:t>    (kyselina listová, </a:t>
            </a:r>
            <a:r>
              <a:rPr lang="cs-CZ" dirty="0">
                <a:latin typeface="Arial" panose="020B0604020202020204" pitchFamily="34" charset="0"/>
                <a:cs typeface="Arial" panose="020B0604020202020204" pitchFamily="34" charset="0"/>
                <a:sym typeface="Symbol" panose="05050102010706020507" pitchFamily="18" charset="2"/>
              </a:rPr>
              <a:t> </a:t>
            </a:r>
            <a:r>
              <a:rPr lang="cs-CZ" dirty="0" err="1">
                <a:latin typeface="Arial" panose="020B0604020202020204" pitchFamily="34" charset="0"/>
                <a:cs typeface="Arial" panose="020B0604020202020204" pitchFamily="34" charset="0"/>
              </a:rPr>
              <a:t>retinoidy</a:t>
            </a:r>
            <a:r>
              <a:rPr lang="cs-CZ"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Chronická onemocnění (léky)</a:t>
            </a:r>
          </a:p>
          <a:p>
            <a:pPr marL="285750" indent="-285750">
              <a:buFont typeface="Arial" panose="020B0604020202020204" pitchFamily="34" charset="0"/>
              <a:buChar char="•"/>
            </a:pPr>
            <a:endParaRPr lang="cs-CZ"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cs-CZ"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Rozštěpové vady obličeje, vývojové vady</a:t>
            </a:r>
          </a:p>
          <a:p>
            <a:r>
              <a:rPr lang="cs-CZ" dirty="0">
                <a:latin typeface="Arial" panose="020B0604020202020204" pitchFamily="34" charset="0"/>
                <a:cs typeface="Arial" panose="020B0604020202020204" pitchFamily="34" charset="0"/>
              </a:rPr>
              <a:t>    srdce a cév, vývojové vady kostí a svalů,…</a:t>
            </a:r>
            <a:endParaRPr lang="en-US" dirty="0">
              <a:latin typeface="Arial" panose="020B0604020202020204" pitchFamily="34" charset="0"/>
              <a:cs typeface="Arial" panose="020B0604020202020204" pitchFamily="34" charset="0"/>
            </a:endParaRPr>
          </a:p>
        </p:txBody>
      </p:sp>
      <p:pic>
        <p:nvPicPr>
          <p:cNvPr id="3" name="Picture 2" descr="Výsledek obrázku pro embryonic periods of sensitivity">
            <a:extLst>
              <a:ext uri="{FF2B5EF4-FFF2-40B4-BE49-F238E27FC236}">
                <a16:creationId xmlns:a16="http://schemas.microsoft.com/office/drawing/2014/main" id="{40EF603D-F796-6C48-9772-C4D9ED736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861" y="710171"/>
            <a:ext cx="6486814" cy="5683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672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800724" y="138649"/>
            <a:ext cx="4590552" cy="584775"/>
          </a:xfrm>
          <a:prstGeom prst="rect">
            <a:avLst/>
          </a:prstGeom>
          <a:noFill/>
          <a:ln>
            <a:noFill/>
          </a:ln>
        </p:spPr>
        <p:txBody>
          <a:bodyPr wrap="none" rtlCol="0">
            <a:spAutoFit/>
          </a:bodyPr>
          <a:lstStyle/>
          <a:p>
            <a:r>
              <a:rPr lang="cs-CZ" sz="3200" b="1" dirty="0">
                <a:latin typeface="+mj-lt"/>
                <a:cs typeface="Arial" panose="020B0604020202020204" pitchFamily="34" charset="0"/>
              </a:rPr>
              <a:t>PRENATÁLNÍ DIAGNOSTIKA</a:t>
            </a:r>
          </a:p>
        </p:txBody>
      </p:sp>
      <p:sp>
        <p:nvSpPr>
          <p:cNvPr id="4" name="TextovéPole 3"/>
          <p:cNvSpPr txBox="1"/>
          <p:nvPr/>
        </p:nvSpPr>
        <p:spPr>
          <a:xfrm>
            <a:off x="1720335" y="3273246"/>
            <a:ext cx="2664512" cy="830997"/>
          </a:xfrm>
          <a:prstGeom prst="rect">
            <a:avLst/>
          </a:prstGeom>
          <a:noFill/>
        </p:spPr>
        <p:txBody>
          <a:bodyPr wrap="none" rtlCol="0">
            <a:spAutoFit/>
          </a:bodyPr>
          <a:lstStyle/>
          <a:p>
            <a:pPr marL="285750" indent="-285750">
              <a:buFont typeface="Arial" panose="020B0604020202020204" pitchFamily="34" charset="0"/>
              <a:buChar char="•"/>
            </a:pPr>
            <a:r>
              <a:rPr lang="cs-CZ" sz="1600" b="1" dirty="0">
                <a:latin typeface="Arial" panose="020B0604020202020204" pitchFamily="34" charset="0"/>
                <a:cs typeface="Arial" panose="020B0604020202020204" pitchFamily="34" charset="0"/>
              </a:rPr>
              <a:t>Invazivn</a:t>
            </a:r>
            <a:r>
              <a:rPr lang="cs-CZ" sz="1600" dirty="0">
                <a:latin typeface="Arial" panose="020B0604020202020204" pitchFamily="34" charset="0"/>
                <a:cs typeface="Arial" panose="020B0604020202020204" pitchFamily="34" charset="0"/>
              </a:rPr>
              <a:t>í </a:t>
            </a:r>
            <a:r>
              <a:rPr lang="cs-CZ" sz="1600" dirty="0" err="1">
                <a:latin typeface="Arial" panose="020B0604020202020204" pitchFamily="34" charset="0"/>
                <a:cs typeface="Arial" panose="020B0604020202020204" pitchFamily="34" charset="0"/>
              </a:rPr>
              <a:t>x</a:t>
            </a:r>
            <a:r>
              <a:rPr lang="cs-CZ" sz="1600" dirty="0">
                <a:latin typeface="Arial" panose="020B0604020202020204" pitchFamily="34" charset="0"/>
                <a:cs typeface="Arial" panose="020B0604020202020204" pitchFamily="34" charset="0"/>
              </a:rPr>
              <a:t> </a:t>
            </a:r>
            <a:r>
              <a:rPr lang="cs-CZ" sz="1600" b="1" dirty="0">
                <a:latin typeface="Arial" panose="020B0604020202020204" pitchFamily="34" charset="0"/>
                <a:cs typeface="Arial" panose="020B0604020202020204" pitchFamily="34" charset="0"/>
              </a:rPr>
              <a:t>neinvazivní</a:t>
            </a:r>
          </a:p>
          <a:p>
            <a:pPr marL="285750" indent="-285750">
              <a:buFont typeface="Arial" panose="020B0604020202020204" pitchFamily="34" charset="0"/>
              <a:buChar char="•"/>
            </a:pPr>
            <a:r>
              <a:rPr lang="cs-CZ" sz="1600" b="1" dirty="0">
                <a:latin typeface="Arial" panose="020B0604020202020204" pitchFamily="34" charset="0"/>
                <a:cs typeface="Arial" panose="020B0604020202020204" pitchFamily="34" charset="0"/>
              </a:rPr>
              <a:t>Screeningová</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x</a:t>
            </a:r>
            <a:r>
              <a:rPr lang="cs-CZ" sz="1600" dirty="0">
                <a:latin typeface="Arial" panose="020B0604020202020204" pitchFamily="34" charset="0"/>
                <a:cs typeface="Arial" panose="020B0604020202020204" pitchFamily="34" charset="0"/>
              </a:rPr>
              <a:t> </a:t>
            </a:r>
            <a:r>
              <a:rPr lang="cs-CZ" sz="1600" b="1" dirty="0">
                <a:latin typeface="Arial" panose="020B0604020202020204" pitchFamily="34" charset="0"/>
                <a:cs typeface="Arial" panose="020B0604020202020204" pitchFamily="34" charset="0"/>
              </a:rPr>
              <a:t>cílená</a:t>
            </a:r>
          </a:p>
          <a:p>
            <a:pPr marL="285750"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Genetické poradenství</a:t>
            </a:r>
          </a:p>
        </p:txBody>
      </p:sp>
      <p:sp>
        <p:nvSpPr>
          <p:cNvPr id="5" name="TextovéPole 4"/>
          <p:cNvSpPr txBox="1"/>
          <p:nvPr/>
        </p:nvSpPr>
        <p:spPr>
          <a:xfrm>
            <a:off x="1720336" y="1683725"/>
            <a:ext cx="7513595" cy="338554"/>
          </a:xfrm>
          <a:prstGeom prst="rect">
            <a:avLst/>
          </a:prstGeom>
          <a:noFill/>
        </p:spPr>
        <p:txBody>
          <a:bodyPr wrap="none" rtlCol="0">
            <a:spAutoFit/>
          </a:bodyPr>
          <a:lstStyle/>
          <a:p>
            <a:pPr marL="285750" indent="-285750">
              <a:buFont typeface="Arial" panose="020B0604020202020204" pitchFamily="34" charset="0"/>
              <a:buChar char="•"/>
            </a:pPr>
            <a:r>
              <a:rPr lang="cs-CZ" sz="1600">
                <a:latin typeface="Arial" panose="020B0604020202020204" pitchFamily="34" charset="0"/>
                <a:cs typeface="Arial" panose="020B0604020202020204" pitchFamily="34" charset="0"/>
              </a:rPr>
              <a:t>Odhalení rizikových těhotenství a umožnění </a:t>
            </a:r>
            <a:r>
              <a:rPr lang="cs-CZ" sz="1600" b="1">
                <a:latin typeface="Arial" panose="020B0604020202020204" pitchFamily="34" charset="0"/>
                <a:cs typeface="Arial" panose="020B0604020202020204" pitchFamily="34" charset="0"/>
              </a:rPr>
              <a:t>preventivní i terapeutické péče</a:t>
            </a:r>
          </a:p>
        </p:txBody>
      </p:sp>
      <p:sp>
        <p:nvSpPr>
          <p:cNvPr id="6" name="TextovéPole 5"/>
          <p:cNvSpPr txBox="1"/>
          <p:nvPr/>
        </p:nvSpPr>
        <p:spPr>
          <a:xfrm>
            <a:off x="1720335" y="2140621"/>
            <a:ext cx="5628464" cy="830997"/>
          </a:xfrm>
          <a:prstGeom prst="rect">
            <a:avLst/>
          </a:prstGeom>
          <a:noFill/>
        </p:spPr>
        <p:txBody>
          <a:bodyPr wrap="none" rtlCol="0">
            <a:spAutoFit/>
          </a:bodyPr>
          <a:lstStyle/>
          <a:p>
            <a:pPr marL="285750"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Prevence narození dětí s těžkými poruchami vývoje VVV</a:t>
            </a:r>
          </a:p>
          <a:p>
            <a:pPr marL="285750"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Umožnění narození geneticky rizikových dětí</a:t>
            </a:r>
          </a:p>
          <a:p>
            <a:pPr marL="285750" indent="-285750">
              <a:buFont typeface="Arial" panose="020B0604020202020204" pitchFamily="34" charset="0"/>
              <a:buChar char="•"/>
            </a:pPr>
            <a:r>
              <a:rPr lang="cs-CZ" sz="1600" dirty="0">
                <a:latin typeface="Arial" panose="020B0604020202020204" pitchFamily="34" charset="0"/>
                <a:cs typeface="Arial" panose="020B0604020202020204" pitchFamily="34" charset="0"/>
              </a:rPr>
              <a:t>Plánování a zajištění následné klinické péče </a:t>
            </a:r>
            <a:endParaRPr lang="en-US" sz="1600" dirty="0">
              <a:latin typeface="Arial" panose="020B0604020202020204" pitchFamily="34" charset="0"/>
              <a:cs typeface="Arial" panose="020B0604020202020204" pitchFamily="34" charset="0"/>
            </a:endParaRPr>
          </a:p>
        </p:txBody>
      </p:sp>
      <p:sp>
        <p:nvSpPr>
          <p:cNvPr id="7" name="TextovéPole 6"/>
          <p:cNvSpPr txBox="1"/>
          <p:nvPr/>
        </p:nvSpPr>
        <p:spPr>
          <a:xfrm>
            <a:off x="1720336" y="915662"/>
            <a:ext cx="8725243" cy="584775"/>
          </a:xfrm>
          <a:prstGeom prst="rect">
            <a:avLst/>
          </a:prstGeom>
          <a:noFill/>
        </p:spPr>
        <p:txBody>
          <a:bodyPr wrap="square" rtlCol="0">
            <a:spAutoFit/>
          </a:bodyPr>
          <a:lstStyle/>
          <a:p>
            <a:pPr marL="285750" indent="-285750">
              <a:buFont typeface="Arial" panose="020B0604020202020204" pitchFamily="34" charset="0"/>
              <a:buChar char="•"/>
            </a:pPr>
            <a:r>
              <a:rPr lang="cs-CZ" sz="1600" b="1">
                <a:latin typeface="Arial" panose="020B0604020202020204" pitchFamily="34" charset="0"/>
                <a:cs typeface="Arial" panose="020B0604020202020204" pitchFamily="34" charset="0"/>
              </a:rPr>
              <a:t>Mezioborová péče </a:t>
            </a:r>
            <a:r>
              <a:rPr lang="cs-CZ" sz="1600">
                <a:latin typeface="Arial" panose="020B0604020202020204" pitchFamily="34" charset="0"/>
                <a:cs typeface="Arial" panose="020B0604020202020204" pitchFamily="34" charset="0"/>
              </a:rPr>
              <a:t>– biochemie, genetika, gynekologie a porodnictví, neonatologie – součást fetální medicíny (perinatologie)</a:t>
            </a:r>
          </a:p>
        </p:txBody>
      </p:sp>
      <p:sp>
        <p:nvSpPr>
          <p:cNvPr id="9" name="TextovéPole 8"/>
          <p:cNvSpPr txBox="1"/>
          <p:nvPr/>
        </p:nvSpPr>
        <p:spPr>
          <a:xfrm>
            <a:off x="1720336" y="4836982"/>
            <a:ext cx="4304383" cy="1323439"/>
          </a:xfrm>
          <a:prstGeom prst="rect">
            <a:avLst/>
          </a:prstGeom>
          <a:noFill/>
        </p:spPr>
        <p:txBody>
          <a:bodyPr wrap="none" rtlCol="0">
            <a:spAutoFit/>
          </a:bodyPr>
          <a:lstStyle/>
          <a:p>
            <a:pPr marL="285750" indent="-285750">
              <a:buFont typeface="Arial" panose="020B0604020202020204" pitchFamily="34" charset="0"/>
              <a:buChar char="•"/>
            </a:pPr>
            <a:r>
              <a:rPr lang="cs-CZ" sz="1600" b="1" dirty="0">
                <a:latin typeface="Arial" panose="020B0604020202020204" pitchFamily="34" charset="0"/>
                <a:cs typeface="Arial" panose="020B0604020202020204" pitchFamily="34" charset="0"/>
              </a:rPr>
              <a:t>Indikace</a:t>
            </a:r>
            <a:r>
              <a:rPr lang="cs-CZ" sz="1600" dirty="0">
                <a:latin typeface="Arial" panose="020B0604020202020204" pitchFamily="34" charset="0"/>
                <a:cs typeface="Arial" panose="020B0604020202020204" pitchFamily="34" charset="0"/>
              </a:rPr>
              <a:t>:</a:t>
            </a:r>
          </a:p>
          <a:p>
            <a:pPr marL="285750" indent="-285750">
              <a:buFontTx/>
              <a:buChar char="-"/>
            </a:pPr>
            <a:r>
              <a:rPr lang="cs-CZ" sz="1600" dirty="0">
                <a:latin typeface="Arial" panose="020B0604020202020204" pitchFamily="34" charset="0"/>
                <a:cs typeface="Arial" panose="020B0604020202020204" pitchFamily="34" charset="0"/>
              </a:rPr>
              <a:t>výskyt VVV v rodinné či osobní anamnéze</a:t>
            </a:r>
          </a:p>
          <a:p>
            <a:pPr marL="285750" indent="-285750">
              <a:buFontTx/>
              <a:buChar char="-"/>
            </a:pPr>
            <a:r>
              <a:rPr lang="cs-CZ" sz="1600" dirty="0">
                <a:latin typeface="Arial" panose="020B0604020202020204" pitchFamily="34" charset="0"/>
                <a:cs typeface="Arial" panose="020B0604020202020204" pitchFamily="34" charset="0"/>
              </a:rPr>
              <a:t>pozitivní </a:t>
            </a:r>
            <a:r>
              <a:rPr lang="cs-CZ" sz="1600" dirty="0" err="1">
                <a:latin typeface="Arial" panose="020B0604020202020204" pitchFamily="34" charset="0"/>
                <a:cs typeface="Arial" panose="020B0604020202020204" pitchFamily="34" charset="0"/>
              </a:rPr>
              <a:t>screening</a:t>
            </a:r>
            <a:r>
              <a:rPr lang="cs-CZ" sz="1600" dirty="0">
                <a:latin typeface="Arial" panose="020B0604020202020204" pitchFamily="34" charset="0"/>
                <a:cs typeface="Arial" panose="020B0604020202020204" pitchFamily="34" charset="0"/>
              </a:rPr>
              <a:t> v I. nebo II. trimestru</a:t>
            </a:r>
          </a:p>
          <a:p>
            <a:pPr marL="285750" indent="-285750">
              <a:buFontTx/>
              <a:buChar char="-"/>
            </a:pPr>
            <a:r>
              <a:rPr lang="cs-CZ" sz="1600" dirty="0">
                <a:latin typeface="Arial" panose="020B0604020202020204" pitchFamily="34" charset="0"/>
                <a:cs typeface="Arial" panose="020B0604020202020204" pitchFamily="34" charset="0"/>
              </a:rPr>
              <a:t>abnormální nález na UZ</a:t>
            </a:r>
          </a:p>
          <a:p>
            <a:pPr marL="285750" indent="-285750">
              <a:buFontTx/>
              <a:buChar char="-"/>
            </a:pPr>
            <a:r>
              <a:rPr lang="cs-CZ" sz="1600" dirty="0">
                <a:latin typeface="Arial" panose="020B0604020202020204" pitchFamily="34" charset="0"/>
                <a:cs typeface="Arial" panose="020B0604020202020204" pitchFamily="34" charset="0"/>
              </a:rPr>
              <a:t>věk (nad 35 let)</a:t>
            </a:r>
            <a:endParaRPr lang="en-US" sz="1600" dirty="0">
              <a:latin typeface="Arial" panose="020B0604020202020204" pitchFamily="34" charset="0"/>
              <a:cs typeface="Arial" panose="020B0604020202020204" pitchFamily="34" charset="0"/>
            </a:endParaRPr>
          </a:p>
        </p:txBody>
      </p:sp>
      <p:pic>
        <p:nvPicPr>
          <p:cNvPr id="10" name="Obrázek 9"/>
          <p:cNvPicPr>
            <a:picLocks noChangeAspect="1"/>
          </p:cNvPicPr>
          <p:nvPr/>
        </p:nvPicPr>
        <p:blipFill>
          <a:blip r:embed="rId3"/>
          <a:stretch>
            <a:fillRect/>
          </a:stretch>
        </p:blipFill>
        <p:spPr>
          <a:xfrm>
            <a:off x="6198521" y="2889121"/>
            <a:ext cx="4327622" cy="3491677"/>
          </a:xfrm>
          <a:prstGeom prst="rect">
            <a:avLst/>
          </a:prstGeom>
        </p:spPr>
      </p:pic>
      <p:sp>
        <p:nvSpPr>
          <p:cNvPr id="8" name="TextovéPole 7"/>
          <p:cNvSpPr txBox="1"/>
          <p:nvPr/>
        </p:nvSpPr>
        <p:spPr>
          <a:xfrm>
            <a:off x="7870398" y="6380797"/>
            <a:ext cx="1516762" cy="338554"/>
          </a:xfrm>
          <a:prstGeom prst="rect">
            <a:avLst/>
          </a:prstGeom>
          <a:noFill/>
        </p:spPr>
        <p:txBody>
          <a:bodyPr wrap="none" rtlCol="0">
            <a:spAutoFit/>
          </a:bodyPr>
          <a:lstStyle/>
          <a:p>
            <a:r>
              <a:rPr lang="cs-CZ" sz="1600">
                <a:latin typeface="Arial" panose="020B0604020202020204" pitchFamily="34" charset="0"/>
                <a:cs typeface="Arial" panose="020B0604020202020204" pitchFamily="34" charset="0"/>
              </a:rPr>
              <a:t>ČR 1994-2008</a:t>
            </a: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723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873468" y="52033"/>
            <a:ext cx="4445063" cy="584775"/>
          </a:xfrm>
          <a:prstGeom prst="rect">
            <a:avLst/>
          </a:prstGeom>
          <a:noFill/>
          <a:ln>
            <a:noFill/>
          </a:ln>
        </p:spPr>
        <p:txBody>
          <a:bodyPr wrap="none" rtlCol="0">
            <a:spAutoFit/>
          </a:bodyPr>
          <a:lstStyle/>
          <a:p>
            <a:r>
              <a:rPr lang="cs-CZ" sz="3200" dirty="0">
                <a:latin typeface="+mj-lt"/>
                <a:cs typeface="Arial" panose="020B0604020202020204" pitchFamily="34" charset="0"/>
              </a:rPr>
              <a:t>GENETICKÉ</a:t>
            </a:r>
            <a:r>
              <a:rPr lang="cs-CZ" b="1" dirty="0">
                <a:latin typeface="Arial" panose="020B0604020202020204" pitchFamily="34" charset="0"/>
                <a:cs typeface="Arial" panose="020B0604020202020204" pitchFamily="34" charset="0"/>
              </a:rPr>
              <a:t> </a:t>
            </a:r>
            <a:r>
              <a:rPr lang="cs-CZ" sz="3200" dirty="0">
                <a:latin typeface="+mj-lt"/>
                <a:cs typeface="Arial" panose="020B0604020202020204" pitchFamily="34" charset="0"/>
              </a:rPr>
              <a:t>PORADENSTVÍ</a:t>
            </a:r>
          </a:p>
        </p:txBody>
      </p:sp>
      <p:sp>
        <p:nvSpPr>
          <p:cNvPr id="4" name="TextovéPole 3"/>
          <p:cNvSpPr txBox="1"/>
          <p:nvPr/>
        </p:nvSpPr>
        <p:spPr>
          <a:xfrm>
            <a:off x="1585222" y="550435"/>
            <a:ext cx="4789074" cy="29608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cs-CZ" sz="1400" dirty="0">
                <a:latin typeface="Arial" panose="020B0604020202020204" pitchFamily="34" charset="0"/>
                <a:cs typeface="Arial" panose="020B0604020202020204" pitchFamily="34" charset="0"/>
              </a:rPr>
              <a:t>Zajištění anamnézy</a:t>
            </a:r>
          </a:p>
          <a:p>
            <a:pPr marL="285750" indent="-285750">
              <a:lnSpc>
                <a:spcPct val="150000"/>
              </a:lnSpc>
              <a:buFont typeface="Arial" panose="020B0604020202020204" pitchFamily="34" charset="0"/>
              <a:buChar char="•"/>
            </a:pPr>
            <a:r>
              <a:rPr lang="cs-CZ" sz="1400" dirty="0" err="1">
                <a:latin typeface="Arial" panose="020B0604020202020204" pitchFamily="34" charset="0"/>
                <a:cs typeface="Arial" panose="020B0604020202020204" pitchFamily="34" charset="0"/>
              </a:rPr>
              <a:t>Prekoncepční</a:t>
            </a:r>
            <a:r>
              <a:rPr lang="cs-CZ" sz="1400" dirty="0">
                <a:latin typeface="Arial" panose="020B0604020202020204" pitchFamily="34" charset="0"/>
                <a:cs typeface="Arial" panose="020B0604020202020204" pitchFamily="34" charset="0"/>
              </a:rPr>
              <a:t> poradenství</a:t>
            </a:r>
          </a:p>
          <a:p>
            <a:pPr marL="285750" indent="-285750">
              <a:lnSpc>
                <a:spcPct val="150000"/>
              </a:lnSpc>
              <a:buFont typeface="Arial" panose="020B0604020202020204" pitchFamily="34" charset="0"/>
              <a:buChar char="•"/>
            </a:pPr>
            <a:r>
              <a:rPr lang="cs-CZ" sz="1400" dirty="0">
                <a:latin typeface="Arial" panose="020B0604020202020204" pitchFamily="34" charset="0"/>
                <a:cs typeface="Arial" panose="020B0604020202020204" pitchFamily="34" charset="0"/>
              </a:rPr>
              <a:t>Vysvětlení výsledků vyšetření, příčin, klinických projevů a možností řešení</a:t>
            </a:r>
          </a:p>
          <a:p>
            <a:pPr marL="285750" indent="-285750">
              <a:lnSpc>
                <a:spcPct val="150000"/>
              </a:lnSpc>
              <a:buFont typeface="Arial" panose="020B0604020202020204" pitchFamily="34" charset="0"/>
              <a:buChar char="•"/>
            </a:pPr>
            <a:r>
              <a:rPr lang="cs-CZ" sz="1400" dirty="0">
                <a:latin typeface="Arial" panose="020B0604020202020204" pitchFamily="34" charset="0"/>
                <a:cs typeface="Arial" panose="020B0604020202020204" pitchFamily="34" charset="0"/>
              </a:rPr>
              <a:t>Minimalizace rizika opakování choroby</a:t>
            </a:r>
          </a:p>
          <a:p>
            <a:pPr marL="285750" indent="-285750">
              <a:lnSpc>
                <a:spcPct val="150000"/>
              </a:lnSpc>
              <a:buFont typeface="Arial" panose="020B0604020202020204" pitchFamily="34" charset="0"/>
              <a:buChar char="•"/>
            </a:pPr>
            <a:r>
              <a:rPr lang="cs-CZ" sz="1400" dirty="0">
                <a:latin typeface="Arial" panose="020B0604020202020204" pitchFamily="34" charset="0"/>
                <a:cs typeface="Arial" panose="020B0604020202020204" pitchFamily="34" charset="0"/>
              </a:rPr>
              <a:t>Sdělení diagnózy a podání informací pro svobodné rozhodnutí pacienta</a:t>
            </a:r>
          </a:p>
          <a:p>
            <a:pPr marL="285750" indent="-285750">
              <a:lnSpc>
                <a:spcPct val="150000"/>
              </a:lnSpc>
              <a:buFont typeface="Arial" panose="020B0604020202020204" pitchFamily="34" charset="0"/>
              <a:buChar char="•"/>
            </a:pPr>
            <a:r>
              <a:rPr lang="cs-CZ" sz="1400" dirty="0">
                <a:latin typeface="Arial" panose="020B0604020202020204" pitchFamily="34" charset="0"/>
                <a:cs typeface="Arial" panose="020B0604020202020204" pitchFamily="34" charset="0"/>
              </a:rPr>
              <a:t>Zajištění přesné diagnózy a vyhodnocení rizika</a:t>
            </a:r>
          </a:p>
          <a:p>
            <a:pPr marL="285750" indent="-285750">
              <a:lnSpc>
                <a:spcPct val="150000"/>
              </a:lnSpc>
              <a:buFont typeface="Arial" panose="020B0604020202020204" pitchFamily="34" charset="0"/>
              <a:buChar char="•"/>
            </a:pPr>
            <a:r>
              <a:rPr lang="cs-CZ" sz="1400" dirty="0">
                <a:latin typeface="Arial" panose="020B0604020202020204" pitchFamily="34" charset="0"/>
                <a:cs typeface="Arial" panose="020B0604020202020204" pitchFamily="34" charset="0"/>
              </a:rPr>
              <a:t>Zajištění péče v těhotenství i následné péče</a:t>
            </a:r>
            <a:endParaRPr lang="en-US" sz="1400" dirty="0">
              <a:latin typeface="Arial" panose="020B0604020202020204" pitchFamily="34" charset="0"/>
              <a:cs typeface="Arial" panose="020B0604020202020204" pitchFamily="34" charset="0"/>
            </a:endParaRPr>
          </a:p>
        </p:txBody>
      </p:sp>
      <p:pic>
        <p:nvPicPr>
          <p:cNvPr id="1026" name="Picture 2" descr="Výsledek obrázku pro genetický rodok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810" y="4129912"/>
            <a:ext cx="3910413" cy="27280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genetický rodok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299" y="755287"/>
            <a:ext cx="3967701" cy="325614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585223" y="4339282"/>
            <a:ext cx="4725463" cy="78534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cs-CZ" sz="1600" b="1" dirty="0">
                <a:latin typeface="Arial" panose="020B0604020202020204" pitchFamily="34" charset="0"/>
                <a:cs typeface="Arial" panose="020B0604020202020204" pitchFamily="34" charset="0"/>
              </a:rPr>
              <a:t>Nedirektivní</a:t>
            </a:r>
          </a:p>
          <a:p>
            <a:pPr marL="285750" indent="-285750">
              <a:lnSpc>
                <a:spcPct val="150000"/>
              </a:lnSpc>
              <a:buFont typeface="Arial" panose="020B0604020202020204" pitchFamily="34" charset="0"/>
              <a:buChar char="•"/>
            </a:pPr>
            <a:r>
              <a:rPr lang="cs-CZ" sz="1600" dirty="0">
                <a:latin typeface="Arial" panose="020B0604020202020204" pitchFamily="34" charset="0"/>
                <a:cs typeface="Arial" panose="020B0604020202020204" pitchFamily="34" charset="0"/>
              </a:rPr>
              <a:t>Veškerá vyšetření a zákroky jsou dobrovolné</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437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796491" y="0"/>
            <a:ext cx="4513543" cy="584775"/>
          </a:xfrm>
          <a:prstGeom prst="rect">
            <a:avLst/>
          </a:prstGeom>
          <a:noFill/>
          <a:ln>
            <a:noFill/>
          </a:ln>
        </p:spPr>
        <p:txBody>
          <a:bodyPr wrap="none" rtlCol="0">
            <a:spAutoFit/>
          </a:bodyPr>
          <a:lstStyle/>
          <a:p>
            <a:r>
              <a:rPr lang="cs-CZ" sz="3200" b="1" dirty="0">
                <a:latin typeface="+mj-lt"/>
                <a:cs typeface="Arial" panose="020B0604020202020204" pitchFamily="34" charset="0"/>
              </a:rPr>
              <a:t>BIOCHEMICKÝ SCREENING</a:t>
            </a:r>
          </a:p>
        </p:txBody>
      </p:sp>
      <p:sp>
        <p:nvSpPr>
          <p:cNvPr id="4" name="TextovéPole 3"/>
          <p:cNvSpPr txBox="1"/>
          <p:nvPr/>
        </p:nvSpPr>
        <p:spPr>
          <a:xfrm>
            <a:off x="1585223" y="671691"/>
            <a:ext cx="8489825" cy="6247864"/>
          </a:xfrm>
          <a:prstGeom prst="rect">
            <a:avLst/>
          </a:prstGeom>
          <a:noFill/>
        </p:spPr>
        <p:txBody>
          <a:bodyPr wrap="none" rtlCol="0">
            <a:spAutoFit/>
          </a:bodyPr>
          <a:lstStyle/>
          <a:p>
            <a:pPr marL="285750" indent="-285750">
              <a:buFont typeface="Arial" panose="020B0604020202020204" pitchFamily="34" charset="0"/>
              <a:buChar char="•"/>
            </a:pPr>
            <a:r>
              <a:rPr lang="cs-CZ" sz="1600">
                <a:latin typeface="Arial" panose="020B0604020202020204" pitchFamily="34" charset="0"/>
                <a:cs typeface="Arial" panose="020B0604020202020204" pitchFamily="34" charset="0"/>
              </a:rPr>
              <a:t>Neivanzivní</a:t>
            </a:r>
          </a:p>
          <a:p>
            <a:pPr marL="285750" indent="-285750">
              <a:buFontTx/>
              <a:buChar char="-"/>
            </a:pPr>
            <a:r>
              <a:rPr lang="cs-CZ" sz="1600">
                <a:latin typeface="Arial" panose="020B0604020202020204" pitchFamily="34" charset="0"/>
                <a:cs typeface="Arial" panose="020B0604020202020204" pitchFamily="34" charset="0"/>
              </a:rPr>
              <a:t>Odhalení rizikových těhotenství – chromozomální aberace a rozštěpové vady</a:t>
            </a:r>
          </a:p>
          <a:p>
            <a:pPr marL="285750" indent="-285750">
              <a:buFontTx/>
              <a:buChar char="-"/>
            </a:pPr>
            <a:r>
              <a:rPr lang="cs-CZ" sz="1600" b="1">
                <a:latin typeface="Arial" panose="020B0604020202020204" pitchFamily="34" charset="0"/>
                <a:cs typeface="Arial" panose="020B0604020202020204" pitchFamily="34" charset="0"/>
                <a:sym typeface="Symbol" panose="05050102010706020507" pitchFamily="18" charset="2"/>
              </a:rPr>
              <a:t>Screening není diagnostika </a:t>
            </a:r>
            <a:r>
              <a:rPr lang="cs-CZ" sz="1600">
                <a:latin typeface="Arial" panose="020B0604020202020204" pitchFamily="34" charset="0"/>
                <a:cs typeface="Arial" panose="020B0604020202020204" pitchFamily="34" charset="0"/>
                <a:sym typeface="Symbol" panose="05050102010706020507" pitchFamily="18" charset="2"/>
              </a:rPr>
              <a:t> </a:t>
            </a:r>
            <a:r>
              <a:rPr lang="cs-CZ" sz="1600" b="1">
                <a:latin typeface="Arial" panose="020B0604020202020204" pitchFamily="34" charset="0"/>
                <a:cs typeface="Arial" panose="020B0604020202020204" pitchFamily="34" charset="0"/>
                <a:sym typeface="Symbol" panose="05050102010706020507" pitchFamily="18" charset="2"/>
              </a:rPr>
              <a:t>další vyšetření </a:t>
            </a:r>
            <a:r>
              <a:rPr lang="cs-CZ" sz="1600">
                <a:latin typeface="Arial" panose="020B0604020202020204" pitchFamily="34" charset="0"/>
                <a:cs typeface="Arial" panose="020B0604020202020204" pitchFamily="34" charset="0"/>
                <a:sym typeface="Symbol" panose="05050102010706020507" pitchFamily="18" charset="2"/>
              </a:rPr>
              <a:t>(aminocentéza, karyotyp, UZ)</a:t>
            </a:r>
            <a:r>
              <a:rPr lang="cs-CZ" sz="160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cs-CZ"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sz="1600" b="1">
                <a:latin typeface="Arial" panose="020B0604020202020204" pitchFamily="34" charset="0"/>
                <a:cs typeface="Arial" panose="020B0604020202020204" pitchFamily="34" charset="0"/>
              </a:rPr>
              <a:t>Kombinované biochemické a UZ vyšetření v 11-13. týdnu</a:t>
            </a:r>
          </a:p>
          <a:p>
            <a:pPr marL="285750" indent="-285750">
              <a:buFontTx/>
              <a:buChar char="-"/>
            </a:pPr>
            <a:r>
              <a:rPr lang="cs-CZ" sz="1600">
                <a:latin typeface="Arial" panose="020B0604020202020204" pitchFamily="34" charset="0"/>
                <a:cs typeface="Arial" panose="020B0604020202020204" pitchFamily="34" charset="0"/>
              </a:rPr>
              <a:t>chromozomální aberace – Down: 47,XY,+21, Edwards: 47,XY,+18, Patau 47,XY,+18</a:t>
            </a:r>
          </a:p>
          <a:p>
            <a:pPr marL="285750" indent="-285750">
              <a:buFontTx/>
              <a:buChar char="-"/>
            </a:pPr>
            <a:r>
              <a:rPr lang="cs-CZ" sz="1600">
                <a:latin typeface="Arial" panose="020B0604020202020204" pitchFamily="34" charset="0"/>
                <a:cs typeface="Arial" panose="020B0604020202020204" pitchFamily="34" charset="0"/>
              </a:rPr>
              <a:t>UZ – stanovení šíjového projasnění (nuchální translucence, </a:t>
            </a:r>
            <a:r>
              <a:rPr lang="cs-CZ" sz="1600" b="1">
                <a:latin typeface="Arial" panose="020B0604020202020204" pitchFamily="34" charset="0"/>
                <a:cs typeface="Arial" panose="020B0604020202020204" pitchFamily="34" charset="0"/>
              </a:rPr>
              <a:t>„NT“</a:t>
            </a:r>
            <a:r>
              <a:rPr lang="cs-CZ" sz="1600">
                <a:latin typeface="Arial" panose="020B0604020202020204" pitchFamily="34" charset="0"/>
                <a:cs typeface="Arial" panose="020B0604020202020204" pitchFamily="34" charset="0"/>
              </a:rPr>
              <a:t>)</a:t>
            </a:r>
          </a:p>
          <a:p>
            <a:pPr marL="285750" indent="-285750">
              <a:buFontTx/>
              <a:buChar char="-"/>
            </a:pPr>
            <a:r>
              <a:rPr lang="cs-CZ" sz="1600">
                <a:latin typeface="Arial" panose="020B0604020202020204" pitchFamily="34" charset="0"/>
                <a:cs typeface="Arial" panose="020B0604020202020204" pitchFamily="34" charset="0"/>
              </a:rPr>
              <a:t>PAPP-A, hCG (hodnoty v násobcích mediánu, MoM)</a:t>
            </a:r>
          </a:p>
          <a:p>
            <a:pPr marL="285750" indent="-285750">
              <a:buFontTx/>
              <a:buChar char="-"/>
            </a:pPr>
            <a:r>
              <a:rPr lang="cs-CZ" sz="1600">
                <a:latin typeface="Arial" panose="020B0604020202020204" pitchFamily="34" charset="0"/>
                <a:cs typeface="Arial" panose="020B0604020202020204" pitchFamily="34" charset="0"/>
              </a:rPr>
              <a:t>algoritmus výpočtu zahrnuje věk matky</a:t>
            </a:r>
          </a:p>
          <a:p>
            <a:pPr marL="285750" indent="-285750">
              <a:buFontTx/>
              <a:buChar char="-"/>
            </a:pPr>
            <a:r>
              <a:rPr lang="cs-CZ" sz="1600">
                <a:latin typeface="Arial" panose="020B0604020202020204" pitchFamily="34" charset="0"/>
                <a:cs typeface="Arial" panose="020B0604020202020204" pitchFamily="34" charset="0"/>
              </a:rPr>
              <a:t>výstup: screening pozitivni vs. negativní (hranice 1:100)</a:t>
            </a:r>
          </a:p>
          <a:p>
            <a:pPr marL="285750" indent="-285750">
              <a:buFontTx/>
              <a:buChar char="-"/>
            </a:pPr>
            <a:endParaRPr lang="cs-CZ" sz="1600">
              <a:latin typeface="Arial" panose="020B0604020202020204" pitchFamily="34" charset="0"/>
              <a:cs typeface="Arial" panose="020B0604020202020204" pitchFamily="34" charset="0"/>
            </a:endParaRPr>
          </a:p>
          <a:p>
            <a:pPr marL="285750" indent="-285750">
              <a:buFontTx/>
              <a:buChar char="-"/>
            </a:pPr>
            <a:endParaRPr lang="cs-CZ" sz="1600">
              <a:latin typeface="Arial" panose="020B0604020202020204" pitchFamily="34" charset="0"/>
              <a:cs typeface="Arial" panose="020B0604020202020204" pitchFamily="34" charset="0"/>
            </a:endParaRPr>
          </a:p>
          <a:p>
            <a:pPr marL="285750" indent="-285750">
              <a:buFontTx/>
              <a:buChar char="-"/>
            </a:pPr>
            <a:endParaRPr lang="cs-CZ" sz="1600">
              <a:latin typeface="Arial" panose="020B0604020202020204" pitchFamily="34" charset="0"/>
              <a:cs typeface="Arial" panose="020B0604020202020204" pitchFamily="34" charset="0"/>
            </a:endParaRPr>
          </a:p>
          <a:p>
            <a:pPr marL="285750" indent="-285750">
              <a:buFontTx/>
              <a:buChar char="-"/>
            </a:pPr>
            <a:endParaRPr lang="cs-CZ" sz="1600">
              <a:latin typeface="Arial" panose="020B0604020202020204" pitchFamily="34" charset="0"/>
              <a:cs typeface="Arial" panose="020B0604020202020204" pitchFamily="34" charset="0"/>
            </a:endParaRPr>
          </a:p>
          <a:p>
            <a:pPr marL="285750" indent="-285750">
              <a:buFontTx/>
              <a:buChar char="-"/>
            </a:pPr>
            <a:endParaRPr lang="cs-CZ" sz="1600">
              <a:latin typeface="Arial" panose="020B0604020202020204" pitchFamily="34" charset="0"/>
              <a:cs typeface="Arial" panose="020B0604020202020204" pitchFamily="34" charset="0"/>
            </a:endParaRPr>
          </a:p>
          <a:p>
            <a:pPr marL="285750" indent="-285750">
              <a:buFontTx/>
              <a:buChar char="-"/>
            </a:pPr>
            <a:endParaRPr lang="cs-CZ" sz="1600">
              <a:latin typeface="Arial" panose="020B0604020202020204" pitchFamily="34" charset="0"/>
              <a:cs typeface="Arial" panose="020B0604020202020204" pitchFamily="34" charset="0"/>
            </a:endParaRPr>
          </a:p>
          <a:p>
            <a:pPr marL="285750" indent="-285750">
              <a:buFontTx/>
              <a:buChar char="-"/>
            </a:pPr>
            <a:endParaRPr lang="cs-CZ" sz="1600">
              <a:latin typeface="Arial" panose="020B0604020202020204" pitchFamily="34" charset="0"/>
              <a:cs typeface="Arial" panose="020B0604020202020204" pitchFamily="34" charset="0"/>
            </a:endParaRPr>
          </a:p>
          <a:p>
            <a:pPr marL="285750" indent="-285750">
              <a:buFontTx/>
              <a:buChar char="-"/>
            </a:pPr>
            <a:endParaRPr lang="cs-CZ" sz="1600">
              <a:latin typeface="Arial" panose="020B0604020202020204" pitchFamily="34" charset="0"/>
              <a:cs typeface="Arial" panose="020B0604020202020204" pitchFamily="34" charset="0"/>
            </a:endParaRPr>
          </a:p>
          <a:p>
            <a:pPr marL="285750" indent="-285750">
              <a:buFontTx/>
              <a:buChar char="-"/>
            </a:pPr>
            <a:endParaRPr lang="cs-CZ" sz="1600">
              <a:latin typeface="Arial" panose="020B0604020202020204" pitchFamily="34" charset="0"/>
              <a:cs typeface="Arial" panose="020B0604020202020204" pitchFamily="34" charset="0"/>
            </a:endParaRPr>
          </a:p>
          <a:p>
            <a:pPr marL="285750" indent="-285750">
              <a:buFontTx/>
              <a:buChar char="-"/>
            </a:pPr>
            <a:endParaRPr lang="cs-CZ" sz="16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sz="1600" b="1">
                <a:latin typeface="Arial" panose="020B0604020202020204" pitchFamily="34" charset="0"/>
                <a:cs typeface="Arial" panose="020B0604020202020204" pitchFamily="34" charset="0"/>
              </a:rPr>
              <a:t>Vyšetření v 14-16. týdnu („TRIPLE test“)</a:t>
            </a:r>
          </a:p>
          <a:p>
            <a:pPr marL="285750" indent="-285750">
              <a:buFontTx/>
              <a:buChar char="-"/>
            </a:pPr>
            <a:r>
              <a:rPr lang="cs-CZ" sz="1600">
                <a:latin typeface="Arial" panose="020B0604020202020204" pitchFamily="34" charset="0"/>
                <a:cs typeface="Arial" panose="020B0604020202020204" pitchFamily="34" charset="0"/>
              </a:rPr>
              <a:t>Relativně nízká senzitivita a specifita (50-60%), a naopak vysoká falešná pozitivita (70%)</a:t>
            </a:r>
          </a:p>
          <a:p>
            <a:pPr marL="285750" indent="-285750">
              <a:buFontTx/>
              <a:buChar char="-"/>
            </a:pPr>
            <a:r>
              <a:rPr lang="cs-CZ" sz="1600">
                <a:latin typeface="Arial" panose="020B0604020202020204" pitchFamily="34" charset="0"/>
                <a:cs typeface="Arial" panose="020B0604020202020204" pitchFamily="34" charset="0"/>
              </a:rPr>
              <a:t>AFP, E3, hCG</a:t>
            </a:r>
          </a:p>
          <a:p>
            <a:pPr marL="285750" indent="-285750">
              <a:buFontTx/>
              <a:buChar char="-"/>
            </a:pPr>
            <a:r>
              <a:rPr lang="cs-CZ" sz="1600">
                <a:latin typeface="Arial" panose="020B0604020202020204" pitchFamily="34" charset="0"/>
                <a:cs typeface="Arial" panose="020B0604020202020204" pitchFamily="34" charset="0"/>
              </a:rPr>
              <a:t>chromozomální aberace, poruchy uzávěru neurální trubice, defekty břišní stěny</a:t>
            </a:r>
          </a:p>
          <a:p>
            <a:pPr marL="285750" indent="-285750">
              <a:buFontTx/>
              <a:buChar char="-"/>
            </a:pPr>
            <a:endParaRPr lang="cs-CZ" sz="1600">
              <a:latin typeface="Arial" panose="020B0604020202020204" pitchFamily="34" charset="0"/>
              <a:cs typeface="Arial" panose="020B0604020202020204" pitchFamily="34" charset="0"/>
            </a:endParaRPr>
          </a:p>
        </p:txBody>
      </p:sp>
      <p:pic>
        <p:nvPicPr>
          <p:cNvPr id="8198" name="Picture 6" descr="Výsledek obrázku pro nuchal translucency down synd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559" y="3168811"/>
            <a:ext cx="3790950" cy="235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934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454090" y="118025"/>
            <a:ext cx="5283819" cy="584775"/>
          </a:xfrm>
          <a:prstGeom prst="rect">
            <a:avLst/>
          </a:prstGeom>
          <a:noFill/>
          <a:ln>
            <a:noFill/>
          </a:ln>
        </p:spPr>
        <p:txBody>
          <a:bodyPr wrap="none" rtlCol="0">
            <a:spAutoFit/>
          </a:bodyPr>
          <a:lstStyle/>
          <a:p>
            <a:r>
              <a:rPr lang="cs-CZ" sz="3200" b="1" dirty="0">
                <a:latin typeface="+mj-lt"/>
                <a:cs typeface="Arial" panose="020B0604020202020204" pitchFamily="34" charset="0"/>
              </a:rPr>
              <a:t>ULTRAZVUKOVÁ DIAGNOSTIKA </a:t>
            </a:r>
          </a:p>
        </p:txBody>
      </p:sp>
      <p:sp>
        <p:nvSpPr>
          <p:cNvPr id="4" name="TextovéPole 3"/>
          <p:cNvSpPr txBox="1"/>
          <p:nvPr/>
        </p:nvSpPr>
        <p:spPr>
          <a:xfrm>
            <a:off x="1585223" y="1113970"/>
            <a:ext cx="8804483" cy="5416868"/>
          </a:xfrm>
          <a:prstGeom prst="rect">
            <a:avLst/>
          </a:prstGeom>
          <a:noFill/>
        </p:spPr>
        <p:txBody>
          <a:bodyPr wrap="square" rtlCol="0">
            <a:spAutoFit/>
          </a:bodyPr>
          <a:lstStyle/>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6-8. týden</a:t>
            </a:r>
          </a:p>
          <a:p>
            <a:pPr marL="285750" indent="-285750">
              <a:buFontTx/>
              <a:buChar char="-"/>
            </a:pPr>
            <a:r>
              <a:rPr lang="cs-CZ" sz="1400" dirty="0">
                <a:latin typeface="Arial" panose="020B0604020202020204" pitchFamily="34" charset="0"/>
                <a:cs typeface="Arial" panose="020B0604020202020204" pitchFamily="34" charset="0"/>
              </a:rPr>
              <a:t>potvrzení těhotenství, srdeční akce</a:t>
            </a:r>
          </a:p>
          <a:p>
            <a:pPr marL="285750" indent="-285750">
              <a:buFontTx/>
              <a:buChar char="-"/>
            </a:pPr>
            <a:r>
              <a:rPr lang="cs-CZ" sz="1400" dirty="0">
                <a:latin typeface="Arial" panose="020B0604020202020204" pitchFamily="34" charset="0"/>
                <a:cs typeface="Arial" panose="020B0604020202020204" pitchFamily="34" charset="0"/>
              </a:rPr>
              <a:t>počet plodů</a:t>
            </a:r>
          </a:p>
          <a:p>
            <a:endParaRPr lang="cs-CZ"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13-14. </a:t>
            </a:r>
            <a:r>
              <a:rPr lang="cs-CZ">
                <a:latin typeface="Arial" panose="020B0604020202020204" pitchFamily="34" charset="0"/>
                <a:cs typeface="Arial" panose="020B0604020202020204" pitchFamily="34" charset="0"/>
              </a:rPr>
              <a:t>týden (kombinované screeningové vyšetření)</a:t>
            </a:r>
            <a:endParaRPr lang="cs-CZ" dirty="0">
              <a:latin typeface="Arial" panose="020B0604020202020204" pitchFamily="34" charset="0"/>
              <a:cs typeface="Arial" panose="020B0604020202020204" pitchFamily="34" charset="0"/>
            </a:endParaRPr>
          </a:p>
          <a:p>
            <a:pPr marL="285750" indent="-285750">
              <a:buFontTx/>
              <a:buChar char="-"/>
            </a:pPr>
            <a:r>
              <a:rPr lang="cs-CZ" sz="1400" dirty="0" err="1">
                <a:latin typeface="Arial" panose="020B0604020202020204" pitchFamily="34" charset="0"/>
                <a:cs typeface="Arial" panose="020B0604020202020204" pitchFamily="34" charset="0"/>
              </a:rPr>
              <a:t>nuchální</a:t>
            </a:r>
            <a:r>
              <a:rPr lang="cs-CZ" sz="1400" dirty="0">
                <a:latin typeface="Arial" panose="020B0604020202020204" pitchFamily="34" charset="0"/>
                <a:cs typeface="Arial" panose="020B0604020202020204" pitchFamily="34" charset="0"/>
              </a:rPr>
              <a:t> </a:t>
            </a:r>
            <a:r>
              <a:rPr lang="cs-CZ" sz="1400" dirty="0" err="1">
                <a:latin typeface="Arial" panose="020B0604020202020204" pitchFamily="34" charset="0"/>
                <a:cs typeface="Arial" panose="020B0604020202020204" pitchFamily="34" charset="0"/>
              </a:rPr>
              <a:t>translucence</a:t>
            </a:r>
            <a:r>
              <a:rPr lang="cs-CZ" sz="1400" dirty="0">
                <a:latin typeface="Arial" panose="020B0604020202020204" pitchFamily="34" charset="0"/>
                <a:cs typeface="Arial" panose="020B0604020202020204" pitchFamily="34" charset="0"/>
              </a:rPr>
              <a:t> (risk &gt; 3 mm)</a:t>
            </a:r>
          </a:p>
          <a:p>
            <a:pPr marL="285750" indent="-285750">
              <a:buFontTx/>
              <a:buChar char="-"/>
            </a:pPr>
            <a:r>
              <a:rPr lang="cs-CZ" sz="1400" dirty="0">
                <a:latin typeface="Arial" panose="020B0604020202020204" pitchFamily="34" charset="0"/>
                <a:cs typeface="Arial" panose="020B0604020202020204" pitchFamily="34" charset="0"/>
              </a:rPr>
              <a:t>nosní kůstka (je </a:t>
            </a:r>
            <a:r>
              <a:rPr lang="cs-CZ" sz="1400" dirty="0">
                <a:latin typeface="Arial" panose="020B0604020202020204" pitchFamily="34" charset="0"/>
                <a:cs typeface="Arial" panose="020B0604020202020204" pitchFamily="34" charset="0"/>
                <a:sym typeface="Symbol" panose="05050102010706020507" pitchFamily="18" charset="2"/>
              </a:rPr>
              <a:t> není), případně </a:t>
            </a:r>
            <a:r>
              <a:rPr lang="cs-CZ" sz="1400" dirty="0" err="1">
                <a:latin typeface="Arial" panose="020B0604020202020204" pitchFamily="34" charset="0"/>
                <a:cs typeface="Arial" panose="020B0604020202020204" pitchFamily="34" charset="0"/>
                <a:sym typeface="Symbol" panose="05050102010706020507" pitchFamily="18" charset="2"/>
              </a:rPr>
              <a:t>dovyšetření</a:t>
            </a:r>
            <a:r>
              <a:rPr lang="cs-CZ" sz="1400" dirty="0">
                <a:latin typeface="Arial" panose="020B0604020202020204" pitchFamily="34" charset="0"/>
                <a:cs typeface="Arial" panose="020B0604020202020204" pitchFamily="34" charset="0"/>
                <a:sym typeface="Symbol" panose="05050102010706020507" pitchFamily="18" charset="2"/>
              </a:rPr>
              <a:t> dalších </a:t>
            </a:r>
            <a:r>
              <a:rPr lang="cs-CZ" sz="1400" b="1" dirty="0">
                <a:latin typeface="Arial" panose="020B0604020202020204" pitchFamily="34" charset="0"/>
                <a:cs typeface="Arial" panose="020B0604020202020204" pitchFamily="34" charset="0"/>
                <a:sym typeface="Symbol" panose="05050102010706020507" pitchFamily="18" charset="2"/>
              </a:rPr>
              <a:t>minor </a:t>
            </a:r>
            <a:r>
              <a:rPr lang="cs-CZ" sz="1400" b="1" dirty="0" err="1">
                <a:latin typeface="Arial" panose="020B0604020202020204" pitchFamily="34" charset="0"/>
                <a:cs typeface="Arial" panose="020B0604020202020204" pitchFamily="34" charset="0"/>
                <a:sym typeface="Symbol" panose="05050102010706020507" pitchFamily="18" charset="2"/>
              </a:rPr>
              <a:t>markerů</a:t>
            </a:r>
            <a:r>
              <a:rPr lang="cs-CZ" sz="1400" b="1" dirty="0">
                <a:latin typeface="Arial" panose="020B0604020202020204" pitchFamily="34" charset="0"/>
                <a:cs typeface="Arial" panose="020B0604020202020204" pitchFamily="34" charset="0"/>
                <a:sym typeface="Symbol" panose="05050102010706020507" pitchFamily="18" charset="2"/>
              </a:rPr>
              <a:t> </a:t>
            </a:r>
            <a:r>
              <a:rPr lang="cs-CZ" sz="1400" dirty="0">
                <a:latin typeface="Arial" panose="020B0604020202020204" pitchFamily="34" charset="0"/>
                <a:cs typeface="Arial" panose="020B0604020202020204" pitchFamily="34" charset="0"/>
                <a:sym typeface="Symbol" panose="05050102010706020507" pitchFamily="18" charset="2"/>
              </a:rPr>
              <a:t>(</a:t>
            </a:r>
            <a:r>
              <a:rPr lang="cs-CZ" sz="1400" dirty="0" err="1">
                <a:latin typeface="Arial" panose="020B0604020202020204" pitchFamily="34" charset="0"/>
                <a:cs typeface="Arial" panose="020B0604020202020204" pitchFamily="34" charset="0"/>
                <a:sym typeface="Symbol" panose="05050102010706020507" pitchFamily="18" charset="2"/>
              </a:rPr>
              <a:t>omfalokéka</a:t>
            </a:r>
            <a:r>
              <a:rPr lang="cs-CZ" sz="1400" dirty="0">
                <a:latin typeface="Arial" panose="020B0604020202020204" pitchFamily="34" charset="0"/>
                <a:cs typeface="Arial" panose="020B0604020202020204" pitchFamily="34" charset="0"/>
                <a:sym typeface="Symbol" panose="05050102010706020507" pitchFamily="18" charset="2"/>
              </a:rPr>
              <a:t>, trikuspidální regurgitace, abnormality průtoku </a:t>
            </a:r>
            <a:r>
              <a:rPr lang="cs-CZ" sz="1400" dirty="0" err="1">
                <a:latin typeface="Arial" panose="020B0604020202020204" pitchFamily="34" charset="0"/>
                <a:cs typeface="Arial" panose="020B0604020202020204" pitchFamily="34" charset="0"/>
                <a:sym typeface="Symbol" panose="05050102010706020507" pitchFamily="18" charset="2"/>
              </a:rPr>
              <a:t>ductus</a:t>
            </a:r>
            <a:r>
              <a:rPr lang="cs-CZ" sz="1400" dirty="0">
                <a:latin typeface="Arial" panose="020B0604020202020204" pitchFamily="34" charset="0"/>
                <a:cs typeface="Arial" panose="020B0604020202020204" pitchFamily="34" charset="0"/>
                <a:sym typeface="Symbol" panose="05050102010706020507" pitchFamily="18" charset="2"/>
              </a:rPr>
              <a:t> </a:t>
            </a:r>
            <a:r>
              <a:rPr lang="cs-CZ" sz="1400" dirty="0" err="1">
                <a:latin typeface="Arial" panose="020B0604020202020204" pitchFamily="34" charset="0"/>
                <a:cs typeface="Arial" panose="020B0604020202020204" pitchFamily="34" charset="0"/>
                <a:sym typeface="Symbol" panose="05050102010706020507" pitchFamily="18" charset="2"/>
              </a:rPr>
              <a:t>venosus</a:t>
            </a:r>
            <a:r>
              <a:rPr lang="cs-CZ" sz="1400" dirty="0">
                <a:latin typeface="Arial" panose="020B0604020202020204" pitchFamily="34" charset="0"/>
                <a:cs typeface="Arial" panose="020B0604020202020204" pitchFamily="34" charset="0"/>
                <a:sym typeface="Symbol" panose="05050102010706020507" pitchFamily="18" charset="2"/>
              </a:rPr>
              <a:t>, zvětšení močového měchýře-</a:t>
            </a:r>
            <a:r>
              <a:rPr lang="cs-CZ" sz="1400" dirty="0" err="1">
                <a:latin typeface="Arial" panose="020B0604020202020204" pitchFamily="34" charset="0"/>
                <a:cs typeface="Arial" panose="020B0604020202020204" pitchFamily="34" charset="0"/>
                <a:sym typeface="Symbol" panose="05050102010706020507" pitchFamily="18" charset="2"/>
              </a:rPr>
              <a:t>megavesica</a:t>
            </a:r>
            <a:r>
              <a:rPr lang="cs-CZ" sz="1400" dirty="0">
                <a:latin typeface="Arial" panose="020B0604020202020204" pitchFamily="34" charset="0"/>
                <a:cs typeface="Arial" panose="020B0604020202020204" pitchFamily="34" charset="0"/>
                <a:sym typeface="Symbol" panose="05050102010706020507" pitchFamily="18" charset="2"/>
              </a:rPr>
              <a:t>)</a:t>
            </a:r>
            <a:endParaRPr lang="cs-CZ" sz="1400" dirty="0">
              <a:latin typeface="Arial" panose="020B0604020202020204" pitchFamily="34" charset="0"/>
              <a:cs typeface="Arial" panose="020B0604020202020204" pitchFamily="34" charset="0"/>
            </a:endParaRPr>
          </a:p>
          <a:p>
            <a:pPr marL="285750" indent="-285750">
              <a:buFontTx/>
              <a:buChar char="-"/>
            </a:pPr>
            <a:r>
              <a:rPr lang="cs-CZ" sz="1400" dirty="0">
                <a:latin typeface="Arial" panose="020B0604020202020204" pitchFamily="34" charset="0"/>
                <a:cs typeface="Arial" panose="020B0604020202020204" pitchFamily="34" charset="0"/>
              </a:rPr>
              <a:t>velikost plodu</a:t>
            </a:r>
          </a:p>
          <a:p>
            <a:pPr marL="285750" indent="-285750">
              <a:buFontTx/>
              <a:buChar char="-"/>
            </a:pPr>
            <a:endParaRPr lang="cs-CZ"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20-22. týden</a:t>
            </a:r>
          </a:p>
          <a:p>
            <a:pPr marL="285750" indent="-285750">
              <a:buFontTx/>
              <a:buChar char="-"/>
            </a:pPr>
            <a:r>
              <a:rPr lang="cs-CZ" sz="1400" dirty="0">
                <a:latin typeface="Arial" panose="020B0604020202020204" pitchFamily="34" charset="0"/>
                <a:cs typeface="Arial" panose="020B0604020202020204" pitchFamily="34" charset="0"/>
              </a:rPr>
              <a:t>podrobné vyšetření</a:t>
            </a:r>
          </a:p>
          <a:p>
            <a:pPr marL="285750" indent="-285750">
              <a:buFontTx/>
              <a:buChar char="-"/>
            </a:pPr>
            <a:r>
              <a:rPr lang="cs-CZ" sz="1400" dirty="0">
                <a:latin typeface="Arial" panose="020B0604020202020204" pitchFamily="34" charset="0"/>
                <a:cs typeface="Arial" panose="020B0604020202020204" pitchFamily="34" charset="0"/>
              </a:rPr>
              <a:t>biometrie plodu (</a:t>
            </a:r>
            <a:r>
              <a:rPr lang="cs-CZ" sz="1400" dirty="0" err="1">
                <a:latin typeface="Arial" panose="020B0604020202020204" pitchFamily="34" charset="0"/>
                <a:cs typeface="Arial" panose="020B0604020202020204" pitchFamily="34" charset="0"/>
              </a:rPr>
              <a:t>biparietální</a:t>
            </a:r>
            <a:r>
              <a:rPr lang="cs-CZ" sz="1400" dirty="0">
                <a:latin typeface="Arial" panose="020B0604020202020204" pitchFamily="34" charset="0"/>
                <a:cs typeface="Arial" panose="020B0604020202020204" pitchFamily="34" charset="0"/>
              </a:rPr>
              <a:t> průměr, obvod hlavičky, délka femuru)</a:t>
            </a:r>
          </a:p>
          <a:p>
            <a:pPr marL="285750" indent="-285750">
              <a:buFontTx/>
              <a:buChar char="-"/>
            </a:pPr>
            <a:r>
              <a:rPr lang="cs-CZ" sz="1400" dirty="0">
                <a:latin typeface="Arial" panose="020B0604020202020204" pitchFamily="34" charset="0"/>
                <a:cs typeface="Arial" panose="020B0604020202020204" pitchFamily="34" charset="0"/>
              </a:rPr>
              <a:t>hlava a CNS (tvar, dutina v septum </a:t>
            </a:r>
            <a:r>
              <a:rPr lang="cs-CZ" sz="1400" dirty="0" err="1">
                <a:latin typeface="Arial" panose="020B0604020202020204" pitchFamily="34" charset="0"/>
                <a:cs typeface="Arial" panose="020B0604020202020204" pitchFamily="34" charset="0"/>
              </a:rPr>
              <a:t>pellucidum</a:t>
            </a:r>
            <a:r>
              <a:rPr lang="cs-CZ" sz="1400" dirty="0">
                <a:latin typeface="Arial" panose="020B0604020202020204" pitchFamily="34" charset="0"/>
                <a:cs typeface="Arial" panose="020B0604020202020204" pitchFamily="34" charset="0"/>
              </a:rPr>
              <a:t>, komory, mozeček, cisterna </a:t>
            </a:r>
            <a:r>
              <a:rPr lang="cs-CZ" sz="1400" dirty="0" err="1">
                <a:latin typeface="Arial" panose="020B0604020202020204" pitchFamily="34" charset="0"/>
                <a:cs typeface="Arial" panose="020B0604020202020204" pitchFamily="34" charset="0"/>
              </a:rPr>
              <a:t>magna</a:t>
            </a:r>
            <a:r>
              <a:rPr lang="cs-CZ" sz="1400" dirty="0">
                <a:latin typeface="Arial" panose="020B0604020202020204" pitchFamily="34" charset="0"/>
                <a:cs typeface="Arial" panose="020B0604020202020204" pitchFamily="34" charset="0"/>
              </a:rPr>
              <a:t>), obličej (</a:t>
            </a:r>
            <a:r>
              <a:rPr lang="cs-CZ" sz="1400" dirty="0" err="1">
                <a:latin typeface="Arial" panose="020B0604020202020204" pitchFamily="34" charset="0"/>
                <a:cs typeface="Arial" panose="020B0604020202020204" pitchFamily="34" charset="0"/>
              </a:rPr>
              <a:t>ret+horní</a:t>
            </a:r>
            <a:r>
              <a:rPr lang="cs-CZ" sz="1400" dirty="0">
                <a:latin typeface="Arial" panose="020B0604020202020204" pitchFamily="34" charset="0"/>
                <a:cs typeface="Arial" panose="020B0604020202020204" pitchFamily="34" charset="0"/>
              </a:rPr>
              <a:t> a dolní čelist, nos, orbity, profil), srdce (akce, velikost, osa, 4-dutinová projekce, výtokové trakty, ...), hrudník (patologické struktury), břišní dutina (žaludek, střevo, ledviny, močový měchýř, úpon pupečníku, počet cév v pupečníku), páteř, končetiny </a:t>
            </a:r>
            <a:r>
              <a:rPr lang="cs-CZ" sz="1400">
                <a:latin typeface="Arial" panose="020B0604020202020204" pitchFamily="34" charset="0"/>
                <a:cs typeface="Arial" panose="020B0604020202020204" pitchFamily="34" charset="0"/>
              </a:rPr>
              <a:t>včetně ruky </a:t>
            </a:r>
            <a:r>
              <a:rPr lang="cs-CZ" sz="1400" dirty="0">
                <a:latin typeface="Arial" panose="020B0604020202020204" pitchFamily="34" charset="0"/>
                <a:cs typeface="Arial" panose="020B0604020202020204" pitchFamily="34" charset="0"/>
              </a:rPr>
              <a:t>a chodidla</a:t>
            </a:r>
          </a:p>
          <a:p>
            <a:pPr marL="285750" indent="-285750">
              <a:buFontTx/>
              <a:buChar char="-"/>
            </a:pPr>
            <a:r>
              <a:rPr lang="cs-CZ" sz="1400" dirty="0">
                <a:latin typeface="Arial" panose="020B0604020202020204" pitchFamily="34" charset="0"/>
                <a:cs typeface="Arial" panose="020B0604020202020204" pitchFamily="34" charset="0"/>
              </a:rPr>
              <a:t>placenta, množství plodové vody</a:t>
            </a:r>
          </a:p>
          <a:p>
            <a:pPr marL="285750" indent="-285750">
              <a:buFontTx/>
              <a:buChar char="-"/>
            </a:pPr>
            <a:endParaRPr lang="cs-CZ"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dirty="0">
                <a:latin typeface="Arial" panose="020B0604020202020204" pitchFamily="34" charset="0"/>
                <a:cs typeface="Arial" panose="020B0604020202020204" pitchFamily="34" charset="0"/>
              </a:rPr>
              <a:t>30. týden</a:t>
            </a:r>
          </a:p>
          <a:p>
            <a:pPr marL="285750" indent="-285750">
              <a:buFontTx/>
              <a:buChar char="-"/>
            </a:pPr>
            <a:r>
              <a:rPr lang="cs-CZ" sz="1400" dirty="0">
                <a:latin typeface="Arial" panose="020B0604020202020204" pitchFamily="34" charset="0"/>
                <a:cs typeface="Arial" panose="020B0604020202020204" pitchFamily="34" charset="0"/>
              </a:rPr>
              <a:t>poloha a velikost plodu</a:t>
            </a:r>
          </a:p>
          <a:p>
            <a:pPr marL="285750" indent="-285750">
              <a:buFontTx/>
              <a:buChar char="-"/>
            </a:pPr>
            <a:r>
              <a:rPr lang="cs-CZ" sz="1400" dirty="0">
                <a:latin typeface="Arial" panose="020B0604020202020204" pitchFamily="34" charset="0"/>
                <a:cs typeface="Arial" panose="020B0604020202020204" pitchFamily="34" charset="0"/>
              </a:rPr>
              <a:t>placenta (vyloučení placenta </a:t>
            </a:r>
            <a:r>
              <a:rPr lang="cs-CZ" sz="1400" dirty="0" err="1">
                <a:latin typeface="Arial" panose="020B0604020202020204" pitchFamily="34" charset="0"/>
                <a:cs typeface="Arial" panose="020B0604020202020204" pitchFamily="34" charset="0"/>
              </a:rPr>
              <a:t>praevia</a:t>
            </a:r>
            <a:r>
              <a:rPr lang="cs-CZ" sz="1400" dirty="0">
                <a:latin typeface="Arial" panose="020B0604020202020204" pitchFamily="34" charset="0"/>
                <a:cs typeface="Arial" panose="020B0604020202020204" pitchFamily="34" charset="0"/>
              </a:rPr>
              <a:t>)</a:t>
            </a:r>
          </a:p>
        </p:txBody>
      </p:sp>
      <p:pic>
        <p:nvPicPr>
          <p:cNvPr id="6" name="Obrázek 5"/>
          <p:cNvPicPr>
            <a:picLocks noChangeAspect="1"/>
          </p:cNvPicPr>
          <p:nvPr/>
        </p:nvPicPr>
        <p:blipFill>
          <a:blip r:embed="rId3"/>
          <a:stretch>
            <a:fillRect/>
          </a:stretch>
        </p:blipFill>
        <p:spPr>
          <a:xfrm>
            <a:off x="7783051" y="839857"/>
            <a:ext cx="2847975" cy="1600200"/>
          </a:xfrm>
          <a:prstGeom prst="rect">
            <a:avLst/>
          </a:prstGeom>
        </p:spPr>
      </p:pic>
    </p:spTree>
    <p:extLst>
      <p:ext uri="{BB962C8B-B14F-4D97-AF65-F5344CB8AC3E}">
        <p14:creationId xmlns:p14="http://schemas.microsoft.com/office/powerpoint/2010/main" val="3914379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p:cNvSpPr/>
          <p:nvPr/>
        </p:nvSpPr>
        <p:spPr>
          <a:xfrm>
            <a:off x="1835248" y="546944"/>
            <a:ext cx="8637563" cy="1477328"/>
          </a:xfrm>
          <a:prstGeom prst="rect">
            <a:avLst/>
          </a:prstGeom>
        </p:spPr>
        <p:txBody>
          <a:bodyPr wrap="square">
            <a:spAutoFit/>
          </a:bodyPr>
          <a:lstStyle/>
          <a:p>
            <a:r>
              <a:rPr lang="en-US" b="1">
                <a:solidFill>
                  <a:srgbClr val="000000"/>
                </a:solidFill>
                <a:latin typeface="Arial" panose="020B0604020202020204" pitchFamily="34" charset="0"/>
                <a:cs typeface="Arial" panose="020B0604020202020204" pitchFamily="34" charset="0"/>
              </a:rPr>
              <a:t>HA</a:t>
            </a:r>
            <a:r>
              <a:rPr lang="cs-CZ" b="1">
                <a:solidFill>
                  <a:srgbClr val="000000"/>
                </a:solidFill>
                <a:latin typeface="Arial" panose="020B0604020202020204" pitchFamily="34" charset="0"/>
                <a:cs typeface="Arial" panose="020B0604020202020204" pitchFamily="34" charset="0"/>
              </a:rPr>
              <a:t>A</a:t>
            </a:r>
            <a:r>
              <a:rPr lang="en-US" b="1">
                <a:solidFill>
                  <a:srgbClr val="000000"/>
                </a:solidFill>
                <a:latin typeface="Arial" panose="020B0604020202020204" pitchFamily="34" charset="0"/>
                <a:cs typeface="Arial" panose="020B0604020202020204" pitchFamily="34" charset="0"/>
              </a:rPr>
              <a:t>SEHO </a:t>
            </a:r>
            <a:r>
              <a:rPr lang="en-US" b="1" dirty="0">
                <a:solidFill>
                  <a:srgbClr val="000000"/>
                </a:solidFill>
                <a:latin typeface="Arial" panose="020B0604020202020204" pitchFamily="34" charset="0"/>
                <a:cs typeface="Arial" panose="020B0604020202020204" pitchFamily="34" charset="0"/>
              </a:rPr>
              <a:t>PRAVIDLO</a:t>
            </a:r>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a:t>
            </a:r>
            <a:r>
              <a:rPr lang="en-US" dirty="0" err="1">
                <a:solidFill>
                  <a:srgbClr val="000000"/>
                </a:solidFill>
                <a:latin typeface="Arial" panose="020B0604020202020204" pitchFamily="34" charset="0"/>
                <a:cs typeface="Arial" panose="020B0604020202020204" pitchFamily="34" charset="0"/>
              </a:rPr>
              <a:t>určování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stáří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plodu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na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základě</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jeho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délky</a:t>
            </a:r>
            <a:r>
              <a:rPr lang="en-US" dirty="0">
                <a:solidFill>
                  <a:srgbClr val="000000"/>
                </a:solidFill>
                <a:latin typeface="Arial" panose="020B0604020202020204" pitchFamily="34" charset="0"/>
                <a:cs typeface="Arial" panose="020B0604020202020204" pitchFamily="34" charset="0"/>
              </a:rPr>
              <a:t> – </a:t>
            </a:r>
            <a:r>
              <a:rPr lang="en-US" dirty="0" err="1">
                <a:solidFill>
                  <a:srgbClr val="000000"/>
                </a:solidFill>
                <a:latin typeface="Arial" panose="020B0604020202020204" pitchFamily="34" charset="0"/>
                <a:cs typeface="Arial" panose="020B0604020202020204" pitchFamily="34" charset="0"/>
              </a:rPr>
              <a:t>užívá</a:t>
            </a:r>
            <a:r>
              <a:rPr lang="en-US" dirty="0">
                <a:solidFill>
                  <a:srgbClr val="000000"/>
                </a:solidFill>
                <a:latin typeface="Arial" panose="020B0604020202020204" pitchFamily="34" charset="0"/>
                <a:cs typeface="Arial" panose="020B0604020202020204" pitchFamily="34" charset="0"/>
              </a:rPr>
              <a:t> se </a:t>
            </a:r>
            <a:r>
              <a:rPr lang="en-US">
                <a:solidFill>
                  <a:srgbClr val="000000"/>
                </a:solidFill>
                <a:latin typeface="Arial" panose="020B0604020202020204" pitchFamily="34" charset="0"/>
                <a:cs typeface="Arial" panose="020B0604020202020204" pitchFamily="34" charset="0"/>
              </a:rPr>
              <a:t>v soudnělékařské </a:t>
            </a:r>
            <a:r>
              <a:rPr lang="en-US" dirty="0" err="1">
                <a:solidFill>
                  <a:srgbClr val="000000"/>
                </a:solidFill>
                <a:latin typeface="Arial" panose="020B0604020202020204" pitchFamily="34" charset="0"/>
                <a:cs typeface="Arial" panose="020B0604020202020204" pitchFamily="34" charset="0"/>
              </a:rPr>
              <a:t>praxi</a:t>
            </a:r>
            <a:r>
              <a:rPr lang="en-US" dirty="0">
                <a:solidFill>
                  <a:srgbClr val="000000"/>
                </a:solidFill>
                <a:latin typeface="Arial" panose="020B0604020202020204" pitchFamily="34" charset="0"/>
                <a:cs typeface="Arial" panose="020B0604020202020204" pitchFamily="34" charset="0"/>
              </a:rPr>
              <a:t>)</a:t>
            </a:r>
          </a:p>
          <a:p>
            <a:br>
              <a:rPr lang="en-US" dirty="0">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3. – 5. </a:t>
            </a:r>
            <a:r>
              <a:rPr lang="en-US" dirty="0" err="1">
                <a:solidFill>
                  <a:srgbClr val="000000"/>
                </a:solidFill>
                <a:latin typeface="Arial" panose="020B0604020202020204" pitchFamily="34" charset="0"/>
                <a:cs typeface="Arial" panose="020B0604020202020204" pitchFamily="34" charset="0"/>
              </a:rPr>
              <a:t>lunární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měsíc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délka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plodu</a:t>
            </a:r>
            <a:r>
              <a:rPr lang="en-US" dirty="0">
                <a:solidFill>
                  <a:srgbClr val="000000"/>
                </a:solidFill>
                <a:latin typeface="Arial" panose="020B0604020202020204" pitchFamily="34" charset="0"/>
                <a:cs typeface="Arial" panose="020B0604020202020204" pitchFamily="34" charset="0"/>
              </a:rPr>
              <a:t> v cm = </a:t>
            </a:r>
            <a:r>
              <a:rPr lang="en-US" dirty="0" err="1">
                <a:solidFill>
                  <a:srgbClr val="000000"/>
                </a:solidFill>
                <a:latin typeface="Arial" panose="020B0604020202020204" pitchFamily="34" charset="0"/>
                <a:cs typeface="Arial" panose="020B0604020202020204" pitchFamily="34" charset="0"/>
              </a:rPr>
              <a:t>druhá</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mocnina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příslušného</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měsíce</a:t>
            </a:r>
            <a:endParaRPr lang="en-US" dirty="0">
              <a:solidFill>
                <a:srgbClr val="000000"/>
              </a:solidFill>
              <a:latin typeface="Arial" panose="020B0604020202020204" pitchFamily="34" charset="0"/>
              <a:cs typeface="Arial" panose="020B0604020202020204" pitchFamily="34" charset="0"/>
            </a:endParaRPr>
          </a:p>
          <a:p>
            <a:r>
              <a:rPr lang="en-US" dirty="0">
                <a:solidFill>
                  <a:srgbClr val="000000"/>
                </a:solidFill>
                <a:latin typeface="Arial" panose="020B0604020202020204" pitchFamily="34" charset="0"/>
                <a:cs typeface="Arial" panose="020B0604020202020204" pitchFamily="34" charset="0"/>
              </a:rPr>
              <a:t>6. – 10. </a:t>
            </a:r>
            <a:r>
              <a:rPr lang="en-US" dirty="0" err="1">
                <a:solidFill>
                  <a:srgbClr val="000000"/>
                </a:solidFill>
                <a:latin typeface="Arial" panose="020B0604020202020204" pitchFamily="34" charset="0"/>
                <a:cs typeface="Arial" panose="020B0604020202020204" pitchFamily="34" charset="0"/>
              </a:rPr>
              <a:t>lunární</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měsíc</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délka</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plodu</a:t>
            </a:r>
            <a:r>
              <a:rPr lang="en-US" dirty="0">
                <a:solidFill>
                  <a:srgbClr val="000000"/>
                </a:solidFill>
                <a:latin typeface="Arial" panose="020B0604020202020204" pitchFamily="34" charset="0"/>
                <a:cs typeface="Arial" panose="020B0604020202020204" pitchFamily="34" charset="0"/>
              </a:rPr>
              <a:t> = </a:t>
            </a:r>
            <a:r>
              <a:rPr lang="en-US" dirty="0" err="1">
                <a:solidFill>
                  <a:srgbClr val="000000"/>
                </a:solidFill>
                <a:latin typeface="Arial" panose="020B0604020202020204" pitchFamily="34" charset="0"/>
                <a:cs typeface="Arial" panose="020B0604020202020204" pitchFamily="34" charset="0"/>
              </a:rPr>
              <a:t>pětinásobek</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počtu</a:t>
            </a:r>
            <a:r>
              <a:rPr lang="en-US" dirty="0">
                <a:solidFill>
                  <a:srgbClr val="000000"/>
                </a:solidFill>
                <a:latin typeface="Arial" panose="020B0604020202020204" pitchFamily="34" charset="0"/>
                <a:cs typeface="Arial" panose="020B0604020202020204" pitchFamily="34" charset="0"/>
              </a:rPr>
              <a:t> </a:t>
            </a:r>
            <a:r>
              <a:rPr lang="en-US" dirty="0" err="1">
                <a:solidFill>
                  <a:srgbClr val="000000"/>
                </a:solidFill>
                <a:latin typeface="Arial" panose="020B0604020202020204" pitchFamily="34" charset="0"/>
                <a:cs typeface="Arial" panose="020B0604020202020204" pitchFamily="34" charset="0"/>
              </a:rPr>
              <a:t>měsíců</a:t>
            </a:r>
            <a:endParaRPr lang="en-US" dirty="0">
              <a:solidFill>
                <a:srgbClr val="000000"/>
              </a:solidFill>
              <a:latin typeface="Arial" panose="020B0604020202020204" pitchFamily="34" charset="0"/>
              <a:cs typeface="Arial" panose="020B0604020202020204" pitchFamily="34" charset="0"/>
            </a:endParaRPr>
          </a:p>
        </p:txBody>
      </p:sp>
      <p:graphicFrame>
        <p:nvGraphicFramePr>
          <p:cNvPr id="7" name="Tabulka 6"/>
          <p:cNvGraphicFramePr>
            <a:graphicFrameLocks noGrp="1"/>
          </p:cNvGraphicFramePr>
          <p:nvPr>
            <p:extLst>
              <p:ext uri="{D42A27DB-BD31-4B8C-83A1-F6EECF244321}">
                <p14:modId xmlns:p14="http://schemas.microsoft.com/office/powerpoint/2010/main" val="1163602969"/>
              </p:ext>
            </p:extLst>
          </p:nvPr>
        </p:nvGraphicFramePr>
        <p:xfrm>
          <a:off x="3345180" y="2561599"/>
          <a:ext cx="6096000" cy="332740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b="1" dirty="0" err="1">
                          <a:latin typeface="Arial" panose="020B0604020202020204" pitchFamily="34" charset="0"/>
                          <a:cs typeface="Arial" panose="020B0604020202020204" pitchFamily="34" charset="0"/>
                        </a:rPr>
                        <a:t>Lunární</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měsíc</a:t>
                      </a:r>
                      <a:endParaRPr lang="en-US" b="1" dirty="0">
                        <a:latin typeface="Arial" panose="020B0604020202020204" pitchFamily="34" charset="0"/>
                        <a:cs typeface="Arial" panose="020B0604020202020204" pitchFamily="34" charset="0"/>
                      </a:endParaRPr>
                    </a:p>
                  </a:txBody>
                  <a:tcPr/>
                </a:tc>
                <a:tc>
                  <a:txBody>
                    <a:bodyPr/>
                    <a:lstStyle/>
                    <a:p>
                      <a:pPr algn="ctr"/>
                      <a:r>
                        <a:rPr lang="en-US" b="1" dirty="0" err="1">
                          <a:latin typeface="Arial" panose="020B0604020202020204" pitchFamily="34" charset="0"/>
                          <a:cs typeface="Arial" panose="020B0604020202020204" pitchFamily="34" charset="0"/>
                        </a:rPr>
                        <a:t>Délka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plodu</a:t>
                      </a:r>
                      <a:r>
                        <a:rPr lang="en-US" b="1" dirty="0">
                          <a:latin typeface="Arial" panose="020B0604020202020204" pitchFamily="34" charset="0"/>
                          <a:cs typeface="Arial" panose="020B0604020202020204" pitchFamily="34" charset="0"/>
                        </a:rPr>
                        <a:t> [cm]</a:t>
                      </a:r>
                    </a:p>
                  </a:txBody>
                  <a:tcPr/>
                </a:tc>
                <a:extLst>
                  <a:ext uri="{0D108BD9-81ED-4DB2-BD59-A6C34878D82A}">
                    <a16:rowId xmlns:a16="http://schemas.microsoft.com/office/drawing/2014/main" val="10000"/>
                  </a:ext>
                </a:extLst>
              </a:tr>
              <a:tr h="370840">
                <a:tc>
                  <a:txBody>
                    <a:bodyPr/>
                    <a:lstStyle/>
                    <a:p>
                      <a:pPr algn="ctr"/>
                      <a:r>
                        <a:rPr lang="cs-CZ" b="1" dirty="0">
                          <a:latin typeface="Arial" panose="020B0604020202020204" pitchFamily="34" charset="0"/>
                          <a:cs typeface="Arial" panose="020B0604020202020204" pitchFamily="34" charset="0"/>
                        </a:rPr>
                        <a:t>3</a:t>
                      </a:r>
                      <a:endParaRPr lang="en-US" b="1" dirty="0">
                        <a:latin typeface="Arial" panose="020B0604020202020204" pitchFamily="34" charset="0"/>
                        <a:cs typeface="Arial" panose="020B0604020202020204" pitchFamily="34" charset="0"/>
                      </a:endParaRPr>
                    </a:p>
                  </a:txBody>
                  <a:tcPr/>
                </a:tc>
                <a:tc>
                  <a:txBody>
                    <a:bodyPr/>
                    <a:lstStyle/>
                    <a:p>
                      <a:pPr algn="ctr"/>
                      <a:r>
                        <a:rPr lang="cs-CZ" b="1" dirty="0">
                          <a:latin typeface="Arial" panose="020B0604020202020204" pitchFamily="34" charset="0"/>
                          <a:cs typeface="Arial" panose="020B0604020202020204" pitchFamily="34" charset="0"/>
                        </a:rPr>
                        <a:t>9</a:t>
                      </a:r>
                      <a:endParaRPr lang="en-U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pPr algn="ctr"/>
                      <a:r>
                        <a:rPr lang="cs-CZ" b="1" dirty="0">
                          <a:latin typeface="Arial" panose="020B0604020202020204" pitchFamily="34" charset="0"/>
                          <a:cs typeface="Arial" panose="020B0604020202020204" pitchFamily="34" charset="0"/>
                        </a:rPr>
                        <a:t>4</a:t>
                      </a:r>
                      <a:endParaRPr lang="en-US" b="1" dirty="0">
                        <a:latin typeface="Arial" panose="020B0604020202020204" pitchFamily="34" charset="0"/>
                        <a:cs typeface="Arial" panose="020B0604020202020204" pitchFamily="34" charset="0"/>
                      </a:endParaRPr>
                    </a:p>
                  </a:txBody>
                  <a:tcPr/>
                </a:tc>
                <a:tc>
                  <a:txBody>
                    <a:bodyPr/>
                    <a:lstStyle/>
                    <a:p>
                      <a:pPr algn="ctr"/>
                      <a:r>
                        <a:rPr lang="cs-CZ" b="1" dirty="0">
                          <a:latin typeface="Arial" panose="020B0604020202020204" pitchFamily="34" charset="0"/>
                          <a:cs typeface="Arial" panose="020B0604020202020204" pitchFamily="34" charset="0"/>
                        </a:rPr>
                        <a:t>16</a:t>
                      </a:r>
                      <a:endParaRPr lang="en-U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pPr algn="ctr"/>
                      <a:r>
                        <a:rPr lang="cs-CZ" b="1" dirty="0">
                          <a:latin typeface="Arial" panose="020B0604020202020204" pitchFamily="34" charset="0"/>
                          <a:cs typeface="Arial" panose="020B0604020202020204" pitchFamily="34" charset="0"/>
                        </a:rPr>
                        <a:t>5</a:t>
                      </a:r>
                      <a:endParaRPr lang="en-US" b="1" dirty="0">
                        <a:latin typeface="Arial" panose="020B0604020202020204" pitchFamily="34" charset="0"/>
                        <a:cs typeface="Arial" panose="020B0604020202020204" pitchFamily="34" charset="0"/>
                      </a:endParaRPr>
                    </a:p>
                  </a:txBody>
                  <a:tcPr/>
                </a:tc>
                <a:tc>
                  <a:txBody>
                    <a:bodyPr/>
                    <a:lstStyle/>
                    <a:p>
                      <a:pPr algn="ctr"/>
                      <a:r>
                        <a:rPr lang="cs-CZ" b="1" dirty="0">
                          <a:latin typeface="Arial" panose="020B0604020202020204" pitchFamily="34" charset="0"/>
                          <a:cs typeface="Arial" panose="020B0604020202020204" pitchFamily="34" charset="0"/>
                        </a:rPr>
                        <a:t>25</a:t>
                      </a:r>
                      <a:endParaRPr lang="en-U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pPr algn="ctr"/>
                      <a:r>
                        <a:rPr lang="cs-CZ" b="1" dirty="0">
                          <a:latin typeface="Arial" panose="020B0604020202020204" pitchFamily="34" charset="0"/>
                          <a:cs typeface="Arial" panose="020B0604020202020204" pitchFamily="34" charset="0"/>
                        </a:rPr>
                        <a:t>6</a:t>
                      </a:r>
                      <a:endParaRPr lang="en-US" b="1" dirty="0">
                        <a:latin typeface="Arial" panose="020B0604020202020204" pitchFamily="34" charset="0"/>
                        <a:cs typeface="Arial" panose="020B0604020202020204" pitchFamily="34" charset="0"/>
                      </a:endParaRPr>
                    </a:p>
                  </a:txBody>
                  <a:tcPr/>
                </a:tc>
                <a:tc>
                  <a:txBody>
                    <a:bodyPr/>
                    <a:lstStyle/>
                    <a:p>
                      <a:pPr algn="ctr"/>
                      <a:r>
                        <a:rPr lang="cs-CZ" b="1" dirty="0">
                          <a:latin typeface="Arial" panose="020B0604020202020204" pitchFamily="34" charset="0"/>
                          <a:cs typeface="Arial" panose="020B0604020202020204" pitchFamily="34" charset="0"/>
                        </a:rPr>
                        <a:t>30</a:t>
                      </a:r>
                      <a:endParaRPr lang="en-U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pPr algn="ctr"/>
                      <a:r>
                        <a:rPr lang="cs-CZ" b="1" dirty="0">
                          <a:latin typeface="Arial" panose="020B0604020202020204" pitchFamily="34" charset="0"/>
                          <a:cs typeface="Arial" panose="020B0604020202020204" pitchFamily="34" charset="0"/>
                        </a:rPr>
                        <a:t>7</a:t>
                      </a:r>
                      <a:endParaRPr lang="en-US" b="1" dirty="0">
                        <a:latin typeface="Arial" panose="020B0604020202020204" pitchFamily="34" charset="0"/>
                        <a:cs typeface="Arial" panose="020B0604020202020204" pitchFamily="34" charset="0"/>
                      </a:endParaRPr>
                    </a:p>
                  </a:txBody>
                  <a:tcPr/>
                </a:tc>
                <a:tc>
                  <a:txBody>
                    <a:bodyPr/>
                    <a:lstStyle/>
                    <a:p>
                      <a:pPr algn="ctr"/>
                      <a:r>
                        <a:rPr lang="cs-CZ" b="1" dirty="0">
                          <a:latin typeface="Arial" panose="020B0604020202020204" pitchFamily="34" charset="0"/>
                          <a:cs typeface="Arial" panose="020B0604020202020204" pitchFamily="34" charset="0"/>
                        </a:rPr>
                        <a:t>35</a:t>
                      </a:r>
                      <a:endParaRPr lang="en-U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70840">
                <a:tc>
                  <a:txBody>
                    <a:bodyPr/>
                    <a:lstStyle/>
                    <a:p>
                      <a:pPr algn="ctr"/>
                      <a:r>
                        <a:rPr lang="cs-CZ" b="1" dirty="0">
                          <a:latin typeface="Arial" panose="020B0604020202020204" pitchFamily="34" charset="0"/>
                          <a:cs typeface="Arial" panose="020B0604020202020204" pitchFamily="34" charset="0"/>
                        </a:rPr>
                        <a:t>8</a:t>
                      </a:r>
                      <a:endParaRPr lang="en-US" b="1" dirty="0">
                        <a:latin typeface="Arial" panose="020B0604020202020204" pitchFamily="34" charset="0"/>
                        <a:cs typeface="Arial" panose="020B0604020202020204" pitchFamily="34" charset="0"/>
                      </a:endParaRPr>
                    </a:p>
                  </a:txBody>
                  <a:tcPr/>
                </a:tc>
                <a:tc>
                  <a:txBody>
                    <a:bodyPr/>
                    <a:lstStyle/>
                    <a:p>
                      <a:pPr algn="ctr"/>
                      <a:r>
                        <a:rPr lang="cs-CZ" b="1" dirty="0">
                          <a:latin typeface="Arial" panose="020B0604020202020204" pitchFamily="34" charset="0"/>
                          <a:cs typeface="Arial" panose="020B0604020202020204" pitchFamily="34" charset="0"/>
                        </a:rPr>
                        <a:t>40</a:t>
                      </a:r>
                      <a:endParaRPr lang="en-U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185420">
                <a:tc>
                  <a:txBody>
                    <a:bodyPr/>
                    <a:lstStyle/>
                    <a:p>
                      <a:pPr algn="ctr"/>
                      <a:r>
                        <a:rPr lang="cs-CZ" b="1" dirty="0">
                          <a:latin typeface="Arial" panose="020B0604020202020204" pitchFamily="34" charset="0"/>
                          <a:cs typeface="Arial" panose="020B0604020202020204" pitchFamily="34" charset="0"/>
                        </a:rPr>
                        <a:t>9</a:t>
                      </a:r>
                      <a:endParaRPr lang="en-US" b="1" dirty="0">
                        <a:latin typeface="Arial" panose="020B0604020202020204" pitchFamily="34" charset="0"/>
                        <a:cs typeface="Arial" panose="020B0604020202020204" pitchFamily="34" charset="0"/>
                      </a:endParaRPr>
                    </a:p>
                  </a:txBody>
                  <a:tcPr/>
                </a:tc>
                <a:tc>
                  <a:txBody>
                    <a:bodyPr/>
                    <a:lstStyle/>
                    <a:p>
                      <a:pPr algn="ctr"/>
                      <a:r>
                        <a:rPr lang="cs-CZ" b="1" dirty="0">
                          <a:latin typeface="Arial" panose="020B0604020202020204" pitchFamily="34" charset="0"/>
                          <a:cs typeface="Arial" panose="020B0604020202020204" pitchFamily="34" charset="0"/>
                        </a:rPr>
                        <a:t>45</a:t>
                      </a:r>
                      <a:endParaRPr lang="en-U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7"/>
                  </a:ext>
                </a:extLst>
              </a:tr>
              <a:tr h="185420">
                <a:tc>
                  <a:txBody>
                    <a:bodyPr/>
                    <a:lstStyle/>
                    <a:p>
                      <a:pPr algn="ctr"/>
                      <a:r>
                        <a:rPr lang="cs-CZ" b="1" dirty="0">
                          <a:latin typeface="Arial" panose="020B0604020202020204" pitchFamily="34" charset="0"/>
                          <a:cs typeface="Arial" panose="020B0604020202020204" pitchFamily="34" charset="0"/>
                        </a:rPr>
                        <a:t>10</a:t>
                      </a:r>
                      <a:endParaRPr lang="en-US" b="1" dirty="0">
                        <a:latin typeface="Arial" panose="020B0604020202020204" pitchFamily="34" charset="0"/>
                        <a:cs typeface="Arial" panose="020B0604020202020204" pitchFamily="34" charset="0"/>
                      </a:endParaRPr>
                    </a:p>
                  </a:txBody>
                  <a:tcPr/>
                </a:tc>
                <a:tc>
                  <a:txBody>
                    <a:bodyPr/>
                    <a:lstStyle/>
                    <a:p>
                      <a:pPr algn="ctr"/>
                      <a:r>
                        <a:rPr lang="cs-CZ" b="1" dirty="0">
                          <a:latin typeface="Arial" panose="020B0604020202020204" pitchFamily="34" charset="0"/>
                          <a:cs typeface="Arial" panose="020B0604020202020204" pitchFamily="34" charset="0"/>
                        </a:rPr>
                        <a:t>50</a:t>
                      </a:r>
                      <a:endParaRPr lang="en-US"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8"/>
                  </a:ext>
                </a:extLst>
              </a:tr>
            </a:tbl>
          </a:graphicData>
        </a:graphic>
      </p:graphicFrame>
      <p:sp>
        <p:nvSpPr>
          <p:cNvPr id="6" name="Obdélník 5"/>
          <p:cNvSpPr/>
          <p:nvPr/>
        </p:nvSpPr>
        <p:spPr>
          <a:xfrm>
            <a:off x="1638300" y="6145768"/>
            <a:ext cx="3250570" cy="369332"/>
          </a:xfrm>
          <a:prstGeom prst="rect">
            <a:avLst/>
          </a:prstGeom>
        </p:spPr>
        <p:txBody>
          <a:bodyPr wrap="none">
            <a:spAutoFit/>
          </a:bodyPr>
          <a:lstStyle/>
          <a:p>
            <a:r>
              <a:rPr lang="en-US"/>
              <a:t>Karl Friedrich Haase</a:t>
            </a:r>
            <a:r>
              <a:rPr lang="cs-CZ"/>
              <a:t> (1788-1865)</a:t>
            </a:r>
            <a:endParaRPr lang="en-US"/>
          </a:p>
        </p:txBody>
      </p:sp>
    </p:spTree>
    <p:extLst>
      <p:ext uri="{BB962C8B-B14F-4D97-AF65-F5344CB8AC3E}">
        <p14:creationId xmlns:p14="http://schemas.microsoft.com/office/powerpoint/2010/main" val="1121270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771209" y="0"/>
            <a:ext cx="4349717" cy="584775"/>
          </a:xfrm>
          <a:prstGeom prst="rect">
            <a:avLst/>
          </a:prstGeom>
          <a:noFill/>
          <a:ln>
            <a:noFill/>
          </a:ln>
        </p:spPr>
        <p:txBody>
          <a:bodyPr wrap="none" rtlCol="0">
            <a:spAutoFit/>
          </a:bodyPr>
          <a:lstStyle/>
          <a:p>
            <a:r>
              <a:rPr lang="cs-CZ" sz="3200" b="1" dirty="0">
                <a:latin typeface="+mj-lt"/>
                <a:cs typeface="Arial" panose="020B0604020202020204" pitchFamily="34" charset="0"/>
              </a:rPr>
              <a:t>INVAZIVNÍ DIAGNOSTIKA </a:t>
            </a:r>
          </a:p>
        </p:txBody>
      </p:sp>
      <p:sp>
        <p:nvSpPr>
          <p:cNvPr id="4" name="TextovéPole 3"/>
          <p:cNvSpPr txBox="1"/>
          <p:nvPr/>
        </p:nvSpPr>
        <p:spPr>
          <a:xfrm>
            <a:off x="1585222" y="708453"/>
            <a:ext cx="5713502" cy="6001643"/>
          </a:xfrm>
          <a:prstGeom prst="rect">
            <a:avLst/>
          </a:prstGeom>
          <a:noFill/>
        </p:spPr>
        <p:txBody>
          <a:bodyPr wrap="square" rtlCol="0">
            <a:spAutoFit/>
          </a:bodyPr>
          <a:lstStyle/>
          <a:p>
            <a:pPr marL="285750" indent="-285750">
              <a:buFont typeface="Arial" panose="020B0604020202020204" pitchFamily="34" charset="0"/>
              <a:buChar char="•"/>
            </a:pPr>
            <a:r>
              <a:rPr lang="cs-CZ" b="1" dirty="0">
                <a:latin typeface="Arial" panose="020B0604020202020204" pitchFamily="34" charset="0"/>
                <a:cs typeface="Arial" panose="020B0604020202020204" pitchFamily="34" charset="0"/>
              </a:rPr>
              <a:t>Biopsie choriových klků</a:t>
            </a:r>
          </a:p>
          <a:p>
            <a:pPr marL="285750" indent="-285750">
              <a:buFontTx/>
              <a:buChar char="-"/>
            </a:pPr>
            <a:r>
              <a:rPr lang="cs-CZ" dirty="0">
                <a:latin typeface="Arial" panose="020B0604020202020204" pitchFamily="34" charset="0"/>
                <a:cs typeface="Arial" panose="020B0604020202020204" pitchFamily="34" charset="0"/>
              </a:rPr>
              <a:t>10.-13. týden</a:t>
            </a:r>
          </a:p>
          <a:p>
            <a:pPr marL="285750" indent="-285750">
              <a:buFontTx/>
              <a:buChar char="-"/>
            </a:pPr>
            <a:r>
              <a:rPr lang="cs-CZ" dirty="0" err="1">
                <a:latin typeface="Arial" panose="020B0604020202020204" pitchFamily="34" charset="0"/>
                <a:cs typeface="Arial" panose="020B0604020202020204" pitchFamily="34" charset="0"/>
              </a:rPr>
              <a:t>Karyotypizace</a:t>
            </a:r>
            <a:r>
              <a:rPr lang="cs-CZ" dirty="0">
                <a:latin typeface="Arial" panose="020B0604020202020204" pitchFamily="34" charset="0"/>
                <a:cs typeface="Arial" panose="020B0604020202020204" pitchFamily="34" charset="0"/>
              </a:rPr>
              <a:t>, molekulárně-genetické vyšetření</a:t>
            </a:r>
          </a:p>
          <a:p>
            <a:pPr marL="285750" indent="-285750">
              <a:buFontTx/>
              <a:buChar char="-"/>
            </a:pPr>
            <a:r>
              <a:rPr lang="cs-CZ" dirty="0">
                <a:latin typeface="Arial" panose="020B0604020202020204" pitchFamily="34" charset="0"/>
                <a:cs typeface="Arial" panose="020B0604020202020204" pitchFamily="34" charset="0"/>
              </a:rPr>
              <a:t>Risk 0,5-1%</a:t>
            </a:r>
            <a:endParaRPr lang="cs-CZ"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cs-CZ"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b="1" dirty="0" err="1">
                <a:latin typeface="Arial" panose="020B0604020202020204" pitchFamily="34" charset="0"/>
                <a:cs typeface="Arial" panose="020B0604020202020204" pitchFamily="34" charset="0"/>
              </a:rPr>
              <a:t>Amniocentéza</a:t>
            </a:r>
            <a:endParaRPr lang="cs-CZ" b="1" dirty="0">
              <a:latin typeface="Arial" panose="020B0604020202020204" pitchFamily="34" charset="0"/>
              <a:cs typeface="Arial" panose="020B0604020202020204" pitchFamily="34" charset="0"/>
            </a:endParaRPr>
          </a:p>
          <a:p>
            <a:pPr marL="285750" indent="-285750">
              <a:buFontTx/>
              <a:buChar char="-"/>
            </a:pPr>
            <a:r>
              <a:rPr lang="cs-CZ" sz="1600" dirty="0">
                <a:latin typeface="Arial" panose="020B0604020202020204" pitchFamily="34" charset="0"/>
                <a:cs typeface="Arial" panose="020B0604020202020204" pitchFamily="34" charset="0"/>
              </a:rPr>
              <a:t>16-20. týden</a:t>
            </a:r>
          </a:p>
          <a:p>
            <a:pPr marL="285750" indent="-285750">
              <a:buFontTx/>
              <a:buChar char="-"/>
            </a:pPr>
            <a:r>
              <a:rPr lang="cs-CZ" sz="1600" dirty="0">
                <a:latin typeface="Arial" panose="020B0604020202020204" pitchFamily="34" charset="0"/>
                <a:cs typeface="Arial" panose="020B0604020202020204" pitchFamily="34" charset="0"/>
              </a:rPr>
              <a:t>Odběr plodové vody pod kontrolou UZ</a:t>
            </a:r>
          </a:p>
          <a:p>
            <a:pPr marL="285750" indent="-285750">
              <a:buFontTx/>
              <a:buChar char="-"/>
            </a:pPr>
            <a:r>
              <a:rPr lang="cs-CZ" sz="1600" dirty="0">
                <a:latin typeface="Arial" panose="020B0604020202020204" pitchFamily="34" charset="0"/>
                <a:cs typeface="Arial" panose="020B0604020202020204" pitchFamily="34" charset="0"/>
              </a:rPr>
              <a:t>Kultivace buněk, </a:t>
            </a:r>
            <a:r>
              <a:rPr lang="cs-CZ" sz="1600" dirty="0" err="1">
                <a:latin typeface="Arial" panose="020B0604020202020204" pitchFamily="34" charset="0"/>
                <a:cs typeface="Arial" panose="020B0604020202020204" pitchFamily="34" charset="0"/>
              </a:rPr>
              <a:t>karyotypizace</a:t>
            </a:r>
            <a:endParaRPr lang="cs-CZ" sz="1600" dirty="0">
              <a:latin typeface="Arial" panose="020B0604020202020204" pitchFamily="34" charset="0"/>
              <a:cs typeface="Arial" panose="020B0604020202020204" pitchFamily="34" charset="0"/>
            </a:endParaRPr>
          </a:p>
          <a:p>
            <a:pPr marL="285750" indent="-285750">
              <a:buFontTx/>
              <a:buChar char="-"/>
            </a:pPr>
            <a:r>
              <a:rPr lang="cs-CZ" sz="1600" dirty="0">
                <a:latin typeface="Arial" panose="020B0604020202020204" pitchFamily="34" charset="0"/>
                <a:cs typeface="Arial" panose="020B0604020202020204" pitchFamily="34" charset="0"/>
              </a:rPr>
              <a:t>Risk 0,5-1%</a:t>
            </a:r>
          </a:p>
          <a:p>
            <a:endParaRPr lang="cs-CZ"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b="1" dirty="0" err="1">
                <a:latin typeface="Arial" panose="020B0604020202020204" pitchFamily="34" charset="0"/>
                <a:cs typeface="Arial" panose="020B0604020202020204" pitchFamily="34" charset="0"/>
              </a:rPr>
              <a:t>Kordocentéza</a:t>
            </a:r>
            <a:endParaRPr lang="cs-CZ" b="1" dirty="0">
              <a:latin typeface="Arial" panose="020B0604020202020204" pitchFamily="34" charset="0"/>
              <a:cs typeface="Arial" panose="020B0604020202020204" pitchFamily="34" charset="0"/>
            </a:endParaRPr>
          </a:p>
          <a:p>
            <a:pPr marL="285750" indent="-285750">
              <a:buFontTx/>
              <a:buChar char="-"/>
            </a:pPr>
            <a:r>
              <a:rPr lang="cs-CZ" sz="1600" dirty="0">
                <a:latin typeface="Arial" panose="020B0604020202020204" pitchFamily="34" charset="0"/>
                <a:cs typeface="Arial" panose="020B0604020202020204" pitchFamily="34" charset="0"/>
              </a:rPr>
              <a:t>22. týden</a:t>
            </a:r>
          </a:p>
          <a:p>
            <a:pPr marL="285750" indent="-285750">
              <a:buFontTx/>
              <a:buChar char="-"/>
            </a:pPr>
            <a:r>
              <a:rPr lang="cs-CZ" sz="1600" dirty="0">
                <a:latin typeface="Arial" panose="020B0604020202020204" pitchFamily="34" charset="0"/>
                <a:cs typeface="Arial" panose="020B0604020202020204" pitchFamily="34" charset="0"/>
              </a:rPr>
              <a:t>Odběr venózní pupečníkové krve</a:t>
            </a:r>
          </a:p>
          <a:p>
            <a:pPr marL="285750" indent="-285750">
              <a:buFontTx/>
              <a:buChar char="-"/>
            </a:pPr>
            <a:r>
              <a:rPr lang="cs-CZ" sz="1600" dirty="0">
                <a:latin typeface="Arial" panose="020B0604020202020204" pitchFamily="34" charset="0"/>
                <a:cs typeface="Arial" panose="020B0604020202020204" pitchFamily="34" charset="0"/>
              </a:rPr>
              <a:t>Nyní zejména diagnostika a terapie krevních onemocnění (anemie, infekce), ev. diagnostika v případě vícečetných těhotenství</a:t>
            </a:r>
          </a:p>
          <a:p>
            <a:pPr marL="285750" indent="-285750">
              <a:buFontTx/>
              <a:buChar char="-"/>
            </a:pPr>
            <a:r>
              <a:rPr lang="cs-CZ" sz="1600" dirty="0">
                <a:latin typeface="Arial" panose="020B0604020202020204" pitchFamily="34" charset="0"/>
                <a:cs typeface="Arial" panose="020B0604020202020204" pitchFamily="34" charset="0"/>
              </a:rPr>
              <a:t>Risk 1%</a:t>
            </a:r>
          </a:p>
          <a:p>
            <a:pPr marL="285750" indent="-285750">
              <a:buFontTx/>
              <a:buChar char="-"/>
            </a:pPr>
            <a:endParaRPr lang="cs-CZ"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cs-CZ" sz="1600" b="1" dirty="0">
                <a:latin typeface="Arial" panose="020B0604020202020204" pitchFamily="34" charset="0"/>
                <a:cs typeface="Arial" panose="020B0604020202020204" pitchFamily="34" charset="0"/>
              </a:rPr>
              <a:t>Fetoskopie</a:t>
            </a:r>
          </a:p>
          <a:p>
            <a:pPr marL="285750" indent="-285750">
              <a:buFontTx/>
              <a:buChar char="-"/>
            </a:pPr>
            <a:r>
              <a:rPr lang="cs-CZ" sz="1600" dirty="0" err="1">
                <a:latin typeface="Arial" panose="020B0604020202020204" pitchFamily="34" charset="0"/>
                <a:cs typeface="Arial" panose="020B0604020202020204" pitchFamily="34" charset="0"/>
              </a:rPr>
              <a:t>Transabdominálně</a:t>
            </a:r>
            <a:r>
              <a:rPr lang="cs-CZ" sz="1600" dirty="0">
                <a:latin typeface="Arial" panose="020B0604020202020204" pitchFamily="34" charset="0"/>
                <a:cs typeface="Arial" panose="020B0604020202020204" pitchFamily="34" charset="0"/>
              </a:rPr>
              <a:t> (dříve </a:t>
            </a:r>
            <a:r>
              <a:rPr lang="cs-CZ" sz="1600" dirty="0" err="1">
                <a:latin typeface="Arial" panose="020B0604020202020204" pitchFamily="34" charset="0"/>
                <a:cs typeface="Arial" panose="020B0604020202020204" pitchFamily="34" charset="0"/>
              </a:rPr>
              <a:t>transcervikálně</a:t>
            </a:r>
            <a:r>
              <a:rPr lang="cs-CZ" sz="1600" dirty="0">
                <a:latin typeface="Arial" panose="020B0604020202020204" pitchFamily="34" charset="0"/>
                <a:cs typeface="Arial" panose="020B0604020202020204" pitchFamily="34" charset="0"/>
              </a:rPr>
              <a:t>)</a:t>
            </a:r>
          </a:p>
          <a:p>
            <a:pPr marL="285750" indent="-285750">
              <a:buFontTx/>
              <a:buChar char="-"/>
            </a:pPr>
            <a:r>
              <a:rPr lang="cs-CZ" sz="1600" dirty="0">
                <a:latin typeface="Arial" panose="020B0604020202020204" pitchFamily="34" charset="0"/>
                <a:cs typeface="Arial" panose="020B0604020202020204" pitchFamily="34" charset="0"/>
              </a:rPr>
              <a:t>Vizualizace a biopsie plodu</a:t>
            </a:r>
          </a:p>
          <a:p>
            <a:pPr marL="285750" indent="-285750">
              <a:buFontTx/>
              <a:buChar char="-"/>
            </a:pPr>
            <a:r>
              <a:rPr lang="cs-CZ" sz="1600" dirty="0">
                <a:latin typeface="Arial" panose="020B0604020202020204" pitchFamily="34" charset="0"/>
                <a:cs typeface="Arial" panose="020B0604020202020204" pitchFamily="34" charset="0"/>
              </a:rPr>
              <a:t>Risk 3-10%, provádí se výjimečně</a:t>
            </a:r>
          </a:p>
        </p:txBody>
      </p:sp>
      <p:pic>
        <p:nvPicPr>
          <p:cNvPr id="11266" name="Picture 2" descr="Výsledek obrázku pro karyotyp 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25" y="505920"/>
            <a:ext cx="3015754" cy="382278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upload.wikimedia.org/wikipedia/commons/3/35/Sky_spectral_karyotyp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4328" y="4411085"/>
            <a:ext cx="3186149" cy="252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110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103834" y="131478"/>
            <a:ext cx="5984331" cy="584775"/>
          </a:xfrm>
          <a:prstGeom prst="rect">
            <a:avLst/>
          </a:prstGeom>
          <a:noFill/>
          <a:ln>
            <a:noFill/>
          </a:ln>
        </p:spPr>
        <p:txBody>
          <a:bodyPr wrap="none" rtlCol="0">
            <a:spAutoFit/>
          </a:bodyPr>
          <a:lstStyle/>
          <a:p>
            <a:r>
              <a:rPr lang="cs-CZ" sz="3200" b="1">
                <a:latin typeface="+mj-lt"/>
                <a:cs typeface="Arial" panose="020B0604020202020204" pitchFamily="34" charset="0"/>
              </a:rPr>
              <a:t>POKROKY MOLEKULÁRNÍ GENETIKY</a:t>
            </a:r>
            <a:endParaRPr lang="cs-CZ" sz="3200" b="1" dirty="0">
              <a:latin typeface="+mj-lt"/>
              <a:cs typeface="Arial" panose="020B0604020202020204" pitchFamily="34" charset="0"/>
            </a:endParaRPr>
          </a:p>
        </p:txBody>
      </p:sp>
      <p:sp>
        <p:nvSpPr>
          <p:cNvPr id="5" name="TextovéPole 4"/>
          <p:cNvSpPr txBox="1"/>
          <p:nvPr/>
        </p:nvSpPr>
        <p:spPr>
          <a:xfrm>
            <a:off x="6268414" y="973418"/>
            <a:ext cx="4399586" cy="30008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cs-CZ" sz="1400" dirty="0">
                <a:latin typeface="Arial" panose="020B0604020202020204" pitchFamily="34" charset="0"/>
                <a:cs typeface="Arial" panose="020B0604020202020204" pitchFamily="34" charset="0"/>
              </a:rPr>
              <a:t>Analýza mimobuněčné </a:t>
            </a:r>
            <a:r>
              <a:rPr lang="cs-CZ" sz="1400" b="1" dirty="0">
                <a:latin typeface="Arial" panose="020B0604020202020204" pitchFamily="34" charset="0"/>
                <a:cs typeface="Arial" panose="020B0604020202020204" pitchFamily="34" charset="0"/>
              </a:rPr>
              <a:t>fetální DNA v mateřském </a:t>
            </a:r>
            <a:r>
              <a:rPr lang="cs-CZ" sz="1400" b="1">
                <a:latin typeface="Arial" panose="020B0604020202020204" pitchFamily="34" charset="0"/>
                <a:cs typeface="Arial" panose="020B0604020202020204" pitchFamily="34" charset="0"/>
              </a:rPr>
              <a:t>krevním oběhu</a:t>
            </a:r>
          </a:p>
          <a:p>
            <a:pPr marL="285750" indent="-285750">
              <a:lnSpc>
                <a:spcPct val="150000"/>
              </a:lnSpc>
              <a:buFont typeface="Arial" panose="020B0604020202020204" pitchFamily="34" charset="0"/>
              <a:buChar char="•"/>
            </a:pPr>
            <a:r>
              <a:rPr lang="cs-CZ" sz="1400">
                <a:latin typeface="Arial" panose="020B0604020202020204" pitchFamily="34" charset="0"/>
                <a:cs typeface="Arial" panose="020B0604020202020204" pitchFamily="34" charset="0"/>
              </a:rPr>
              <a:t>Zcela neivazivní</a:t>
            </a:r>
            <a:endParaRPr lang="cs-CZ" sz="14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cs-CZ" sz="1400">
                <a:latin typeface="Arial" panose="020B0604020202020204" pitchFamily="34" charset="0"/>
                <a:cs typeface="Arial" panose="020B0604020202020204" pitchFamily="34" charset="0"/>
              </a:rPr>
              <a:t>Provádí se od </a:t>
            </a:r>
            <a:r>
              <a:rPr lang="cs-CZ" sz="1400" dirty="0">
                <a:latin typeface="Arial" panose="020B0604020202020204" pitchFamily="34" charset="0"/>
                <a:cs typeface="Arial" panose="020B0604020202020204" pitchFamily="34" charset="0"/>
              </a:rPr>
              <a:t>12. týdne</a:t>
            </a:r>
          </a:p>
          <a:p>
            <a:pPr marL="285750" indent="-285750">
              <a:lnSpc>
                <a:spcPct val="150000"/>
              </a:lnSpc>
              <a:buFont typeface="Arial" panose="020B0604020202020204" pitchFamily="34" charset="0"/>
              <a:buChar char="•"/>
            </a:pPr>
            <a:r>
              <a:rPr lang="cs-CZ" sz="1400" dirty="0">
                <a:latin typeface="Arial" panose="020B0604020202020204" pitchFamily="34" charset="0"/>
                <a:cs typeface="Arial" panose="020B0604020202020204" pitchFamily="34" charset="0"/>
              </a:rPr>
              <a:t>Masivní paralelní </a:t>
            </a:r>
            <a:r>
              <a:rPr lang="cs-CZ" sz="1400" dirty="0" err="1">
                <a:latin typeface="Arial" panose="020B0604020202020204" pitchFamily="34" charset="0"/>
                <a:cs typeface="Arial" panose="020B0604020202020204" pitchFamily="34" charset="0"/>
              </a:rPr>
              <a:t>sekvenování</a:t>
            </a:r>
            <a:r>
              <a:rPr lang="cs-CZ" sz="1400" dirty="0">
                <a:latin typeface="Arial" panose="020B0604020202020204" pitchFamily="34" charset="0"/>
                <a:cs typeface="Arial" panose="020B0604020202020204" pitchFamily="34" charset="0"/>
              </a:rPr>
              <a:t> </a:t>
            </a:r>
            <a:r>
              <a:rPr lang="cs-CZ" sz="1400">
                <a:latin typeface="Arial" panose="020B0604020202020204" pitchFamily="34" charset="0"/>
                <a:cs typeface="Arial" panose="020B0604020202020204" pitchFamily="34" charset="0"/>
              </a:rPr>
              <a:t>(Next-Gen </a:t>
            </a:r>
            <a:r>
              <a:rPr lang="cs-CZ" sz="1400" dirty="0" err="1">
                <a:latin typeface="Arial" panose="020B0604020202020204" pitchFamily="34" charset="0"/>
                <a:cs typeface="Arial" panose="020B0604020202020204" pitchFamily="34" charset="0"/>
              </a:rPr>
              <a:t>Sequencing</a:t>
            </a:r>
            <a:r>
              <a:rPr lang="cs-CZ" sz="1400" dirty="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cs-CZ" sz="1400" dirty="0">
                <a:latin typeface="Arial" panose="020B0604020202020204" pitchFamily="34" charset="0"/>
                <a:cs typeface="Arial" panose="020B0604020202020204" pitchFamily="34" charset="0"/>
              </a:rPr>
              <a:t>Běžné aneuploidie (</a:t>
            </a:r>
            <a:r>
              <a:rPr lang="cs-CZ" sz="1400" dirty="0" err="1">
                <a:latin typeface="Arial" panose="020B0604020202020204" pitchFamily="34" charset="0"/>
                <a:cs typeface="Arial" panose="020B0604020202020204" pitchFamily="34" charset="0"/>
              </a:rPr>
              <a:t>trisomie</a:t>
            </a:r>
            <a:r>
              <a:rPr lang="cs-CZ" sz="1400" dirty="0">
                <a:latin typeface="Arial" panose="020B0604020202020204" pitchFamily="34" charset="0"/>
                <a:cs typeface="Arial" panose="020B0604020202020204" pitchFamily="34" charset="0"/>
              </a:rPr>
              <a:t> 21,13,18)</a:t>
            </a:r>
          </a:p>
          <a:p>
            <a:pPr marL="285750" indent="-285750">
              <a:lnSpc>
                <a:spcPct val="150000"/>
              </a:lnSpc>
              <a:buFont typeface="Arial" panose="020B0604020202020204" pitchFamily="34" charset="0"/>
              <a:buChar char="•"/>
            </a:pPr>
            <a:r>
              <a:rPr lang="cs-CZ" sz="1400" dirty="0" err="1">
                <a:latin typeface="Arial" panose="020B0604020202020204" pitchFamily="34" charset="0"/>
                <a:cs typeface="Arial" panose="020B0604020202020204" pitchFamily="34" charset="0"/>
              </a:rPr>
              <a:t>Monogenně</a:t>
            </a:r>
            <a:r>
              <a:rPr lang="cs-CZ" sz="1400" dirty="0">
                <a:latin typeface="Arial" panose="020B0604020202020204" pitchFamily="34" charset="0"/>
                <a:cs typeface="Arial" panose="020B0604020202020204" pitchFamily="34" charset="0"/>
              </a:rPr>
              <a:t> podmíněné choroby</a:t>
            </a:r>
          </a:p>
          <a:p>
            <a:pPr marL="285750" indent="-285750">
              <a:lnSpc>
                <a:spcPct val="150000"/>
              </a:lnSpc>
              <a:buFont typeface="Arial" panose="020B0604020202020204" pitchFamily="34" charset="0"/>
              <a:buChar char="•"/>
            </a:pPr>
            <a:endParaRPr lang="cs-CZ" sz="1400" dirty="0">
              <a:latin typeface="Arial" panose="020B0604020202020204" pitchFamily="34" charset="0"/>
              <a:cs typeface="Arial" panose="020B0604020202020204" pitchFamily="34" charset="0"/>
            </a:endParaRPr>
          </a:p>
        </p:txBody>
      </p:sp>
      <p:pic>
        <p:nvPicPr>
          <p:cNvPr id="7" name="Obrázek 6"/>
          <p:cNvPicPr>
            <a:picLocks noChangeAspect="1"/>
          </p:cNvPicPr>
          <p:nvPr/>
        </p:nvPicPr>
        <p:blipFill>
          <a:blip r:embed="rId2"/>
          <a:stretch>
            <a:fillRect/>
          </a:stretch>
        </p:blipFill>
        <p:spPr>
          <a:xfrm>
            <a:off x="1585223" y="752861"/>
            <a:ext cx="4635229" cy="3962263"/>
          </a:xfrm>
          <a:prstGeom prst="rect">
            <a:avLst/>
          </a:prstGeom>
        </p:spPr>
      </p:pic>
      <p:pic>
        <p:nvPicPr>
          <p:cNvPr id="6" name="Obrázek 5"/>
          <p:cNvPicPr>
            <a:picLocks noChangeAspect="1"/>
          </p:cNvPicPr>
          <p:nvPr/>
        </p:nvPicPr>
        <p:blipFill>
          <a:blip r:embed="rId3"/>
          <a:stretch>
            <a:fillRect/>
          </a:stretch>
        </p:blipFill>
        <p:spPr>
          <a:xfrm>
            <a:off x="6188617" y="4937762"/>
            <a:ext cx="4425554" cy="1888209"/>
          </a:xfrm>
          <a:prstGeom prst="rect">
            <a:avLst/>
          </a:prstGeom>
        </p:spPr>
      </p:pic>
      <p:pic>
        <p:nvPicPr>
          <p:cNvPr id="8" name="Obrázek 7"/>
          <p:cNvPicPr>
            <a:picLocks noChangeAspect="1"/>
          </p:cNvPicPr>
          <p:nvPr/>
        </p:nvPicPr>
        <p:blipFill>
          <a:blip r:embed="rId4"/>
          <a:stretch>
            <a:fillRect/>
          </a:stretch>
        </p:blipFill>
        <p:spPr>
          <a:xfrm>
            <a:off x="6188618" y="4194795"/>
            <a:ext cx="4400961" cy="742967"/>
          </a:xfrm>
          <a:prstGeom prst="rect">
            <a:avLst/>
          </a:prstGeom>
        </p:spPr>
      </p:pic>
    </p:spTree>
    <p:extLst>
      <p:ext uri="{BB962C8B-B14F-4D97-AF65-F5344CB8AC3E}">
        <p14:creationId xmlns:p14="http://schemas.microsoft.com/office/powerpoint/2010/main" val="3169244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Výsledek obrázku pro embryo 6th we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0358" y="724850"/>
            <a:ext cx="3086163" cy="30861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1452563" y="3837835"/>
            <a:ext cx="506870" cy="369332"/>
          </a:xfrm>
          <a:prstGeom prst="rect">
            <a:avLst/>
          </a:prstGeom>
          <a:noFill/>
        </p:spPr>
        <p:txBody>
          <a:bodyPr wrap="none" rtlCol="0">
            <a:spAutoFit/>
          </a:bodyPr>
          <a:lstStyle/>
          <a:p>
            <a:r>
              <a:rPr lang="cs-CZ" dirty="0">
                <a:solidFill>
                  <a:schemeClr val="bg1"/>
                </a:solidFill>
              </a:rPr>
              <a:t>6W</a:t>
            </a:r>
            <a:endParaRPr lang="en-US" dirty="0">
              <a:solidFill>
                <a:schemeClr val="bg1"/>
              </a:solidFill>
            </a:endParaRPr>
          </a:p>
        </p:txBody>
      </p:sp>
      <p:pic>
        <p:nvPicPr>
          <p:cNvPr id="4108" name="Picture 12" descr="https://www.babycenter.com/ims/2015/01/pregnancy-week-7-tailbone_square.jpg,qwidth=384.pagespeed.ce.b1eADtun3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153" y="722602"/>
            <a:ext cx="3088411" cy="308841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7525742" y="3469924"/>
            <a:ext cx="506870" cy="369332"/>
          </a:xfrm>
          <a:prstGeom prst="rect">
            <a:avLst/>
          </a:prstGeom>
          <a:noFill/>
        </p:spPr>
        <p:txBody>
          <a:bodyPr wrap="none" rtlCol="0">
            <a:spAutoFit/>
          </a:bodyPr>
          <a:lstStyle/>
          <a:p>
            <a:r>
              <a:rPr lang="cs-CZ" dirty="0">
                <a:solidFill>
                  <a:schemeClr val="bg1"/>
                </a:solidFill>
              </a:rPr>
              <a:t>6W</a:t>
            </a:r>
            <a:endParaRPr lang="en-US" dirty="0">
              <a:solidFill>
                <a:schemeClr val="bg1"/>
              </a:solidFill>
            </a:endParaRPr>
          </a:p>
        </p:txBody>
      </p:sp>
      <p:sp>
        <p:nvSpPr>
          <p:cNvPr id="12" name="TextovéPole 11"/>
          <p:cNvSpPr txBox="1"/>
          <p:nvPr/>
        </p:nvSpPr>
        <p:spPr>
          <a:xfrm>
            <a:off x="4518870" y="3468503"/>
            <a:ext cx="506870" cy="369332"/>
          </a:xfrm>
          <a:prstGeom prst="rect">
            <a:avLst/>
          </a:prstGeom>
          <a:noFill/>
        </p:spPr>
        <p:txBody>
          <a:bodyPr wrap="none" rtlCol="0">
            <a:spAutoFit/>
          </a:bodyPr>
          <a:lstStyle/>
          <a:p>
            <a:r>
              <a:rPr lang="cs-CZ" dirty="0">
                <a:solidFill>
                  <a:schemeClr val="bg1"/>
                </a:solidFill>
              </a:rPr>
              <a:t>5W</a:t>
            </a:r>
            <a:endParaRPr lang="en-US" dirty="0">
              <a:solidFill>
                <a:schemeClr val="bg1"/>
              </a:solidFill>
            </a:endParaRPr>
          </a:p>
        </p:txBody>
      </p:sp>
      <p:pic>
        <p:nvPicPr>
          <p:cNvPr id="4110" name="Picture 14" descr="https://www.babycenter.com/ims/2015/01/pregnancy-week-5-amniotic-sac_square.jpg,qwidth=384.pagespeed.ce.2NhMZRfRI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2564" y="727116"/>
            <a:ext cx="3083897" cy="30838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1448650" y="3468503"/>
            <a:ext cx="506870" cy="369332"/>
          </a:xfrm>
          <a:prstGeom prst="rect">
            <a:avLst/>
          </a:prstGeom>
          <a:noFill/>
        </p:spPr>
        <p:txBody>
          <a:bodyPr wrap="none" rtlCol="0">
            <a:spAutoFit/>
          </a:bodyPr>
          <a:lstStyle/>
          <a:p>
            <a:r>
              <a:rPr lang="cs-CZ" dirty="0">
                <a:solidFill>
                  <a:schemeClr val="bg1"/>
                </a:solidFill>
              </a:rPr>
              <a:t>4W</a:t>
            </a:r>
            <a:endParaRPr lang="en-US" dirty="0">
              <a:solidFill>
                <a:schemeClr val="bg1"/>
              </a:solidFill>
            </a:endParaRPr>
          </a:p>
        </p:txBody>
      </p:sp>
      <p:sp>
        <p:nvSpPr>
          <p:cNvPr id="25" name="TextovéPole 24"/>
          <p:cNvSpPr txBox="1"/>
          <p:nvPr/>
        </p:nvSpPr>
        <p:spPr>
          <a:xfrm>
            <a:off x="7826859" y="384372"/>
            <a:ext cx="2581112" cy="369332"/>
          </a:xfrm>
          <a:prstGeom prst="rect">
            <a:avLst/>
          </a:prstGeom>
          <a:noFill/>
          <a:ln>
            <a:noFill/>
          </a:ln>
        </p:spPr>
        <p:txBody>
          <a:bodyPr wrap="square" rtlCol="0">
            <a:spAutoFit/>
          </a:bodyPr>
          <a:lstStyle/>
          <a:p>
            <a:pPr algn="r"/>
            <a:r>
              <a:rPr lang="cs-CZ" b="1">
                <a:latin typeface="Arial" panose="020B0604020202020204" pitchFamily="34" charset="0"/>
                <a:cs typeface="Arial" panose="020B0604020202020204" pitchFamily="34" charset="0"/>
              </a:rPr>
              <a:t>4.-6. </a:t>
            </a:r>
            <a:r>
              <a:rPr lang="cs-CZ" b="1" dirty="0">
                <a:latin typeface="Arial" panose="020B0604020202020204" pitchFamily="34" charset="0"/>
                <a:cs typeface="Arial" panose="020B0604020202020204" pitchFamily="34" charset="0"/>
              </a:rPr>
              <a:t>týden</a:t>
            </a:r>
            <a:endParaRPr lang="en-US" b="1" dirty="0">
              <a:latin typeface="Arial" panose="020B0604020202020204" pitchFamily="34" charset="0"/>
              <a:cs typeface="Arial" panose="020B0604020202020204" pitchFamily="34" charset="0"/>
            </a:endParaRPr>
          </a:p>
        </p:txBody>
      </p:sp>
      <p:sp>
        <p:nvSpPr>
          <p:cNvPr id="26" name="TextovéPole 25"/>
          <p:cNvSpPr txBox="1"/>
          <p:nvPr/>
        </p:nvSpPr>
        <p:spPr>
          <a:xfrm>
            <a:off x="1513785" y="359152"/>
            <a:ext cx="1988750" cy="369332"/>
          </a:xfrm>
          <a:prstGeom prst="rect">
            <a:avLst/>
          </a:prstGeom>
          <a:noFill/>
          <a:ln>
            <a:noFill/>
          </a:ln>
        </p:spPr>
        <p:txBody>
          <a:bodyPr wrap="none" rtlCol="0">
            <a:spAutoFit/>
          </a:bodyPr>
          <a:lstStyle/>
          <a:p>
            <a:r>
              <a:rPr lang="cs-CZ" b="1" dirty="0">
                <a:latin typeface="Arial" panose="020B0604020202020204" pitchFamily="34" charset="0"/>
                <a:cs typeface="Arial" panose="020B0604020202020204" pitchFamily="34" charset="0"/>
              </a:rPr>
              <a:t>VÝVOJ EMBRYA</a:t>
            </a:r>
            <a:endParaRPr lang="en-US" b="1" dirty="0">
              <a:latin typeface="Arial" panose="020B0604020202020204" pitchFamily="34" charset="0"/>
              <a:cs typeface="Arial" panose="020B0604020202020204" pitchFamily="34" charset="0"/>
            </a:endParaRPr>
          </a:p>
        </p:txBody>
      </p:sp>
      <p:sp>
        <p:nvSpPr>
          <p:cNvPr id="2" name="TextovéPole 1"/>
          <p:cNvSpPr txBox="1"/>
          <p:nvPr/>
        </p:nvSpPr>
        <p:spPr>
          <a:xfrm>
            <a:off x="1463025" y="3837835"/>
            <a:ext cx="3045385" cy="2492990"/>
          </a:xfrm>
          <a:prstGeom prst="rect">
            <a:avLst/>
          </a:prstGeom>
          <a:noFill/>
        </p:spPr>
        <p:txBody>
          <a:bodyPr wrap="square" rtlCol="0">
            <a:spAutoFit/>
          </a:bodyPr>
          <a:lstStyle/>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Segmentace mezodermu</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Primitivní střevo</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Laryngotracheální výchlipka</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Srdce (začíná bít 22-23. den)</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Základ končetinových pupenů</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Primární mozkové váčky a uzávěr neuroporů</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Diferenciace neurální lišty </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Základ thyroidey a adenohypofýzy</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Základ ektodermálních plakod, vzniká optický váček</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Jaterní a pankreatické divertikulum</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Septum transversum</a:t>
            </a:r>
            <a:endParaRPr lang="en-US" sz="1200">
              <a:latin typeface="Arial" panose="020B0604020202020204" pitchFamily="34" charset="0"/>
              <a:cs typeface="Arial" panose="020B0604020202020204" pitchFamily="34" charset="0"/>
            </a:endParaRPr>
          </a:p>
        </p:txBody>
      </p:sp>
      <p:sp>
        <p:nvSpPr>
          <p:cNvPr id="15" name="TextovéPole 14"/>
          <p:cNvSpPr txBox="1"/>
          <p:nvPr/>
        </p:nvSpPr>
        <p:spPr>
          <a:xfrm>
            <a:off x="4413585" y="3837835"/>
            <a:ext cx="3045385" cy="2308324"/>
          </a:xfrm>
          <a:prstGeom prst="rect">
            <a:avLst/>
          </a:prstGeom>
          <a:noFill/>
        </p:spPr>
        <p:txBody>
          <a:bodyPr wrap="square" rtlCol="0">
            <a:spAutoFit/>
          </a:bodyPr>
          <a:lstStyle/>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Pokračuje segmentace mezodermu</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Neurohypofýza</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Začátek septace srdce</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Plicní pupeny se větví, pseudoglandulární stádium vývoje plic</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Růst hlemýždě</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Čočková výchlipka, nasální plakody </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Čtvrtá mozková komora</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Žaberní oblouky, brázdy a výchlipky</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Končetinové pupeny rostou</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Začátek krvetvorné funkce jater</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Retinální pigment</a:t>
            </a:r>
            <a:endParaRPr lang="en-US" sz="1200">
              <a:latin typeface="Arial" panose="020B0604020202020204" pitchFamily="34" charset="0"/>
              <a:cs typeface="Arial" panose="020B0604020202020204" pitchFamily="34" charset="0"/>
            </a:endParaRPr>
          </a:p>
        </p:txBody>
      </p:sp>
      <p:sp>
        <p:nvSpPr>
          <p:cNvPr id="16" name="TextovéPole 15"/>
          <p:cNvSpPr txBox="1"/>
          <p:nvPr/>
        </p:nvSpPr>
        <p:spPr>
          <a:xfrm>
            <a:off x="7525743" y="3811012"/>
            <a:ext cx="3045385" cy="3046988"/>
          </a:xfrm>
          <a:prstGeom prst="rect">
            <a:avLst/>
          </a:prstGeom>
          <a:noFill/>
        </p:spPr>
        <p:txBody>
          <a:bodyPr wrap="square" rtlCol="0">
            <a:spAutoFit/>
          </a:bodyPr>
          <a:lstStyle/>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Vývoj derivátů entodermálních žaberních výchlipek (příštítná tělíska, thymus)</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Základ nadledvin</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Srdce a plíce v hrudní obalsti</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Základy končetin inervované, diferenciace myoblastů</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Vývoj obličeje – maxilární a mandibulární výběžky, základ patra, formování choan</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telencephalon diferencuje – archicortex, paleocortex a neocortex. Základ choroidního plexu</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Rotace žaludku</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Fůze základů pankreatu</a:t>
            </a:r>
          </a:p>
          <a:p>
            <a:pPr marL="171450" indent="-171450">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815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https://www.babycenter.com/ims/2015/01/pregnancy-week-10-fingernails_square.jpg,qwidth=384.pagespeed.ce.oBeJl2aX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660" y="833185"/>
            <a:ext cx="3015048" cy="301504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8141184" y="308539"/>
            <a:ext cx="2581112" cy="369332"/>
          </a:xfrm>
          <a:prstGeom prst="rect">
            <a:avLst/>
          </a:prstGeom>
          <a:noFill/>
          <a:ln>
            <a:noFill/>
          </a:ln>
        </p:spPr>
        <p:txBody>
          <a:bodyPr wrap="square" rtlCol="0">
            <a:spAutoFit/>
          </a:bodyPr>
          <a:lstStyle/>
          <a:p>
            <a:pPr algn="r"/>
            <a:r>
              <a:rPr lang="cs-CZ" b="1">
                <a:latin typeface="Arial" panose="020B0604020202020204" pitchFamily="34" charset="0"/>
                <a:cs typeface="Arial" panose="020B0604020202020204" pitchFamily="34" charset="0"/>
              </a:rPr>
              <a:t>8. </a:t>
            </a:r>
            <a:r>
              <a:rPr lang="cs-CZ" b="1" dirty="0">
                <a:latin typeface="Arial" panose="020B0604020202020204" pitchFamily="34" charset="0"/>
                <a:cs typeface="Arial" panose="020B0604020202020204" pitchFamily="34" charset="0"/>
              </a:rPr>
              <a:t>týden</a:t>
            </a:r>
            <a:endParaRPr lang="en-US" b="1" dirty="0">
              <a:latin typeface="Arial" panose="020B0604020202020204" pitchFamily="34" charset="0"/>
              <a:cs typeface="Arial" panose="020B0604020202020204" pitchFamily="34" charset="0"/>
            </a:endParaRPr>
          </a:p>
        </p:txBody>
      </p:sp>
      <p:sp>
        <p:nvSpPr>
          <p:cNvPr id="4" name="TextovéPole 3"/>
          <p:cNvSpPr txBox="1"/>
          <p:nvPr/>
        </p:nvSpPr>
        <p:spPr>
          <a:xfrm>
            <a:off x="1871328" y="327264"/>
            <a:ext cx="1988750" cy="369332"/>
          </a:xfrm>
          <a:prstGeom prst="rect">
            <a:avLst/>
          </a:prstGeom>
          <a:noFill/>
          <a:ln>
            <a:noFill/>
          </a:ln>
        </p:spPr>
        <p:txBody>
          <a:bodyPr wrap="none" rtlCol="0">
            <a:spAutoFit/>
          </a:bodyPr>
          <a:lstStyle/>
          <a:p>
            <a:r>
              <a:rPr lang="cs-CZ" b="1" dirty="0">
                <a:latin typeface="Arial" panose="020B0604020202020204" pitchFamily="34" charset="0"/>
                <a:cs typeface="Arial" panose="020B0604020202020204" pitchFamily="34" charset="0"/>
              </a:rPr>
              <a:t>VÝVOJ EMBRYA</a:t>
            </a:r>
            <a:endParaRPr lang="en-US" b="1" dirty="0">
              <a:latin typeface="Arial" panose="020B0604020202020204" pitchFamily="34" charset="0"/>
              <a:cs typeface="Arial" panose="020B0604020202020204" pitchFamily="34" charset="0"/>
            </a:endParaRPr>
          </a:p>
        </p:txBody>
      </p:sp>
      <p:pic>
        <p:nvPicPr>
          <p:cNvPr id="5" name="Picture 6" descr="Výsledek obrázku pro embryo 8th we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668" y="833185"/>
            <a:ext cx="3015049" cy="301504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2106669" y="3478902"/>
            <a:ext cx="694421" cy="369332"/>
          </a:xfrm>
          <a:prstGeom prst="rect">
            <a:avLst/>
          </a:prstGeom>
          <a:noFill/>
        </p:spPr>
        <p:txBody>
          <a:bodyPr wrap="none" rtlCol="0">
            <a:spAutoFit/>
          </a:bodyPr>
          <a:lstStyle/>
          <a:p>
            <a:r>
              <a:rPr lang="cs-CZ" dirty="0">
                <a:solidFill>
                  <a:schemeClr val="bg1"/>
                </a:solidFill>
              </a:rPr>
              <a:t>7-8W</a:t>
            </a:r>
            <a:endParaRPr lang="en-US" dirty="0">
              <a:solidFill>
                <a:schemeClr val="bg1"/>
              </a:solidFill>
            </a:endParaRPr>
          </a:p>
        </p:txBody>
      </p:sp>
      <p:sp>
        <p:nvSpPr>
          <p:cNvPr id="9" name="TextovéPole 8"/>
          <p:cNvSpPr txBox="1"/>
          <p:nvPr/>
        </p:nvSpPr>
        <p:spPr>
          <a:xfrm>
            <a:off x="6761266" y="3522847"/>
            <a:ext cx="694421" cy="369332"/>
          </a:xfrm>
          <a:prstGeom prst="rect">
            <a:avLst/>
          </a:prstGeom>
          <a:noFill/>
        </p:spPr>
        <p:txBody>
          <a:bodyPr wrap="none" rtlCol="0">
            <a:spAutoFit/>
          </a:bodyPr>
          <a:lstStyle/>
          <a:p>
            <a:r>
              <a:rPr lang="cs-CZ">
                <a:solidFill>
                  <a:schemeClr val="bg1"/>
                </a:solidFill>
              </a:rPr>
              <a:t>8-9W</a:t>
            </a:r>
            <a:endParaRPr lang="en-US" dirty="0">
              <a:solidFill>
                <a:schemeClr val="bg1"/>
              </a:solidFill>
            </a:endParaRPr>
          </a:p>
        </p:txBody>
      </p:sp>
      <p:sp>
        <p:nvSpPr>
          <p:cNvPr id="12" name="TextovéPole 11"/>
          <p:cNvSpPr txBox="1"/>
          <p:nvPr/>
        </p:nvSpPr>
        <p:spPr>
          <a:xfrm>
            <a:off x="2154222" y="3892182"/>
            <a:ext cx="3045385" cy="830997"/>
          </a:xfrm>
          <a:prstGeom prst="rect">
            <a:avLst/>
          </a:prstGeom>
          <a:noFill/>
        </p:spPr>
        <p:txBody>
          <a:bodyPr wrap="square" rtlCol="0">
            <a:spAutoFit/>
          </a:bodyPr>
          <a:lstStyle/>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Sekrece endokrinního pankreatu</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Růst jater, vznik a luminizace vývodů</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Základy osifikace končetin</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Vývoj mozkových jader</a:t>
            </a:r>
            <a:endParaRPr lang="en-US" sz="1200">
              <a:latin typeface="Arial" panose="020B0604020202020204" pitchFamily="34" charset="0"/>
              <a:cs typeface="Arial" panose="020B0604020202020204" pitchFamily="34" charset="0"/>
            </a:endParaRPr>
          </a:p>
        </p:txBody>
      </p:sp>
      <p:sp>
        <p:nvSpPr>
          <p:cNvPr id="13" name="TextovéPole 12"/>
          <p:cNvSpPr txBox="1"/>
          <p:nvPr/>
        </p:nvSpPr>
        <p:spPr>
          <a:xfrm>
            <a:off x="5824723" y="3873453"/>
            <a:ext cx="4814316" cy="1754326"/>
          </a:xfrm>
          <a:prstGeom prst="rect">
            <a:avLst/>
          </a:prstGeom>
          <a:noFill/>
        </p:spPr>
        <p:txBody>
          <a:bodyPr wrap="square" rtlCol="0">
            <a:spAutoFit/>
          </a:bodyPr>
          <a:lstStyle/>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Klouby horních a později i dolních končetin umožňují rotaci</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Růst prstů</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Stratifikace kůry mozečku</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Anální membrána perforuje</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Herniace střevních kliček</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Testes produkují testosteron</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Na hlavě vyvinutý nos, zvukovod, víčka, základ ušních boltců</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Páteř - 33-34 chrupavčitých obratlů</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Embryonální „ocas“ vymizel</a:t>
            </a:r>
          </a:p>
        </p:txBody>
      </p:sp>
      <p:pic>
        <p:nvPicPr>
          <p:cNvPr id="17" name="Obrázek 16"/>
          <p:cNvPicPr>
            <a:picLocks noChangeAspect="1"/>
          </p:cNvPicPr>
          <p:nvPr/>
        </p:nvPicPr>
        <p:blipFill>
          <a:blip r:embed="rId5"/>
          <a:stretch>
            <a:fillRect/>
          </a:stretch>
        </p:blipFill>
        <p:spPr>
          <a:xfrm>
            <a:off x="9431740" y="2045049"/>
            <a:ext cx="1315062" cy="1803185"/>
          </a:xfrm>
          <a:prstGeom prst="rect">
            <a:avLst/>
          </a:prstGeom>
        </p:spPr>
      </p:pic>
      <p:sp>
        <p:nvSpPr>
          <p:cNvPr id="7" name="TextovéPole 6"/>
          <p:cNvSpPr txBox="1"/>
          <p:nvPr/>
        </p:nvSpPr>
        <p:spPr>
          <a:xfrm>
            <a:off x="2154221" y="4767126"/>
            <a:ext cx="2400016" cy="276999"/>
          </a:xfrm>
          <a:prstGeom prst="rect">
            <a:avLst/>
          </a:prstGeom>
          <a:noFill/>
        </p:spPr>
        <p:txBody>
          <a:bodyPr wrap="none" rtlCol="0">
            <a:spAutoFit/>
          </a:bodyPr>
          <a:lstStyle/>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UZ potvrzení těhotenství (ČR)</a:t>
            </a:r>
            <a:endParaRPr lang="en-US" sz="1200">
              <a:latin typeface="Arial" panose="020B0604020202020204" pitchFamily="34" charset="0"/>
              <a:cs typeface="Arial" panose="020B0604020202020204" pitchFamily="34" charset="0"/>
            </a:endParaRPr>
          </a:p>
        </p:txBody>
      </p:sp>
      <p:sp>
        <p:nvSpPr>
          <p:cNvPr id="8" name="AutoShape 2" descr="Week 8 Ultrasound: What It Would Look Like | Parent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Obrázek 9"/>
          <p:cNvPicPr>
            <a:picLocks noChangeAspect="1"/>
          </p:cNvPicPr>
          <p:nvPr/>
        </p:nvPicPr>
        <p:blipFill>
          <a:blip r:embed="rId6"/>
          <a:stretch>
            <a:fillRect/>
          </a:stretch>
        </p:blipFill>
        <p:spPr>
          <a:xfrm>
            <a:off x="2092767" y="5088072"/>
            <a:ext cx="3028950" cy="1514475"/>
          </a:xfrm>
          <a:prstGeom prst="rect">
            <a:avLst/>
          </a:prstGeom>
        </p:spPr>
      </p:pic>
    </p:spTree>
    <p:extLst>
      <p:ext uri="{BB962C8B-B14F-4D97-AF65-F5344CB8AC3E}">
        <p14:creationId xmlns:p14="http://schemas.microsoft.com/office/powerpoint/2010/main" val="3625337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babycenter.com/ims/2015/01/pregnancy-week-13-fingerprints_square.jpg,qwidth=384.pagespeed.ce.Y6AMYvlbE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774" y="502285"/>
            <a:ext cx="3146854" cy="3146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1469107" y="3279807"/>
            <a:ext cx="1046890" cy="369332"/>
          </a:xfrm>
          <a:prstGeom prst="rect">
            <a:avLst/>
          </a:prstGeom>
          <a:noFill/>
        </p:spPr>
        <p:txBody>
          <a:bodyPr wrap="none" rtlCol="0">
            <a:spAutoFit/>
          </a:bodyPr>
          <a:lstStyle/>
          <a:p>
            <a:r>
              <a:rPr lang="cs-CZ">
                <a:solidFill>
                  <a:schemeClr val="bg1"/>
                </a:solidFill>
              </a:rPr>
              <a:t>3M, 12.tt</a:t>
            </a:r>
            <a:endParaRPr lang="en-US" dirty="0">
              <a:solidFill>
                <a:schemeClr val="bg1"/>
              </a:solidFill>
            </a:endParaRPr>
          </a:p>
        </p:txBody>
      </p:sp>
      <p:sp>
        <p:nvSpPr>
          <p:cNvPr id="14" name="TextovéPole 13"/>
          <p:cNvSpPr txBox="1"/>
          <p:nvPr/>
        </p:nvSpPr>
        <p:spPr>
          <a:xfrm>
            <a:off x="8817947" y="167451"/>
            <a:ext cx="1598005" cy="369332"/>
          </a:xfrm>
          <a:prstGeom prst="rect">
            <a:avLst/>
          </a:prstGeom>
          <a:noFill/>
          <a:ln>
            <a:noFill/>
          </a:ln>
        </p:spPr>
        <p:txBody>
          <a:bodyPr wrap="square" rtlCol="0">
            <a:spAutoFit/>
          </a:bodyPr>
          <a:lstStyle/>
          <a:p>
            <a:pPr algn="r"/>
            <a:r>
              <a:rPr lang="cs-CZ" b="1" dirty="0">
                <a:latin typeface="Arial" panose="020B0604020202020204" pitchFamily="34" charset="0"/>
                <a:cs typeface="Arial" panose="020B0604020202020204" pitchFamily="34" charset="0"/>
              </a:rPr>
              <a:t>3-4. měsíc</a:t>
            </a:r>
            <a:endParaRPr lang="en-US" b="1" dirty="0">
              <a:latin typeface="Arial" panose="020B0604020202020204" pitchFamily="34" charset="0"/>
              <a:cs typeface="Arial" panose="020B0604020202020204" pitchFamily="34" charset="0"/>
            </a:endParaRPr>
          </a:p>
        </p:txBody>
      </p:sp>
      <p:sp>
        <p:nvSpPr>
          <p:cNvPr id="5" name="TextovéPole 4"/>
          <p:cNvSpPr txBox="1"/>
          <p:nvPr/>
        </p:nvSpPr>
        <p:spPr>
          <a:xfrm>
            <a:off x="1470774" y="5288340"/>
            <a:ext cx="5856400" cy="1569660"/>
          </a:xfrm>
          <a:prstGeom prst="rect">
            <a:avLst/>
          </a:prstGeom>
          <a:noFill/>
        </p:spPr>
        <p:txBody>
          <a:bodyPr wrap="square" rtlCol="0">
            <a:spAutoFit/>
          </a:bodyPr>
          <a:lstStyle/>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Plod polyká plodovou vodu – nezbytné pro další vývoj GIT</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Rychlý růst hlavy (nepoměr k velikosti těla)</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Oční víčka srůstají</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Osifikační centra patrná UZ</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Vývoj zevního genitálu </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Ledviny tvoří moč, ostatní orgány začínají fungovat</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Kosterní svalstvo je inervované</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V pupečníku přetrvává fyziologická hernie, ve 12. týdnu repozice střevních kliček</a:t>
            </a:r>
          </a:p>
        </p:txBody>
      </p:sp>
      <p:sp>
        <p:nvSpPr>
          <p:cNvPr id="6" name="TextovéPole 5"/>
          <p:cNvSpPr txBox="1"/>
          <p:nvPr/>
        </p:nvSpPr>
        <p:spPr>
          <a:xfrm>
            <a:off x="1500959" y="478585"/>
            <a:ext cx="1486304" cy="307777"/>
          </a:xfrm>
          <a:prstGeom prst="rect">
            <a:avLst/>
          </a:prstGeom>
          <a:noFill/>
        </p:spPr>
        <p:txBody>
          <a:bodyPr wrap="none" rtlCol="0">
            <a:spAutoFit/>
          </a:bodyPr>
          <a:lstStyle/>
          <a:p>
            <a:r>
              <a:rPr lang="cs-CZ" sz="1400">
                <a:solidFill>
                  <a:schemeClr val="bg1"/>
                </a:solidFill>
                <a:latin typeface="Arial" panose="020B0604020202020204" pitchFamily="34" charset="0"/>
                <a:cs typeface="Arial" panose="020B0604020202020204" pitchFamily="34" charset="0"/>
              </a:rPr>
              <a:t>60-70mm, 150 g</a:t>
            </a:r>
            <a:endParaRPr lang="en-US" sz="1400">
              <a:solidFill>
                <a:schemeClr val="bg1"/>
              </a:solidFill>
              <a:latin typeface="Arial" panose="020B0604020202020204" pitchFamily="34" charset="0"/>
              <a:cs typeface="Arial" panose="020B0604020202020204" pitchFamily="34" charset="0"/>
            </a:endParaRPr>
          </a:p>
        </p:txBody>
      </p:sp>
      <p:sp>
        <p:nvSpPr>
          <p:cNvPr id="7" name="TextovéPole 6"/>
          <p:cNvSpPr txBox="1"/>
          <p:nvPr/>
        </p:nvSpPr>
        <p:spPr>
          <a:xfrm>
            <a:off x="1469107" y="88916"/>
            <a:ext cx="1673087" cy="400110"/>
          </a:xfrm>
          <a:prstGeom prst="rect">
            <a:avLst/>
          </a:prstGeom>
          <a:noFill/>
          <a:ln>
            <a:noFill/>
          </a:ln>
        </p:spPr>
        <p:txBody>
          <a:bodyPr wrap="none" rtlCol="0">
            <a:spAutoFit/>
          </a:bodyPr>
          <a:lstStyle/>
          <a:p>
            <a:r>
              <a:rPr lang="cs-CZ" sz="2000" b="1" dirty="0"/>
              <a:t>VÝVOJ PLODU</a:t>
            </a:r>
            <a:endParaRPr lang="en-US" sz="2000" b="1" dirty="0"/>
          </a:p>
        </p:txBody>
      </p:sp>
      <p:pic>
        <p:nvPicPr>
          <p:cNvPr id="9" name="Picture 4" descr="https://www.babycenter.com/ims/2015/01/pregnancy-week-16-heart-development_square.jpg,qwidth=384.pagespeed.ce.lNn2G1p7g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528" y="1718567"/>
            <a:ext cx="3521249" cy="34602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10115920" y="4766683"/>
            <a:ext cx="498855" cy="369332"/>
          </a:xfrm>
          <a:prstGeom prst="rect">
            <a:avLst/>
          </a:prstGeom>
          <a:noFill/>
        </p:spPr>
        <p:txBody>
          <a:bodyPr wrap="none" rtlCol="0">
            <a:spAutoFit/>
          </a:bodyPr>
          <a:lstStyle/>
          <a:p>
            <a:r>
              <a:rPr lang="cs-CZ">
                <a:solidFill>
                  <a:schemeClr val="bg1"/>
                </a:solidFill>
              </a:rPr>
              <a:t>4M</a:t>
            </a:r>
            <a:endParaRPr lang="en-US" dirty="0">
              <a:solidFill>
                <a:schemeClr val="bg1"/>
              </a:solidFill>
            </a:endParaRPr>
          </a:p>
        </p:txBody>
      </p:sp>
      <p:sp>
        <p:nvSpPr>
          <p:cNvPr id="12" name="TextovéPole 11"/>
          <p:cNvSpPr txBox="1"/>
          <p:nvPr/>
        </p:nvSpPr>
        <p:spPr>
          <a:xfrm>
            <a:off x="7046441" y="1775951"/>
            <a:ext cx="1327608" cy="307777"/>
          </a:xfrm>
          <a:prstGeom prst="rect">
            <a:avLst/>
          </a:prstGeom>
          <a:noFill/>
        </p:spPr>
        <p:txBody>
          <a:bodyPr wrap="none" rtlCol="0">
            <a:spAutoFit/>
          </a:bodyPr>
          <a:lstStyle/>
          <a:p>
            <a:r>
              <a:rPr lang="cs-CZ" sz="1400">
                <a:solidFill>
                  <a:schemeClr val="bg1"/>
                </a:solidFill>
                <a:latin typeface="Arial" panose="020B0604020202020204" pitchFamily="34" charset="0"/>
                <a:cs typeface="Arial" panose="020B0604020202020204" pitchFamily="34" charset="0"/>
              </a:rPr>
              <a:t>130mm, 450 g</a:t>
            </a:r>
            <a:endParaRPr lang="en-US" sz="1400">
              <a:solidFill>
                <a:schemeClr val="bg1"/>
              </a:solidFill>
              <a:latin typeface="Arial" panose="020B0604020202020204" pitchFamily="34" charset="0"/>
              <a:cs typeface="Arial" panose="020B0604020202020204" pitchFamily="34" charset="0"/>
            </a:endParaRPr>
          </a:p>
        </p:txBody>
      </p:sp>
      <p:sp>
        <p:nvSpPr>
          <p:cNvPr id="15" name="TextovéPole 14"/>
          <p:cNvSpPr txBox="1"/>
          <p:nvPr/>
        </p:nvSpPr>
        <p:spPr>
          <a:xfrm>
            <a:off x="6856490" y="5178806"/>
            <a:ext cx="3251432" cy="1015663"/>
          </a:xfrm>
          <a:prstGeom prst="rect">
            <a:avLst/>
          </a:prstGeom>
          <a:noFill/>
        </p:spPr>
        <p:txBody>
          <a:bodyPr wrap="square" rtlCol="0">
            <a:spAutoFit/>
          </a:bodyPr>
          <a:lstStyle/>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Rychlý růst</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Osifikace skeletu</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Růst obličeje, viditelná mandibula</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Zevní genitál zřetelný</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Šedá zona hranice viability (22-24tt)</a:t>
            </a:r>
          </a:p>
        </p:txBody>
      </p:sp>
      <p:pic>
        <p:nvPicPr>
          <p:cNvPr id="16" name="Obrázek 15"/>
          <p:cNvPicPr>
            <a:picLocks noChangeAspect="1"/>
          </p:cNvPicPr>
          <p:nvPr/>
        </p:nvPicPr>
        <p:blipFill>
          <a:blip r:embed="rId5"/>
          <a:stretch>
            <a:fillRect/>
          </a:stretch>
        </p:blipFill>
        <p:spPr>
          <a:xfrm>
            <a:off x="4502500" y="547383"/>
            <a:ext cx="2314905" cy="2123201"/>
          </a:xfrm>
          <a:prstGeom prst="rect">
            <a:avLst/>
          </a:prstGeom>
        </p:spPr>
      </p:pic>
      <p:pic>
        <p:nvPicPr>
          <p:cNvPr id="17" name="Obrázek 16"/>
          <p:cNvPicPr>
            <a:picLocks noChangeAspect="1"/>
          </p:cNvPicPr>
          <p:nvPr/>
        </p:nvPicPr>
        <p:blipFill>
          <a:blip r:embed="rId6"/>
          <a:stretch>
            <a:fillRect/>
          </a:stretch>
        </p:blipFill>
        <p:spPr>
          <a:xfrm>
            <a:off x="2030683" y="3582619"/>
            <a:ext cx="2342456" cy="1596187"/>
          </a:xfrm>
          <a:prstGeom prst="rect">
            <a:avLst/>
          </a:prstGeom>
        </p:spPr>
      </p:pic>
    </p:spTree>
    <p:extLst>
      <p:ext uri="{BB962C8B-B14F-4D97-AF65-F5344CB8AC3E}">
        <p14:creationId xmlns:p14="http://schemas.microsoft.com/office/powerpoint/2010/main" val="436732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8881403" y="69734"/>
            <a:ext cx="1598005" cy="369332"/>
          </a:xfrm>
          <a:prstGeom prst="rect">
            <a:avLst/>
          </a:prstGeom>
          <a:noFill/>
          <a:ln>
            <a:noFill/>
          </a:ln>
        </p:spPr>
        <p:txBody>
          <a:bodyPr wrap="square" rtlCol="0">
            <a:spAutoFit/>
          </a:bodyPr>
          <a:lstStyle/>
          <a:p>
            <a:pPr algn="r"/>
            <a:r>
              <a:rPr lang="cs-CZ" b="1">
                <a:latin typeface="Arial" panose="020B0604020202020204" pitchFamily="34" charset="0"/>
                <a:cs typeface="Arial" panose="020B0604020202020204" pitchFamily="34" charset="0"/>
              </a:rPr>
              <a:t>5-9. měsíc</a:t>
            </a:r>
            <a:endParaRPr lang="en-US" b="1" dirty="0">
              <a:latin typeface="Arial" panose="020B0604020202020204" pitchFamily="34" charset="0"/>
              <a:cs typeface="Arial" panose="020B0604020202020204" pitchFamily="34" charset="0"/>
            </a:endParaRPr>
          </a:p>
        </p:txBody>
      </p:sp>
      <p:pic>
        <p:nvPicPr>
          <p:cNvPr id="7174" name="Picture 6" descr="https://www.babycenter.com/ims/2015/01/pregnancy-week-20-fetal-movement_square.jpg,qwidth=384.pagespeed.ce.8mkE_5jDt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02349"/>
            <a:ext cx="2726707" cy="27267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p:cNvSpPr txBox="1"/>
          <p:nvPr/>
        </p:nvSpPr>
        <p:spPr>
          <a:xfrm>
            <a:off x="1524000" y="2868114"/>
            <a:ext cx="498855" cy="369332"/>
          </a:xfrm>
          <a:prstGeom prst="rect">
            <a:avLst/>
          </a:prstGeom>
          <a:noFill/>
        </p:spPr>
        <p:txBody>
          <a:bodyPr wrap="none" rtlCol="0">
            <a:spAutoFit/>
          </a:bodyPr>
          <a:lstStyle/>
          <a:p>
            <a:r>
              <a:rPr lang="cs-CZ">
                <a:solidFill>
                  <a:schemeClr val="bg1"/>
                </a:solidFill>
              </a:rPr>
              <a:t>5M</a:t>
            </a:r>
            <a:endParaRPr lang="en-US" dirty="0">
              <a:solidFill>
                <a:schemeClr val="bg1"/>
              </a:solidFill>
            </a:endParaRPr>
          </a:p>
        </p:txBody>
      </p:sp>
      <p:sp>
        <p:nvSpPr>
          <p:cNvPr id="18" name="TextovéPole 17"/>
          <p:cNvSpPr txBox="1"/>
          <p:nvPr/>
        </p:nvSpPr>
        <p:spPr>
          <a:xfrm>
            <a:off x="1619697" y="3425468"/>
            <a:ext cx="3196281" cy="1569660"/>
          </a:xfrm>
          <a:prstGeom prst="rect">
            <a:avLst/>
          </a:prstGeom>
          <a:noFill/>
        </p:spPr>
        <p:txBody>
          <a:bodyPr wrap="square" rtlCol="0">
            <a:spAutoFit/>
          </a:bodyPr>
          <a:lstStyle/>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Růst končetin</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Matka cítí pohyby plodu</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Vernix caseosa, tvoří se lanugo</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Viditelné krátké vlasy, řasy</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Plod reaguje na zvuk a později i na světlo</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Plíce začínají tvořit surfaktant</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Hranice viability 25tt (plná péče)</a:t>
            </a:r>
          </a:p>
          <a:p>
            <a:pPr marL="171450" indent="-171450">
              <a:buFont typeface="Arial" panose="020B0604020202020204" pitchFamily="34" charset="0"/>
              <a:buChar char="•"/>
            </a:pPr>
            <a:endParaRPr lang="cs-CZ" sz="1200">
              <a:latin typeface="Arial" panose="020B0604020202020204" pitchFamily="34" charset="0"/>
              <a:cs typeface="Arial" panose="020B0604020202020204" pitchFamily="34" charset="0"/>
            </a:endParaRPr>
          </a:p>
        </p:txBody>
      </p:sp>
      <p:sp>
        <p:nvSpPr>
          <p:cNvPr id="19" name="TextovéPole 18"/>
          <p:cNvSpPr txBox="1"/>
          <p:nvPr/>
        </p:nvSpPr>
        <p:spPr>
          <a:xfrm>
            <a:off x="1524000" y="510740"/>
            <a:ext cx="2042547" cy="307777"/>
          </a:xfrm>
          <a:prstGeom prst="rect">
            <a:avLst/>
          </a:prstGeom>
          <a:noFill/>
        </p:spPr>
        <p:txBody>
          <a:bodyPr wrap="none" rtlCol="0">
            <a:spAutoFit/>
          </a:bodyPr>
          <a:lstStyle/>
          <a:p>
            <a:r>
              <a:rPr lang="cs-CZ" sz="1400">
                <a:solidFill>
                  <a:schemeClr val="bg1"/>
                </a:solidFill>
                <a:latin typeface="Arial" panose="020B0604020202020204" pitchFamily="34" charset="0"/>
                <a:cs typeface="Arial" panose="020B0604020202020204" pitchFamily="34" charset="0"/>
              </a:rPr>
              <a:t>160-200mm, 500-600 g</a:t>
            </a:r>
            <a:endParaRPr lang="en-US" sz="1400">
              <a:solidFill>
                <a:schemeClr val="bg1"/>
              </a:solidFill>
              <a:latin typeface="Arial" panose="020B0604020202020204" pitchFamily="34" charset="0"/>
              <a:cs typeface="Arial" panose="020B0604020202020204" pitchFamily="34" charset="0"/>
            </a:endParaRPr>
          </a:p>
        </p:txBody>
      </p:sp>
      <p:pic>
        <p:nvPicPr>
          <p:cNvPr id="7176" name="Picture 8" descr="https://www.babycenter.com/ims/2015/01/pregnancy-week-25-baby-fat_square.jpg,qwidth=384.pagespeed.ce.e7QTnsZ1z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485" y="520738"/>
            <a:ext cx="2723423" cy="27234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ovéPole 20"/>
          <p:cNvSpPr txBox="1"/>
          <p:nvPr/>
        </p:nvSpPr>
        <p:spPr>
          <a:xfrm>
            <a:off x="4738484" y="3425469"/>
            <a:ext cx="3165060" cy="1015663"/>
          </a:xfrm>
          <a:prstGeom prst="rect">
            <a:avLst/>
          </a:prstGeom>
          <a:noFill/>
        </p:spPr>
        <p:txBody>
          <a:bodyPr wrap="square" rtlCol="0">
            <a:spAutoFit/>
          </a:bodyPr>
          <a:lstStyle/>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Otevírají se víčka</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Vrásčitá kůže s prosvítajícími kapilárami</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Začíná se tvořit podkožní tuk</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Další růst vlasů</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Zrání orgánových soustav</a:t>
            </a:r>
          </a:p>
        </p:txBody>
      </p:sp>
      <p:sp>
        <p:nvSpPr>
          <p:cNvPr id="22" name="TextovéPole 21"/>
          <p:cNvSpPr txBox="1"/>
          <p:nvPr/>
        </p:nvSpPr>
        <p:spPr>
          <a:xfrm>
            <a:off x="4758330" y="546290"/>
            <a:ext cx="1685077" cy="307777"/>
          </a:xfrm>
          <a:prstGeom prst="rect">
            <a:avLst/>
          </a:prstGeom>
          <a:noFill/>
        </p:spPr>
        <p:txBody>
          <a:bodyPr wrap="none" rtlCol="0">
            <a:spAutoFit/>
          </a:bodyPr>
          <a:lstStyle/>
          <a:p>
            <a:r>
              <a:rPr lang="cs-CZ" sz="1400">
                <a:solidFill>
                  <a:schemeClr val="bg1"/>
                </a:solidFill>
                <a:latin typeface="Arial" panose="020B0604020202020204" pitchFamily="34" charset="0"/>
                <a:cs typeface="Arial" panose="020B0604020202020204" pitchFamily="34" charset="0"/>
              </a:rPr>
              <a:t>300mm, 800-900 g</a:t>
            </a:r>
            <a:endParaRPr lang="en-US" sz="1400">
              <a:solidFill>
                <a:schemeClr val="bg1"/>
              </a:solidFill>
              <a:latin typeface="Arial" panose="020B0604020202020204" pitchFamily="34" charset="0"/>
              <a:cs typeface="Arial" panose="020B0604020202020204" pitchFamily="34" charset="0"/>
            </a:endParaRPr>
          </a:p>
        </p:txBody>
      </p:sp>
      <p:sp>
        <p:nvSpPr>
          <p:cNvPr id="23" name="TextovéPole 22"/>
          <p:cNvSpPr txBox="1"/>
          <p:nvPr/>
        </p:nvSpPr>
        <p:spPr>
          <a:xfrm>
            <a:off x="4738484" y="2868114"/>
            <a:ext cx="686406" cy="369332"/>
          </a:xfrm>
          <a:prstGeom prst="rect">
            <a:avLst/>
          </a:prstGeom>
          <a:noFill/>
        </p:spPr>
        <p:txBody>
          <a:bodyPr wrap="none" rtlCol="0">
            <a:spAutoFit/>
          </a:bodyPr>
          <a:lstStyle/>
          <a:p>
            <a:r>
              <a:rPr lang="cs-CZ">
                <a:solidFill>
                  <a:schemeClr val="bg1"/>
                </a:solidFill>
              </a:rPr>
              <a:t>6-7M</a:t>
            </a:r>
            <a:endParaRPr lang="en-US" dirty="0">
              <a:solidFill>
                <a:schemeClr val="bg1"/>
              </a:solidFill>
            </a:endParaRPr>
          </a:p>
        </p:txBody>
      </p:sp>
      <p:pic>
        <p:nvPicPr>
          <p:cNvPr id="7178" name="Picture 10" descr="https://www.babycenter.com/ims/2015/01/pregnancy-week-38-eye-color_square.jpg,qwidth=384.pagespeed.ce.CWfjb4GQX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970" y="520962"/>
            <a:ext cx="2715031" cy="2715031"/>
          </a:xfrm>
          <a:prstGeom prst="rect">
            <a:avLst/>
          </a:prstGeom>
          <a:noFill/>
          <a:extLst>
            <a:ext uri="{909E8E84-426E-40DD-AFC4-6F175D3DCCD1}">
              <a14:hiddenFill xmlns:a14="http://schemas.microsoft.com/office/drawing/2010/main">
                <a:solidFill>
                  <a:srgbClr val="FFFFFF"/>
                </a:solidFill>
              </a14:hiddenFill>
            </a:ext>
          </a:extLst>
        </p:spPr>
      </p:pic>
      <p:sp>
        <p:nvSpPr>
          <p:cNvPr id="27" name="TextovéPole 26"/>
          <p:cNvSpPr txBox="1"/>
          <p:nvPr/>
        </p:nvSpPr>
        <p:spPr>
          <a:xfrm>
            <a:off x="7949684" y="2845152"/>
            <a:ext cx="686406" cy="369332"/>
          </a:xfrm>
          <a:prstGeom prst="rect">
            <a:avLst/>
          </a:prstGeom>
          <a:noFill/>
        </p:spPr>
        <p:txBody>
          <a:bodyPr wrap="none" rtlCol="0">
            <a:spAutoFit/>
          </a:bodyPr>
          <a:lstStyle/>
          <a:p>
            <a:r>
              <a:rPr lang="cs-CZ">
                <a:solidFill>
                  <a:schemeClr val="bg1"/>
                </a:solidFill>
              </a:rPr>
              <a:t>8-9M</a:t>
            </a:r>
            <a:endParaRPr lang="en-US" dirty="0">
              <a:solidFill>
                <a:schemeClr val="bg1"/>
              </a:solidFill>
            </a:endParaRPr>
          </a:p>
        </p:txBody>
      </p:sp>
      <p:sp>
        <p:nvSpPr>
          <p:cNvPr id="28" name="TextovéPole 27"/>
          <p:cNvSpPr txBox="1"/>
          <p:nvPr/>
        </p:nvSpPr>
        <p:spPr>
          <a:xfrm>
            <a:off x="8125184" y="3425469"/>
            <a:ext cx="2370600" cy="1384995"/>
          </a:xfrm>
          <a:prstGeom prst="rect">
            <a:avLst/>
          </a:prstGeom>
          <a:noFill/>
        </p:spPr>
        <p:txBody>
          <a:bodyPr wrap="square" rtlCol="0">
            <a:spAutoFit/>
          </a:bodyPr>
          <a:lstStyle/>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Akumulace podkožního tuku</a:t>
            </a:r>
          </a:p>
          <a:p>
            <a:r>
              <a:rPr lang="cs-CZ" sz="1200">
                <a:latin typeface="Arial" panose="020B0604020202020204" pitchFamily="34" charset="0"/>
                <a:cs typeface="Arial" panose="020B0604020202020204" pitchFamily="34" charset="0"/>
              </a:rPr>
              <a:t>i na končetinách</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Hladká, červená kůže</a:t>
            </a:r>
          </a:p>
          <a:p>
            <a:pPr marL="171450" indent="-171450">
              <a:buFont typeface="Arial" panose="020B0604020202020204" pitchFamily="34" charset="0"/>
              <a:buChar char="•"/>
            </a:pPr>
            <a:r>
              <a:rPr lang="cs-CZ" sz="1200">
                <a:latin typeface="Arial" panose="020B0604020202020204" pitchFamily="34" charset="0"/>
                <a:cs typeface="Arial" panose="020B0604020202020204" pitchFamily="34" charset="0"/>
              </a:rPr>
              <a:t>Znaky zralého plodu</a:t>
            </a:r>
          </a:p>
          <a:p>
            <a:pPr marL="171450" indent="-171450">
              <a:buFont typeface="Arial" panose="020B0604020202020204" pitchFamily="34" charset="0"/>
              <a:buChar char="•"/>
            </a:pPr>
            <a:endParaRPr lang="cs-CZ"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cs-CZ"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cs-CZ" sz="1200">
              <a:latin typeface="Arial" panose="020B0604020202020204" pitchFamily="34" charset="0"/>
              <a:cs typeface="Arial" panose="020B0604020202020204" pitchFamily="34" charset="0"/>
            </a:endParaRPr>
          </a:p>
        </p:txBody>
      </p:sp>
      <p:sp>
        <p:nvSpPr>
          <p:cNvPr id="29" name="TextovéPole 28"/>
          <p:cNvSpPr txBox="1"/>
          <p:nvPr/>
        </p:nvSpPr>
        <p:spPr>
          <a:xfrm>
            <a:off x="7949684" y="505521"/>
            <a:ext cx="1377300" cy="307777"/>
          </a:xfrm>
          <a:prstGeom prst="rect">
            <a:avLst/>
          </a:prstGeom>
          <a:noFill/>
        </p:spPr>
        <p:txBody>
          <a:bodyPr wrap="none" rtlCol="0">
            <a:spAutoFit/>
          </a:bodyPr>
          <a:lstStyle/>
          <a:p>
            <a:r>
              <a:rPr lang="cs-CZ" sz="1400">
                <a:solidFill>
                  <a:schemeClr val="bg1"/>
                </a:solidFill>
                <a:latin typeface="Arial" panose="020B0604020202020204" pitchFamily="34" charset="0"/>
                <a:cs typeface="Arial" panose="020B0604020202020204" pitchFamily="34" charset="0"/>
              </a:rPr>
              <a:t>400mm, 2000g</a:t>
            </a:r>
            <a:endParaRPr lang="en-US" sz="1400" dirty="0">
              <a:solidFill>
                <a:schemeClr val="bg1"/>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5"/>
          <a:stretch>
            <a:fillRect/>
          </a:stretch>
        </p:blipFill>
        <p:spPr>
          <a:xfrm>
            <a:off x="1658386" y="4834242"/>
            <a:ext cx="1910174" cy="1959789"/>
          </a:xfrm>
          <a:prstGeom prst="rect">
            <a:avLst/>
          </a:prstGeom>
        </p:spPr>
      </p:pic>
      <p:pic>
        <p:nvPicPr>
          <p:cNvPr id="1028" name="Picture 4" descr="Image result for newborn weigh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6017" y="4834241"/>
            <a:ext cx="2834400" cy="170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212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lstStyle/>
          <a:p>
            <a:r>
              <a:rPr lang="cs-CZ" altLang="cs-CZ"/>
              <a:t>Uložení plodu v děloze</a:t>
            </a:r>
          </a:p>
        </p:txBody>
      </p:sp>
      <p:sp>
        <p:nvSpPr>
          <p:cNvPr id="168963" name="Rectangle 3"/>
          <p:cNvSpPr>
            <a:spLocks noGrp="1" noChangeArrowheads="1"/>
          </p:cNvSpPr>
          <p:nvPr>
            <p:ph type="body" idx="1"/>
          </p:nvPr>
        </p:nvSpPr>
        <p:spPr/>
        <p:txBody>
          <a:bodyPr/>
          <a:lstStyle/>
          <a:p>
            <a:r>
              <a:rPr lang="cs-CZ" altLang="cs-CZ" dirty="0"/>
              <a:t>Během prenatálního vývoje je plod uložen ve vaku plodových blan vyplněném </a:t>
            </a:r>
            <a:r>
              <a:rPr lang="cs-CZ" altLang="cs-CZ" dirty="0" err="1"/>
              <a:t>amniovou</a:t>
            </a:r>
            <a:r>
              <a:rPr lang="cs-CZ" altLang="cs-CZ" dirty="0"/>
              <a:t> tekutinou, která plodu umožňuje zpočátku relativně volný pohyb v děložní dutině. S růstem tuto možnost plod ztrácí a s blížícím se termínem porodu (v posledním trimestru) zaujme v děložní dutině definitivní polohu, postavení, držení a naléhání.</a:t>
            </a:r>
          </a:p>
          <a:p>
            <a:endParaRPr lang="cs-CZ" altLang="cs-CZ" dirty="0"/>
          </a:p>
        </p:txBody>
      </p:sp>
    </p:spTree>
    <p:extLst>
      <p:ext uri="{BB962C8B-B14F-4D97-AF65-F5344CB8AC3E}">
        <p14:creationId xmlns:p14="http://schemas.microsoft.com/office/powerpoint/2010/main" val="735254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1631504" y="476672"/>
            <a:ext cx="8928992" cy="1143000"/>
          </a:xfrm>
        </p:spPr>
        <p:txBody>
          <a:bodyPr>
            <a:normAutofit fontScale="90000"/>
          </a:bodyPr>
          <a:lstStyle/>
          <a:p>
            <a:r>
              <a:rPr lang="cs-CZ" altLang="cs-CZ" sz="3200" b="1" dirty="0"/>
              <a:t>Poloha plodu (</a:t>
            </a:r>
            <a:r>
              <a:rPr lang="cs-CZ" altLang="cs-CZ" sz="3200" b="1" dirty="0" err="1"/>
              <a:t>situs</a:t>
            </a:r>
            <a:r>
              <a:rPr lang="cs-CZ" altLang="cs-CZ" sz="3200" b="1" dirty="0"/>
              <a:t>) </a:t>
            </a:r>
            <a:br>
              <a:rPr lang="cs-CZ" altLang="cs-CZ" sz="3200" dirty="0"/>
            </a:br>
            <a:r>
              <a:rPr lang="cs-CZ" altLang="cs-CZ" sz="3200" dirty="0">
                <a:ea typeface="Arial Unicode MS" pitchFamily="34" charset="-128"/>
              </a:rPr>
              <a:t>vztah podélné osy těla plodu k podélné ose corpus </a:t>
            </a:r>
            <a:r>
              <a:rPr lang="cs-CZ" altLang="cs-CZ" sz="3200" dirty="0" err="1">
                <a:ea typeface="Arial Unicode MS" pitchFamily="34" charset="-128"/>
              </a:rPr>
              <a:t>uteri</a:t>
            </a:r>
            <a:r>
              <a:rPr lang="cs-CZ" altLang="cs-CZ" sz="3200" dirty="0">
                <a:ea typeface="Arial Unicode MS" pitchFamily="34" charset="-128"/>
              </a:rPr>
              <a:t> </a:t>
            </a:r>
            <a:br>
              <a:rPr lang="cs-CZ" altLang="cs-CZ" sz="3200" dirty="0">
                <a:ea typeface="Arial Unicode MS" pitchFamily="34" charset="-128"/>
              </a:rPr>
            </a:br>
            <a:endParaRPr lang="cs-CZ" altLang="cs-CZ" sz="3200" dirty="0"/>
          </a:p>
        </p:txBody>
      </p:sp>
      <p:sp>
        <p:nvSpPr>
          <p:cNvPr id="577539" name="Rectangle 3"/>
          <p:cNvSpPr>
            <a:spLocks noGrp="1" noChangeArrowheads="1"/>
          </p:cNvSpPr>
          <p:nvPr>
            <p:ph type="body" idx="1"/>
          </p:nvPr>
        </p:nvSpPr>
        <p:spPr>
          <a:xfrm>
            <a:off x="1703512" y="1844675"/>
            <a:ext cx="8712968" cy="4679950"/>
          </a:xfrm>
        </p:spPr>
        <p:txBody>
          <a:bodyPr>
            <a:normAutofit/>
          </a:bodyPr>
          <a:lstStyle/>
          <a:p>
            <a:pPr>
              <a:lnSpc>
                <a:spcPct val="90000"/>
              </a:lnSpc>
              <a:buClr>
                <a:schemeClr val="folHlink"/>
              </a:buClr>
            </a:pPr>
            <a:r>
              <a:rPr lang="cs-CZ" altLang="cs-CZ" b="1" dirty="0">
                <a:latin typeface="+mj-lt"/>
                <a:ea typeface="Arial Unicode MS" pitchFamily="34" charset="-128"/>
              </a:rPr>
              <a:t>podélná</a:t>
            </a:r>
            <a:r>
              <a:rPr lang="cs-CZ" altLang="cs-CZ" dirty="0">
                <a:latin typeface="+mj-lt"/>
                <a:ea typeface="Arial Unicode MS" pitchFamily="34" charset="-128"/>
              </a:rPr>
              <a:t> (osy rovnoběžné) - 99%, hlavičkou (kaudálně) nebo koncem pánevním</a:t>
            </a:r>
          </a:p>
          <a:p>
            <a:pPr>
              <a:lnSpc>
                <a:spcPct val="90000"/>
              </a:lnSpc>
              <a:buClr>
                <a:schemeClr val="folHlink"/>
              </a:buClr>
            </a:pPr>
            <a:r>
              <a:rPr lang="cs-CZ" altLang="cs-CZ" b="1" dirty="0">
                <a:latin typeface="+mj-lt"/>
                <a:ea typeface="Arial Unicode MS" pitchFamily="34" charset="-128"/>
              </a:rPr>
              <a:t>p</a:t>
            </a:r>
            <a:r>
              <a:rPr lang="cs-CZ" altLang="cs-CZ" b="1" dirty="0">
                <a:latin typeface="+mj-lt"/>
              </a:rPr>
              <a:t>ř</a:t>
            </a:r>
            <a:r>
              <a:rPr lang="cs-CZ" altLang="cs-CZ" b="1" dirty="0">
                <a:latin typeface="+mj-lt"/>
                <a:ea typeface="Arial Unicode MS" pitchFamily="34" charset="-128"/>
              </a:rPr>
              <a:t>í</a:t>
            </a:r>
            <a:r>
              <a:rPr lang="cs-CZ" altLang="cs-CZ" b="1" dirty="0">
                <a:latin typeface="+mj-lt"/>
              </a:rPr>
              <a:t>č</a:t>
            </a:r>
            <a:r>
              <a:rPr lang="cs-CZ" altLang="cs-CZ" b="1" dirty="0">
                <a:latin typeface="+mj-lt"/>
                <a:ea typeface="Arial Unicode MS" pitchFamily="34" charset="-128"/>
              </a:rPr>
              <a:t>ná</a:t>
            </a:r>
            <a:r>
              <a:rPr lang="cs-CZ" altLang="cs-CZ" dirty="0">
                <a:latin typeface="+mj-lt"/>
                <a:ea typeface="Arial Unicode MS" pitchFamily="34" charset="-128"/>
              </a:rPr>
              <a:t> (osy kolmé) - 1%</a:t>
            </a:r>
          </a:p>
          <a:p>
            <a:pPr>
              <a:lnSpc>
                <a:spcPct val="90000"/>
              </a:lnSpc>
              <a:buClr>
                <a:schemeClr val="folHlink"/>
              </a:buClr>
            </a:pPr>
            <a:r>
              <a:rPr lang="cs-CZ" altLang="cs-CZ" b="1" dirty="0">
                <a:latin typeface="+mj-lt"/>
                <a:ea typeface="Arial Unicode MS" pitchFamily="34" charset="-128"/>
              </a:rPr>
              <a:t>šikmá</a:t>
            </a:r>
            <a:r>
              <a:rPr lang="cs-CZ" altLang="cs-CZ" dirty="0">
                <a:latin typeface="+mj-lt"/>
                <a:ea typeface="Arial Unicode MS" pitchFamily="34" charset="-128"/>
              </a:rPr>
              <a:t> - nestálá,                                                                      přejde v polohu podélnou                                                                             nebo příčnou</a:t>
            </a:r>
          </a:p>
        </p:txBody>
      </p:sp>
      <p:pic>
        <p:nvPicPr>
          <p:cNvPr id="4" name="Picture 2" descr="http://ok-t.ru/studopedia/baza12/985375776892.files/image01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92896"/>
            <a:ext cx="4572000" cy="393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115842"/>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2494</TotalTime>
  <Words>4730</Words>
  <Application>Microsoft Macintosh PowerPoint</Application>
  <PresentationFormat>Širokoúhlá obrazovka</PresentationFormat>
  <Paragraphs>473</Paragraphs>
  <Slides>31</Slides>
  <Notes>28</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31</vt:i4>
      </vt:variant>
    </vt:vector>
  </HeadingPairs>
  <TitlesOfParts>
    <vt:vector size="36" baseType="lpstr">
      <vt:lpstr>Arial</vt:lpstr>
      <vt:lpstr>Calibri</vt:lpstr>
      <vt:lpstr>Calibri Light</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Uložení plodu v děloze</vt:lpstr>
      <vt:lpstr>Poloha plodu (situs)  vztah podélné osy těla plodu k podélné ose corpus uteri  </vt:lpstr>
      <vt:lpstr>Prezentace aplikace PowerPoint</vt:lpstr>
      <vt:lpstr>Držení plodu (habitus)                                                             vztah částí plodu k sobě navzájem </vt:lpstr>
      <vt:lpstr>Naléhání plodu (praesentatio)                                                       část těla plodu, která naléhá na pánevní vchod</vt:lpstr>
      <vt:lpstr>Fyziologické uložení plodu v děloze</vt:lpstr>
      <vt:lpstr>Donošenost a zralost plodu</vt:lpstr>
      <vt:lpstr>Znaky zralého plodu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Veronika Fedorová</dc:creator>
  <cp:lastModifiedBy>Veronika Fedorová</cp:lastModifiedBy>
  <cp:revision>69</cp:revision>
  <dcterms:created xsi:type="dcterms:W3CDTF">2021-04-06T14:20:59Z</dcterms:created>
  <dcterms:modified xsi:type="dcterms:W3CDTF">2021-04-08T07:55:17Z</dcterms:modified>
</cp:coreProperties>
</file>