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333" r:id="rId2"/>
    <p:sldId id="256" r:id="rId3"/>
    <p:sldId id="258" r:id="rId4"/>
    <p:sldId id="334" r:id="rId5"/>
    <p:sldId id="259" r:id="rId6"/>
    <p:sldId id="353" r:id="rId7"/>
    <p:sldId id="264" r:id="rId8"/>
    <p:sldId id="401" r:id="rId9"/>
    <p:sldId id="263" r:id="rId10"/>
    <p:sldId id="269" r:id="rId11"/>
    <p:sldId id="354" r:id="rId12"/>
    <p:sldId id="270" r:id="rId13"/>
    <p:sldId id="271" r:id="rId14"/>
    <p:sldId id="355" r:id="rId15"/>
    <p:sldId id="272" r:id="rId16"/>
    <p:sldId id="273" r:id="rId17"/>
    <p:sldId id="274" r:id="rId18"/>
    <p:sldId id="356" r:id="rId19"/>
    <p:sldId id="276" r:id="rId20"/>
    <p:sldId id="357" r:id="rId21"/>
    <p:sldId id="311" r:id="rId22"/>
    <p:sldId id="358" r:id="rId23"/>
    <p:sldId id="310" r:id="rId24"/>
    <p:sldId id="326" r:id="rId25"/>
    <p:sldId id="327" r:id="rId26"/>
    <p:sldId id="329" r:id="rId27"/>
    <p:sldId id="312" r:id="rId28"/>
    <p:sldId id="313" r:id="rId29"/>
    <p:sldId id="361" r:id="rId30"/>
    <p:sldId id="398" r:id="rId31"/>
    <p:sldId id="362" r:id="rId32"/>
    <p:sldId id="400" r:id="rId33"/>
    <p:sldId id="277" r:id="rId34"/>
    <p:sldId id="278" r:id="rId35"/>
    <p:sldId id="286" r:id="rId36"/>
    <p:sldId id="404" r:id="rId37"/>
    <p:sldId id="294" r:id="rId38"/>
    <p:sldId id="363" r:id="rId39"/>
    <p:sldId id="402" r:id="rId40"/>
    <p:sldId id="290" r:id="rId41"/>
    <p:sldId id="399" r:id="rId42"/>
    <p:sldId id="293" r:id="rId43"/>
    <p:sldId id="287" r:id="rId44"/>
    <p:sldId id="364" r:id="rId45"/>
    <p:sldId id="365" r:id="rId46"/>
    <p:sldId id="260" r:id="rId47"/>
    <p:sldId id="261" r:id="rId48"/>
    <p:sldId id="262" r:id="rId49"/>
    <p:sldId id="366" r:id="rId50"/>
    <p:sldId id="279" r:id="rId51"/>
    <p:sldId id="280" r:id="rId52"/>
    <p:sldId id="265" r:id="rId53"/>
    <p:sldId id="268" r:id="rId54"/>
    <p:sldId id="367" r:id="rId55"/>
    <p:sldId id="267" r:id="rId56"/>
    <p:sldId id="368" r:id="rId57"/>
    <p:sldId id="369" r:id="rId58"/>
    <p:sldId id="370" r:id="rId59"/>
    <p:sldId id="281" r:id="rId60"/>
    <p:sldId id="371" r:id="rId61"/>
    <p:sldId id="372" r:id="rId62"/>
    <p:sldId id="288" r:id="rId63"/>
    <p:sldId id="403" r:id="rId64"/>
    <p:sldId id="373" r:id="rId65"/>
    <p:sldId id="374" r:id="rId6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AD7E34-3B2D-41B7-AE37-49FDABA73913}" type="datetimeFigureOut">
              <a:rPr lang="cs-CZ" smtClean="0"/>
              <a:t>20.05.2021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073AC4-86BC-490B-BAC0-932AFA9813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6335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6051E8C-4668-4693-B93D-24F6A6E7E0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0D80F1-59D9-47E6-A735-046A6B3C1674}" type="slidenum">
              <a:rPr lang="cs-CZ" altLang="cs-CZ"/>
              <a:pPr/>
              <a:t>1</a:t>
            </a:fld>
            <a:endParaRPr lang="cs-CZ" altLang="cs-CZ"/>
          </a:p>
        </p:txBody>
      </p:sp>
      <p:sp>
        <p:nvSpPr>
          <p:cNvPr id="200706" name="Rectangle 2">
            <a:extLst>
              <a:ext uri="{FF2B5EF4-FFF2-40B4-BE49-F238E27FC236}">
                <a16:creationId xmlns:a16="http://schemas.microsoft.com/office/drawing/2014/main" id="{FBEE970F-FCE6-4866-A326-263DD23732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>
            <a:extLst>
              <a:ext uri="{FF2B5EF4-FFF2-40B4-BE49-F238E27FC236}">
                <a16:creationId xmlns:a16="http://schemas.microsoft.com/office/drawing/2014/main" id="{32409559-B8D0-4EAE-B24D-5E5AA9144C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05780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D558B8-DF4F-4918-BDAF-20EDE9C373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0EA67A6-6268-4A07-BEEB-5C3157FF46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87BC89B-D1F6-4511-A359-AD374CAE3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3204B-665B-48D6-A750-FD50442237EE}" type="datetimeFigureOut">
              <a:rPr lang="cs-CZ" smtClean="0"/>
              <a:t>20.05.2021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4A557C6-4F86-4EF7-9A8F-1902724D8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8897C47-F445-488B-BCEE-C07BE76DF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02F5-FEB4-4D41-A98E-4FDA3E6A3C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5773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86409D-CEA1-472D-A822-4B6247BCD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1F35AC6-0B18-4302-A263-3C376E09EF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2BE58A4-2D12-4AF2-B4C6-FA97C89CD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3204B-665B-48D6-A750-FD50442237EE}" type="datetimeFigureOut">
              <a:rPr lang="cs-CZ" smtClean="0"/>
              <a:t>20.05.2021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84DC2FA-6E30-4089-B060-49840799C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EC7F1F4-217C-467F-9783-F0E540868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02F5-FEB4-4D41-A98E-4FDA3E6A3C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1178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C52294DF-3879-45D7-BE3F-3DBB8ED9F1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C5A7781-F14B-43BE-86E3-C72B0CDD38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5B2BC6F-010D-4424-BB16-C8AE50AD2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3204B-665B-48D6-A750-FD50442237EE}" type="datetimeFigureOut">
              <a:rPr lang="cs-CZ" smtClean="0"/>
              <a:t>20.05.2021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2D7C661-9CA2-468A-A9C7-D00176E57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5578120-9581-4FB4-8AC7-AB2B85C4F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02F5-FEB4-4D41-A98E-4FDA3E6A3C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0997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Nadpis a text nad obsah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6AA53F-CDC9-49CB-91FA-3AE5B7738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AFF6B07A-0611-4247-9D70-9765AAA2D670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10972800" cy="21717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09C31AA8-AFB4-4E37-B56D-AD69D17DB1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3924300"/>
            <a:ext cx="10972800" cy="21717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E570B0A-882B-4012-A215-179CC432DB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ADC65A8-3374-450E-A1B5-6F1B06C72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F27217E-377F-4196-979B-A8297711D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91D9C59F-C6DB-4B3A-8BF2-45917043630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653006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CC5F74-C00E-43E6-8CB7-4729FD4C4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76EA8F2-721B-4F9B-AD28-C08BFCE79E0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9E8F1A5-A7AE-456C-A6A2-6DC4BA9FC487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717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587951A6-1540-454F-82EE-89C22215B8BC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197600" y="3924300"/>
            <a:ext cx="5384800" cy="21717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F02505AD-C2D6-4DA8-B305-D3EE2C9E49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02197ABB-7A47-4A6B-B900-93AE0A83F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FAE507EA-55D6-404C-A0E5-000D2D1DA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B1587702-0CF9-4A63-9AE5-46276368ABB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789387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EE9AD8-0764-4583-A2FE-BBEAB160C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C21D791-2D55-4E5C-9D8B-CB9876A4A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D668F220-95FA-4A9A-8764-30DEE74EFA2C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717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9860DC04-37A6-48F7-879F-19BC49E41ADC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197600" y="3924300"/>
            <a:ext cx="5384800" cy="21717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7F309685-3392-4C5B-B4D1-1142052FDE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0B295B89-725E-4225-B28A-EBFDB62D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6C2E0125-D56A-4F05-B074-58CFC8701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D51F0F75-AC3A-457F-966E-07143B19B1F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872584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60AFE3-E6B8-4D58-9371-C3B05002D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94D3BA35-9EA7-4814-B118-A6164E633493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282A4F5E-B88E-41D2-9FCB-DD4C018614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3A06FD3-23DB-4E43-A3D8-8E4DD9FDC9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AD3EC8D-8D49-4CB0-B498-05BCACE1B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EE92BC2-3543-4579-9C23-915F4F7C4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CF4478BE-114A-4D29-A06C-3044F1C10EA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452184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F5F44E23-08E9-4B59-9147-2CFFD324BCCB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600" y="274638"/>
            <a:ext cx="10972800" cy="582136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C6DE10A-B538-4B4C-B5E2-14A71FA5D1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0B34082-A87A-4EAE-BF68-8091FFC9F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6C1A2E9-C942-4A14-BDCF-B7733774D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EA40C2F7-0BDC-4A36-B34C-D797A8C9183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421920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Nadpis a obsah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974484-E384-4F9A-A69E-243D79C5C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96040E5-BBC1-4707-A5C0-E8C4B6A46F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717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442E4CA7-62F3-44DD-BC64-FA1D50DA09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" y="3924300"/>
            <a:ext cx="10972800" cy="21717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0E76059-1A67-4D86-BCBD-2A646739BE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144CD15-70F3-4D49-85B3-1D353DA2C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EA59D0B-2C59-45A0-A6CF-4AB3E143F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51DB8DFE-509E-47E9-A8CD-F1FA18BF920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36728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750348-F4F9-47A6-8AE5-5BB8F49B2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6BFA77F-1577-46E2-91F9-835D8AC2C7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99A1010-7C96-415A-A4FA-E2E769E63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3204B-665B-48D6-A750-FD50442237EE}" type="datetimeFigureOut">
              <a:rPr lang="cs-CZ" smtClean="0"/>
              <a:t>20.05.2021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22AB0ED-7CFC-4BF7-B017-F7AD01D3F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7D16970-B45F-4BDE-8527-964EA1FFB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02F5-FEB4-4D41-A98E-4FDA3E6A3C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6217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EF85EF-E6A9-4754-BF93-FDEC6CF9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520E616F-AE3A-4F65-B45D-46EA1701B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5EB4C1D-D202-44FF-9B4B-BB63A6AAD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3204B-665B-48D6-A750-FD50442237EE}" type="datetimeFigureOut">
              <a:rPr lang="cs-CZ" smtClean="0"/>
              <a:t>20.05.2021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11F4324-5A56-4D4B-B59E-09F955E6B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864ECE9-BE16-40A3-B9FA-FA4527E1E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02F5-FEB4-4D41-A98E-4FDA3E6A3C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7964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0A8554-CDDC-43F4-8DB3-E980B1E08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68BDE7C-3BA1-4E89-8BDD-E271AEE85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3937909A-EA50-475A-91AD-D594E6AAAB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C0EAB18-95F1-4AFE-803D-BA89053CA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3204B-665B-48D6-A750-FD50442237EE}" type="datetimeFigureOut">
              <a:rPr lang="cs-CZ" smtClean="0"/>
              <a:t>20.05.2021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E10B074-4A3C-477D-ACEA-C0E22C9C9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A39045D-B00E-4ED2-A2CB-054DD625A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02F5-FEB4-4D41-A98E-4FDA3E6A3C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8561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97ACDD-5F65-4B9A-A991-221C576BD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AB61318E-C46C-4EE9-B600-24E8288314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F336C68A-ED3A-4D0A-AE19-BFD3548973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5901A5D-D285-4156-B3E1-ACF6108723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8B9AE73B-913C-47AA-9A5F-51D1A75511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97993FB-A11E-4A04-BEFC-3B5EB9E90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3204B-665B-48D6-A750-FD50442237EE}" type="datetimeFigureOut">
              <a:rPr lang="cs-CZ" smtClean="0"/>
              <a:t>20.05.2021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544BA2A-A704-49A6-BF22-82D96F970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39A4835-0CFC-43CC-9EAA-2262226B3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02F5-FEB4-4D41-A98E-4FDA3E6A3C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2815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629954-CC96-4CDA-A478-6F1B6328B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EEDB39E-5C05-4287-B043-1CBAB0AE2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3204B-665B-48D6-A750-FD50442237EE}" type="datetimeFigureOut">
              <a:rPr lang="cs-CZ" smtClean="0"/>
              <a:t>20.05.2021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523F997-2B2C-4807-83F0-E89BAB8D9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58DFE4D-940B-4F73-9A13-7ECE14D0C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02F5-FEB4-4D41-A98E-4FDA3E6A3C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301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6BBD618-234F-44BC-8DA6-B7ABA0E66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3204B-665B-48D6-A750-FD50442237EE}" type="datetimeFigureOut">
              <a:rPr lang="cs-CZ" smtClean="0"/>
              <a:t>20.05.2021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91E3ADB-A86F-4251-9DBE-640972AAD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5FEC5C7-A900-486B-BEBE-8807F5761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02F5-FEB4-4D41-A98E-4FDA3E6A3C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3955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1ABFB1-30B9-4F8E-BBE3-EB5C7698B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DB29406-A518-472F-84CE-2FBDF8051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D0F40411-7038-45ED-A045-CEFAEC7D2E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F6F5095-E8CD-460A-B030-9D7925E28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3204B-665B-48D6-A750-FD50442237EE}" type="datetimeFigureOut">
              <a:rPr lang="cs-CZ" smtClean="0"/>
              <a:t>20.05.2021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82D967E-BFDE-4109-957D-D434E7359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47EFF99-6862-4C44-AB89-150B7B477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02F5-FEB4-4D41-A98E-4FDA3E6A3C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8327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FA9379-A2F4-4D5C-B21B-85DAD56C4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CF9E0BB-9EEA-4E2C-B24E-164E06C5D1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0E541C7-135F-42A2-99C1-D140463D86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690CEF7-D10E-4AA8-A48E-789E9AA82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3204B-665B-48D6-A750-FD50442237EE}" type="datetimeFigureOut">
              <a:rPr lang="cs-CZ" smtClean="0"/>
              <a:t>20.05.2021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F5C691A-01D4-476C-8666-26EE7C981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89C006E-09E9-41E2-88C3-946BE542C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02F5-FEB4-4D41-A98E-4FDA3E6A3C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9022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94B7D07-1E11-44EB-980C-4598B8D00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C3C37094-7CC1-428C-8F32-C9B6731E18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87A873D-4A54-4697-95F7-F8DC95BFE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3204B-665B-48D6-A750-FD50442237EE}" type="datetimeFigureOut">
              <a:rPr lang="cs-CZ" smtClean="0"/>
              <a:t>20.05.2021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DA0867B-4E67-4EE2-9C31-600DFA3629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E6AE0E0-41E0-4AD3-8585-413E81979D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D02F5-FEB4-4D41-A98E-4FDA3E6A3C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6640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emf"/><Relationship Id="rId7" Type="http://schemas.openxmlformats.org/officeDocument/2006/relationships/image" Target="../media/image37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://images.google.cz/imgres?imgurl=http://www.digitalrampage.com/images/remember.jpg&amp;imgrefurl=http://wittgensteinforum.wordpress.com/2008/01/15/need-facial-recognition-involve-a-mental-image/&amp;h=503&amp;w=400&amp;sz=106&amp;hl=cs&amp;start=1&amp;tbnid=2UqzWs5IT33qJM:&amp;tbnh=130&amp;tbnw=103&amp;prev=/images?q%3Dremember%26gbv%3D2%26hl%3Dcs%26sa%3DG" TargetMode="Externa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International_Standard_Book_Number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hyperlink" Target="https://cs.wikipedia.org/wiki/Speci%C3%A1ln%C3%AD:Zdroje_knih/0-7167-4366-3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q=erytrocyt&amp;hl=cs&amp;biw=1015&amp;bih=538&amp;gbv=2&amp;tbm=isch&amp;tbnid=cPcb6ZQwp31ZUM:&amp;imgrefurl=http://cyf-kr.edu.pl/~sikoczan/fiz.html&amp;docid=PO_GWCmyB03VSM&amp;imgurl=http://cyf-kr.edu.pl/~sikoczan/images/fiz_erytrocyt.gif&amp;w=527&amp;h=334&amp;ei=Vj6VT7b2KIvGtAbhheSWBA&amp;zoom=1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>
            <a:extLst>
              <a:ext uri="{FF2B5EF4-FFF2-40B4-BE49-F238E27FC236}">
                <a16:creationId xmlns:a16="http://schemas.microsoft.com/office/drawing/2014/main" id="{9C12B48F-61B0-40DF-8C61-D78DF4C387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12192000" cy="1010336"/>
          </a:xfrm>
        </p:spPr>
        <p:txBody>
          <a:bodyPr/>
          <a:lstStyle/>
          <a:p>
            <a:pPr algn="ctr"/>
            <a:r>
              <a:rPr lang="cs-CZ" altLang="cs-CZ" sz="4800" b="1" dirty="0">
                <a:solidFill>
                  <a:srgbClr val="FF0000"/>
                </a:solidFill>
              </a:rPr>
              <a:t>   </a:t>
            </a:r>
            <a:r>
              <a:rPr lang="cs-CZ" b="1" dirty="0">
                <a:solidFill>
                  <a:srgbClr val="FF0000"/>
                </a:solidFill>
              </a:rPr>
              <a:t>Krev a krvetvorba</a:t>
            </a:r>
            <a:endParaRPr lang="cs-CZ" altLang="cs-CZ" sz="4800" b="1" dirty="0">
              <a:solidFill>
                <a:srgbClr val="FF0000"/>
              </a:solidFill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9F0EEF18-4E02-495F-AB10-2B3BD8EE0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8746"/>
            <a:ext cx="2665562" cy="1097867"/>
          </a:xfrm>
          <a:prstGeom prst="rect">
            <a:avLst/>
          </a:prstGeom>
        </p:spPr>
      </p:pic>
      <p:pic>
        <p:nvPicPr>
          <p:cNvPr id="7170" name="Picture 2" descr="https://cdn.britannica.com/71/91871-050-30DCD54D/Blood-components-blood-cells-platelets-plasma-white.jpg">
            <a:extLst>
              <a:ext uri="{FF2B5EF4-FFF2-40B4-BE49-F238E27FC236}">
                <a16:creationId xmlns:a16="http://schemas.microsoft.com/office/drawing/2014/main" id="{B2A1A8C8-CDB5-4271-8409-04C3A51FC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011" y="720808"/>
            <a:ext cx="7435191" cy="612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C1B575CD-DA33-49D5-BA3C-D3B5D85E15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1282700"/>
          </a:xfrm>
        </p:spPr>
        <p:txBody>
          <a:bodyPr>
            <a:noAutofit/>
          </a:bodyPr>
          <a:lstStyle/>
          <a:p>
            <a:pPr algn="ctr"/>
            <a:r>
              <a:rPr lang="cs-CZ" altLang="cs-CZ" b="1" dirty="0">
                <a:solidFill>
                  <a:srgbClr val="FF0000"/>
                </a:solidFill>
              </a:rPr>
              <a:t>Leukocyty</a:t>
            </a:r>
            <a:br>
              <a:rPr lang="cs-CZ" altLang="cs-CZ" b="1" dirty="0">
                <a:solidFill>
                  <a:srgbClr val="FF0000"/>
                </a:solidFill>
              </a:rPr>
            </a:br>
            <a:endParaRPr lang="cs-CZ" altLang="cs-CZ" b="1" dirty="0">
              <a:solidFill>
                <a:srgbClr val="FF0000"/>
              </a:solidFill>
            </a:endParaRPr>
          </a:p>
        </p:txBody>
      </p:sp>
      <p:sp>
        <p:nvSpPr>
          <p:cNvPr id="94212" name="Rectangle 4">
            <a:extLst>
              <a:ext uri="{FF2B5EF4-FFF2-40B4-BE49-F238E27FC236}">
                <a16:creationId xmlns:a16="http://schemas.microsoft.com/office/drawing/2014/main" id="{1DA63AE1-0747-4DDF-A6AA-9D7611BB4ED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774826" y="1125538"/>
            <a:ext cx="4537075" cy="5732462"/>
          </a:xfrm>
        </p:spPr>
        <p:txBody>
          <a:bodyPr/>
          <a:lstStyle/>
          <a:p>
            <a:r>
              <a:rPr lang="cs-CZ" altLang="cs-CZ" sz="3600">
                <a:solidFill>
                  <a:schemeClr val="hlink"/>
                </a:solidFill>
              </a:rPr>
              <a:t>Granulocyty: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4400"/>
              <a:t>  </a:t>
            </a:r>
            <a:r>
              <a:rPr lang="cs-CZ" altLang="cs-CZ"/>
              <a:t>- neutrofily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/>
              <a:t>   - eozinofily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/>
              <a:t>   - bazofily</a:t>
            </a:r>
          </a:p>
          <a:p>
            <a:pPr>
              <a:buFont typeface="Wingdings" panose="05000000000000000000" pitchFamily="2" charset="2"/>
              <a:buNone/>
            </a:pPr>
            <a:endParaRPr lang="cs-CZ" altLang="cs-CZ" i="1">
              <a:solidFill>
                <a:srgbClr val="FFFF99"/>
              </a:solidFill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cs-CZ" altLang="cs-CZ" i="1">
                <a:solidFill>
                  <a:schemeClr val="accent2"/>
                </a:solidFill>
              </a:rPr>
              <a:t>	</a:t>
            </a:r>
            <a:r>
              <a:rPr lang="cs-CZ" altLang="cs-CZ"/>
              <a:t>polymorfonukleáry 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>
                <a:solidFill>
                  <a:schemeClr val="tx2"/>
                </a:solidFill>
              </a:rPr>
              <a:t>	</a:t>
            </a:r>
            <a:r>
              <a:rPr lang="cs-CZ" altLang="cs-CZ">
                <a:solidFill>
                  <a:srgbClr val="FF99CC"/>
                </a:solidFill>
              </a:rPr>
              <a:t>acidofilní</a:t>
            </a:r>
            <a:r>
              <a:rPr lang="cs-CZ" altLang="cs-CZ"/>
              <a:t> cytoplazma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>
                <a:solidFill>
                  <a:schemeClr val="tx2"/>
                </a:solidFill>
              </a:rPr>
              <a:t>	</a:t>
            </a:r>
            <a:r>
              <a:rPr lang="cs-CZ" altLang="cs-CZ"/>
              <a:t>specifická + azurofilní granula</a:t>
            </a:r>
          </a:p>
        </p:txBody>
      </p:sp>
      <p:sp>
        <p:nvSpPr>
          <p:cNvPr id="94213" name="Rectangle 5">
            <a:extLst>
              <a:ext uri="{FF2B5EF4-FFF2-40B4-BE49-F238E27FC236}">
                <a16:creationId xmlns:a16="http://schemas.microsoft.com/office/drawing/2014/main" id="{A6711C5E-EBEB-434E-9011-9AAAC206E1E2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311900" y="1125538"/>
            <a:ext cx="4356100" cy="5732462"/>
          </a:xfrm>
        </p:spPr>
        <p:txBody>
          <a:bodyPr/>
          <a:lstStyle/>
          <a:p>
            <a:r>
              <a:rPr lang="cs-CZ" altLang="cs-CZ" sz="3600">
                <a:solidFill>
                  <a:schemeClr val="hlink"/>
                </a:solidFill>
              </a:rPr>
              <a:t>Agranulocyty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 sz="3600"/>
              <a:t>   </a:t>
            </a:r>
            <a:r>
              <a:rPr lang="cs-CZ" altLang="cs-CZ"/>
              <a:t>- lymfocyty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/>
              <a:t>    - monocyty</a:t>
            </a:r>
          </a:p>
          <a:p>
            <a:pPr>
              <a:buFont typeface="Wingdings" panose="05000000000000000000" pitchFamily="2" charset="2"/>
              <a:buNone/>
            </a:pPr>
            <a:endParaRPr lang="cs-CZ" altLang="cs-CZ"/>
          </a:p>
          <a:p>
            <a:pPr>
              <a:buFont typeface="Wingdings" panose="05000000000000000000" pitchFamily="2" charset="2"/>
              <a:buNone/>
            </a:pPr>
            <a:endParaRPr lang="cs-CZ" altLang="cs-CZ" i="1">
              <a:solidFill>
                <a:srgbClr val="FFFF99"/>
              </a:solidFill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cs-CZ" altLang="cs-CZ"/>
              <a:t>	mononukleáry 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>
                <a:solidFill>
                  <a:schemeClr val="tx2"/>
                </a:solidFill>
              </a:rPr>
              <a:t>	</a:t>
            </a:r>
            <a:r>
              <a:rPr lang="cs-CZ" altLang="cs-CZ">
                <a:solidFill>
                  <a:srgbClr val="3399FF"/>
                </a:solidFill>
              </a:rPr>
              <a:t>basofilní</a:t>
            </a:r>
            <a:r>
              <a:rPr lang="cs-CZ" altLang="cs-CZ">
                <a:solidFill>
                  <a:srgbClr val="003399"/>
                </a:solidFill>
              </a:rPr>
              <a:t> </a:t>
            </a:r>
            <a:r>
              <a:rPr lang="cs-CZ" altLang="cs-CZ"/>
              <a:t>cytoplazma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>
                <a:solidFill>
                  <a:schemeClr val="tx2"/>
                </a:solidFill>
              </a:rPr>
              <a:t>	</a:t>
            </a:r>
            <a:r>
              <a:rPr lang="cs-CZ" altLang="cs-CZ"/>
              <a:t>jenom azurofilní granula</a:t>
            </a:r>
          </a:p>
          <a:p>
            <a:pPr>
              <a:buFont typeface="Wingdings" panose="05000000000000000000" pitchFamily="2" charset="2"/>
              <a:buNone/>
            </a:pPr>
            <a:endParaRPr lang="cs-CZ" altLang="cs-CZ"/>
          </a:p>
        </p:txBody>
      </p:sp>
      <p:sp>
        <p:nvSpPr>
          <p:cNvPr id="94223" name="Line 15">
            <a:extLst>
              <a:ext uri="{FF2B5EF4-FFF2-40B4-BE49-F238E27FC236}">
                <a16:creationId xmlns:a16="http://schemas.microsoft.com/office/drawing/2014/main" id="{80AF43BB-351A-4A2A-8735-3AC121B8377F}"/>
              </a:ext>
            </a:extLst>
          </p:cNvPr>
          <p:cNvSpPr>
            <a:spLocks noChangeShapeType="1"/>
          </p:cNvSpPr>
          <p:nvPr/>
        </p:nvSpPr>
        <p:spPr bwMode="auto">
          <a:xfrm>
            <a:off x="1919288" y="3644900"/>
            <a:ext cx="82804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4224" name="Line 16">
            <a:extLst>
              <a:ext uri="{FF2B5EF4-FFF2-40B4-BE49-F238E27FC236}">
                <a16:creationId xmlns:a16="http://schemas.microsoft.com/office/drawing/2014/main" id="{37E2E98F-16B0-4ED9-8C0A-D5379B6BF89C}"/>
              </a:ext>
            </a:extLst>
          </p:cNvPr>
          <p:cNvSpPr>
            <a:spLocks noChangeShapeType="1"/>
          </p:cNvSpPr>
          <p:nvPr/>
        </p:nvSpPr>
        <p:spPr bwMode="auto">
          <a:xfrm>
            <a:off x="5808663" y="1412876"/>
            <a:ext cx="0" cy="5256213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10" name="Picture 6" descr="wbc_ident">
            <a:extLst>
              <a:ext uri="{FF2B5EF4-FFF2-40B4-BE49-F238E27FC236}">
                <a16:creationId xmlns:a16="http://schemas.microsoft.com/office/drawing/2014/main" id="{84AA230B-2F82-4C1F-8BA7-A2017A85FF0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3389" y="404813"/>
            <a:ext cx="8785225" cy="6165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6311" name="Text Box 7">
            <a:extLst>
              <a:ext uri="{FF2B5EF4-FFF2-40B4-BE49-F238E27FC236}">
                <a16:creationId xmlns:a16="http://schemas.microsoft.com/office/drawing/2014/main" id="{3E2E36B1-999E-441F-B5FA-527458271E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0100" y="5032376"/>
            <a:ext cx="1047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>
                <a:solidFill>
                  <a:srgbClr val="000000"/>
                </a:solidFill>
              </a:rPr>
              <a:t>monocyt</a:t>
            </a:r>
          </a:p>
        </p:txBody>
      </p:sp>
      <p:sp>
        <p:nvSpPr>
          <p:cNvPr id="226312" name="Text Box 8">
            <a:extLst>
              <a:ext uri="{FF2B5EF4-FFF2-40B4-BE49-F238E27FC236}">
                <a16:creationId xmlns:a16="http://schemas.microsoft.com/office/drawing/2014/main" id="{5D6FD6C5-31F2-4741-9336-568682A998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5863" y="3448051"/>
            <a:ext cx="1022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>
                <a:solidFill>
                  <a:srgbClr val="000000"/>
                </a:solidFill>
              </a:rPr>
              <a:t>lymfocyt</a:t>
            </a:r>
          </a:p>
        </p:txBody>
      </p:sp>
      <p:sp>
        <p:nvSpPr>
          <p:cNvPr id="226313" name="Text Box 9">
            <a:extLst>
              <a:ext uri="{FF2B5EF4-FFF2-40B4-BE49-F238E27FC236}">
                <a16:creationId xmlns:a16="http://schemas.microsoft.com/office/drawing/2014/main" id="{8319878D-DB33-4CA9-BB7B-B6D161C7B8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0" y="549275"/>
            <a:ext cx="12509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>
                <a:solidFill>
                  <a:srgbClr val="000000"/>
                </a:solidFill>
              </a:rPr>
              <a:t>neutrofilní </a:t>
            </a:r>
          </a:p>
          <a:p>
            <a:r>
              <a:rPr lang="cs-CZ" altLang="cs-CZ">
                <a:solidFill>
                  <a:srgbClr val="000000"/>
                </a:solidFill>
              </a:rPr>
              <a:t>granulocyt</a:t>
            </a:r>
          </a:p>
          <a:p>
            <a:r>
              <a:rPr lang="cs-CZ" altLang="cs-CZ">
                <a:solidFill>
                  <a:srgbClr val="000000"/>
                </a:solidFill>
              </a:rPr>
              <a:t> - tyčka</a:t>
            </a:r>
          </a:p>
        </p:txBody>
      </p:sp>
      <p:sp>
        <p:nvSpPr>
          <p:cNvPr id="226314" name="Text Box 10">
            <a:extLst>
              <a:ext uri="{FF2B5EF4-FFF2-40B4-BE49-F238E27FC236}">
                <a16:creationId xmlns:a16="http://schemas.microsoft.com/office/drawing/2014/main" id="{7568189B-7627-43BF-8FE2-712296832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8526" y="3933825"/>
            <a:ext cx="123104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>
                <a:solidFill>
                  <a:srgbClr val="000000"/>
                </a:solidFill>
              </a:rPr>
              <a:t>neutrofilní</a:t>
            </a:r>
          </a:p>
          <a:p>
            <a:r>
              <a:rPr lang="cs-CZ" altLang="cs-CZ">
                <a:solidFill>
                  <a:srgbClr val="000000"/>
                </a:solidFill>
              </a:rPr>
              <a:t>granulocyt </a:t>
            </a:r>
          </a:p>
          <a:p>
            <a:r>
              <a:rPr lang="cs-CZ" altLang="cs-CZ">
                <a:solidFill>
                  <a:srgbClr val="000000"/>
                </a:solidFill>
              </a:rPr>
              <a:t>- segment</a:t>
            </a:r>
          </a:p>
        </p:txBody>
      </p:sp>
      <p:sp>
        <p:nvSpPr>
          <p:cNvPr id="226315" name="Text Box 11">
            <a:extLst>
              <a:ext uri="{FF2B5EF4-FFF2-40B4-BE49-F238E27FC236}">
                <a16:creationId xmlns:a16="http://schemas.microsoft.com/office/drawing/2014/main" id="{098DA15F-0817-468C-BD3A-539B340486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0189" y="549276"/>
            <a:ext cx="117814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>
                <a:solidFill>
                  <a:srgbClr val="000000"/>
                </a:solidFill>
              </a:rPr>
              <a:t>eosinofilní</a:t>
            </a:r>
          </a:p>
          <a:p>
            <a:r>
              <a:rPr lang="cs-CZ" altLang="cs-CZ">
                <a:solidFill>
                  <a:srgbClr val="000000"/>
                </a:solidFill>
              </a:rPr>
              <a:t>granulocyt</a:t>
            </a:r>
          </a:p>
        </p:txBody>
      </p:sp>
      <p:sp>
        <p:nvSpPr>
          <p:cNvPr id="226316" name="Text Box 12">
            <a:extLst>
              <a:ext uri="{FF2B5EF4-FFF2-40B4-BE49-F238E27FC236}">
                <a16:creationId xmlns:a16="http://schemas.microsoft.com/office/drawing/2014/main" id="{E1A665A9-1BED-4B4A-8BBE-A05681309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0189" y="5229226"/>
            <a:ext cx="117814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>
                <a:solidFill>
                  <a:srgbClr val="000000"/>
                </a:solidFill>
              </a:rPr>
              <a:t>bazofilní</a:t>
            </a:r>
          </a:p>
          <a:p>
            <a:r>
              <a:rPr lang="cs-CZ" altLang="cs-CZ">
                <a:solidFill>
                  <a:srgbClr val="000000"/>
                </a:solidFill>
              </a:rPr>
              <a:t>granulocyt</a:t>
            </a:r>
          </a:p>
        </p:txBody>
      </p:sp>
      <p:sp>
        <p:nvSpPr>
          <p:cNvPr id="226317" name="Text Box 13">
            <a:extLst>
              <a:ext uri="{FF2B5EF4-FFF2-40B4-BE49-F238E27FC236}">
                <a16:creationId xmlns:a16="http://schemas.microsoft.com/office/drawing/2014/main" id="{D6ACD661-BC64-435B-9854-8CF5A3A6F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7575" y="1341438"/>
            <a:ext cx="1187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>
                <a:solidFill>
                  <a:srgbClr val="000000"/>
                </a:solidFill>
              </a:rPr>
              <a:t>trombocyt</a:t>
            </a:r>
          </a:p>
        </p:txBody>
      </p:sp>
      <p:sp>
        <p:nvSpPr>
          <p:cNvPr id="226318" name="Text Box 14">
            <a:extLst>
              <a:ext uri="{FF2B5EF4-FFF2-40B4-BE49-F238E27FC236}">
                <a16:creationId xmlns:a16="http://schemas.microsoft.com/office/drawing/2014/main" id="{AF8F8080-F749-4FDC-9794-7AAB1A716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914" y="2997201"/>
            <a:ext cx="14255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>
                <a:solidFill>
                  <a:srgbClr val="000000"/>
                </a:solidFill>
              </a:rPr>
              <a:t>erytrocyty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id="{47BDCFA0-CD23-4CEB-848C-E95E7E97E0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altLang="cs-CZ" b="1" dirty="0">
                <a:solidFill>
                  <a:srgbClr val="FF0000"/>
                </a:solidFill>
              </a:rPr>
              <a:t>Neutrofilní granulocyty</a:t>
            </a:r>
            <a:br>
              <a:rPr lang="cs-CZ" altLang="cs-CZ" b="1" dirty="0">
                <a:solidFill>
                  <a:srgbClr val="FF0000"/>
                </a:solidFill>
              </a:rPr>
            </a:br>
            <a:endParaRPr lang="cs-CZ" altLang="cs-CZ" b="1" dirty="0">
              <a:solidFill>
                <a:srgbClr val="FF0000"/>
              </a:solidFill>
            </a:endParaRPr>
          </a:p>
        </p:txBody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FF0FD131-2425-4879-8B7B-402A9AB770D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08868"/>
            <a:ext cx="6694098" cy="504031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altLang="cs-CZ" dirty="0"/>
              <a:t>71 % z DBOK</a:t>
            </a:r>
          </a:p>
          <a:p>
            <a:pPr>
              <a:lnSpc>
                <a:spcPct val="90000"/>
              </a:lnSpc>
            </a:pPr>
            <a:r>
              <a:rPr lang="cs-CZ" altLang="cs-CZ" b="1" dirty="0">
                <a:sym typeface="Symbol" panose="05050102010706020507" pitchFamily="18" charset="2"/>
              </a:rPr>
              <a:t></a:t>
            </a:r>
            <a:r>
              <a:rPr lang="cs-CZ" altLang="cs-CZ" dirty="0">
                <a:sym typeface="Symbol" panose="05050102010706020507" pitchFamily="18" charset="2"/>
              </a:rPr>
              <a:t> 10 – 12 </a:t>
            </a:r>
            <a:r>
              <a:rPr lang="cs-CZ" altLang="cs-CZ" b="1" dirty="0">
                <a:sym typeface="Symbol" panose="05050102010706020507" pitchFamily="18" charset="2"/>
              </a:rPr>
              <a:t></a:t>
            </a:r>
            <a:r>
              <a:rPr lang="cs-CZ" altLang="cs-CZ" dirty="0">
                <a:sym typeface="Symbol" panose="05050102010706020507" pitchFamily="18" charset="2"/>
              </a:rPr>
              <a:t>m</a:t>
            </a:r>
          </a:p>
          <a:p>
            <a:pPr>
              <a:lnSpc>
                <a:spcPct val="90000"/>
              </a:lnSpc>
            </a:pPr>
            <a:r>
              <a:rPr lang="cs-CZ" altLang="cs-CZ" dirty="0">
                <a:sym typeface="Symbol" panose="05050102010706020507" pitchFamily="18" charset="2"/>
              </a:rPr>
              <a:t>cytoplazma: </a:t>
            </a:r>
            <a:r>
              <a:rPr lang="cs-CZ" altLang="cs-CZ" dirty="0">
                <a:solidFill>
                  <a:srgbClr val="FFCCCC"/>
                </a:solidFill>
                <a:sym typeface="Symbol" panose="05050102010706020507" pitchFamily="18" charset="2"/>
              </a:rPr>
              <a:t>acidofilní</a:t>
            </a:r>
          </a:p>
          <a:p>
            <a:pPr>
              <a:lnSpc>
                <a:spcPct val="90000"/>
              </a:lnSpc>
            </a:pPr>
            <a:r>
              <a:rPr lang="cs-CZ" altLang="cs-CZ" dirty="0">
                <a:solidFill>
                  <a:srgbClr val="FFCCCC"/>
                </a:solidFill>
              </a:rPr>
              <a:t>specifická  granula</a:t>
            </a:r>
            <a:r>
              <a:rPr lang="cs-CZ" altLang="cs-CZ" dirty="0"/>
              <a:t>: neutrofilní </a:t>
            </a:r>
          </a:p>
          <a:p>
            <a:pPr>
              <a:lnSpc>
                <a:spcPct val="90000"/>
              </a:lnSpc>
            </a:pPr>
            <a:r>
              <a:rPr lang="cs-CZ" altLang="cs-CZ" dirty="0">
                <a:sym typeface="Symbol" panose="05050102010706020507" pitchFamily="18" charset="2"/>
              </a:rPr>
              <a:t>jádro:                                                                tyčka (4 %)   nebo segmenty (67 %)  </a:t>
            </a:r>
          </a:p>
          <a:p>
            <a:pPr>
              <a:lnSpc>
                <a:spcPct val="90000"/>
              </a:lnSpc>
            </a:pPr>
            <a:r>
              <a:rPr lang="cs-CZ" altLang="cs-CZ" dirty="0">
                <a:sym typeface="Symbol" panose="05050102010706020507" pitchFamily="18" charset="2"/>
              </a:rPr>
              <a:t>životnost: několik hodin nebo dní </a:t>
            </a:r>
          </a:p>
          <a:p>
            <a:pPr>
              <a:lnSpc>
                <a:spcPct val="90000"/>
              </a:lnSpc>
            </a:pPr>
            <a:r>
              <a:rPr lang="cs-CZ" altLang="cs-CZ" dirty="0">
                <a:sym typeface="Symbol" panose="05050102010706020507" pitchFamily="18" charset="2"/>
              </a:rPr>
              <a:t>funkce: </a:t>
            </a:r>
            <a:r>
              <a:rPr lang="cs-CZ" altLang="cs-CZ" b="1" dirty="0">
                <a:sym typeface="Symbol" panose="05050102010706020507" pitchFamily="18" charset="2"/>
              </a:rPr>
              <a:t>mikrofág</a:t>
            </a:r>
            <a:endParaRPr lang="cs-CZ" altLang="cs-CZ" dirty="0">
              <a:sym typeface="Symbol" panose="05050102010706020507" pitchFamily="18" charset="2"/>
            </a:endParaRPr>
          </a:p>
        </p:txBody>
      </p:sp>
      <p:pic>
        <p:nvPicPr>
          <p:cNvPr id="96265" name="Picture 9" descr="S96538-163-f004">
            <a:extLst>
              <a:ext uri="{FF2B5EF4-FFF2-40B4-BE49-F238E27FC236}">
                <a16:creationId xmlns:a16="http://schemas.microsoft.com/office/drawing/2014/main" id="{B4ABB325-9D2C-4C29-A8DE-9A1A97860DE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39253" y="4048638"/>
            <a:ext cx="3384550" cy="2508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6266" name="Picture 10" descr="HEME001">
            <a:extLst>
              <a:ext uri="{FF2B5EF4-FFF2-40B4-BE49-F238E27FC236}">
                <a16:creationId xmlns:a16="http://schemas.microsoft.com/office/drawing/2014/main" id="{35ED588F-47E3-41D6-9D3B-5A4EB1907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853" y="119063"/>
            <a:ext cx="4679950" cy="350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ývoj neutrofilů v kostní dřeni.">
            <a:extLst>
              <a:ext uri="{FF2B5EF4-FFF2-40B4-BE49-F238E27FC236}">
                <a16:creationId xmlns:a16="http://schemas.microsoft.com/office/drawing/2014/main" id="{E23A04FF-9491-4D03-AE03-7284127B1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043849"/>
            <a:ext cx="7582619" cy="166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id="{59705716-4E09-4551-9692-0DBEADFE11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altLang="cs-CZ" b="1" dirty="0">
                <a:solidFill>
                  <a:srgbClr val="FF0000"/>
                </a:solidFill>
              </a:rPr>
              <a:t>Eozinofilní granulocyty</a:t>
            </a:r>
          </a:p>
        </p:txBody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C7CCC8C6-1E49-4634-96AD-2EDFDF22A75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55275" y="1412876"/>
            <a:ext cx="5580363" cy="5256213"/>
          </a:xfrm>
        </p:spPr>
        <p:txBody>
          <a:bodyPr/>
          <a:lstStyle/>
          <a:p>
            <a:r>
              <a:rPr lang="cs-CZ" altLang="cs-CZ" sz="2400" dirty="0"/>
              <a:t>1</a:t>
            </a:r>
            <a:r>
              <a:rPr lang="cs-CZ" altLang="cs-CZ" sz="2400" dirty="0">
                <a:sym typeface="Symbol" panose="05050102010706020507" pitchFamily="18" charset="2"/>
              </a:rPr>
              <a:t>–</a:t>
            </a:r>
            <a:r>
              <a:rPr lang="cs-CZ" altLang="cs-CZ" sz="2400" dirty="0"/>
              <a:t> 4 % z DBOK</a:t>
            </a:r>
          </a:p>
          <a:p>
            <a:r>
              <a:rPr lang="cs-CZ" altLang="cs-CZ" sz="2400" b="1" dirty="0">
                <a:sym typeface="Symbol" panose="05050102010706020507" pitchFamily="18" charset="2"/>
              </a:rPr>
              <a:t></a:t>
            </a:r>
            <a:r>
              <a:rPr lang="cs-CZ" altLang="cs-CZ" sz="2400" dirty="0">
                <a:sym typeface="Symbol" panose="05050102010706020507" pitchFamily="18" charset="2"/>
              </a:rPr>
              <a:t> 12 – 14 </a:t>
            </a:r>
            <a:r>
              <a:rPr lang="cs-CZ" altLang="cs-CZ" sz="2400" b="1" dirty="0">
                <a:sym typeface="Symbol" panose="05050102010706020507" pitchFamily="18" charset="2"/>
              </a:rPr>
              <a:t></a:t>
            </a:r>
            <a:r>
              <a:rPr lang="cs-CZ" altLang="cs-CZ" sz="2400" dirty="0">
                <a:sym typeface="Symbol" panose="05050102010706020507" pitchFamily="18" charset="2"/>
              </a:rPr>
              <a:t>m</a:t>
            </a:r>
          </a:p>
          <a:p>
            <a:r>
              <a:rPr lang="cs-CZ" altLang="cs-CZ" sz="2400" dirty="0">
                <a:sym typeface="Symbol" panose="05050102010706020507" pitchFamily="18" charset="2"/>
              </a:rPr>
              <a:t>cytoplazma: </a:t>
            </a:r>
            <a:r>
              <a:rPr lang="cs-CZ" altLang="cs-CZ" sz="2400" dirty="0">
                <a:solidFill>
                  <a:srgbClr val="FFCCCC"/>
                </a:solidFill>
                <a:sym typeface="Symbol" panose="05050102010706020507" pitchFamily="18" charset="2"/>
              </a:rPr>
              <a:t>acidofilní</a:t>
            </a:r>
            <a:endParaRPr lang="cs-CZ" altLang="cs-CZ" sz="2400" dirty="0">
              <a:solidFill>
                <a:srgbClr val="FFCCCC"/>
              </a:solidFill>
            </a:endParaRPr>
          </a:p>
          <a:p>
            <a:r>
              <a:rPr lang="cs-CZ" altLang="cs-CZ" sz="2400" dirty="0"/>
              <a:t>specifická granula: </a:t>
            </a:r>
            <a:r>
              <a:rPr lang="cs-CZ" altLang="cs-CZ" sz="2400" dirty="0">
                <a:solidFill>
                  <a:schemeClr val="accent1"/>
                </a:solidFill>
              </a:rPr>
              <a:t>eozinofilní</a:t>
            </a:r>
            <a:endParaRPr lang="cs-CZ" altLang="cs-CZ" sz="2400" dirty="0">
              <a:solidFill>
                <a:schemeClr val="accent1"/>
              </a:solidFill>
              <a:sym typeface="Symbol" panose="05050102010706020507" pitchFamily="18" charset="2"/>
            </a:endParaRPr>
          </a:p>
          <a:p>
            <a:r>
              <a:rPr lang="cs-CZ" altLang="cs-CZ" sz="2400" dirty="0">
                <a:sym typeface="Symbol" panose="05050102010706020507" pitchFamily="18" charset="2"/>
              </a:rPr>
              <a:t>jádro: 2 laloky + </a:t>
            </a:r>
            <a:r>
              <a:rPr lang="cs-CZ" altLang="cs-CZ" sz="2400" dirty="0" err="1">
                <a:sym typeface="Symbol" panose="05050102010706020507" pitchFamily="18" charset="2"/>
              </a:rPr>
              <a:t>chromatinov</a:t>
            </a:r>
            <a:r>
              <a:rPr lang="cs-CZ" altLang="cs-CZ" sz="2400" dirty="0">
                <a:sym typeface="Symbol" panose="05050102010706020507" pitchFamily="18" charset="2"/>
              </a:rPr>
              <a:t> můstek, (činka nebo brýle)</a:t>
            </a:r>
          </a:p>
          <a:p>
            <a:r>
              <a:rPr lang="cs-CZ" altLang="cs-CZ" sz="2400" dirty="0">
                <a:sym typeface="Symbol" panose="05050102010706020507" pitchFamily="18" charset="2"/>
              </a:rPr>
              <a:t>funkce: </a:t>
            </a:r>
            <a:r>
              <a:rPr lang="cs-CZ" altLang="cs-CZ" sz="2400" dirty="0"/>
              <a:t>fagocytóza antigen-protilátka komplexů</a:t>
            </a:r>
          </a:p>
        </p:txBody>
      </p:sp>
      <p:pic>
        <p:nvPicPr>
          <p:cNvPr id="97291" name="Picture 11" descr="blood1.jpg (23030 bytes)">
            <a:extLst>
              <a:ext uri="{FF2B5EF4-FFF2-40B4-BE49-F238E27FC236}">
                <a16:creationId xmlns:a16="http://schemas.microsoft.com/office/drawing/2014/main" id="{659A4651-13C9-4D2F-A25B-0FFFD61D0BB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12278" y="1550987"/>
            <a:ext cx="5076825" cy="37560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7292" name="Line 12">
            <a:extLst>
              <a:ext uri="{FF2B5EF4-FFF2-40B4-BE49-F238E27FC236}">
                <a16:creationId xmlns:a16="http://schemas.microsoft.com/office/drawing/2014/main" id="{6D0728B9-809D-4AF8-80A5-BF056B5A692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904288" y="2852739"/>
            <a:ext cx="1079500" cy="13684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7294" name="Text Box 14">
            <a:extLst>
              <a:ext uri="{FF2B5EF4-FFF2-40B4-BE49-F238E27FC236}">
                <a16:creationId xmlns:a16="http://schemas.microsoft.com/office/drawing/2014/main" id="{9BBB9523-AD92-4CDB-812E-37388DE9E8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4128" y="5789298"/>
            <a:ext cx="8223020" cy="794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</a:pPr>
            <a:r>
              <a:rPr lang="cs-CZ" altLang="cs-CZ" sz="2400" b="1" dirty="0">
                <a:sym typeface="Symbol" panose="05050102010706020507" pitchFamily="18" charset="2"/>
              </a:rPr>
              <a:t> - eozinofilní granulocytóza – alergie, parazitární onemocnění</a:t>
            </a:r>
          </a:p>
          <a:p>
            <a:endParaRPr lang="cs-CZ" altLang="cs-CZ" sz="24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>
            <a:extLst>
              <a:ext uri="{FF2B5EF4-FFF2-40B4-BE49-F238E27FC236}">
                <a16:creationId xmlns:a16="http://schemas.microsoft.com/office/drawing/2014/main" id="{0D39D739-BB74-4876-BFC2-E7175C71C7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777875"/>
          </a:xfrm>
        </p:spPr>
        <p:txBody>
          <a:bodyPr>
            <a:normAutofit/>
          </a:bodyPr>
          <a:lstStyle/>
          <a:p>
            <a:pPr algn="ctr"/>
            <a:r>
              <a:rPr lang="cs-CZ" altLang="cs-CZ" b="1" dirty="0">
                <a:solidFill>
                  <a:srgbClr val="FF0000"/>
                </a:solidFill>
              </a:rPr>
              <a:t>Eozinofilní granulocyt (ELM)</a:t>
            </a:r>
          </a:p>
        </p:txBody>
      </p:sp>
      <p:pic>
        <p:nvPicPr>
          <p:cNvPr id="256003" name="Picture 3" descr="OH_img8-6">
            <a:extLst>
              <a:ext uri="{FF2B5EF4-FFF2-40B4-BE49-F238E27FC236}">
                <a16:creationId xmlns:a16="http://schemas.microsoft.com/office/drawing/2014/main" id="{F67B4B01-148D-42B8-8847-8F8075F0F90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24114" y="1241426"/>
            <a:ext cx="7489825" cy="5616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04" name="Line 4">
            <a:extLst>
              <a:ext uri="{FF2B5EF4-FFF2-40B4-BE49-F238E27FC236}">
                <a16:creationId xmlns:a16="http://schemas.microsoft.com/office/drawing/2014/main" id="{A013E52E-481A-485B-858D-D9F10FF82F8A}"/>
              </a:ext>
            </a:extLst>
          </p:cNvPr>
          <p:cNvSpPr>
            <a:spLocks noChangeShapeType="1"/>
          </p:cNvSpPr>
          <p:nvPr/>
        </p:nvSpPr>
        <p:spPr bwMode="auto">
          <a:xfrm>
            <a:off x="1992313" y="981075"/>
            <a:ext cx="1511300" cy="7191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:a16="http://schemas.microsoft.com/office/drawing/2014/main" id="{C281CBB4-91D6-4355-9C92-F08B5EB563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altLang="cs-CZ" b="1" dirty="0">
                <a:solidFill>
                  <a:srgbClr val="FF0000"/>
                </a:solidFill>
              </a:rPr>
              <a:t>Bazofilní granulocyty </a:t>
            </a:r>
          </a:p>
        </p:txBody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3F458504-189E-4FB0-BD23-01972EA7C1F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49552" y="1484313"/>
            <a:ext cx="5613366" cy="50403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/>
          <a:lstStyle/>
          <a:p>
            <a:r>
              <a:rPr lang="cs-CZ" altLang="cs-CZ" sz="2400" dirty="0"/>
              <a:t>do 1 % z DBOK</a:t>
            </a:r>
          </a:p>
          <a:p>
            <a:r>
              <a:rPr lang="cs-CZ" altLang="cs-CZ" sz="2400" b="1" dirty="0">
                <a:sym typeface="Symbol" panose="05050102010706020507" pitchFamily="18" charset="2"/>
              </a:rPr>
              <a:t></a:t>
            </a:r>
            <a:r>
              <a:rPr lang="cs-CZ" altLang="cs-CZ" sz="2400" dirty="0">
                <a:sym typeface="Symbol" panose="05050102010706020507" pitchFamily="18" charset="2"/>
              </a:rPr>
              <a:t> do 10 </a:t>
            </a:r>
            <a:r>
              <a:rPr lang="cs-CZ" altLang="cs-CZ" sz="2400" b="1" dirty="0">
                <a:sym typeface="Symbol" panose="05050102010706020507" pitchFamily="18" charset="2"/>
              </a:rPr>
              <a:t></a:t>
            </a:r>
            <a:r>
              <a:rPr lang="cs-CZ" altLang="cs-CZ" sz="2400" dirty="0">
                <a:sym typeface="Symbol" panose="05050102010706020507" pitchFamily="18" charset="2"/>
              </a:rPr>
              <a:t>m</a:t>
            </a:r>
          </a:p>
          <a:p>
            <a:r>
              <a:rPr lang="cs-CZ" altLang="cs-CZ" sz="2400" dirty="0">
                <a:sym typeface="Symbol" panose="05050102010706020507" pitchFamily="18" charset="2"/>
              </a:rPr>
              <a:t>cytoplazma: lehce </a:t>
            </a:r>
            <a:r>
              <a:rPr lang="cs-CZ" altLang="cs-CZ" sz="2400" dirty="0">
                <a:solidFill>
                  <a:srgbClr val="CCCCFF"/>
                </a:solidFill>
              </a:rPr>
              <a:t>bazofilní</a:t>
            </a:r>
          </a:p>
          <a:p>
            <a:r>
              <a:rPr lang="cs-CZ" altLang="cs-CZ" sz="2400" dirty="0"/>
              <a:t>specifická granula: </a:t>
            </a:r>
          </a:p>
          <a:p>
            <a:pPr lvl="1"/>
            <a:r>
              <a:rPr lang="cs-CZ" altLang="cs-CZ" dirty="0">
                <a:solidFill>
                  <a:srgbClr val="6600CC"/>
                </a:solidFill>
                <a:sym typeface="Symbol" panose="05050102010706020507" pitchFamily="18" charset="2"/>
              </a:rPr>
              <a:t>bazofilní</a:t>
            </a:r>
            <a:r>
              <a:rPr lang="cs-CZ" altLang="cs-CZ" dirty="0">
                <a:sym typeface="Symbol" panose="05050102010706020507" pitchFamily="18" charset="2"/>
              </a:rPr>
              <a:t> - heparin, histamin, ..</a:t>
            </a:r>
          </a:p>
          <a:p>
            <a:r>
              <a:rPr lang="cs-CZ" altLang="cs-CZ" sz="2400" dirty="0">
                <a:sym typeface="Symbol" panose="05050102010706020507" pitchFamily="18" charset="2"/>
              </a:rPr>
              <a:t>jádro: nepravidelně laločnaté, („tlusté S“) </a:t>
            </a:r>
          </a:p>
          <a:p>
            <a:r>
              <a:rPr lang="cs-CZ" altLang="cs-CZ" sz="2400" dirty="0">
                <a:sym typeface="Symbol" panose="05050102010706020507" pitchFamily="18" charset="2"/>
              </a:rPr>
              <a:t>funkce: hypersenzitivita</a:t>
            </a:r>
          </a:p>
          <a:p>
            <a:endParaRPr lang="cs-CZ" altLang="cs-CZ" sz="2400" dirty="0">
              <a:sym typeface="Symbol" panose="05050102010706020507" pitchFamily="18" charset="2"/>
            </a:endParaRPr>
          </a:p>
          <a:p>
            <a:r>
              <a:rPr lang="cs-CZ" altLang="cs-CZ" sz="2400" dirty="0">
                <a:sym typeface="Symbol" panose="05050102010706020507" pitchFamily="18" charset="2"/>
              </a:rPr>
              <a:t>Histamin, serotonin</a:t>
            </a:r>
          </a:p>
          <a:p>
            <a:r>
              <a:rPr lang="cs-CZ" altLang="cs-CZ" sz="2400" dirty="0">
                <a:sym typeface="Symbol" panose="05050102010706020507" pitchFamily="18" charset="2"/>
              </a:rPr>
              <a:t>heparin</a:t>
            </a:r>
          </a:p>
        </p:txBody>
      </p:sp>
      <p:pic>
        <p:nvPicPr>
          <p:cNvPr id="100357" name="Picture 5" descr="HEME005">
            <a:extLst>
              <a:ext uri="{FF2B5EF4-FFF2-40B4-BE49-F238E27FC236}">
                <a16:creationId xmlns:a16="http://schemas.microsoft.com/office/drawing/2014/main" id="{1647EF51-420F-4171-B5AB-97B78B95F51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26008" y="1700214"/>
            <a:ext cx="6263772" cy="4082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0358" name="Line 6">
            <a:extLst>
              <a:ext uri="{FF2B5EF4-FFF2-40B4-BE49-F238E27FC236}">
                <a16:creationId xmlns:a16="http://schemas.microsoft.com/office/drawing/2014/main" id="{7A899AAD-1CD6-4360-93BF-DF519C0BFE10}"/>
              </a:ext>
            </a:extLst>
          </p:cNvPr>
          <p:cNvSpPr>
            <a:spLocks noChangeShapeType="1"/>
          </p:cNvSpPr>
          <p:nvPr/>
        </p:nvSpPr>
        <p:spPr bwMode="auto">
          <a:xfrm>
            <a:off x="6888163" y="1700214"/>
            <a:ext cx="863600" cy="15843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46BCBCBC-BBBF-48C6-B8BA-39280741A8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altLang="cs-CZ" b="1" dirty="0">
                <a:solidFill>
                  <a:srgbClr val="FF0000"/>
                </a:solidFill>
              </a:rPr>
              <a:t>Agranulocyty</a:t>
            </a:r>
          </a:p>
        </p:txBody>
      </p:sp>
      <p:sp>
        <p:nvSpPr>
          <p:cNvPr id="102411" name="Rectangle 11">
            <a:extLst>
              <a:ext uri="{FF2B5EF4-FFF2-40B4-BE49-F238E27FC236}">
                <a16:creationId xmlns:a16="http://schemas.microsoft.com/office/drawing/2014/main" id="{0F35C0D5-5F23-4CAB-9822-0FE24702E73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67419" y="1341438"/>
            <a:ext cx="6029864" cy="55165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b="1" dirty="0"/>
              <a:t>obecná charakteristika: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altLang="cs-CZ" dirty="0" err="1"/>
              <a:t>mononukleáry</a:t>
            </a:r>
            <a:r>
              <a:rPr lang="cs-CZ" altLang="cs-CZ" dirty="0"/>
              <a:t> – jádro je sférické, oválné nebo ledvinovité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altLang="cs-CZ" b="1" dirty="0">
                <a:solidFill>
                  <a:srgbClr val="3399FF"/>
                </a:solidFill>
              </a:rPr>
              <a:t>bazofilní </a:t>
            </a:r>
            <a:r>
              <a:rPr lang="cs-CZ" altLang="cs-CZ" dirty="0"/>
              <a:t>cytoplazma 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altLang="cs-CZ" b="1" dirty="0"/>
              <a:t>chybí specifická</a:t>
            </a:r>
            <a:r>
              <a:rPr lang="cs-CZ" altLang="cs-CZ" dirty="0"/>
              <a:t> granula 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altLang="cs-CZ" dirty="0" err="1">
                <a:solidFill>
                  <a:srgbClr val="FF33CC"/>
                </a:solidFill>
              </a:rPr>
              <a:t>azurofilní</a:t>
            </a:r>
            <a:r>
              <a:rPr lang="cs-CZ" altLang="cs-CZ" dirty="0">
                <a:solidFill>
                  <a:srgbClr val="FF33CC"/>
                </a:solidFill>
              </a:rPr>
              <a:t> granula</a:t>
            </a:r>
            <a:r>
              <a:rPr lang="cs-CZ" altLang="cs-CZ" dirty="0"/>
              <a:t> s </a:t>
            </a:r>
            <a:r>
              <a:rPr lang="cs-CZ" altLang="cs-CZ" dirty="0" err="1"/>
              <a:t>lyzosomálními</a:t>
            </a:r>
            <a:r>
              <a:rPr lang="cs-CZ" altLang="cs-CZ" dirty="0"/>
              <a:t> enzymy</a:t>
            </a:r>
          </a:p>
        </p:txBody>
      </p:sp>
      <p:pic>
        <p:nvPicPr>
          <p:cNvPr id="102422" name="Picture 22" descr="lymphocyte">
            <a:extLst>
              <a:ext uri="{FF2B5EF4-FFF2-40B4-BE49-F238E27FC236}">
                <a16:creationId xmlns:a16="http://schemas.microsoft.com/office/drawing/2014/main" id="{65C3EB12-BC25-431D-904F-46EF4AB275BF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77819" y="1378369"/>
            <a:ext cx="1930400" cy="21717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24" name="Picture 24" descr="monocyte">
            <a:extLst>
              <a:ext uri="{FF2B5EF4-FFF2-40B4-BE49-F238E27FC236}">
                <a16:creationId xmlns:a16="http://schemas.microsoft.com/office/drawing/2014/main" id="{012AB074-C796-4C24-8A08-1B56B9D761FA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0567" y="3789363"/>
            <a:ext cx="2974975" cy="3068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25" name="Picture 25" descr="ly106le">
            <a:extLst>
              <a:ext uri="{FF2B5EF4-FFF2-40B4-BE49-F238E27FC236}">
                <a16:creationId xmlns:a16="http://schemas.microsoft.com/office/drawing/2014/main" id="{BA03D070-FF98-414D-8201-CE6E93022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4725" y="1273594"/>
            <a:ext cx="2987675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B332E6F6-B647-40C8-AC50-6512DF816C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altLang="cs-CZ" b="1" dirty="0">
                <a:solidFill>
                  <a:srgbClr val="FF0000"/>
                </a:solidFill>
              </a:rPr>
              <a:t>Lymfocyty</a:t>
            </a:r>
          </a:p>
        </p:txBody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A2E5F03F-634A-435E-95ED-FA185A4595B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96091" y="1557339"/>
            <a:ext cx="5584009" cy="4967287"/>
          </a:xfrm>
        </p:spPr>
        <p:txBody>
          <a:bodyPr/>
          <a:lstStyle/>
          <a:p>
            <a:r>
              <a:rPr lang="cs-CZ" altLang="cs-CZ" sz="2400" b="1" dirty="0"/>
              <a:t>20 -25 %</a:t>
            </a:r>
            <a:r>
              <a:rPr lang="cs-CZ" altLang="cs-CZ" sz="2400" dirty="0"/>
              <a:t> z DBOK</a:t>
            </a:r>
          </a:p>
          <a:p>
            <a:r>
              <a:rPr lang="cs-CZ" altLang="cs-CZ" sz="2400" dirty="0">
                <a:sym typeface="Symbol" panose="05050102010706020507" pitchFamily="18" charset="2"/>
              </a:rPr>
              <a:t>cytoplazma – modrá s </a:t>
            </a:r>
            <a:r>
              <a:rPr lang="cs-CZ" altLang="cs-CZ" sz="2400" dirty="0" err="1">
                <a:sym typeface="Symbol" panose="05050102010706020507" pitchFamily="18" charset="2"/>
              </a:rPr>
              <a:t>azurofilními</a:t>
            </a:r>
            <a:r>
              <a:rPr lang="cs-CZ" altLang="cs-CZ" sz="2400" dirty="0">
                <a:sym typeface="Symbol" panose="05050102010706020507" pitchFamily="18" charset="2"/>
              </a:rPr>
              <a:t> granuly, četné ribosomy</a:t>
            </a:r>
          </a:p>
          <a:p>
            <a:r>
              <a:rPr lang="cs-CZ" altLang="cs-CZ" sz="2400" dirty="0">
                <a:sym typeface="Symbol" panose="05050102010706020507" pitchFamily="18" charset="2"/>
              </a:rPr>
              <a:t>jádro  – kulaté, </a:t>
            </a:r>
            <a:r>
              <a:rPr lang="cs-CZ" altLang="cs-CZ" sz="2400" dirty="0" err="1">
                <a:sym typeface="Symbol" panose="05050102010706020507" pitchFamily="18" charset="2"/>
              </a:rPr>
              <a:t>hyperchromatické</a:t>
            </a:r>
            <a:endParaRPr lang="cs-CZ" altLang="cs-CZ" sz="2400" dirty="0">
              <a:sym typeface="Symbol" panose="05050102010706020507" pitchFamily="18" charset="2"/>
            </a:endParaRPr>
          </a:p>
          <a:p>
            <a:r>
              <a:rPr lang="cs-CZ" altLang="cs-CZ" sz="2400" dirty="0"/>
              <a:t>třídění: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 sz="2400" dirty="0"/>
              <a:t>	- T- a B-lymfocyty 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 sz="2400" dirty="0"/>
              <a:t>	- malé (</a:t>
            </a:r>
            <a:r>
              <a:rPr lang="cs-CZ" altLang="cs-CZ" sz="2400" b="1" dirty="0">
                <a:sym typeface="Symbol" panose="05050102010706020507" pitchFamily="18" charset="2"/>
              </a:rPr>
              <a:t> </a:t>
            </a:r>
            <a:r>
              <a:rPr lang="cs-CZ" altLang="cs-CZ" sz="2400" dirty="0"/>
              <a:t>8 </a:t>
            </a:r>
            <a:r>
              <a:rPr lang="cs-CZ" altLang="cs-CZ" sz="2400" dirty="0">
                <a:sym typeface="Symbol" panose="05050102010706020507" pitchFamily="18" charset="2"/>
              </a:rPr>
              <a:t>m),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 sz="2400" dirty="0">
                <a:sym typeface="Symbol" panose="05050102010706020507" pitchFamily="18" charset="2"/>
              </a:rPr>
              <a:t>	  střední </a:t>
            </a:r>
            <a:r>
              <a:rPr lang="cs-CZ" altLang="cs-CZ" sz="2400" dirty="0"/>
              <a:t>(</a:t>
            </a:r>
            <a:r>
              <a:rPr lang="cs-CZ" altLang="cs-CZ" sz="2400" b="1" dirty="0">
                <a:sym typeface="Symbol" panose="05050102010706020507" pitchFamily="18" charset="2"/>
              </a:rPr>
              <a:t> </a:t>
            </a:r>
            <a:r>
              <a:rPr lang="cs-CZ" altLang="cs-CZ" sz="2400" dirty="0">
                <a:sym typeface="Symbol" panose="05050102010706020507" pitchFamily="18" charset="2"/>
              </a:rPr>
              <a:t>10</a:t>
            </a:r>
            <a:r>
              <a:rPr lang="cs-CZ" altLang="cs-CZ" sz="2400" b="1" dirty="0">
                <a:sym typeface="Symbol" panose="05050102010706020507" pitchFamily="18" charset="2"/>
              </a:rPr>
              <a:t>-</a:t>
            </a:r>
            <a:r>
              <a:rPr lang="cs-CZ" altLang="cs-CZ" sz="2400" dirty="0">
                <a:sym typeface="Symbol" panose="05050102010706020507" pitchFamily="18" charset="2"/>
              </a:rPr>
              <a:t>12</a:t>
            </a:r>
            <a:r>
              <a:rPr lang="cs-CZ" altLang="cs-CZ" sz="2400" dirty="0"/>
              <a:t> </a:t>
            </a:r>
            <a:r>
              <a:rPr lang="cs-CZ" altLang="cs-CZ" sz="2400" dirty="0">
                <a:sym typeface="Symbol" panose="05050102010706020507" pitchFamily="18" charset="2"/>
              </a:rPr>
              <a:t>m),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 sz="2400" dirty="0">
                <a:sym typeface="Symbol" panose="05050102010706020507" pitchFamily="18" charset="2"/>
              </a:rPr>
              <a:t>	  velké </a:t>
            </a:r>
            <a:r>
              <a:rPr lang="cs-CZ" altLang="cs-CZ" sz="2400" dirty="0"/>
              <a:t>(</a:t>
            </a:r>
            <a:r>
              <a:rPr lang="cs-CZ" altLang="cs-CZ" sz="2400" b="1" dirty="0">
                <a:sym typeface="Symbol" panose="05050102010706020507" pitchFamily="18" charset="2"/>
              </a:rPr>
              <a:t></a:t>
            </a:r>
            <a:r>
              <a:rPr lang="cs-CZ" altLang="cs-CZ" sz="2400" dirty="0"/>
              <a:t> 16-18 </a:t>
            </a:r>
            <a:r>
              <a:rPr lang="cs-CZ" altLang="cs-CZ" sz="2400" dirty="0">
                <a:sym typeface="Symbol" panose="05050102010706020507" pitchFamily="18" charset="2"/>
              </a:rPr>
              <a:t>m)</a:t>
            </a:r>
            <a:endParaRPr lang="cs-CZ" altLang="cs-CZ" sz="2400" dirty="0"/>
          </a:p>
        </p:txBody>
      </p:sp>
      <p:pic>
        <p:nvPicPr>
          <p:cNvPr id="103435" name="Picture 11" descr="blood5">
            <a:extLst>
              <a:ext uri="{FF2B5EF4-FFF2-40B4-BE49-F238E27FC236}">
                <a16:creationId xmlns:a16="http://schemas.microsoft.com/office/drawing/2014/main" id="{6680D5A5-FA34-413D-A2F2-6E289464C12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4501" y="1557339"/>
            <a:ext cx="5951408" cy="450419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20" name="Rectangle 4">
            <a:extLst>
              <a:ext uri="{FF2B5EF4-FFF2-40B4-BE49-F238E27FC236}">
                <a16:creationId xmlns:a16="http://schemas.microsoft.com/office/drawing/2014/main" id="{B8BA4F89-F710-49FB-B5A3-D6205027E4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0945" y="39313"/>
            <a:ext cx="8229600" cy="993775"/>
          </a:xfrm>
        </p:spPr>
        <p:txBody>
          <a:bodyPr>
            <a:normAutofit/>
          </a:bodyPr>
          <a:lstStyle/>
          <a:p>
            <a:r>
              <a:rPr lang="cs-CZ" altLang="cs-CZ" b="1" dirty="0">
                <a:solidFill>
                  <a:srgbClr val="FF0000"/>
                </a:solidFill>
              </a:rPr>
              <a:t>Monocyty</a:t>
            </a:r>
          </a:p>
        </p:txBody>
      </p:sp>
      <p:sp>
        <p:nvSpPr>
          <p:cNvPr id="214021" name="Rectangle 5">
            <a:extLst>
              <a:ext uri="{FF2B5EF4-FFF2-40B4-BE49-F238E27FC236}">
                <a16:creationId xmlns:a16="http://schemas.microsoft.com/office/drawing/2014/main" id="{A5A231AD-BDF9-4474-840B-F8E5E065B8A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35471" y="981338"/>
            <a:ext cx="8500547" cy="4991916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dirty="0">
                <a:sym typeface="Symbol" panose="05050102010706020507" pitchFamily="18" charset="2"/>
              </a:rPr>
              <a:t>5 % z DBOK</a:t>
            </a:r>
          </a:p>
          <a:p>
            <a:pPr>
              <a:lnSpc>
                <a:spcPct val="90000"/>
              </a:lnSpc>
            </a:pPr>
            <a:r>
              <a:rPr lang="cs-CZ" altLang="cs-CZ" dirty="0">
                <a:sym typeface="Symbol" panose="05050102010706020507" pitchFamily="18" charset="2"/>
              </a:rPr>
              <a:t>velikost:</a:t>
            </a:r>
            <a:r>
              <a:rPr lang="cs-CZ" altLang="cs-CZ" b="1" dirty="0">
                <a:sym typeface="Symbol" panose="05050102010706020507" pitchFamily="18" charset="2"/>
              </a:rPr>
              <a:t> </a:t>
            </a:r>
            <a:r>
              <a:rPr lang="cs-CZ" altLang="cs-CZ" dirty="0">
                <a:sym typeface="Symbol" panose="05050102010706020507" pitchFamily="18" charset="2"/>
              </a:rPr>
              <a:t> 15 – 20 m</a:t>
            </a:r>
          </a:p>
          <a:p>
            <a:pPr>
              <a:lnSpc>
                <a:spcPct val="90000"/>
              </a:lnSpc>
            </a:pPr>
            <a:r>
              <a:rPr lang="cs-CZ" altLang="cs-CZ" dirty="0">
                <a:sym typeface="Symbol" panose="05050102010706020507" pitchFamily="18" charset="2"/>
              </a:rPr>
              <a:t>cytoplazma – objemná, šedomodrá, nespecifická granula a četné ribosomy, </a:t>
            </a:r>
          </a:p>
          <a:p>
            <a:pPr>
              <a:lnSpc>
                <a:spcPct val="90000"/>
              </a:lnSpc>
            </a:pPr>
            <a:r>
              <a:rPr lang="cs-CZ" altLang="cs-CZ" dirty="0">
                <a:sym typeface="Symbol" panose="05050102010706020507" pitchFamily="18" charset="2"/>
              </a:rPr>
              <a:t>jádro – ledvinovité až laločnaté, většinou     v excentrické pozici, chromatin je jemně vláknitý</a:t>
            </a:r>
          </a:p>
          <a:p>
            <a:pPr>
              <a:lnSpc>
                <a:spcPct val="90000"/>
              </a:lnSpc>
            </a:pPr>
            <a:r>
              <a:rPr lang="cs-CZ" altLang="cs-CZ" dirty="0"/>
              <a:t>funkce :</a:t>
            </a:r>
            <a:r>
              <a:rPr lang="cs-CZ" altLang="cs-CZ" dirty="0">
                <a:solidFill>
                  <a:schemeClr val="tx2"/>
                </a:solidFill>
              </a:rPr>
              <a:t> </a:t>
            </a:r>
            <a:r>
              <a:rPr lang="cs-CZ" altLang="cs-CZ" b="1" i="1" dirty="0">
                <a:solidFill>
                  <a:schemeClr val="tx2"/>
                </a:solidFill>
              </a:rPr>
              <a:t>makrofág</a:t>
            </a:r>
            <a:r>
              <a:rPr lang="cs-CZ" altLang="cs-CZ" i="1" dirty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214023" name="Picture 7" descr="monocyte">
            <a:extLst>
              <a:ext uri="{FF2B5EF4-FFF2-40B4-BE49-F238E27FC236}">
                <a16:creationId xmlns:a16="http://schemas.microsoft.com/office/drawing/2014/main" id="{F99F66BA-7F36-4873-B9F0-A9B15D5BDB83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52359" y="39313"/>
            <a:ext cx="4859337" cy="3597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6" name="Picture 2" descr="https://biosci.mcdb.ucsb.edu/immunology/images/figure02-0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23"/>
          <a:stretch/>
        </p:blipFill>
        <p:spPr bwMode="auto">
          <a:xfrm>
            <a:off x="8151457" y="3801227"/>
            <a:ext cx="3511587" cy="280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biosci.mcdb.ucsb.edu/immunology/images/figure02-0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73"/>
          <a:stretch/>
        </p:blipFill>
        <p:spPr bwMode="auto">
          <a:xfrm>
            <a:off x="3361386" y="4028979"/>
            <a:ext cx="4181095" cy="2580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8761057" y="6553385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800" dirty="0"/>
              <a:t>https://biosci.mcdb.ucsb.edu/immunology/Cells-Organs/monocyte.htm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D52E2350-2891-4108-91C8-A7B94EAF0A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b="1" dirty="0">
                <a:solidFill>
                  <a:srgbClr val="FF0000"/>
                </a:solidFill>
              </a:rPr>
              <a:t>Trombocyty</a:t>
            </a:r>
          </a:p>
        </p:txBody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0DDABB9A-4BDF-4530-991E-E5CF195693A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74469" y="1412876"/>
            <a:ext cx="6665545" cy="525621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>
                <a:sym typeface="Symbol" panose="05050102010706020507" pitchFamily="18" charset="2"/>
              </a:rPr>
              <a:t>nejsou buňky, ale fragmenty cytoplazmy megakaryocytů </a:t>
            </a:r>
          </a:p>
          <a:p>
            <a:pPr>
              <a:lnSpc>
                <a:spcPct val="90000"/>
              </a:lnSpc>
            </a:pPr>
            <a:r>
              <a:rPr lang="cs-CZ" altLang="cs-CZ" sz="2400" dirty="0">
                <a:sym typeface="Symbol" panose="05050102010706020507" pitchFamily="18" charset="2"/>
              </a:rPr>
              <a:t>tvar: primárně vřetenovitý, po aktivaci </a:t>
            </a:r>
            <a:r>
              <a:rPr lang="cs-CZ" altLang="cs-CZ" sz="2400" dirty="0">
                <a:sym typeface="Wingdings" panose="05000000000000000000" pitchFamily="2" charset="2"/>
              </a:rPr>
              <a:t></a:t>
            </a:r>
            <a:r>
              <a:rPr lang="cs-CZ" altLang="cs-CZ" sz="2400" dirty="0">
                <a:sym typeface="Symbol" panose="05050102010706020507" pitchFamily="18" charset="2"/>
              </a:rPr>
              <a:t> </a:t>
            </a:r>
            <a:r>
              <a:rPr lang="cs-CZ" altLang="cs-CZ" sz="2400" dirty="0" err="1">
                <a:sym typeface="Symbol" panose="05050102010706020507" pitchFamily="18" charset="2"/>
              </a:rPr>
              <a:t>pseudopodie</a:t>
            </a:r>
            <a:endParaRPr lang="cs-CZ" altLang="cs-CZ" sz="2400" dirty="0">
              <a:sym typeface="Symbol" panose="05050102010706020507" pitchFamily="18" charset="2"/>
            </a:endParaRPr>
          </a:p>
          <a:p>
            <a:pPr>
              <a:lnSpc>
                <a:spcPct val="90000"/>
              </a:lnSpc>
            </a:pPr>
            <a:r>
              <a:rPr lang="cs-CZ" altLang="cs-CZ" sz="2400" dirty="0">
                <a:sym typeface="Symbol" panose="05050102010706020507" pitchFamily="18" charset="2"/>
              </a:rPr>
              <a:t>velikost: 2 – 4 </a:t>
            </a:r>
            <a:r>
              <a:rPr lang="cs-CZ" altLang="cs-CZ" sz="2400" b="1" dirty="0">
                <a:sym typeface="Symbol" panose="05050102010706020507" pitchFamily="18" charset="2"/>
              </a:rPr>
              <a:t></a:t>
            </a:r>
            <a:r>
              <a:rPr lang="cs-CZ" altLang="cs-CZ" sz="2400" dirty="0">
                <a:sym typeface="Symbol" panose="05050102010706020507" pitchFamily="18" charset="2"/>
              </a:rPr>
              <a:t>m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>
                <a:solidFill>
                  <a:schemeClr val="hlink"/>
                </a:solidFill>
              </a:rPr>
              <a:t>hyalomera</a:t>
            </a:r>
            <a:r>
              <a:rPr lang="cs-CZ" altLang="cs-CZ" sz="2400" dirty="0"/>
              <a:t> světle modrá periferie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>
                <a:solidFill>
                  <a:schemeClr val="hlink"/>
                </a:solidFill>
              </a:rPr>
              <a:t>granulomera</a:t>
            </a:r>
            <a:r>
              <a:rPr lang="cs-CZ" altLang="cs-CZ" sz="2400" dirty="0"/>
              <a:t> červeně zbarvená zrníčka v centru destičky </a:t>
            </a:r>
          </a:p>
          <a:p>
            <a:pPr>
              <a:lnSpc>
                <a:spcPct val="90000"/>
              </a:lnSpc>
            </a:pPr>
            <a:r>
              <a:rPr lang="cs-CZ" altLang="cs-CZ" sz="2400" dirty="0">
                <a:sym typeface="Symbol" panose="05050102010706020507" pitchFamily="18" charset="2"/>
              </a:rPr>
              <a:t>životnost: 10-12 dnů</a:t>
            </a:r>
          </a:p>
          <a:p>
            <a:pPr>
              <a:lnSpc>
                <a:spcPct val="90000"/>
              </a:lnSpc>
            </a:pPr>
            <a:r>
              <a:rPr lang="cs-CZ" altLang="cs-CZ" sz="2400" dirty="0">
                <a:sym typeface="Symbol" panose="05050102010706020507" pitchFamily="18" charset="2"/>
              </a:rPr>
              <a:t>funkce : hemostáza /zástava krvácení/</a:t>
            </a:r>
          </a:p>
        </p:txBody>
      </p:sp>
      <p:pic>
        <p:nvPicPr>
          <p:cNvPr id="105492" name="Picture 20" descr="Platel1">
            <a:extLst>
              <a:ext uri="{FF2B5EF4-FFF2-40B4-BE49-F238E27FC236}">
                <a16:creationId xmlns:a16="http://schemas.microsoft.com/office/drawing/2014/main" id="{BBD4B73B-D8A8-41A9-A476-2CDAA4E9889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7953283" y="-729385"/>
            <a:ext cx="3184803" cy="477928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0" name="Picture 2" descr="https://upload.wikimedia.org/wikipedia/commons/7/7f/Platelets_by_budding_off_from_megakaryocytes.jpg">
            <a:extLst>
              <a:ext uri="{FF2B5EF4-FFF2-40B4-BE49-F238E27FC236}">
                <a16:creationId xmlns:a16="http://schemas.microsoft.com/office/drawing/2014/main" id="{6E0F91EA-F80D-47AC-A92F-5966C394B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041" y="3279673"/>
            <a:ext cx="4779286" cy="3586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F4DA6D7D-0CD1-45CA-8C1D-3BC085B0AB59}"/>
              </a:ext>
            </a:extLst>
          </p:cNvPr>
          <p:cNvSpPr/>
          <p:nvPr/>
        </p:nvSpPr>
        <p:spPr>
          <a:xfrm>
            <a:off x="10926611" y="6634430"/>
            <a:ext cx="131157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800" dirty="0" err="1">
                <a:solidFill>
                  <a:srgbClr val="54595D"/>
                </a:solidFill>
                <a:latin typeface="-apple-system"/>
              </a:rPr>
              <a:t>FujiMan</a:t>
            </a:r>
            <a:r>
              <a:rPr lang="cs-CZ" sz="800" dirty="0">
                <a:solidFill>
                  <a:srgbClr val="54595D"/>
                </a:solidFill>
                <a:latin typeface="-apple-system"/>
              </a:rPr>
              <a:t> </a:t>
            </a:r>
            <a:r>
              <a:rPr lang="cs-CZ" sz="800" dirty="0" err="1">
                <a:solidFill>
                  <a:srgbClr val="54595D"/>
                </a:solidFill>
                <a:latin typeface="-apple-system"/>
              </a:rPr>
              <a:t>Production</a:t>
            </a:r>
            <a:r>
              <a:rPr lang="cs-CZ" sz="800" dirty="0">
                <a:solidFill>
                  <a:srgbClr val="54595D"/>
                </a:solidFill>
                <a:latin typeface="-apple-system"/>
              </a:rPr>
              <a:t>(Japan)</a:t>
            </a:r>
            <a:endParaRPr lang="cs-CZ" sz="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550F00A-2DF4-40EF-AC1F-DF621E633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809" y="2722733"/>
            <a:ext cx="5916706" cy="2913529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700A2458-8098-4BA2-82D9-BD9995959F52}"/>
              </a:ext>
            </a:extLst>
          </p:cNvPr>
          <p:cNvSpPr/>
          <p:nvPr/>
        </p:nvSpPr>
        <p:spPr>
          <a:xfrm>
            <a:off x="4684395" y="95693"/>
            <a:ext cx="2823209" cy="7017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cs-CZ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Složení krve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6ECC20BF-18B1-4899-B38B-4435144037E4}"/>
              </a:ext>
            </a:extLst>
          </p:cNvPr>
          <p:cNvSpPr/>
          <p:nvPr/>
        </p:nvSpPr>
        <p:spPr>
          <a:xfrm>
            <a:off x="155276" y="956426"/>
            <a:ext cx="708228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55 % plazma</a:t>
            </a:r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	90 % H2O</a:t>
            </a:r>
          </a:p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	7 % plazmatické proteiny</a:t>
            </a:r>
          </a:p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	3 % aminokyseliny, sacharidy, lipidy, hormony, elektrolyty</a:t>
            </a:r>
          </a:p>
          <a:p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45 % formované elementy (krvinky)</a:t>
            </a:r>
            <a:endParaRPr lang="cs-CZ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9DA30591-5E0B-450C-9D01-274B0D95590A}"/>
              </a:ext>
            </a:extLst>
          </p:cNvPr>
          <p:cNvSpPr/>
          <p:nvPr/>
        </p:nvSpPr>
        <p:spPr>
          <a:xfrm>
            <a:off x="6095999" y="3685583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Plazma</a:t>
            </a:r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cs-CZ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b="1" dirty="0" err="1">
                <a:solidFill>
                  <a:srgbClr val="000000"/>
                </a:solidFill>
                <a:latin typeface="Arial" panose="020B0604020202020204" pitchFamily="34" charset="0"/>
              </a:rPr>
              <a:t>Buffycoat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(bílé krvinky, destičky)</a:t>
            </a:r>
          </a:p>
          <a:p>
            <a:endParaRPr lang="cs-CZ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Erytrocyty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(červené krvinky)</a:t>
            </a: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FBE28C8A-DABE-41F6-843C-2481EA12CB9F}"/>
              </a:ext>
            </a:extLst>
          </p:cNvPr>
          <p:cNvSpPr/>
          <p:nvPr/>
        </p:nvSpPr>
        <p:spPr>
          <a:xfrm>
            <a:off x="316808" y="5861648"/>
            <a:ext cx="1390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Hematokrit</a:t>
            </a:r>
            <a:endParaRPr lang="cs-CZ" dirty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9C8E96A5-B956-4828-BB5D-0345C1C456F9}"/>
              </a:ext>
            </a:extLst>
          </p:cNvPr>
          <p:cNvSpPr/>
          <p:nvPr/>
        </p:nvSpPr>
        <p:spPr>
          <a:xfrm>
            <a:off x="1708159" y="572314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♂42 –52 %</a:t>
            </a:r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♀37 –47 %</a:t>
            </a:r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C424F86D-9DAF-470D-8C31-FFBAF119DC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792"/>
          <a:stretch/>
        </p:blipFill>
        <p:spPr>
          <a:xfrm>
            <a:off x="6915855" y="939709"/>
            <a:ext cx="5276145" cy="2343847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B0B13E27-2AF8-499E-8735-58ABF55E0409}"/>
              </a:ext>
            </a:extLst>
          </p:cNvPr>
          <p:cNvSpPr txBox="1"/>
          <p:nvPr/>
        </p:nvSpPr>
        <p:spPr>
          <a:xfrm>
            <a:off x="10843403" y="2956765"/>
            <a:ext cx="110158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 err="1"/>
              <a:t>Stanford</a:t>
            </a:r>
            <a:r>
              <a:rPr lang="cs-CZ" sz="800" dirty="0"/>
              <a:t> </a:t>
            </a:r>
            <a:r>
              <a:rPr lang="cs-CZ" sz="800" dirty="0" err="1"/>
              <a:t>blood</a:t>
            </a:r>
            <a:r>
              <a:rPr lang="cs-CZ" sz="800" dirty="0"/>
              <a:t> center</a:t>
            </a:r>
          </a:p>
        </p:txBody>
      </p:sp>
    </p:spTree>
    <p:extLst>
      <p:ext uri="{BB962C8B-B14F-4D97-AF65-F5344CB8AC3E}">
        <p14:creationId xmlns:p14="http://schemas.microsoft.com/office/powerpoint/2010/main" val="3831733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0" name="Picture 2" descr="OH_img8-5">
            <a:extLst>
              <a:ext uri="{FF2B5EF4-FFF2-40B4-BE49-F238E27FC236}">
                <a16:creationId xmlns:a16="http://schemas.microsoft.com/office/drawing/2014/main" id="{761D54FB-0FD0-4EA2-A80A-00D081DC19F5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8" y="458788"/>
            <a:ext cx="8280400" cy="62103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>
            <a:extLst>
              <a:ext uri="{FF2B5EF4-FFF2-40B4-BE49-F238E27FC236}">
                <a16:creationId xmlns:a16="http://schemas.microsoft.com/office/drawing/2014/main" id="{C5B4D340-F350-4B3B-B05F-ADACCBFDC9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42147"/>
            <a:ext cx="10515600" cy="836763"/>
          </a:xfrm>
        </p:spPr>
        <p:txBody>
          <a:bodyPr/>
          <a:lstStyle/>
          <a:p>
            <a:pPr algn="ctr"/>
            <a:r>
              <a:rPr lang="cs-CZ" altLang="cs-CZ" b="1" dirty="0">
                <a:solidFill>
                  <a:srgbClr val="FF0000"/>
                </a:solidFill>
              </a:rPr>
              <a:t>Krevní nátěr - příprava</a:t>
            </a:r>
          </a:p>
        </p:txBody>
      </p:sp>
      <p:sp>
        <p:nvSpPr>
          <p:cNvPr id="155655" name="Rectangle 7">
            <a:extLst>
              <a:ext uri="{FF2B5EF4-FFF2-40B4-BE49-F238E27FC236}">
                <a16:creationId xmlns:a16="http://schemas.microsoft.com/office/drawing/2014/main" id="{390361B3-E732-4001-B0FE-E2D84186E2B7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448245" y="1617090"/>
            <a:ext cx="4038600" cy="449580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cs-CZ" altLang="cs-CZ"/>
              <a:t>      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74F9E4B-64CF-408C-A4DF-8445B79F5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302" y="946722"/>
            <a:ext cx="2700000" cy="179887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F732475-A1FF-4CF4-9797-97C4FF002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7975" y="943937"/>
            <a:ext cx="2700000" cy="179887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5312E31-9FC6-4508-8727-2DD7A4F16A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302" y="2780751"/>
            <a:ext cx="2700000" cy="363378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7088D7A-75B7-4E12-A8AA-B0692F5108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7975" y="2797641"/>
            <a:ext cx="2698305" cy="3600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25929B6-A267-4F82-B960-182FFCD510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5057" y="946720"/>
            <a:ext cx="2701689" cy="18000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ED7E7BEF-93F6-4A39-8DDC-3D365EDB1F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4528" y="2797641"/>
            <a:ext cx="2716981" cy="36000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CC158919-E96C-45F5-BDB6-1B31A7E765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6550" y="2797641"/>
            <a:ext cx="2718644" cy="3600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bloodsmear1">
            <a:extLst>
              <a:ext uri="{FF2B5EF4-FFF2-40B4-BE49-F238E27FC236}">
                <a16:creationId xmlns:a16="http://schemas.microsoft.com/office/drawing/2014/main" id="{67312D7A-0E0F-4517-95E5-12DE68B565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" b="-307"/>
          <a:stretch/>
        </p:blipFill>
        <p:spPr>
          <a:xfrm>
            <a:off x="665255" y="172526"/>
            <a:ext cx="5292000" cy="3162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8" descr="bloodsmear3">
            <a:extLst>
              <a:ext uri="{FF2B5EF4-FFF2-40B4-BE49-F238E27FC236}">
                <a16:creationId xmlns:a16="http://schemas.microsoft.com/office/drawing/2014/main" id="{A5EAE82E-5F02-4F5A-BD47-FAEB115F7E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3" b="6433"/>
          <a:stretch/>
        </p:blipFill>
        <p:spPr>
          <a:xfrm>
            <a:off x="665255" y="3399463"/>
            <a:ext cx="5292000" cy="323424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10" descr="bloodsmear4">
            <a:extLst>
              <a:ext uri="{FF2B5EF4-FFF2-40B4-BE49-F238E27FC236}">
                <a16:creationId xmlns:a16="http://schemas.microsoft.com/office/drawing/2014/main" id="{AF0506A9-85A1-4061-AE71-2123C65631D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34021" y="172525"/>
            <a:ext cx="5292725" cy="31623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11" descr="bloodsmear5">
            <a:extLst>
              <a:ext uri="{FF2B5EF4-FFF2-40B4-BE49-F238E27FC236}">
                <a16:creationId xmlns:a16="http://schemas.microsoft.com/office/drawing/2014/main" id="{05E68561-B4A7-42E5-92E3-FD570CC091DC}"/>
              </a:ext>
            </a:extLst>
          </p:cNvPr>
          <p:cNvPicPr>
            <a:picLocks noGrp="1" noChangeAspect="1" noChangeArrowheads="1"/>
          </p:cNvPicPr>
          <p:nvPr>
            <p:ph type="body" sz="half" idx="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4"/>
          <a:stretch/>
        </p:blipFill>
        <p:spPr>
          <a:xfrm>
            <a:off x="6234020" y="3399462"/>
            <a:ext cx="5292725" cy="323424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4BEEEBB-180F-4026-AE8B-F86F977A7E26}"/>
              </a:ext>
            </a:extLst>
          </p:cNvPr>
          <p:cNvSpPr txBox="1"/>
          <p:nvPr/>
        </p:nvSpPr>
        <p:spPr>
          <a:xfrm>
            <a:off x="776378" y="276043"/>
            <a:ext cx="2080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/>
              <a:t>1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A61E0C37-AC83-4971-9FB1-162E9E323E1F}"/>
              </a:ext>
            </a:extLst>
          </p:cNvPr>
          <p:cNvSpPr/>
          <p:nvPr/>
        </p:nvSpPr>
        <p:spPr>
          <a:xfrm>
            <a:off x="776378" y="3495133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2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FA6F38EF-01BE-4F62-9FFA-6E03C4BACD42}"/>
              </a:ext>
            </a:extLst>
          </p:cNvPr>
          <p:cNvSpPr/>
          <p:nvPr/>
        </p:nvSpPr>
        <p:spPr>
          <a:xfrm>
            <a:off x="6367851" y="276043"/>
            <a:ext cx="2601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3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FC0C04DF-E6BD-4669-ADBF-C88B2A148ADA}"/>
              </a:ext>
            </a:extLst>
          </p:cNvPr>
          <p:cNvSpPr/>
          <p:nvPr/>
        </p:nvSpPr>
        <p:spPr>
          <a:xfrm>
            <a:off x="6367851" y="3489382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4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7" name="Rectangle 3">
            <a:extLst>
              <a:ext uri="{FF2B5EF4-FFF2-40B4-BE49-F238E27FC236}">
                <a16:creationId xmlns:a16="http://schemas.microsoft.com/office/drawing/2014/main" id="{C42ECE8B-584A-4CF4-AA35-4CFDA8A0BC3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30038" y="1906437"/>
            <a:ext cx="5037421" cy="1728788"/>
          </a:xfrm>
        </p:spPr>
        <p:txBody>
          <a:bodyPr>
            <a:normAutofit/>
          </a:bodyPr>
          <a:lstStyle/>
          <a:p>
            <a:r>
              <a:rPr lang="cs-CZ" altLang="cs-CZ" sz="2200" dirty="0"/>
              <a:t>krevní nátěr fixován </a:t>
            </a:r>
            <a:r>
              <a:rPr lang="cs-CZ" altLang="cs-CZ" sz="2200" dirty="0" err="1"/>
              <a:t>methylalkoholem</a:t>
            </a:r>
            <a:r>
              <a:rPr lang="cs-CZ" altLang="cs-CZ" sz="2200" dirty="0"/>
              <a:t>, 3-5 minut</a:t>
            </a:r>
          </a:p>
          <a:p>
            <a:r>
              <a:rPr lang="cs-CZ" altLang="cs-CZ" sz="2200" dirty="0"/>
              <a:t>Barvení - speciální </a:t>
            </a:r>
            <a:r>
              <a:rPr lang="cs-CZ" altLang="cs-CZ" sz="2200" dirty="0" err="1"/>
              <a:t>panoptické</a:t>
            </a:r>
            <a:r>
              <a:rPr lang="cs-CZ" altLang="cs-CZ" sz="2200" dirty="0"/>
              <a:t> barvení dle </a:t>
            </a:r>
            <a:r>
              <a:rPr lang="cs-CZ" altLang="cs-CZ" sz="2200" dirty="0" err="1"/>
              <a:t>Pappenheima</a:t>
            </a:r>
            <a:r>
              <a:rPr lang="cs-CZ" altLang="cs-CZ" sz="2200" dirty="0"/>
              <a:t> 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ADCAB167-FC18-47C6-B47D-906A2EA568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92"/>
          <a:stretch/>
        </p:blipFill>
        <p:spPr>
          <a:xfrm>
            <a:off x="5434884" y="508331"/>
            <a:ext cx="6478073" cy="584133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>
            <a:extLst>
              <a:ext uri="{FF2B5EF4-FFF2-40B4-BE49-F238E27FC236}">
                <a16:creationId xmlns:a16="http://schemas.microsoft.com/office/drawing/2014/main" id="{1A326B8B-B9F6-40BF-9A3E-A43BCCAAC6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0152" y="78954"/>
            <a:ext cx="11938716" cy="822328"/>
          </a:xfrm>
        </p:spPr>
        <p:txBody>
          <a:bodyPr>
            <a:noAutofit/>
          </a:bodyPr>
          <a:lstStyle/>
          <a:p>
            <a:pPr algn="ctr"/>
            <a:r>
              <a:rPr lang="cs-CZ" sz="4200" b="1" dirty="0">
                <a:solidFill>
                  <a:srgbClr val="FF0000"/>
                </a:solidFill>
              </a:rPr>
              <a:t>Stanovení diferenciálního bílého obrazu krevního -DBO</a:t>
            </a:r>
            <a:r>
              <a:rPr lang="cs-CZ" altLang="cs-CZ" sz="4200" b="1" dirty="0">
                <a:solidFill>
                  <a:srgbClr val="FF0000"/>
                </a:solidFill>
              </a:rPr>
              <a:t>K</a:t>
            </a:r>
          </a:p>
        </p:txBody>
      </p:sp>
      <p:sp>
        <p:nvSpPr>
          <p:cNvPr id="181251" name="Rectangle 3">
            <a:extLst>
              <a:ext uri="{FF2B5EF4-FFF2-40B4-BE49-F238E27FC236}">
                <a16:creationId xmlns:a16="http://schemas.microsoft.com/office/drawing/2014/main" id="{41C17EC1-C238-4884-93FC-AE0FC30609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4394" y="1034466"/>
            <a:ext cx="10515600" cy="4351338"/>
          </a:xfrm>
        </p:spPr>
        <p:txBody>
          <a:bodyPr/>
          <a:lstStyle/>
          <a:p>
            <a:r>
              <a:rPr lang="cs-CZ" altLang="cs-CZ" dirty="0"/>
              <a:t>krevní nátěr nutno prohlížet systematicky – meandrovitě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 dirty="0"/>
              <a:t>                             </a:t>
            </a:r>
          </a:p>
          <a:p>
            <a:pPr>
              <a:buFont typeface="Wingdings" panose="05000000000000000000" pitchFamily="2" charset="2"/>
              <a:buNone/>
            </a:pPr>
            <a:endParaRPr lang="cs-CZ" altLang="cs-CZ" dirty="0"/>
          </a:p>
          <a:p>
            <a:endParaRPr lang="cs-CZ" altLang="cs-CZ" dirty="0"/>
          </a:p>
        </p:txBody>
      </p:sp>
      <p:sp>
        <p:nvSpPr>
          <p:cNvPr id="181252" name="Rectangle 4">
            <a:extLst>
              <a:ext uri="{FF2B5EF4-FFF2-40B4-BE49-F238E27FC236}">
                <a16:creationId xmlns:a16="http://schemas.microsoft.com/office/drawing/2014/main" id="{54E4347B-9781-467C-A823-7D24E42B3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164" y="2406194"/>
            <a:ext cx="3240087" cy="15843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dirty="0"/>
          </a:p>
        </p:txBody>
      </p:sp>
      <p:sp>
        <p:nvSpPr>
          <p:cNvPr id="181253" name="Rectangle 5">
            <a:extLst>
              <a:ext uri="{FF2B5EF4-FFF2-40B4-BE49-F238E27FC236}">
                <a16:creationId xmlns:a16="http://schemas.microsoft.com/office/drawing/2014/main" id="{6F08FAF0-AB6D-409A-B937-6D2510FF06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163" y="4720955"/>
            <a:ext cx="3240088" cy="15843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dirty="0"/>
          </a:p>
        </p:txBody>
      </p:sp>
      <p:sp>
        <p:nvSpPr>
          <p:cNvPr id="181255" name="Oval 7">
            <a:extLst>
              <a:ext uri="{FF2B5EF4-FFF2-40B4-BE49-F238E27FC236}">
                <a16:creationId xmlns:a16="http://schemas.microsoft.com/office/drawing/2014/main" id="{21301F71-774E-4292-B51F-5ED1D4CD2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064" y="2982456"/>
            <a:ext cx="287337" cy="288925"/>
          </a:xfrm>
          <a:prstGeom prst="ellipse">
            <a:avLst/>
          </a:prstGeom>
          <a:solidFill>
            <a:srgbClr val="FF99C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81256" name="Oval 8">
            <a:extLst>
              <a:ext uri="{FF2B5EF4-FFF2-40B4-BE49-F238E27FC236}">
                <a16:creationId xmlns:a16="http://schemas.microsoft.com/office/drawing/2014/main" id="{A123858E-7FA4-4A3B-8E19-B8A9341824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064" y="2693531"/>
            <a:ext cx="287337" cy="288925"/>
          </a:xfrm>
          <a:prstGeom prst="ellipse">
            <a:avLst/>
          </a:prstGeom>
          <a:solidFill>
            <a:srgbClr val="FF99C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81261" name="Oval 13">
            <a:extLst>
              <a:ext uri="{FF2B5EF4-FFF2-40B4-BE49-F238E27FC236}">
                <a16:creationId xmlns:a16="http://schemas.microsoft.com/office/drawing/2014/main" id="{133AA9DF-BE0F-4D0A-BF60-5308E67CDF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2764" y="2693531"/>
            <a:ext cx="287337" cy="288925"/>
          </a:xfrm>
          <a:prstGeom prst="ellipse">
            <a:avLst/>
          </a:prstGeom>
          <a:solidFill>
            <a:srgbClr val="FF99C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81262" name="Oval 14">
            <a:extLst>
              <a:ext uri="{FF2B5EF4-FFF2-40B4-BE49-F238E27FC236}">
                <a16:creationId xmlns:a16="http://schemas.microsoft.com/office/drawing/2014/main" id="{A7DE5182-74D6-429F-A85D-3D20545B4B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064" y="3269794"/>
            <a:ext cx="287337" cy="288925"/>
          </a:xfrm>
          <a:prstGeom prst="ellipse">
            <a:avLst/>
          </a:prstGeom>
          <a:solidFill>
            <a:srgbClr val="FF99C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81263" name="Oval 15">
            <a:extLst>
              <a:ext uri="{FF2B5EF4-FFF2-40B4-BE49-F238E27FC236}">
                <a16:creationId xmlns:a16="http://schemas.microsoft.com/office/drawing/2014/main" id="{D73867A5-0A4D-468E-A281-2A9B2FE62B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064" y="3557131"/>
            <a:ext cx="287337" cy="288925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81264" name="Oval 16">
            <a:extLst>
              <a:ext uri="{FF2B5EF4-FFF2-40B4-BE49-F238E27FC236}">
                <a16:creationId xmlns:a16="http://schemas.microsoft.com/office/drawing/2014/main" id="{CF29A7E1-5C00-4348-B38D-A5021D807A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2764" y="2982456"/>
            <a:ext cx="287337" cy="288925"/>
          </a:xfrm>
          <a:prstGeom prst="ellipse">
            <a:avLst/>
          </a:prstGeom>
          <a:solidFill>
            <a:srgbClr val="FF99C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81265" name="Line 17">
            <a:extLst>
              <a:ext uri="{FF2B5EF4-FFF2-40B4-BE49-F238E27FC236}">
                <a16:creationId xmlns:a16="http://schemas.microsoft.com/office/drawing/2014/main" id="{425E50A5-9867-4D20-B61E-AA05F1EE4BA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2038" y="2622093"/>
            <a:ext cx="0" cy="12954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1266" name="Line 18">
            <a:extLst>
              <a:ext uri="{FF2B5EF4-FFF2-40B4-BE49-F238E27FC236}">
                <a16:creationId xmlns:a16="http://schemas.microsoft.com/office/drawing/2014/main" id="{919AD13A-BDB4-4A7F-81C5-F5DD931976A8}"/>
              </a:ext>
            </a:extLst>
          </p:cNvPr>
          <p:cNvSpPr>
            <a:spLocks noChangeShapeType="1"/>
          </p:cNvSpPr>
          <p:nvPr/>
        </p:nvSpPr>
        <p:spPr bwMode="auto">
          <a:xfrm>
            <a:off x="676501" y="2622093"/>
            <a:ext cx="576263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1267" name="Line 19">
            <a:extLst>
              <a:ext uri="{FF2B5EF4-FFF2-40B4-BE49-F238E27FC236}">
                <a16:creationId xmlns:a16="http://schemas.microsoft.com/office/drawing/2014/main" id="{FB9FEA27-CE12-469D-A2CD-090641ACA9B4}"/>
              </a:ext>
            </a:extLst>
          </p:cNvPr>
          <p:cNvSpPr>
            <a:spLocks noChangeShapeType="1"/>
          </p:cNvSpPr>
          <p:nvPr/>
        </p:nvSpPr>
        <p:spPr bwMode="auto">
          <a:xfrm>
            <a:off x="1179738" y="2837993"/>
            <a:ext cx="0" cy="1008062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1268" name="Line 20">
            <a:extLst>
              <a:ext uri="{FF2B5EF4-FFF2-40B4-BE49-F238E27FC236}">
                <a16:creationId xmlns:a16="http://schemas.microsoft.com/office/drawing/2014/main" id="{5A2E7EF5-D596-433C-9001-B599FB866A82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3125" y="3846055"/>
            <a:ext cx="287338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1269" name="Line 21">
            <a:extLst>
              <a:ext uri="{FF2B5EF4-FFF2-40B4-BE49-F238E27FC236}">
                <a16:creationId xmlns:a16="http://schemas.microsoft.com/office/drawing/2014/main" id="{D3A69744-DF11-4F9C-A703-7D72423D989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00463" y="2693531"/>
            <a:ext cx="0" cy="1008063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1270" name="Line 22">
            <a:extLst>
              <a:ext uri="{FF2B5EF4-FFF2-40B4-BE49-F238E27FC236}">
                <a16:creationId xmlns:a16="http://schemas.microsoft.com/office/drawing/2014/main" id="{8B4E272D-176F-444A-A9D0-FDBB1B0D3577}"/>
              </a:ext>
            </a:extLst>
          </p:cNvPr>
          <p:cNvSpPr>
            <a:spLocks noChangeShapeType="1"/>
          </p:cNvSpPr>
          <p:nvPr/>
        </p:nvSpPr>
        <p:spPr bwMode="auto">
          <a:xfrm>
            <a:off x="2044925" y="2693530"/>
            <a:ext cx="287338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1271" name="Line 23">
            <a:extLst>
              <a:ext uri="{FF2B5EF4-FFF2-40B4-BE49-F238E27FC236}">
                <a16:creationId xmlns:a16="http://schemas.microsoft.com/office/drawing/2014/main" id="{3317A064-44F0-4980-B619-25DC240695FE}"/>
              </a:ext>
            </a:extLst>
          </p:cNvPr>
          <p:cNvSpPr>
            <a:spLocks noChangeShapeType="1"/>
          </p:cNvSpPr>
          <p:nvPr/>
        </p:nvSpPr>
        <p:spPr bwMode="auto">
          <a:xfrm>
            <a:off x="2405288" y="2837993"/>
            <a:ext cx="0" cy="1008062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1272" name="Line 24">
            <a:extLst>
              <a:ext uri="{FF2B5EF4-FFF2-40B4-BE49-F238E27FC236}">
                <a16:creationId xmlns:a16="http://schemas.microsoft.com/office/drawing/2014/main" id="{7100754B-2CA5-4AD2-B475-5E55F13D8B35}"/>
              </a:ext>
            </a:extLst>
          </p:cNvPr>
          <p:cNvSpPr>
            <a:spLocks noChangeShapeType="1"/>
          </p:cNvSpPr>
          <p:nvPr/>
        </p:nvSpPr>
        <p:spPr bwMode="auto">
          <a:xfrm>
            <a:off x="2548163" y="3846055"/>
            <a:ext cx="360362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1273" name="Oval 25">
            <a:extLst>
              <a:ext uri="{FF2B5EF4-FFF2-40B4-BE49-F238E27FC236}">
                <a16:creationId xmlns:a16="http://schemas.microsoft.com/office/drawing/2014/main" id="{64282CAE-A52D-4A0E-B735-35AD8D063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838" y="5008293"/>
            <a:ext cx="287338" cy="288925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81274" name="Oval 26">
            <a:extLst>
              <a:ext uri="{FF2B5EF4-FFF2-40B4-BE49-F238E27FC236}">
                <a16:creationId xmlns:a16="http://schemas.microsoft.com/office/drawing/2014/main" id="{4CC4C094-7840-4DC2-B72C-63283AAA50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2763" y="5008293"/>
            <a:ext cx="287338" cy="288925"/>
          </a:xfrm>
          <a:prstGeom prst="ellipse">
            <a:avLst/>
          </a:prstGeom>
          <a:solidFill>
            <a:srgbClr val="FF99C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81275" name="Oval 27">
            <a:extLst>
              <a:ext uri="{FF2B5EF4-FFF2-40B4-BE49-F238E27FC236}">
                <a16:creationId xmlns:a16="http://schemas.microsoft.com/office/drawing/2014/main" id="{A7FF29D5-F2E5-4C6D-995B-E682BAD790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0102" y="5008293"/>
            <a:ext cx="287337" cy="288925"/>
          </a:xfrm>
          <a:prstGeom prst="ellipse">
            <a:avLst/>
          </a:prstGeom>
          <a:solidFill>
            <a:srgbClr val="FF99C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81276" name="Oval 28">
            <a:extLst>
              <a:ext uri="{FF2B5EF4-FFF2-40B4-BE49-F238E27FC236}">
                <a16:creationId xmlns:a16="http://schemas.microsoft.com/office/drawing/2014/main" id="{5C11B0FA-71C7-476E-9551-20932EBDA5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9027" y="5008293"/>
            <a:ext cx="287337" cy="288925"/>
          </a:xfrm>
          <a:prstGeom prst="ellipse">
            <a:avLst/>
          </a:prstGeom>
          <a:solidFill>
            <a:srgbClr val="FF99C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81277" name="Oval 29">
            <a:extLst>
              <a:ext uri="{FF2B5EF4-FFF2-40B4-BE49-F238E27FC236}">
                <a16:creationId xmlns:a16="http://schemas.microsoft.com/office/drawing/2014/main" id="{B8F765A4-C7F4-4802-AA8E-7BBB5C5826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6363" y="5008293"/>
            <a:ext cx="287338" cy="288925"/>
          </a:xfrm>
          <a:prstGeom prst="ellipse">
            <a:avLst/>
          </a:prstGeom>
          <a:solidFill>
            <a:srgbClr val="FF99C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81278" name="Oval 30">
            <a:extLst>
              <a:ext uri="{FF2B5EF4-FFF2-40B4-BE49-F238E27FC236}">
                <a16:creationId xmlns:a16="http://schemas.microsoft.com/office/drawing/2014/main" id="{86BD8A25-0EF0-4DF9-941B-4845EC586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6363" y="5440093"/>
            <a:ext cx="287338" cy="288925"/>
          </a:xfrm>
          <a:prstGeom prst="ellipse">
            <a:avLst/>
          </a:prstGeom>
          <a:solidFill>
            <a:srgbClr val="FF99C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81279" name="Oval 31">
            <a:extLst>
              <a:ext uri="{FF2B5EF4-FFF2-40B4-BE49-F238E27FC236}">
                <a16:creationId xmlns:a16="http://schemas.microsoft.com/office/drawing/2014/main" id="{C75C7426-69CC-485D-BCD0-8F38862F53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9027" y="5440093"/>
            <a:ext cx="287337" cy="288925"/>
          </a:xfrm>
          <a:prstGeom prst="ellipse">
            <a:avLst/>
          </a:prstGeom>
          <a:solidFill>
            <a:srgbClr val="FF99C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81280" name="Line 32">
            <a:extLst>
              <a:ext uri="{FF2B5EF4-FFF2-40B4-BE49-F238E27FC236}">
                <a16:creationId xmlns:a16="http://schemas.microsoft.com/office/drawing/2014/main" id="{40464DC7-9CAE-4E27-8531-A8DA8BB22424}"/>
              </a:ext>
            </a:extLst>
          </p:cNvPr>
          <p:cNvSpPr>
            <a:spLocks noChangeShapeType="1"/>
          </p:cNvSpPr>
          <p:nvPr/>
        </p:nvSpPr>
        <p:spPr bwMode="auto">
          <a:xfrm>
            <a:off x="747939" y="4863830"/>
            <a:ext cx="1800225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1281" name="Line 33">
            <a:extLst>
              <a:ext uri="{FF2B5EF4-FFF2-40B4-BE49-F238E27FC236}">
                <a16:creationId xmlns:a16="http://schemas.microsoft.com/office/drawing/2014/main" id="{0AB3ED6A-B2F1-4CD3-8EB8-7B6A99B2BED1}"/>
              </a:ext>
            </a:extLst>
          </p:cNvPr>
          <p:cNvSpPr>
            <a:spLocks noChangeShapeType="1"/>
          </p:cNvSpPr>
          <p:nvPr/>
        </p:nvSpPr>
        <p:spPr bwMode="auto">
          <a:xfrm>
            <a:off x="2548163" y="5008293"/>
            <a:ext cx="0" cy="360363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1282" name="Line 34">
            <a:extLst>
              <a:ext uri="{FF2B5EF4-FFF2-40B4-BE49-F238E27FC236}">
                <a16:creationId xmlns:a16="http://schemas.microsoft.com/office/drawing/2014/main" id="{F9F44D23-6D21-416B-9AEC-FEBE8046CA9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20964" y="5368655"/>
            <a:ext cx="1584325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1283" name="Line 35">
            <a:extLst>
              <a:ext uri="{FF2B5EF4-FFF2-40B4-BE49-F238E27FC236}">
                <a16:creationId xmlns:a16="http://schemas.microsoft.com/office/drawing/2014/main" id="{A8B6E7D4-FACA-4874-8757-79BF8F7E1FAC}"/>
              </a:ext>
            </a:extLst>
          </p:cNvPr>
          <p:cNvSpPr>
            <a:spLocks noChangeShapeType="1"/>
          </p:cNvSpPr>
          <p:nvPr/>
        </p:nvSpPr>
        <p:spPr bwMode="auto">
          <a:xfrm>
            <a:off x="820963" y="5513117"/>
            <a:ext cx="0" cy="287338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1284" name="Line 36">
            <a:extLst>
              <a:ext uri="{FF2B5EF4-FFF2-40B4-BE49-F238E27FC236}">
                <a16:creationId xmlns:a16="http://schemas.microsoft.com/office/drawing/2014/main" id="{359D51BC-18E1-462A-A098-65B403C7B4EB}"/>
              </a:ext>
            </a:extLst>
          </p:cNvPr>
          <p:cNvSpPr>
            <a:spLocks noChangeShapeType="1"/>
          </p:cNvSpPr>
          <p:nvPr/>
        </p:nvSpPr>
        <p:spPr bwMode="auto">
          <a:xfrm>
            <a:off x="963838" y="5800455"/>
            <a:ext cx="1512888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1285" name="Line 37">
            <a:extLst>
              <a:ext uri="{FF2B5EF4-FFF2-40B4-BE49-F238E27FC236}">
                <a16:creationId xmlns:a16="http://schemas.microsoft.com/office/drawing/2014/main" id="{C3E77215-FBF6-4C31-8181-031D17F1891C}"/>
              </a:ext>
            </a:extLst>
          </p:cNvPr>
          <p:cNvSpPr>
            <a:spLocks noChangeShapeType="1"/>
          </p:cNvSpPr>
          <p:nvPr/>
        </p:nvSpPr>
        <p:spPr bwMode="auto">
          <a:xfrm>
            <a:off x="2548163" y="5871892"/>
            <a:ext cx="0" cy="2159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1286" name="Line 38">
            <a:extLst>
              <a:ext uri="{FF2B5EF4-FFF2-40B4-BE49-F238E27FC236}">
                <a16:creationId xmlns:a16="http://schemas.microsoft.com/office/drawing/2014/main" id="{153127F1-160D-4A46-B550-A88648ABA4B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13126" y="6087792"/>
            <a:ext cx="792162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1287" name="Oval 39">
            <a:extLst>
              <a:ext uri="{FF2B5EF4-FFF2-40B4-BE49-F238E27FC236}">
                <a16:creationId xmlns:a16="http://schemas.microsoft.com/office/drawing/2014/main" id="{EC1199C1-A39E-46E5-9E97-580CBBEF4F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2764" y="3269794"/>
            <a:ext cx="287337" cy="288925"/>
          </a:xfrm>
          <a:prstGeom prst="ellipse">
            <a:avLst/>
          </a:prstGeom>
          <a:solidFill>
            <a:srgbClr val="FF99C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81288" name="Text Box 40">
            <a:extLst>
              <a:ext uri="{FF2B5EF4-FFF2-40B4-BE49-F238E27FC236}">
                <a16:creationId xmlns:a16="http://schemas.microsoft.com/office/drawing/2014/main" id="{A8E8AA8B-1C51-4CD2-A16B-DB1F3DE332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163" y="4070127"/>
            <a:ext cx="324008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cs-CZ" altLang="cs-CZ" sz="2800" dirty="0"/>
              <a:t>nebo</a:t>
            </a:r>
          </a:p>
        </p:txBody>
      </p: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35CA0AC4-E881-4D1E-A7CF-B6A6AB1DD40F}"/>
              </a:ext>
            </a:extLst>
          </p:cNvPr>
          <p:cNvSpPr txBox="1"/>
          <p:nvPr/>
        </p:nvSpPr>
        <p:spPr>
          <a:xfrm>
            <a:off x="389163" y="1927096"/>
            <a:ext cx="32400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altLang="cs-CZ" sz="2800" dirty="0"/>
              <a:t>vertikálně</a:t>
            </a:r>
            <a:endParaRPr lang="cs-CZ" sz="2800" dirty="0"/>
          </a:p>
        </p:txBody>
      </p:sp>
      <p:sp>
        <p:nvSpPr>
          <p:cNvPr id="38" name="TextovéPole 37">
            <a:extLst>
              <a:ext uri="{FF2B5EF4-FFF2-40B4-BE49-F238E27FC236}">
                <a16:creationId xmlns:a16="http://schemas.microsoft.com/office/drawing/2014/main" id="{EDD42F11-9839-4B41-B7FF-98F11FF96A59}"/>
              </a:ext>
            </a:extLst>
          </p:cNvPr>
          <p:cNvSpPr txBox="1"/>
          <p:nvPr/>
        </p:nvSpPr>
        <p:spPr>
          <a:xfrm>
            <a:off x="389163" y="6301424"/>
            <a:ext cx="32400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altLang="cs-CZ" sz="2800" dirty="0"/>
              <a:t>horizontálně</a:t>
            </a:r>
            <a:endParaRPr lang="cs-CZ" sz="2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B2442CE-CE9E-42AB-B9D5-CAAF30124E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129"/>
          <a:stretch/>
        </p:blipFill>
        <p:spPr>
          <a:xfrm>
            <a:off x="4846179" y="1578070"/>
            <a:ext cx="6669320" cy="527993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2" name="Rectangle 4">
            <a:extLst>
              <a:ext uri="{FF2B5EF4-FFF2-40B4-BE49-F238E27FC236}">
                <a16:creationId xmlns:a16="http://schemas.microsoft.com/office/drawing/2014/main" id="{F76EFC50-0596-4507-A134-03D5437589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28590"/>
            <a:ext cx="10515600" cy="848360"/>
          </a:xfrm>
        </p:spPr>
        <p:txBody>
          <a:bodyPr>
            <a:normAutofit/>
          </a:bodyPr>
          <a:lstStyle/>
          <a:p>
            <a:pPr algn="ctr"/>
            <a:r>
              <a:rPr lang="cs-CZ" altLang="cs-CZ" b="1" dirty="0">
                <a:solidFill>
                  <a:srgbClr val="FF0000"/>
                </a:solidFill>
              </a:rPr>
              <a:t>Tabulka </a:t>
            </a:r>
          </a:p>
        </p:txBody>
      </p:sp>
      <p:graphicFrame>
        <p:nvGraphicFramePr>
          <p:cNvPr id="186491" name="Group 123">
            <a:extLst>
              <a:ext uri="{FF2B5EF4-FFF2-40B4-BE49-F238E27FC236}">
                <a16:creationId xmlns:a16="http://schemas.microsoft.com/office/drawing/2014/main" id="{5713BD99-9750-4C3F-A460-40B1159914BA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42530929"/>
              </p:ext>
            </p:extLst>
          </p:nvPr>
        </p:nvGraphicFramePr>
        <p:xfrm>
          <a:off x="1720805" y="1051560"/>
          <a:ext cx="3816350" cy="4567557"/>
        </p:xfrm>
        <a:graphic>
          <a:graphicData uri="http://schemas.openxmlformats.org/drawingml/2006/table">
            <a:tbl>
              <a:tblPr/>
              <a:tblGrid>
                <a:gridCol w="1249362">
                  <a:extLst>
                    <a:ext uri="{9D8B030D-6E8A-4147-A177-3AD203B41FA5}">
                      <a16:colId xmlns:a16="http://schemas.microsoft.com/office/drawing/2014/main" val="1935568263"/>
                    </a:ext>
                  </a:extLst>
                </a:gridCol>
                <a:gridCol w="1282700">
                  <a:extLst>
                    <a:ext uri="{9D8B030D-6E8A-4147-A177-3AD203B41FA5}">
                      <a16:colId xmlns:a16="http://schemas.microsoft.com/office/drawing/2014/main" val="2281764975"/>
                    </a:ext>
                  </a:extLst>
                </a:gridCol>
                <a:gridCol w="1284288">
                  <a:extLst>
                    <a:ext uri="{9D8B030D-6E8A-4147-A177-3AD203B41FA5}">
                      <a16:colId xmlns:a16="http://schemas.microsoft.com/office/drawing/2014/main" val="1673406303"/>
                    </a:ext>
                  </a:extLst>
                </a:gridCol>
              </a:tblGrid>
              <a:tr h="5524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2834813"/>
                  </a:ext>
                </a:extLst>
              </a:tr>
              <a:tr h="5524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Neu tyčky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  /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8228796"/>
                  </a:ext>
                </a:extLst>
              </a:tr>
              <a:tr h="561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Neu segmenty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//// //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///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7940287"/>
                  </a:ext>
                </a:extLst>
              </a:tr>
              <a:tr h="550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Eos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/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4049723"/>
                  </a:ext>
                </a:extLst>
              </a:tr>
              <a:tr h="5524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Baso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9643607"/>
                  </a:ext>
                </a:extLst>
              </a:tr>
              <a:tr h="5540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Ly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 //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////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1761268"/>
                  </a:ext>
                </a:extLst>
              </a:tr>
              <a:tr h="550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Mono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//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0139710"/>
                  </a:ext>
                </a:extLst>
              </a:tr>
              <a:tr h="6143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4732271"/>
                  </a:ext>
                </a:extLst>
              </a:tr>
            </a:tbl>
          </a:graphicData>
        </a:graphic>
      </p:graphicFrame>
      <p:graphicFrame>
        <p:nvGraphicFramePr>
          <p:cNvPr id="186487" name="Group 119">
            <a:extLst>
              <a:ext uri="{FF2B5EF4-FFF2-40B4-BE49-F238E27FC236}">
                <a16:creationId xmlns:a16="http://schemas.microsoft.com/office/drawing/2014/main" id="{FF0AEDA7-867B-4CE9-B59C-0562DEF0062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98871120"/>
              </p:ext>
            </p:extLst>
          </p:nvPr>
        </p:nvGraphicFramePr>
        <p:xfrm>
          <a:off x="6189617" y="1080135"/>
          <a:ext cx="4495800" cy="4495800"/>
        </p:xfrm>
        <a:graphic>
          <a:graphicData uri="http://schemas.openxmlformats.org/drawingml/2006/table">
            <a:tbl>
              <a:tblPr/>
              <a:tblGrid>
                <a:gridCol w="1076325">
                  <a:extLst>
                    <a:ext uri="{9D8B030D-6E8A-4147-A177-3AD203B41FA5}">
                      <a16:colId xmlns:a16="http://schemas.microsoft.com/office/drawing/2014/main" val="3750204036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963741650"/>
                    </a:ext>
                  </a:extLst>
                </a:gridCol>
                <a:gridCol w="1216025">
                  <a:extLst>
                    <a:ext uri="{9D8B030D-6E8A-4147-A177-3AD203B41FA5}">
                      <a16:colId xmlns:a16="http://schemas.microsoft.com/office/drawing/2014/main" val="3849964031"/>
                    </a:ext>
                  </a:extLst>
                </a:gridCol>
                <a:gridCol w="1123950">
                  <a:extLst>
                    <a:ext uri="{9D8B030D-6E8A-4147-A177-3AD203B41FA5}">
                      <a16:colId xmlns:a16="http://schemas.microsoft.com/office/drawing/2014/main" val="630719087"/>
                    </a:ext>
                  </a:extLst>
                </a:gridCol>
              </a:tblGrid>
              <a:tr h="561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výsledky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norma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42492"/>
                  </a:ext>
                </a:extLst>
              </a:tr>
              <a:tr h="561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//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   4 %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3396221"/>
                  </a:ext>
                </a:extLst>
              </a:tr>
              <a:tr h="561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//// /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///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 67 %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4496506"/>
                  </a:ext>
                </a:extLst>
              </a:tr>
              <a:tr h="561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/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//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   3 %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4710836"/>
                  </a:ext>
                </a:extLst>
              </a:tr>
              <a:tr h="561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/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   1 %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6700979"/>
                  </a:ext>
                </a:extLst>
              </a:tr>
              <a:tr h="561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/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////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 20 %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1551485"/>
                  </a:ext>
                </a:extLst>
              </a:tr>
              <a:tr h="561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   5 %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8187525"/>
                  </a:ext>
                </a:extLst>
              </a:tr>
              <a:tr h="561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   10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   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  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100 %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6019366"/>
                  </a:ext>
                </a:extLst>
              </a:tr>
            </a:tbl>
          </a:graphicData>
        </a:graphic>
      </p:graphicFrame>
      <p:sp>
        <p:nvSpPr>
          <p:cNvPr id="186461" name="Line 93">
            <a:extLst>
              <a:ext uri="{FF2B5EF4-FFF2-40B4-BE49-F238E27FC236}">
                <a16:creationId xmlns:a16="http://schemas.microsoft.com/office/drawing/2014/main" id="{C8CE49E2-22E4-42F6-9346-716355A7DFB0}"/>
              </a:ext>
            </a:extLst>
          </p:cNvPr>
          <p:cNvSpPr>
            <a:spLocks noChangeShapeType="1"/>
          </p:cNvSpPr>
          <p:nvPr/>
        </p:nvSpPr>
        <p:spPr bwMode="auto">
          <a:xfrm>
            <a:off x="5608593" y="1367473"/>
            <a:ext cx="504825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6475" name="Line 107">
            <a:extLst>
              <a:ext uri="{FF2B5EF4-FFF2-40B4-BE49-F238E27FC236}">
                <a16:creationId xmlns:a16="http://schemas.microsoft.com/office/drawing/2014/main" id="{59FF3212-1CB7-4BD1-B0F0-23E5D60B6BE6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7880" y="2448560"/>
            <a:ext cx="6477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6476" name="Line 108">
            <a:extLst>
              <a:ext uri="{FF2B5EF4-FFF2-40B4-BE49-F238E27FC236}">
                <a16:creationId xmlns:a16="http://schemas.microsoft.com/office/drawing/2014/main" id="{F9865779-A1F1-4602-8928-268B868DEC02}"/>
              </a:ext>
            </a:extLst>
          </p:cNvPr>
          <p:cNvSpPr>
            <a:spLocks noChangeShapeType="1"/>
          </p:cNvSpPr>
          <p:nvPr/>
        </p:nvSpPr>
        <p:spPr bwMode="auto">
          <a:xfrm>
            <a:off x="7337380" y="4104323"/>
            <a:ext cx="6477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6493" name="Line 125">
            <a:extLst>
              <a:ext uri="{FF2B5EF4-FFF2-40B4-BE49-F238E27FC236}">
                <a16:creationId xmlns:a16="http://schemas.microsoft.com/office/drawing/2014/main" id="{CAC6C0D3-EFF6-4B71-8C99-857F401C8264}"/>
              </a:ext>
            </a:extLst>
          </p:cNvPr>
          <p:cNvSpPr>
            <a:spLocks noChangeShapeType="1"/>
          </p:cNvSpPr>
          <p:nvPr/>
        </p:nvSpPr>
        <p:spPr bwMode="auto">
          <a:xfrm>
            <a:off x="3017792" y="2448560"/>
            <a:ext cx="6477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>
            <a:extLst>
              <a:ext uri="{FF2B5EF4-FFF2-40B4-BE49-F238E27FC236}">
                <a16:creationId xmlns:a16="http://schemas.microsoft.com/office/drawing/2014/main" id="{665A05DE-3B62-440A-AF97-DC7C02F154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922337"/>
          </a:xfrm>
        </p:spPr>
        <p:txBody>
          <a:bodyPr>
            <a:normAutofit/>
          </a:bodyPr>
          <a:lstStyle/>
          <a:p>
            <a:pPr algn="ctr"/>
            <a:r>
              <a:rPr lang="cs-CZ" altLang="cs-CZ" b="1" dirty="0">
                <a:solidFill>
                  <a:srgbClr val="FF0000"/>
                </a:solidFill>
              </a:rPr>
              <a:t>Neutrofily </a:t>
            </a:r>
          </a:p>
        </p:txBody>
      </p:sp>
      <p:sp>
        <p:nvSpPr>
          <p:cNvPr id="192515" name="Rectangle 3">
            <a:extLst>
              <a:ext uri="{FF2B5EF4-FFF2-40B4-BE49-F238E27FC236}">
                <a16:creationId xmlns:a16="http://schemas.microsoft.com/office/drawing/2014/main" id="{E5219A75-40E6-4D07-84D7-235612B2434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40513" y="1362703"/>
            <a:ext cx="5303298" cy="4633228"/>
          </a:xfrm>
        </p:spPr>
        <p:txBody>
          <a:bodyPr>
            <a:normAutofit/>
          </a:bodyPr>
          <a:lstStyle/>
          <a:p>
            <a:r>
              <a:rPr lang="cs-CZ" altLang="cs-CZ" sz="2400" dirty="0"/>
              <a:t>tyčky : segmenty -  4 % : 68 %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cs-CZ" altLang="cs-CZ" sz="2400" u="sng" dirty="0"/>
              <a:t>1 : 17</a:t>
            </a:r>
          </a:p>
          <a:p>
            <a:r>
              <a:rPr lang="cs-CZ" altLang="cs-CZ" sz="2400" b="1" dirty="0"/>
              <a:t>posun doleva</a:t>
            </a:r>
          </a:p>
          <a:p>
            <a:r>
              <a:rPr lang="cs-CZ" altLang="cs-CZ" sz="2400" b="1" dirty="0"/>
              <a:t>posun doprava</a:t>
            </a:r>
          </a:p>
          <a:p>
            <a:r>
              <a:rPr lang="cs-CZ" altLang="cs-CZ" sz="2400" b="1" dirty="0"/>
              <a:t>Hynkovo číslo – 2,7</a:t>
            </a:r>
            <a:r>
              <a:rPr lang="cs-CZ" altLang="cs-CZ" sz="2000" dirty="0"/>
              <a:t>   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 sz="2000" dirty="0"/>
              <a:t>  -sečíst segmenty jader ve 100 neutrofilech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 sz="2000" dirty="0"/>
              <a:t>       = 270 (obvykle)                  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 sz="2000" dirty="0"/>
              <a:t>  - podělit 100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 sz="2000" dirty="0"/>
              <a:t>           270 : 100 = 2,7 </a:t>
            </a:r>
          </a:p>
          <a:p>
            <a:endParaRPr lang="cs-CZ" altLang="cs-CZ" sz="2000" dirty="0"/>
          </a:p>
        </p:txBody>
      </p:sp>
      <p:sp>
        <p:nvSpPr>
          <p:cNvPr id="192516" name="Rectangle 4">
            <a:extLst>
              <a:ext uri="{FF2B5EF4-FFF2-40B4-BE49-F238E27FC236}">
                <a16:creationId xmlns:a16="http://schemas.microsoft.com/office/drawing/2014/main" id="{BAB99BB0-2D6D-4F22-976E-E76788597CE2}"/>
              </a:ext>
            </a:extLst>
          </p:cNvPr>
          <p:cNvSpPr>
            <a:spLocks noGrp="1" noChangeArrowheads="1"/>
          </p:cNvSpPr>
          <p:nvPr>
            <p:ph sz="quarter" idx="2"/>
          </p:nvPr>
        </p:nvSpPr>
        <p:spPr>
          <a:xfrm>
            <a:off x="6114053" y="1773599"/>
            <a:ext cx="5384800" cy="217170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None/>
            </a:pPr>
            <a:endParaRPr lang="cs-CZ" altLang="cs-CZ" sz="1600"/>
          </a:p>
          <a:p>
            <a:pPr>
              <a:buFont typeface="Wingdings" panose="05000000000000000000" pitchFamily="2" charset="2"/>
              <a:buNone/>
            </a:pPr>
            <a:endParaRPr lang="cs-CZ" altLang="cs-CZ" sz="1600"/>
          </a:p>
          <a:p>
            <a:pPr>
              <a:buFont typeface="Wingdings" panose="05000000000000000000" pitchFamily="2" charset="2"/>
              <a:buNone/>
            </a:pPr>
            <a:r>
              <a:rPr lang="cs-CZ" altLang="cs-CZ" sz="1600"/>
              <a:t>  </a:t>
            </a:r>
          </a:p>
          <a:p>
            <a:pPr>
              <a:buFont typeface="Wingdings" panose="05000000000000000000" pitchFamily="2" charset="2"/>
              <a:buNone/>
            </a:pPr>
            <a:endParaRPr lang="cs-CZ" altLang="cs-CZ" sz="1600"/>
          </a:p>
          <a:p>
            <a:pPr>
              <a:buFont typeface="Wingdings" panose="05000000000000000000" pitchFamily="2" charset="2"/>
              <a:buNone/>
            </a:pPr>
            <a:endParaRPr lang="cs-CZ" altLang="cs-CZ" sz="1600"/>
          </a:p>
          <a:p>
            <a:pPr>
              <a:buFont typeface="Wingdings" panose="05000000000000000000" pitchFamily="2" charset="2"/>
              <a:buNone/>
            </a:pPr>
            <a:r>
              <a:rPr lang="cs-CZ" altLang="cs-CZ" sz="1600"/>
              <a:t>  </a:t>
            </a:r>
          </a:p>
          <a:p>
            <a:pPr>
              <a:lnSpc>
                <a:spcPct val="7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cs-CZ" altLang="cs-CZ" sz="1600"/>
          </a:p>
          <a:p>
            <a:pPr>
              <a:lnSpc>
                <a:spcPct val="7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1600"/>
              <a:t> </a:t>
            </a:r>
            <a:endParaRPr lang="cs-CZ" altLang="cs-CZ" sz="2400"/>
          </a:p>
        </p:txBody>
      </p:sp>
      <p:pic>
        <p:nvPicPr>
          <p:cNvPr id="192517" name="Picture 5">
            <a:extLst>
              <a:ext uri="{FF2B5EF4-FFF2-40B4-BE49-F238E27FC236}">
                <a16:creationId xmlns:a16="http://schemas.microsoft.com/office/drawing/2014/main" id="{1D59BD8C-AC82-4364-90EA-85365F2A5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483" y="1603056"/>
            <a:ext cx="5148263" cy="371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999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606" name="Text Box 94">
            <a:extLst>
              <a:ext uri="{FF2B5EF4-FFF2-40B4-BE49-F238E27FC236}">
                <a16:creationId xmlns:a16="http://schemas.microsoft.com/office/drawing/2014/main" id="{DCBA4011-4A8C-4B7D-B680-30219EA345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8545" y="4195445"/>
            <a:ext cx="3503908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cs-CZ" altLang="cs-CZ" sz="1400" dirty="0">
                <a:solidFill>
                  <a:srgbClr val="280000"/>
                </a:solidFill>
              </a:rPr>
              <a:t>tyčka     2 </a:t>
            </a:r>
            <a:r>
              <a:rPr lang="cs-CZ" altLang="cs-CZ" sz="1400" dirty="0" err="1">
                <a:solidFill>
                  <a:srgbClr val="280000"/>
                </a:solidFill>
              </a:rPr>
              <a:t>segm</a:t>
            </a:r>
            <a:r>
              <a:rPr lang="cs-CZ" altLang="cs-CZ" sz="1400" dirty="0">
                <a:solidFill>
                  <a:srgbClr val="280000"/>
                </a:solidFill>
              </a:rPr>
              <a:t>.   3 </a:t>
            </a:r>
            <a:r>
              <a:rPr lang="cs-CZ" altLang="cs-CZ" sz="1400" dirty="0" err="1">
                <a:solidFill>
                  <a:srgbClr val="280000"/>
                </a:solidFill>
              </a:rPr>
              <a:t>segm</a:t>
            </a:r>
            <a:r>
              <a:rPr lang="cs-CZ" altLang="cs-CZ" sz="1400" dirty="0">
                <a:solidFill>
                  <a:srgbClr val="280000"/>
                </a:solidFill>
              </a:rPr>
              <a:t>.     4 </a:t>
            </a:r>
            <a:r>
              <a:rPr lang="cs-CZ" altLang="cs-CZ" sz="1400" dirty="0" err="1">
                <a:solidFill>
                  <a:srgbClr val="280000"/>
                </a:solidFill>
              </a:rPr>
              <a:t>segm</a:t>
            </a:r>
            <a:r>
              <a:rPr lang="cs-CZ" altLang="cs-CZ" sz="1400" dirty="0">
                <a:solidFill>
                  <a:srgbClr val="280000"/>
                </a:solidFill>
              </a:rPr>
              <a:t>.    5 </a:t>
            </a:r>
            <a:r>
              <a:rPr lang="cs-CZ" altLang="cs-CZ" sz="1400" dirty="0" err="1">
                <a:solidFill>
                  <a:srgbClr val="280000"/>
                </a:solidFill>
              </a:rPr>
              <a:t>segm</a:t>
            </a:r>
            <a:r>
              <a:rPr lang="cs-CZ" altLang="cs-CZ" sz="1400" dirty="0">
                <a:solidFill>
                  <a:srgbClr val="280000"/>
                </a:solidFill>
              </a:rPr>
              <a:t>.</a:t>
            </a:r>
          </a:p>
        </p:txBody>
      </p:sp>
      <p:sp>
        <p:nvSpPr>
          <p:cNvPr id="192607" name="Line 95">
            <a:extLst>
              <a:ext uri="{FF2B5EF4-FFF2-40B4-BE49-F238E27FC236}">
                <a16:creationId xmlns:a16="http://schemas.microsoft.com/office/drawing/2014/main" id="{F80182D3-50C7-4940-9686-8E705A9654CB}"/>
              </a:ext>
            </a:extLst>
          </p:cNvPr>
          <p:cNvSpPr>
            <a:spLocks noChangeShapeType="1"/>
          </p:cNvSpPr>
          <p:nvPr/>
        </p:nvSpPr>
        <p:spPr bwMode="auto">
          <a:xfrm>
            <a:off x="6603007" y="4627244"/>
            <a:ext cx="3600450" cy="0"/>
          </a:xfrm>
          <a:prstGeom prst="line">
            <a:avLst/>
          </a:prstGeom>
          <a:noFill/>
          <a:ln w="57150">
            <a:solidFill>
              <a:srgbClr val="9999FF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2608" name="Line 96">
            <a:extLst>
              <a:ext uri="{FF2B5EF4-FFF2-40B4-BE49-F238E27FC236}">
                <a16:creationId xmlns:a16="http://schemas.microsoft.com/office/drawing/2014/main" id="{5E25C3F1-B8C4-4E77-8C38-091697EAE5FC}"/>
              </a:ext>
            </a:extLst>
          </p:cNvPr>
          <p:cNvSpPr>
            <a:spLocks noChangeShapeType="1"/>
          </p:cNvSpPr>
          <p:nvPr/>
        </p:nvSpPr>
        <p:spPr bwMode="auto">
          <a:xfrm>
            <a:off x="8115895" y="4482782"/>
            <a:ext cx="0" cy="288925"/>
          </a:xfrm>
          <a:prstGeom prst="line">
            <a:avLst/>
          </a:prstGeom>
          <a:noFill/>
          <a:ln w="38100">
            <a:solidFill>
              <a:srgbClr val="99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2609" name="Text Box 97">
            <a:extLst>
              <a:ext uri="{FF2B5EF4-FFF2-40B4-BE49-F238E27FC236}">
                <a16:creationId xmlns:a16="http://schemas.microsoft.com/office/drawing/2014/main" id="{AD3F57EC-9EFF-43F2-8F3F-B86A1B7B44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27282" y="4430395"/>
            <a:ext cx="1595886" cy="646331"/>
          </a:xfrm>
          <a:prstGeom prst="rect">
            <a:avLst/>
          </a:prstGeom>
          <a:solidFill>
            <a:schemeClr val="bg1"/>
          </a:solidFill>
          <a:ln w="9525">
            <a:solidFill>
              <a:srgbClr val="9999FF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altLang="cs-CZ" b="1" dirty="0">
                <a:solidFill>
                  <a:srgbClr val="9999FF"/>
                </a:solidFill>
              </a:rPr>
              <a:t>Posun doprava</a:t>
            </a:r>
          </a:p>
          <a:p>
            <a:r>
              <a:rPr lang="cs-CZ" altLang="cs-CZ" b="1" dirty="0">
                <a:solidFill>
                  <a:srgbClr val="9999FF"/>
                </a:solidFill>
                <a:cs typeface="Arial" panose="020B0604020202020204" pitchFamily="34" charset="0"/>
              </a:rPr>
              <a:t>      </a:t>
            </a:r>
            <a:r>
              <a:rPr lang="en-US" altLang="cs-CZ" b="1" dirty="0">
                <a:solidFill>
                  <a:srgbClr val="9999FF"/>
                </a:solidFill>
                <a:cs typeface="Arial" panose="020B0604020202020204" pitchFamily="34" charset="0"/>
              </a:rPr>
              <a:t>&gt;</a:t>
            </a:r>
            <a:r>
              <a:rPr lang="cs-CZ" altLang="cs-CZ" b="1" dirty="0">
                <a:solidFill>
                  <a:srgbClr val="9999FF"/>
                </a:solidFill>
                <a:cs typeface="Arial" panose="020B0604020202020204" pitchFamily="34" charset="0"/>
              </a:rPr>
              <a:t> 2,7</a:t>
            </a:r>
            <a:endParaRPr lang="en-US" altLang="cs-CZ" b="1" dirty="0">
              <a:solidFill>
                <a:srgbClr val="9999FF"/>
              </a:solidFill>
              <a:cs typeface="Arial" panose="020B0604020202020204" pitchFamily="34" charset="0"/>
            </a:endParaRPr>
          </a:p>
        </p:txBody>
      </p:sp>
      <p:sp>
        <p:nvSpPr>
          <p:cNvPr id="192611" name="Rectangle 99">
            <a:extLst>
              <a:ext uri="{FF2B5EF4-FFF2-40B4-BE49-F238E27FC236}">
                <a16:creationId xmlns:a16="http://schemas.microsoft.com/office/drawing/2014/main" id="{A6F45C93-E649-4AA2-98BA-1C5C800AC8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0982" y="4339907"/>
            <a:ext cx="1925638" cy="650875"/>
          </a:xfrm>
          <a:prstGeom prst="rect">
            <a:avLst/>
          </a:prstGeom>
          <a:solidFill>
            <a:schemeClr val="bg1"/>
          </a:solidFill>
          <a:ln w="9525">
            <a:solidFill>
              <a:srgbClr val="9999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altLang="cs-CZ" b="1">
                <a:solidFill>
                  <a:srgbClr val="9999FF"/>
                </a:solidFill>
              </a:rPr>
              <a:t>Posun doleva</a:t>
            </a:r>
          </a:p>
          <a:p>
            <a:r>
              <a:rPr lang="cs-CZ" altLang="cs-CZ" b="1">
                <a:solidFill>
                  <a:srgbClr val="9999FF"/>
                </a:solidFill>
              </a:rPr>
              <a:t>      </a:t>
            </a:r>
            <a:r>
              <a:rPr lang="en-US" altLang="cs-CZ" b="1">
                <a:solidFill>
                  <a:srgbClr val="9999FF"/>
                </a:solidFill>
              </a:rPr>
              <a:t>&gt;</a:t>
            </a:r>
            <a:r>
              <a:rPr lang="cs-CZ" altLang="cs-CZ" b="1">
                <a:solidFill>
                  <a:srgbClr val="9999FF"/>
                </a:solidFill>
              </a:rPr>
              <a:t> 2,7</a:t>
            </a:r>
            <a:endParaRPr lang="en-US" altLang="cs-CZ" b="1">
              <a:solidFill>
                <a:srgbClr val="9999FF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>
            <a:extLst>
              <a:ext uri="{FF2B5EF4-FFF2-40B4-BE49-F238E27FC236}">
                <a16:creationId xmlns:a16="http://schemas.microsoft.com/office/drawing/2014/main" id="{6CFDD1CC-EEDE-4E18-AEFE-C4F664D84A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9245" y="274638"/>
            <a:ext cx="11552349" cy="1109663"/>
          </a:xfrm>
        </p:spPr>
        <p:txBody>
          <a:bodyPr>
            <a:noAutofit/>
          </a:bodyPr>
          <a:lstStyle/>
          <a:p>
            <a:r>
              <a:rPr lang="cs-CZ" altLang="cs-CZ" b="1" dirty="0">
                <a:solidFill>
                  <a:srgbClr val="FF0000"/>
                </a:solidFill>
              </a:rPr>
              <a:t>Diferenciální bílý obraz krevní - průměrné hodnoty</a:t>
            </a:r>
          </a:p>
        </p:txBody>
      </p:sp>
      <p:graphicFrame>
        <p:nvGraphicFramePr>
          <p:cNvPr id="157700" name="Group 4">
            <a:extLst>
              <a:ext uri="{FF2B5EF4-FFF2-40B4-BE49-F238E27FC236}">
                <a16:creationId xmlns:a16="http://schemas.microsoft.com/office/drawing/2014/main" id="{F0B9E6FC-910B-46CF-935E-DD7A19660F0E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186861897"/>
              </p:ext>
            </p:extLst>
          </p:nvPr>
        </p:nvGraphicFramePr>
        <p:xfrm>
          <a:off x="1981200" y="1839233"/>
          <a:ext cx="8229600" cy="3960814"/>
        </p:xfrm>
        <a:graphic>
          <a:graphicData uri="http://schemas.openxmlformats.org/drawingml/2006/table">
            <a:tbl>
              <a:tblPr/>
              <a:tblGrid>
                <a:gridCol w="4114800">
                  <a:extLst>
                    <a:ext uri="{9D8B030D-6E8A-4147-A177-3AD203B41FA5}">
                      <a16:colId xmlns:a16="http://schemas.microsoft.com/office/drawing/2014/main" val="1829334541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3620931682"/>
                    </a:ext>
                  </a:extLst>
                </a:gridCol>
              </a:tblGrid>
              <a:tr h="5651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Neutrofily - tyčky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             4 %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4745058"/>
                  </a:ext>
                </a:extLst>
              </a:tr>
              <a:tr h="5667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               - segmenty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           68 %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1347491"/>
                  </a:ext>
                </a:extLst>
              </a:tr>
              <a:tr h="5651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Eozinofily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             3 %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4448507"/>
                  </a:ext>
                </a:extLst>
              </a:tr>
              <a:tr h="5667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Bazofily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             1 %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8410039"/>
                  </a:ext>
                </a:extLst>
              </a:tr>
              <a:tr h="5651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Lymfocyty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           20 %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1738326"/>
                  </a:ext>
                </a:extLst>
              </a:tr>
              <a:tr h="5667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Monocyty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             4 %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8830786"/>
                  </a:ext>
                </a:extLst>
              </a:tr>
              <a:tr h="5651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   ∑ = 100 %       !!!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3212875"/>
                  </a:ext>
                </a:extLst>
              </a:tr>
            </a:tbl>
          </a:graphicData>
        </a:graphic>
      </p:graphicFrame>
      <p:pic>
        <p:nvPicPr>
          <p:cNvPr id="157726" name="Picture 30" descr="remember">
            <a:hlinkClick r:id="rId2"/>
            <a:extLst>
              <a:ext uri="{FF2B5EF4-FFF2-40B4-BE49-F238E27FC236}">
                <a16:creationId xmlns:a16="http://schemas.microsoft.com/office/drawing/2014/main" id="{1BF871A1-4388-489E-B37C-FB2DAA0E2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2548" y="5071860"/>
            <a:ext cx="2266950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>
            <a:extLst>
              <a:ext uri="{FF2B5EF4-FFF2-40B4-BE49-F238E27FC236}">
                <a16:creationId xmlns:a16="http://schemas.microsoft.com/office/drawing/2014/main" id="{89E476C3-31D8-464D-A2C4-E0430640CD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altLang="cs-CZ" b="1" dirty="0">
                <a:solidFill>
                  <a:srgbClr val="FF0000"/>
                </a:solidFill>
              </a:rPr>
              <a:t>Anomálie DBOK</a:t>
            </a:r>
          </a:p>
        </p:txBody>
      </p:sp>
      <p:graphicFrame>
        <p:nvGraphicFramePr>
          <p:cNvPr id="158760" name="Group 40">
            <a:extLst>
              <a:ext uri="{FF2B5EF4-FFF2-40B4-BE49-F238E27FC236}">
                <a16:creationId xmlns:a16="http://schemas.microsoft.com/office/drawing/2014/main" id="{EA0BDB8D-D30B-4C91-A316-3DA33D2BE5AC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2063750" y="1774825"/>
          <a:ext cx="8147050" cy="4224339"/>
        </p:xfrm>
        <a:graphic>
          <a:graphicData uri="http://schemas.openxmlformats.org/drawingml/2006/table">
            <a:tbl>
              <a:tblPr/>
              <a:tblGrid>
                <a:gridCol w="2714625">
                  <a:extLst>
                    <a:ext uri="{9D8B030D-6E8A-4147-A177-3AD203B41FA5}">
                      <a16:colId xmlns:a16="http://schemas.microsoft.com/office/drawing/2014/main" val="607045247"/>
                    </a:ext>
                  </a:extLst>
                </a:gridCol>
                <a:gridCol w="2717800">
                  <a:extLst>
                    <a:ext uri="{9D8B030D-6E8A-4147-A177-3AD203B41FA5}">
                      <a16:colId xmlns:a16="http://schemas.microsoft.com/office/drawing/2014/main" val="3795754110"/>
                    </a:ext>
                  </a:extLst>
                </a:gridCol>
                <a:gridCol w="2714625">
                  <a:extLst>
                    <a:ext uri="{9D8B030D-6E8A-4147-A177-3AD203B41FA5}">
                      <a16:colId xmlns:a16="http://schemas.microsoft.com/office/drawing/2014/main" val="1401338126"/>
                    </a:ext>
                  </a:extLst>
                </a:gridCol>
              </a:tblGrid>
              <a:tr h="5984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sym typeface="Wingdings" panose="05000000000000000000" pitchFamily="2" charset="2"/>
                        </a:rPr>
                        <a:t></a:t>
                      </a:r>
                      <a:endParaRPr kumimoji="0" lang="cs-CZ" alt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  <a:sym typeface="Wingdings" panose="05000000000000000000" pitchFamily="2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sym typeface="Wingdings" panose="05000000000000000000" pitchFamily="2" charset="2"/>
                        </a:rPr>
                        <a:t>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9548757"/>
                  </a:ext>
                </a:extLst>
              </a:tr>
              <a:tr h="8096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Neutrofily</a:t>
                      </a:r>
                      <a:endParaRPr kumimoji="0" lang="cs-CZ" alt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fol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neutrofilní granulo</a:t>
                      </a: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cytóza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neutrofilní granulo</a:t>
                      </a: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cytopenie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3561255"/>
                  </a:ext>
                </a:extLst>
              </a:tr>
              <a:tr h="8096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Eozinofily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eozinofilní granulo</a:t>
                      </a: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cytóza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eozinofilní granulo</a:t>
                      </a: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cytopenie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0858943"/>
                  </a:ext>
                </a:extLst>
              </a:tr>
              <a:tr h="8096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Bazofily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bazofilní granulo</a:t>
                      </a: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cytóza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bazofilní  granulo</a:t>
                      </a: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cytopenie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6754507"/>
                  </a:ext>
                </a:extLst>
              </a:tr>
              <a:tr h="5984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Lymfocyty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lymfo</a:t>
                      </a: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cytóza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lymfo</a:t>
                      </a: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cytopenie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5750795"/>
                  </a:ext>
                </a:extLst>
              </a:tr>
              <a:tr h="5984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Monocyty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mono</a:t>
                      </a: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cytóza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mono</a:t>
                      </a: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rPr>
                        <a:t>cytopenie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543429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6D668A7B-3EB7-4E5F-B9C9-2D11DB36EB2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524000" y="182084"/>
            <a:ext cx="9144000" cy="853086"/>
          </a:xfrm>
        </p:spPr>
        <p:txBody>
          <a:bodyPr>
            <a:normAutofit fontScale="90000"/>
          </a:bodyPr>
          <a:lstStyle/>
          <a:p>
            <a:r>
              <a:rPr lang="cs-CZ" altLang="cs-CZ" b="1" dirty="0">
                <a:solidFill>
                  <a:srgbClr val="0070C0"/>
                </a:solidFill>
              </a:rPr>
              <a:t> </a:t>
            </a:r>
            <a:r>
              <a:rPr lang="cs-CZ" altLang="cs-CZ" b="1" dirty="0" err="1">
                <a:solidFill>
                  <a:srgbClr val="0070C0"/>
                </a:solidFill>
              </a:rPr>
              <a:t>Hematopoesis</a:t>
            </a:r>
            <a:r>
              <a:rPr lang="cs-CZ" altLang="cs-CZ" b="1" dirty="0">
                <a:solidFill>
                  <a:srgbClr val="0070C0"/>
                </a:solidFill>
              </a:rPr>
              <a:t> – vývoj krve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D4DC3A43-9D04-46A8-85EB-CF644D4F647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cs-CZ" altLang="cs-CZ" dirty="0">
              <a:solidFill>
                <a:schemeClr val="hlink"/>
              </a:solidFill>
            </a:endParaRPr>
          </a:p>
          <a:p>
            <a:endParaRPr lang="cs-CZ" altLang="cs-CZ" dirty="0"/>
          </a:p>
        </p:txBody>
      </p:sp>
      <p:pic>
        <p:nvPicPr>
          <p:cNvPr id="6146" name="Picture 2" descr="https://www.symptomy.cz/krvetvorba/krvetvorba.jpg">
            <a:extLst>
              <a:ext uri="{FF2B5EF4-FFF2-40B4-BE49-F238E27FC236}">
                <a16:creationId xmlns:a16="http://schemas.microsoft.com/office/drawing/2014/main" id="{09AF47F5-B679-4613-965F-5FDDAF98B9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4"/>
          <a:stretch/>
        </p:blipFill>
        <p:spPr bwMode="auto">
          <a:xfrm>
            <a:off x="1791838" y="1122363"/>
            <a:ext cx="8608323" cy="564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DA9224B7-9BB7-41BF-9A94-C962BA12F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857"/>
            <a:ext cx="23812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F4CECD35-08C6-418B-9D40-54B790F003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8665" y="211137"/>
            <a:ext cx="9978771" cy="922337"/>
          </a:xfrm>
        </p:spPr>
        <p:txBody>
          <a:bodyPr>
            <a:noAutofit/>
          </a:bodyPr>
          <a:lstStyle/>
          <a:p>
            <a:pPr algn="ctr"/>
            <a:r>
              <a:rPr lang="cs-CZ" altLang="cs-CZ" b="1" dirty="0">
                <a:solidFill>
                  <a:srgbClr val="FF0000"/>
                </a:solidFill>
              </a:rPr>
              <a:t>Krevní buňky - formované elementy</a:t>
            </a:r>
          </a:p>
        </p:txBody>
      </p:sp>
      <p:pic>
        <p:nvPicPr>
          <p:cNvPr id="59404" name="Picture 12" descr="wbc_ident">
            <a:extLst>
              <a:ext uri="{FF2B5EF4-FFF2-40B4-BE49-F238E27FC236}">
                <a16:creationId xmlns:a16="http://schemas.microsoft.com/office/drawing/2014/main" id="{C37ED2F5-EA07-456D-B9B7-224F2B497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893" y="1020291"/>
            <a:ext cx="8120214" cy="568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1FCCC85-EF81-428F-9812-95D693A1D3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Hematopoesis EN.svg">
            <a:extLst>
              <a:ext uri="{FF2B5EF4-FFF2-40B4-BE49-F238E27FC236}">
                <a16:creationId xmlns:a16="http://schemas.microsoft.com/office/drawing/2014/main" id="{3FBFFE01-98B7-4B9C-861D-BDCBFAEF6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9659"/>
            <a:ext cx="12192000" cy="583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2AF97B0A-4D36-4440-A801-3A415C8B649A}"/>
              </a:ext>
            </a:extLst>
          </p:cNvPr>
          <p:cNvSpPr/>
          <p:nvPr/>
        </p:nvSpPr>
        <p:spPr>
          <a:xfrm>
            <a:off x="6096000" y="645588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600" dirty="0" err="1"/>
              <a:t>Michał</a:t>
            </a:r>
            <a:r>
              <a:rPr lang="cs-CZ" sz="600" dirty="0"/>
              <a:t> </a:t>
            </a:r>
            <a:r>
              <a:rPr lang="cs-CZ" sz="600" dirty="0" err="1"/>
              <a:t>Komorniczak</a:t>
            </a:r>
            <a:r>
              <a:rPr lang="cs-CZ" sz="600" dirty="0"/>
              <a:t> (</a:t>
            </a:r>
            <a:r>
              <a:rPr lang="cs-CZ" sz="600" dirty="0" err="1"/>
              <a:t>Poland</a:t>
            </a:r>
            <a:r>
              <a:rPr lang="cs-CZ" sz="600" dirty="0"/>
              <a:t>), </a:t>
            </a:r>
            <a:r>
              <a:rPr lang="cs-CZ" sz="600" dirty="0" err="1"/>
              <a:t>based</a:t>
            </a:r>
            <a:r>
              <a:rPr lang="cs-CZ" sz="600" dirty="0"/>
              <a:t> on: B.F. </a:t>
            </a:r>
            <a:r>
              <a:rPr lang="cs-CZ" sz="600" dirty="0" err="1"/>
              <a:t>Rodak</a:t>
            </a:r>
            <a:r>
              <a:rPr lang="cs-CZ" sz="600" dirty="0"/>
              <a:t>, G.A. </a:t>
            </a:r>
            <a:r>
              <a:rPr lang="cs-CZ" sz="600" dirty="0" err="1"/>
              <a:t>Fritsma</a:t>
            </a:r>
            <a:r>
              <a:rPr lang="cs-CZ" sz="600" dirty="0"/>
              <a:t>. K. </a:t>
            </a:r>
            <a:r>
              <a:rPr lang="cs-CZ" sz="600" dirty="0" err="1"/>
              <a:t>Doig</a:t>
            </a:r>
            <a:r>
              <a:rPr lang="cs-CZ" sz="600" dirty="0"/>
              <a:t>: Hematology: </a:t>
            </a:r>
            <a:r>
              <a:rPr lang="cs-CZ" sz="600" dirty="0" err="1"/>
              <a:t>Clinical</a:t>
            </a:r>
            <a:r>
              <a:rPr lang="cs-CZ" sz="600" dirty="0"/>
              <a:t> </a:t>
            </a:r>
            <a:r>
              <a:rPr lang="cs-CZ" sz="600" dirty="0" err="1"/>
              <a:t>Principles</a:t>
            </a:r>
            <a:r>
              <a:rPr lang="cs-CZ" sz="600" dirty="0"/>
              <a:t> and </a:t>
            </a:r>
            <a:r>
              <a:rPr lang="cs-CZ" sz="600" dirty="0" err="1"/>
              <a:t>Applications</a:t>
            </a:r>
            <a:r>
              <a:rPr lang="cs-CZ" sz="600" dirty="0"/>
              <a:t>. 3rd </a:t>
            </a:r>
            <a:r>
              <a:rPr lang="cs-CZ" sz="600" dirty="0" err="1"/>
              <a:t>ed</a:t>
            </a:r>
            <a:r>
              <a:rPr lang="cs-CZ" sz="600" dirty="0"/>
              <a:t>.. </a:t>
            </a:r>
            <a:r>
              <a:rPr lang="cs-CZ" sz="600" dirty="0" err="1"/>
              <a:t>Saunder</a:t>
            </a:r>
            <a:r>
              <a:rPr lang="cs-CZ" sz="600" dirty="0"/>
              <a:t>, 2007. ISBN 9781416030065 </a:t>
            </a:r>
            <a:r>
              <a:rPr lang="cs-CZ" sz="600" dirty="0" err="1"/>
              <a:t>Figure</a:t>
            </a:r>
            <a:r>
              <a:rPr lang="cs-CZ" sz="600" dirty="0"/>
              <a:t> 7-1 R. Hoffman et al.: Hematology: Basic </a:t>
            </a:r>
            <a:r>
              <a:rPr lang="cs-CZ" sz="600" dirty="0" err="1"/>
              <a:t>Principles</a:t>
            </a:r>
            <a:r>
              <a:rPr lang="cs-CZ" sz="600" dirty="0"/>
              <a:t> and </a:t>
            </a:r>
            <a:r>
              <a:rPr lang="cs-CZ" sz="600" dirty="0" err="1"/>
              <a:t>Practice</a:t>
            </a:r>
            <a:r>
              <a:rPr lang="cs-CZ" sz="600" dirty="0"/>
              <a:t>, 5th </a:t>
            </a:r>
            <a:r>
              <a:rPr lang="cs-CZ" sz="600" dirty="0" err="1"/>
              <a:t>ed</a:t>
            </a:r>
            <a:r>
              <a:rPr lang="cs-CZ" sz="600" dirty="0"/>
              <a:t>.. Philadelphia: Churchill </a:t>
            </a:r>
            <a:r>
              <a:rPr lang="cs-CZ" sz="600" dirty="0" err="1"/>
              <a:t>Livingstone</a:t>
            </a:r>
            <a:r>
              <a:rPr lang="cs-CZ" sz="600" dirty="0"/>
              <a:t>, </a:t>
            </a:r>
            <a:r>
              <a:rPr lang="cs-CZ" sz="600" dirty="0" err="1"/>
              <a:t>An</a:t>
            </a:r>
            <a:r>
              <a:rPr lang="cs-CZ" sz="600" dirty="0"/>
              <a:t> </a:t>
            </a:r>
            <a:r>
              <a:rPr lang="cs-CZ" sz="600" dirty="0" err="1"/>
              <a:t>Imprint</a:t>
            </a:r>
            <a:r>
              <a:rPr lang="cs-CZ" sz="600" dirty="0"/>
              <a:t> </a:t>
            </a:r>
            <a:r>
              <a:rPr lang="cs-CZ" sz="600" dirty="0" err="1"/>
              <a:t>of</a:t>
            </a:r>
            <a:r>
              <a:rPr lang="cs-CZ" sz="600" dirty="0"/>
              <a:t> </a:t>
            </a:r>
            <a:r>
              <a:rPr lang="cs-CZ" sz="600" dirty="0" err="1"/>
              <a:t>Elsevier</a:t>
            </a:r>
            <a:r>
              <a:rPr lang="cs-CZ" sz="600" dirty="0"/>
              <a:t>, 2009. ISBN 978-0-443-06715-0. I. </a:t>
            </a:r>
            <a:r>
              <a:rPr lang="cs-CZ" sz="600" dirty="0" err="1"/>
              <a:t>Damjanov</a:t>
            </a:r>
            <a:r>
              <a:rPr lang="cs-CZ" sz="600" dirty="0"/>
              <a:t>: </a:t>
            </a:r>
            <a:r>
              <a:rPr lang="cs-CZ" sz="600" dirty="0" err="1"/>
              <a:t>Patofizjologia</a:t>
            </a:r>
            <a:r>
              <a:rPr lang="cs-CZ" sz="600" dirty="0"/>
              <a:t>, </a:t>
            </a:r>
            <a:r>
              <a:rPr lang="cs-CZ" sz="600" dirty="0" err="1"/>
              <a:t>Wrocław</a:t>
            </a:r>
            <a:r>
              <a:rPr lang="cs-CZ" sz="600" dirty="0"/>
              <a:t> 2010, </a:t>
            </a:r>
            <a:r>
              <a:rPr lang="cs-CZ" sz="600" dirty="0" err="1"/>
              <a:t>Elsevier</a:t>
            </a:r>
            <a:r>
              <a:rPr lang="cs-CZ" sz="600" dirty="0"/>
              <a:t> Urban &amp; Partner. ISBN 9788376092010 File:Human skeleton front no-text no-</a:t>
            </a:r>
            <a:r>
              <a:rPr lang="cs-CZ" sz="600" dirty="0" err="1"/>
              <a:t>color.svg</a:t>
            </a:r>
            <a:r>
              <a:rPr lang="cs-CZ" sz="600" dirty="0"/>
              <a:t> by: </a:t>
            </a:r>
            <a:r>
              <a:rPr lang="cs-CZ" sz="600" dirty="0" err="1"/>
              <a:t>LadyofHats</a:t>
            </a:r>
            <a:r>
              <a:rPr lang="cs-CZ" sz="600" dirty="0"/>
              <a:t> Mariana </a:t>
            </a:r>
            <a:r>
              <a:rPr lang="cs-CZ" sz="600" dirty="0" err="1"/>
              <a:t>Ruiz</a:t>
            </a:r>
            <a:r>
              <a:rPr lang="cs-CZ" sz="600" dirty="0"/>
              <a:t> </a:t>
            </a:r>
            <a:r>
              <a:rPr lang="cs-CZ" sz="600" dirty="0" err="1"/>
              <a:t>Villarreal</a:t>
            </a:r>
            <a:endParaRPr lang="cs-CZ" sz="600" dirty="0"/>
          </a:p>
        </p:txBody>
      </p:sp>
    </p:spTree>
    <p:extLst>
      <p:ext uri="{BB962C8B-B14F-4D97-AF65-F5344CB8AC3E}">
        <p14:creationId xmlns:p14="http://schemas.microsoft.com/office/powerpoint/2010/main" val="12945570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>
            <a:extLst>
              <a:ext uri="{FF2B5EF4-FFF2-40B4-BE49-F238E27FC236}">
                <a16:creationId xmlns:a16="http://schemas.microsoft.com/office/drawing/2014/main" id="{28CAB62E-26B8-4143-A2F3-E7AB7491B7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altLang="cs-CZ" b="1" dirty="0">
                <a:solidFill>
                  <a:srgbClr val="0070C0"/>
                </a:solidFill>
              </a:rPr>
              <a:t>Prenatální </a:t>
            </a:r>
            <a:r>
              <a:rPr lang="cs-CZ" altLang="cs-CZ" b="1" dirty="0" err="1">
                <a:solidFill>
                  <a:srgbClr val="0070C0"/>
                </a:solidFill>
              </a:rPr>
              <a:t>hematopoeza</a:t>
            </a:r>
            <a:endParaRPr lang="cs-CZ" altLang="cs-CZ" b="1" dirty="0">
              <a:solidFill>
                <a:srgbClr val="0070C0"/>
              </a:solidFill>
            </a:endParaRPr>
          </a:p>
        </p:txBody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42ABD815-3597-48F8-A120-4A986063DE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cs-CZ" altLang="cs-CZ">
                <a:solidFill>
                  <a:schemeClr val="hlink"/>
                </a:solidFill>
              </a:rPr>
              <a:t>Mezoblastické období</a:t>
            </a:r>
            <a:r>
              <a:rPr lang="cs-CZ" altLang="cs-CZ"/>
              <a:t> – 1. – 2. měsíc i.u.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/>
              <a:t>   </a:t>
            </a:r>
            <a:r>
              <a:rPr lang="cs-CZ" altLang="cs-CZ" sz="2400" i="1"/>
              <a:t>mezoblast žloutkového váčku a zárodečného stvolu a intraembryonální mezenchym :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400" i="1"/>
              <a:t>   INSULAE SANGUINAE (krevní ostrůvky)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400" i="1"/>
              <a:t>    - angioblasty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/>
              <a:t>   - </a:t>
            </a:r>
            <a:r>
              <a:rPr lang="cs-CZ" altLang="cs-CZ" sz="2400" i="1"/>
              <a:t>hemoblasty</a:t>
            </a:r>
            <a:r>
              <a:rPr lang="cs-CZ" altLang="cs-CZ" sz="2400" i="1">
                <a:solidFill>
                  <a:schemeClr val="accent1"/>
                </a:solidFill>
              </a:rPr>
              <a:t> </a:t>
            </a:r>
            <a:r>
              <a:rPr lang="cs-CZ" altLang="cs-CZ" sz="2400" b="1">
                <a:sym typeface="Wingdings" panose="05000000000000000000" pitchFamily="2" charset="2"/>
              </a:rPr>
              <a:t></a:t>
            </a:r>
            <a:r>
              <a:rPr lang="cs-CZ" altLang="cs-CZ" sz="2400">
                <a:sym typeface="Symbol" panose="05050102010706020507" pitchFamily="18" charset="2"/>
              </a:rPr>
              <a:t> </a:t>
            </a:r>
            <a:r>
              <a:rPr lang="cs-CZ" altLang="cs-CZ" sz="2400" i="1">
                <a:sym typeface="Symbol" panose="05050102010706020507" pitchFamily="18" charset="2"/>
              </a:rPr>
              <a:t>primitivní erytrocyty s jádrem</a:t>
            </a:r>
            <a:endParaRPr lang="cs-CZ" altLang="cs-CZ" sz="2400">
              <a:sym typeface="Symbol" panose="05050102010706020507" pitchFamily="18" charset="2"/>
            </a:endParaRPr>
          </a:p>
          <a:p>
            <a:pPr>
              <a:lnSpc>
                <a:spcPct val="90000"/>
              </a:lnSpc>
            </a:pPr>
            <a:r>
              <a:rPr lang="cs-CZ" altLang="cs-CZ">
                <a:solidFill>
                  <a:schemeClr val="hlink"/>
                </a:solidFill>
              </a:rPr>
              <a:t>Hepatolienální období</a:t>
            </a:r>
            <a:r>
              <a:rPr lang="cs-CZ" altLang="cs-CZ"/>
              <a:t> – 2. – 7. měsíc i.u.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/>
              <a:t>   </a:t>
            </a:r>
            <a:r>
              <a:rPr lang="cs-CZ" altLang="cs-CZ" sz="2400" i="1"/>
              <a:t>v játech a slezině</a:t>
            </a:r>
            <a:endParaRPr lang="cs-CZ" altLang="cs-CZ"/>
          </a:p>
          <a:p>
            <a:pPr>
              <a:lnSpc>
                <a:spcPct val="90000"/>
              </a:lnSpc>
            </a:pPr>
            <a:r>
              <a:rPr lang="cs-CZ" altLang="cs-CZ">
                <a:solidFill>
                  <a:schemeClr val="hlink"/>
                </a:solidFill>
              </a:rPr>
              <a:t>Medulární období</a:t>
            </a:r>
            <a:r>
              <a:rPr lang="cs-CZ" altLang="cs-CZ"/>
              <a:t> – od </a:t>
            </a:r>
            <a:r>
              <a:rPr lang="en-US" altLang="cs-CZ"/>
              <a:t>±</a:t>
            </a:r>
            <a:r>
              <a:rPr lang="cs-CZ" altLang="cs-CZ"/>
              <a:t>4. měsíc i.u.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/>
              <a:t>   </a:t>
            </a:r>
            <a:r>
              <a:rPr lang="cs-CZ" altLang="cs-CZ" sz="2400" i="1"/>
              <a:t>kostní dřeň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www.wikiskripta.eu/images/thumb/8/80/Hematopoesa.svg/1280px-Hematopoesa.svg.png">
            <a:extLst>
              <a:ext uri="{FF2B5EF4-FFF2-40B4-BE49-F238E27FC236}">
                <a16:creationId xmlns:a16="http://schemas.microsoft.com/office/drawing/2014/main" id="{DE846672-A0D2-48B9-9B77-369DAA579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87" y="0"/>
            <a:ext cx="9699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A224A7FC-D12A-4F43-9DAC-618065C49D87}"/>
              </a:ext>
            </a:extLst>
          </p:cNvPr>
          <p:cNvSpPr/>
          <p:nvPr/>
        </p:nvSpPr>
        <p:spPr>
          <a:xfrm>
            <a:off x="0" y="6602303"/>
            <a:ext cx="313900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800" dirty="0"/>
              <a:t>https://www.wikiskripta.eu/w/Krvetvorba_(histologie)Skrobanekpavel</a:t>
            </a:r>
          </a:p>
        </p:txBody>
      </p:sp>
    </p:spTree>
    <p:extLst>
      <p:ext uri="{BB962C8B-B14F-4D97-AF65-F5344CB8AC3E}">
        <p14:creationId xmlns:p14="http://schemas.microsoft.com/office/powerpoint/2010/main" val="17226914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>
            <a:extLst>
              <a:ext uri="{FF2B5EF4-FFF2-40B4-BE49-F238E27FC236}">
                <a16:creationId xmlns:a16="http://schemas.microsoft.com/office/drawing/2014/main" id="{CC9800BB-D2A6-40B0-90D0-4B0A9D6572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altLang="cs-CZ" b="1" dirty="0">
                <a:solidFill>
                  <a:srgbClr val="0070C0"/>
                </a:solidFill>
              </a:rPr>
              <a:t>Postnatální </a:t>
            </a:r>
            <a:r>
              <a:rPr lang="cs-CZ" altLang="cs-CZ" b="1" dirty="0" err="1">
                <a:solidFill>
                  <a:srgbClr val="0070C0"/>
                </a:solidFill>
              </a:rPr>
              <a:t>hematopoeza</a:t>
            </a:r>
            <a:endParaRPr lang="cs-CZ" altLang="cs-CZ" b="1" dirty="0">
              <a:solidFill>
                <a:srgbClr val="0070C0"/>
              </a:solidFill>
            </a:endParaRPr>
          </a:p>
        </p:txBody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6D99F1BE-904A-4CC7-8B2D-8FB114B6C9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hlink"/>
                </a:solidFill>
              </a:rPr>
              <a:t>Kostní dřeň</a:t>
            </a:r>
            <a:r>
              <a:rPr lang="cs-CZ" altLang="cs-CZ" dirty="0"/>
              <a:t>: </a:t>
            </a:r>
            <a:r>
              <a:rPr lang="cs-CZ" altLang="cs-CZ" i="1" dirty="0"/>
              <a:t>erytrocyty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 i="1" dirty="0"/>
              <a:t>                         leukocyty 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 i="1" dirty="0"/>
              <a:t>                         trombocyty</a:t>
            </a:r>
          </a:p>
          <a:p>
            <a:r>
              <a:rPr lang="cs-CZ" altLang="cs-CZ" dirty="0" err="1">
                <a:solidFill>
                  <a:schemeClr val="hlink"/>
                </a:solidFill>
              </a:rPr>
              <a:t>Thymus</a:t>
            </a:r>
            <a:r>
              <a:rPr lang="cs-CZ" altLang="cs-CZ" dirty="0"/>
              <a:t>: </a:t>
            </a:r>
            <a:r>
              <a:rPr lang="cs-CZ" altLang="cs-CZ" i="1" dirty="0"/>
              <a:t>T–lymfocyty</a:t>
            </a:r>
          </a:p>
          <a:p>
            <a:r>
              <a:rPr lang="cs-CZ" altLang="cs-CZ" dirty="0">
                <a:solidFill>
                  <a:schemeClr val="hlink"/>
                </a:solidFill>
              </a:rPr>
              <a:t>Lymf. orgány</a:t>
            </a:r>
            <a:r>
              <a:rPr lang="cs-CZ" altLang="cs-CZ" dirty="0"/>
              <a:t>: </a:t>
            </a:r>
            <a:r>
              <a:rPr lang="cs-CZ" altLang="cs-CZ" i="1" dirty="0"/>
              <a:t>B–lymfocyty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>
            <a:extLst>
              <a:ext uri="{FF2B5EF4-FFF2-40B4-BE49-F238E27FC236}">
                <a16:creationId xmlns:a16="http://schemas.microsoft.com/office/drawing/2014/main" id="{48236D2D-AA57-4292-8745-892E30C36A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altLang="cs-CZ" b="1" dirty="0">
                <a:solidFill>
                  <a:srgbClr val="0070C0"/>
                </a:solidFill>
              </a:rPr>
              <a:t>Kostní dřeň</a:t>
            </a:r>
          </a:p>
        </p:txBody>
      </p:sp>
      <p:sp>
        <p:nvSpPr>
          <p:cNvPr id="130051" name="Rectangle 3">
            <a:extLst>
              <a:ext uri="{FF2B5EF4-FFF2-40B4-BE49-F238E27FC236}">
                <a16:creationId xmlns:a16="http://schemas.microsoft.com/office/drawing/2014/main" id="{439B8CA1-4937-4553-B27C-3A3CEE0B29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3600" dirty="0">
                <a:solidFill>
                  <a:srgbClr val="0070C0"/>
                </a:solidFill>
              </a:rPr>
              <a:t>červená </a:t>
            </a:r>
            <a:r>
              <a:rPr lang="cs-CZ" altLang="cs-CZ" sz="3600" dirty="0"/>
              <a:t>– retikulární vazivo + </a:t>
            </a:r>
            <a:r>
              <a:rPr lang="cs-CZ" altLang="cs-CZ" sz="3600" dirty="0" err="1"/>
              <a:t>hematopoietické</a:t>
            </a:r>
            <a:r>
              <a:rPr lang="cs-CZ" altLang="cs-CZ" sz="3600" dirty="0"/>
              <a:t> buňky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3600" dirty="0"/>
              <a:t>   </a:t>
            </a:r>
            <a:r>
              <a:rPr lang="cs-CZ" altLang="cs-CZ" i="1" dirty="0"/>
              <a:t>v </a:t>
            </a:r>
            <a:r>
              <a:rPr lang="cs-CZ" altLang="cs-CZ" i="1" dirty="0" err="1"/>
              <a:t>dosp</a:t>
            </a:r>
            <a:r>
              <a:rPr lang="cs-CZ" altLang="cs-CZ" i="1" dirty="0"/>
              <a:t>. – v dlouhých a krátkých kostech (sternum, klíční kost, lebeční a pánevní kosti, obratle) a proximální epifýzy dlouhých kostí </a:t>
            </a:r>
            <a:r>
              <a:rPr lang="cs-CZ" altLang="cs-CZ" sz="3600" dirty="0"/>
              <a:t> </a:t>
            </a:r>
          </a:p>
          <a:p>
            <a:pPr>
              <a:lnSpc>
                <a:spcPct val="90000"/>
              </a:lnSpc>
            </a:pPr>
            <a:r>
              <a:rPr lang="cs-CZ" altLang="cs-CZ" sz="3600" dirty="0">
                <a:solidFill>
                  <a:schemeClr val="hlink"/>
                </a:solidFill>
              </a:rPr>
              <a:t>žlutá</a:t>
            </a:r>
            <a:r>
              <a:rPr lang="cs-CZ" altLang="cs-CZ" sz="3600" dirty="0"/>
              <a:t> – retikulární vazivo + adipocyty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3600" dirty="0"/>
              <a:t>   </a:t>
            </a:r>
            <a:r>
              <a:rPr lang="en-US" altLang="cs-CZ" sz="3600" dirty="0"/>
              <a:t>[</a:t>
            </a:r>
            <a:r>
              <a:rPr lang="cs-CZ" altLang="cs-CZ" i="1" dirty="0"/>
              <a:t>možná reverze v hematogenní dřeň</a:t>
            </a:r>
            <a:r>
              <a:rPr lang="en-US" altLang="cs-CZ" i="1" dirty="0"/>
              <a:t>]</a:t>
            </a:r>
            <a:endParaRPr lang="en-US" altLang="cs-CZ" sz="3600" dirty="0"/>
          </a:p>
          <a:p>
            <a:pPr>
              <a:lnSpc>
                <a:spcPct val="90000"/>
              </a:lnSpc>
            </a:pPr>
            <a:r>
              <a:rPr lang="cs-CZ" altLang="cs-CZ" i="1" dirty="0">
                <a:solidFill>
                  <a:schemeClr val="hlink"/>
                </a:solidFill>
              </a:rPr>
              <a:t>„Šedá“</a:t>
            </a:r>
            <a:r>
              <a:rPr lang="cs-CZ" altLang="cs-CZ" i="1" dirty="0"/>
              <a:t> – pouze </a:t>
            </a:r>
            <a:r>
              <a:rPr lang="cs-CZ" altLang="cs-CZ" i="1" dirty="0" err="1"/>
              <a:t>retik</a:t>
            </a:r>
            <a:r>
              <a:rPr lang="cs-CZ" altLang="cs-CZ" i="1" dirty="0"/>
              <a:t>. vazivo (stáří, kachexie)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6" name="Oval 4">
            <a:extLst>
              <a:ext uri="{FF2B5EF4-FFF2-40B4-BE49-F238E27FC236}">
                <a16:creationId xmlns:a16="http://schemas.microsoft.com/office/drawing/2014/main" id="{1EBB7956-9BC3-44D7-B7A8-5A0DB6C468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9963" y="2276475"/>
            <a:ext cx="863600" cy="865188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56677" name="Freeform 5">
            <a:extLst>
              <a:ext uri="{FF2B5EF4-FFF2-40B4-BE49-F238E27FC236}">
                <a16:creationId xmlns:a16="http://schemas.microsoft.com/office/drawing/2014/main" id="{0F8084CD-F551-44E7-9249-89E58195C5EE}"/>
              </a:ext>
            </a:extLst>
          </p:cNvPr>
          <p:cNvSpPr>
            <a:spLocks/>
          </p:cNvSpPr>
          <p:nvPr/>
        </p:nvSpPr>
        <p:spPr bwMode="auto">
          <a:xfrm>
            <a:off x="7523163" y="2381250"/>
            <a:ext cx="633412" cy="590550"/>
          </a:xfrm>
          <a:custGeom>
            <a:avLst/>
            <a:gdLst>
              <a:gd name="T0" fmla="*/ 157 w 399"/>
              <a:gd name="T1" fmla="*/ 84 h 372"/>
              <a:gd name="T2" fmla="*/ 49 w 399"/>
              <a:gd name="T3" fmla="*/ 48 h 372"/>
              <a:gd name="T4" fmla="*/ 13 w 399"/>
              <a:gd name="T5" fmla="*/ 72 h 372"/>
              <a:gd name="T6" fmla="*/ 25 w 399"/>
              <a:gd name="T7" fmla="*/ 156 h 372"/>
              <a:gd name="T8" fmla="*/ 25 w 399"/>
              <a:gd name="T9" fmla="*/ 192 h 372"/>
              <a:gd name="T10" fmla="*/ 109 w 399"/>
              <a:gd name="T11" fmla="*/ 288 h 372"/>
              <a:gd name="T12" fmla="*/ 121 w 399"/>
              <a:gd name="T13" fmla="*/ 336 h 372"/>
              <a:gd name="T14" fmla="*/ 205 w 399"/>
              <a:gd name="T15" fmla="*/ 372 h 372"/>
              <a:gd name="T16" fmla="*/ 253 w 399"/>
              <a:gd name="T17" fmla="*/ 360 h 372"/>
              <a:gd name="T18" fmla="*/ 301 w 399"/>
              <a:gd name="T19" fmla="*/ 288 h 372"/>
              <a:gd name="T20" fmla="*/ 289 w 399"/>
              <a:gd name="T21" fmla="*/ 252 h 372"/>
              <a:gd name="T22" fmla="*/ 325 w 399"/>
              <a:gd name="T23" fmla="*/ 216 h 372"/>
              <a:gd name="T24" fmla="*/ 361 w 399"/>
              <a:gd name="T25" fmla="*/ 108 h 372"/>
              <a:gd name="T26" fmla="*/ 289 w 399"/>
              <a:gd name="T27" fmla="*/ 60 h 372"/>
              <a:gd name="T28" fmla="*/ 253 w 399"/>
              <a:gd name="T29" fmla="*/ 72 h 372"/>
              <a:gd name="T30" fmla="*/ 229 w 399"/>
              <a:gd name="T31" fmla="*/ 108 h 372"/>
              <a:gd name="T32" fmla="*/ 205 w 399"/>
              <a:gd name="T33" fmla="*/ 12 h 372"/>
              <a:gd name="T34" fmla="*/ 169 w 399"/>
              <a:gd name="T35" fmla="*/ 0 h 372"/>
              <a:gd name="T36" fmla="*/ 157 w 399"/>
              <a:gd name="T37" fmla="*/ 84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99" h="372">
                <a:moveTo>
                  <a:pt x="157" y="84"/>
                </a:moveTo>
                <a:cubicBezTo>
                  <a:pt x="95" y="43"/>
                  <a:pt x="103" y="21"/>
                  <a:pt x="49" y="48"/>
                </a:cubicBezTo>
                <a:cubicBezTo>
                  <a:pt x="36" y="54"/>
                  <a:pt x="25" y="64"/>
                  <a:pt x="13" y="72"/>
                </a:cubicBezTo>
                <a:cubicBezTo>
                  <a:pt x="17" y="100"/>
                  <a:pt x="12" y="131"/>
                  <a:pt x="25" y="156"/>
                </a:cubicBezTo>
                <a:cubicBezTo>
                  <a:pt x="44" y="193"/>
                  <a:pt x="107" y="137"/>
                  <a:pt x="25" y="192"/>
                </a:cubicBezTo>
                <a:cubicBezTo>
                  <a:pt x="51" y="371"/>
                  <a:pt x="0" y="210"/>
                  <a:pt x="109" y="288"/>
                </a:cubicBezTo>
                <a:cubicBezTo>
                  <a:pt x="122" y="298"/>
                  <a:pt x="112" y="322"/>
                  <a:pt x="121" y="336"/>
                </a:cubicBezTo>
                <a:cubicBezTo>
                  <a:pt x="138" y="361"/>
                  <a:pt x="181" y="366"/>
                  <a:pt x="205" y="372"/>
                </a:cubicBezTo>
                <a:cubicBezTo>
                  <a:pt x="221" y="368"/>
                  <a:pt x="241" y="371"/>
                  <a:pt x="253" y="360"/>
                </a:cubicBezTo>
                <a:cubicBezTo>
                  <a:pt x="275" y="341"/>
                  <a:pt x="301" y="288"/>
                  <a:pt x="301" y="288"/>
                </a:cubicBezTo>
                <a:cubicBezTo>
                  <a:pt x="297" y="276"/>
                  <a:pt x="297" y="262"/>
                  <a:pt x="289" y="252"/>
                </a:cubicBezTo>
                <a:cubicBezTo>
                  <a:pt x="256" y="211"/>
                  <a:pt x="200" y="237"/>
                  <a:pt x="325" y="216"/>
                </a:cubicBezTo>
                <a:cubicBezTo>
                  <a:pt x="341" y="191"/>
                  <a:pt x="399" y="146"/>
                  <a:pt x="361" y="108"/>
                </a:cubicBezTo>
                <a:cubicBezTo>
                  <a:pt x="341" y="88"/>
                  <a:pt x="289" y="60"/>
                  <a:pt x="289" y="60"/>
                </a:cubicBezTo>
                <a:cubicBezTo>
                  <a:pt x="277" y="64"/>
                  <a:pt x="263" y="64"/>
                  <a:pt x="253" y="72"/>
                </a:cubicBezTo>
                <a:cubicBezTo>
                  <a:pt x="242" y="81"/>
                  <a:pt x="241" y="116"/>
                  <a:pt x="229" y="108"/>
                </a:cubicBezTo>
                <a:cubicBezTo>
                  <a:pt x="224" y="105"/>
                  <a:pt x="217" y="24"/>
                  <a:pt x="205" y="12"/>
                </a:cubicBezTo>
                <a:cubicBezTo>
                  <a:pt x="196" y="3"/>
                  <a:pt x="181" y="4"/>
                  <a:pt x="169" y="0"/>
                </a:cubicBezTo>
                <a:cubicBezTo>
                  <a:pt x="136" y="50"/>
                  <a:pt x="142" y="22"/>
                  <a:pt x="157" y="84"/>
                </a:cubicBez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6678" name="Oval 6">
            <a:extLst>
              <a:ext uri="{FF2B5EF4-FFF2-40B4-BE49-F238E27FC236}">
                <a16:creationId xmlns:a16="http://schemas.microsoft.com/office/drawing/2014/main" id="{36578C16-564F-4900-B402-07A28350E5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351" y="4221164"/>
            <a:ext cx="1008063" cy="936625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56679" name="Freeform 7">
            <a:extLst>
              <a:ext uri="{FF2B5EF4-FFF2-40B4-BE49-F238E27FC236}">
                <a16:creationId xmlns:a16="http://schemas.microsoft.com/office/drawing/2014/main" id="{D0989AA1-101C-4817-A528-8207681B2788}"/>
              </a:ext>
            </a:extLst>
          </p:cNvPr>
          <p:cNvSpPr>
            <a:spLocks/>
          </p:cNvSpPr>
          <p:nvPr/>
        </p:nvSpPr>
        <p:spPr bwMode="auto">
          <a:xfrm>
            <a:off x="3076575" y="4343400"/>
            <a:ext cx="723900" cy="647700"/>
          </a:xfrm>
          <a:custGeom>
            <a:avLst/>
            <a:gdLst>
              <a:gd name="T0" fmla="*/ 162 w 456"/>
              <a:gd name="T1" fmla="*/ 156 h 408"/>
              <a:gd name="T2" fmla="*/ 90 w 456"/>
              <a:gd name="T3" fmla="*/ 132 h 408"/>
              <a:gd name="T4" fmla="*/ 18 w 456"/>
              <a:gd name="T5" fmla="*/ 156 h 408"/>
              <a:gd name="T6" fmla="*/ 54 w 456"/>
              <a:gd name="T7" fmla="*/ 348 h 408"/>
              <a:gd name="T8" fmla="*/ 90 w 456"/>
              <a:gd name="T9" fmla="*/ 360 h 408"/>
              <a:gd name="T10" fmla="*/ 198 w 456"/>
              <a:gd name="T11" fmla="*/ 276 h 408"/>
              <a:gd name="T12" fmla="*/ 162 w 456"/>
              <a:gd name="T13" fmla="*/ 252 h 408"/>
              <a:gd name="T14" fmla="*/ 198 w 456"/>
              <a:gd name="T15" fmla="*/ 348 h 408"/>
              <a:gd name="T16" fmla="*/ 318 w 456"/>
              <a:gd name="T17" fmla="*/ 408 h 408"/>
              <a:gd name="T18" fmla="*/ 390 w 456"/>
              <a:gd name="T19" fmla="*/ 396 h 408"/>
              <a:gd name="T20" fmla="*/ 354 w 456"/>
              <a:gd name="T21" fmla="*/ 312 h 408"/>
              <a:gd name="T22" fmla="*/ 450 w 456"/>
              <a:gd name="T23" fmla="*/ 228 h 408"/>
              <a:gd name="T24" fmla="*/ 438 w 456"/>
              <a:gd name="T25" fmla="*/ 156 h 408"/>
              <a:gd name="T26" fmla="*/ 390 w 456"/>
              <a:gd name="T27" fmla="*/ 180 h 408"/>
              <a:gd name="T28" fmla="*/ 366 w 456"/>
              <a:gd name="T29" fmla="*/ 216 h 408"/>
              <a:gd name="T30" fmla="*/ 402 w 456"/>
              <a:gd name="T31" fmla="*/ 204 h 408"/>
              <a:gd name="T32" fmla="*/ 438 w 456"/>
              <a:gd name="T33" fmla="*/ 168 h 408"/>
              <a:gd name="T34" fmla="*/ 366 w 456"/>
              <a:gd name="T35" fmla="*/ 0 h 408"/>
              <a:gd name="T36" fmla="*/ 234 w 456"/>
              <a:gd name="T37" fmla="*/ 84 h 408"/>
              <a:gd name="T38" fmla="*/ 222 w 456"/>
              <a:gd name="T39" fmla="*/ 144 h 408"/>
              <a:gd name="T40" fmla="*/ 150 w 456"/>
              <a:gd name="T41" fmla="*/ 132 h 408"/>
              <a:gd name="T42" fmla="*/ 162 w 456"/>
              <a:gd name="T43" fmla="*/ 156 h 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56" h="408">
                <a:moveTo>
                  <a:pt x="162" y="156"/>
                </a:moveTo>
                <a:cubicBezTo>
                  <a:pt x="138" y="148"/>
                  <a:pt x="114" y="140"/>
                  <a:pt x="90" y="132"/>
                </a:cubicBezTo>
                <a:cubicBezTo>
                  <a:pt x="66" y="124"/>
                  <a:pt x="18" y="156"/>
                  <a:pt x="18" y="156"/>
                </a:cubicBezTo>
                <a:cubicBezTo>
                  <a:pt x="0" y="209"/>
                  <a:pt x="4" y="308"/>
                  <a:pt x="54" y="348"/>
                </a:cubicBezTo>
                <a:cubicBezTo>
                  <a:pt x="64" y="356"/>
                  <a:pt x="78" y="356"/>
                  <a:pt x="90" y="360"/>
                </a:cubicBezTo>
                <a:cubicBezTo>
                  <a:pt x="140" y="335"/>
                  <a:pt x="167" y="322"/>
                  <a:pt x="198" y="276"/>
                </a:cubicBezTo>
                <a:cubicBezTo>
                  <a:pt x="186" y="268"/>
                  <a:pt x="170" y="240"/>
                  <a:pt x="162" y="252"/>
                </a:cubicBezTo>
                <a:cubicBezTo>
                  <a:pt x="148" y="273"/>
                  <a:pt x="183" y="333"/>
                  <a:pt x="198" y="348"/>
                </a:cubicBezTo>
                <a:cubicBezTo>
                  <a:pt x="229" y="379"/>
                  <a:pt x="278" y="395"/>
                  <a:pt x="318" y="408"/>
                </a:cubicBezTo>
                <a:cubicBezTo>
                  <a:pt x="342" y="404"/>
                  <a:pt x="368" y="407"/>
                  <a:pt x="390" y="396"/>
                </a:cubicBezTo>
                <a:cubicBezTo>
                  <a:pt x="456" y="363"/>
                  <a:pt x="382" y="321"/>
                  <a:pt x="354" y="312"/>
                </a:cubicBezTo>
                <a:cubicBezTo>
                  <a:pt x="431" y="297"/>
                  <a:pt x="426" y="299"/>
                  <a:pt x="450" y="228"/>
                </a:cubicBezTo>
                <a:cubicBezTo>
                  <a:pt x="446" y="204"/>
                  <a:pt x="450" y="177"/>
                  <a:pt x="438" y="156"/>
                </a:cubicBezTo>
                <a:cubicBezTo>
                  <a:pt x="404" y="96"/>
                  <a:pt x="392" y="176"/>
                  <a:pt x="390" y="180"/>
                </a:cubicBezTo>
                <a:cubicBezTo>
                  <a:pt x="384" y="193"/>
                  <a:pt x="360" y="203"/>
                  <a:pt x="366" y="216"/>
                </a:cubicBezTo>
                <a:cubicBezTo>
                  <a:pt x="372" y="227"/>
                  <a:pt x="390" y="208"/>
                  <a:pt x="402" y="204"/>
                </a:cubicBezTo>
                <a:cubicBezTo>
                  <a:pt x="414" y="192"/>
                  <a:pt x="435" y="185"/>
                  <a:pt x="438" y="168"/>
                </a:cubicBezTo>
                <a:cubicBezTo>
                  <a:pt x="452" y="83"/>
                  <a:pt x="427" y="40"/>
                  <a:pt x="366" y="0"/>
                </a:cubicBezTo>
                <a:cubicBezTo>
                  <a:pt x="278" y="15"/>
                  <a:pt x="281" y="14"/>
                  <a:pt x="234" y="84"/>
                </a:cubicBezTo>
                <a:cubicBezTo>
                  <a:pt x="230" y="104"/>
                  <a:pt x="238" y="132"/>
                  <a:pt x="222" y="144"/>
                </a:cubicBezTo>
                <a:cubicBezTo>
                  <a:pt x="176" y="179"/>
                  <a:pt x="199" y="58"/>
                  <a:pt x="150" y="132"/>
                </a:cubicBezTo>
                <a:cubicBezTo>
                  <a:pt x="145" y="139"/>
                  <a:pt x="158" y="148"/>
                  <a:pt x="162" y="156"/>
                </a:cubicBez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6680" name="Oval 8">
            <a:extLst>
              <a:ext uri="{FF2B5EF4-FFF2-40B4-BE49-F238E27FC236}">
                <a16:creationId xmlns:a16="http://schemas.microsoft.com/office/drawing/2014/main" id="{519487C9-50BA-4AEE-B534-5401CBCEC5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5775" y="2276475"/>
            <a:ext cx="431800" cy="433388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56681" name="Oval 9">
            <a:extLst>
              <a:ext uri="{FF2B5EF4-FFF2-40B4-BE49-F238E27FC236}">
                <a16:creationId xmlns:a16="http://schemas.microsoft.com/office/drawing/2014/main" id="{C7DAEAB2-2635-40FE-8895-792D85C163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5638" y="3429000"/>
            <a:ext cx="431800" cy="433388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56682" name="Oval 10">
            <a:extLst>
              <a:ext uri="{FF2B5EF4-FFF2-40B4-BE49-F238E27FC236}">
                <a16:creationId xmlns:a16="http://schemas.microsoft.com/office/drawing/2014/main" id="{F297E0E4-A976-4EA7-8C76-43202E8C6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225" y="4148139"/>
            <a:ext cx="431800" cy="433387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56683" name="Oval 11">
            <a:extLst>
              <a:ext uri="{FF2B5EF4-FFF2-40B4-BE49-F238E27FC236}">
                <a16:creationId xmlns:a16="http://schemas.microsoft.com/office/drawing/2014/main" id="{0DA0B64E-B22B-4DCD-9626-FA60843B22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888" y="4652964"/>
            <a:ext cx="431800" cy="433387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56684" name="Oval 12">
            <a:extLst>
              <a:ext uri="{FF2B5EF4-FFF2-40B4-BE49-F238E27FC236}">
                <a16:creationId xmlns:a16="http://schemas.microsoft.com/office/drawing/2014/main" id="{80A1BCFC-0E8D-4533-B41A-59F5550950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3113" y="3933825"/>
            <a:ext cx="431800" cy="433388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56685" name="Freeform 13">
            <a:extLst>
              <a:ext uri="{FF2B5EF4-FFF2-40B4-BE49-F238E27FC236}">
                <a16:creationId xmlns:a16="http://schemas.microsoft.com/office/drawing/2014/main" id="{D73FFD01-3FD4-4967-9DBE-FC7845D82180}"/>
              </a:ext>
            </a:extLst>
          </p:cNvPr>
          <p:cNvSpPr>
            <a:spLocks/>
          </p:cNvSpPr>
          <p:nvPr/>
        </p:nvSpPr>
        <p:spPr bwMode="auto">
          <a:xfrm>
            <a:off x="5800725" y="3543300"/>
            <a:ext cx="274638" cy="190500"/>
          </a:xfrm>
          <a:custGeom>
            <a:avLst/>
            <a:gdLst>
              <a:gd name="T0" fmla="*/ 102 w 173"/>
              <a:gd name="T1" fmla="*/ 0 h 120"/>
              <a:gd name="T2" fmla="*/ 42 w 173"/>
              <a:gd name="T3" fmla="*/ 108 h 120"/>
              <a:gd name="T4" fmla="*/ 78 w 173"/>
              <a:gd name="T5" fmla="*/ 120 h 120"/>
              <a:gd name="T6" fmla="*/ 162 w 173"/>
              <a:gd name="T7" fmla="*/ 72 h 120"/>
              <a:gd name="T8" fmla="*/ 102 w 173"/>
              <a:gd name="T9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3" h="120">
                <a:moveTo>
                  <a:pt x="102" y="0"/>
                </a:moveTo>
                <a:cubicBezTo>
                  <a:pt x="53" y="16"/>
                  <a:pt x="0" y="44"/>
                  <a:pt x="42" y="108"/>
                </a:cubicBezTo>
                <a:cubicBezTo>
                  <a:pt x="49" y="119"/>
                  <a:pt x="66" y="116"/>
                  <a:pt x="78" y="120"/>
                </a:cubicBezTo>
                <a:cubicBezTo>
                  <a:pt x="107" y="113"/>
                  <a:pt x="151" y="110"/>
                  <a:pt x="162" y="72"/>
                </a:cubicBezTo>
                <a:cubicBezTo>
                  <a:pt x="173" y="34"/>
                  <a:pt x="135" y="0"/>
                  <a:pt x="102" y="0"/>
                </a:cubicBez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6686" name="Freeform 14">
            <a:extLst>
              <a:ext uri="{FF2B5EF4-FFF2-40B4-BE49-F238E27FC236}">
                <a16:creationId xmlns:a16="http://schemas.microsoft.com/office/drawing/2014/main" id="{B70865A5-3049-4007-ADE7-A2EC6DF08F15}"/>
              </a:ext>
            </a:extLst>
          </p:cNvPr>
          <p:cNvSpPr>
            <a:spLocks/>
          </p:cNvSpPr>
          <p:nvPr/>
        </p:nvSpPr>
        <p:spPr bwMode="auto">
          <a:xfrm>
            <a:off x="4583114" y="4076700"/>
            <a:ext cx="274637" cy="190500"/>
          </a:xfrm>
          <a:custGeom>
            <a:avLst/>
            <a:gdLst>
              <a:gd name="T0" fmla="*/ 102 w 173"/>
              <a:gd name="T1" fmla="*/ 0 h 120"/>
              <a:gd name="T2" fmla="*/ 42 w 173"/>
              <a:gd name="T3" fmla="*/ 108 h 120"/>
              <a:gd name="T4" fmla="*/ 78 w 173"/>
              <a:gd name="T5" fmla="*/ 120 h 120"/>
              <a:gd name="T6" fmla="*/ 162 w 173"/>
              <a:gd name="T7" fmla="*/ 72 h 120"/>
              <a:gd name="T8" fmla="*/ 102 w 173"/>
              <a:gd name="T9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3" h="120">
                <a:moveTo>
                  <a:pt x="102" y="0"/>
                </a:moveTo>
                <a:cubicBezTo>
                  <a:pt x="53" y="16"/>
                  <a:pt x="0" y="44"/>
                  <a:pt x="42" y="108"/>
                </a:cubicBezTo>
                <a:cubicBezTo>
                  <a:pt x="49" y="119"/>
                  <a:pt x="66" y="116"/>
                  <a:pt x="78" y="120"/>
                </a:cubicBezTo>
                <a:cubicBezTo>
                  <a:pt x="107" y="113"/>
                  <a:pt x="151" y="110"/>
                  <a:pt x="162" y="72"/>
                </a:cubicBezTo>
                <a:cubicBezTo>
                  <a:pt x="173" y="34"/>
                  <a:pt x="135" y="0"/>
                  <a:pt x="102" y="0"/>
                </a:cubicBez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6687" name="Freeform 15">
            <a:extLst>
              <a:ext uri="{FF2B5EF4-FFF2-40B4-BE49-F238E27FC236}">
                <a16:creationId xmlns:a16="http://schemas.microsoft.com/office/drawing/2014/main" id="{997A3CF3-82DB-4151-BF78-6B403A7FF569}"/>
              </a:ext>
            </a:extLst>
          </p:cNvPr>
          <p:cNvSpPr>
            <a:spLocks/>
          </p:cNvSpPr>
          <p:nvPr/>
        </p:nvSpPr>
        <p:spPr bwMode="auto">
          <a:xfrm>
            <a:off x="7967664" y="4292600"/>
            <a:ext cx="274637" cy="190500"/>
          </a:xfrm>
          <a:custGeom>
            <a:avLst/>
            <a:gdLst>
              <a:gd name="T0" fmla="*/ 102 w 173"/>
              <a:gd name="T1" fmla="*/ 0 h 120"/>
              <a:gd name="T2" fmla="*/ 42 w 173"/>
              <a:gd name="T3" fmla="*/ 108 h 120"/>
              <a:gd name="T4" fmla="*/ 78 w 173"/>
              <a:gd name="T5" fmla="*/ 120 h 120"/>
              <a:gd name="T6" fmla="*/ 162 w 173"/>
              <a:gd name="T7" fmla="*/ 72 h 120"/>
              <a:gd name="T8" fmla="*/ 102 w 173"/>
              <a:gd name="T9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3" h="120">
                <a:moveTo>
                  <a:pt x="102" y="0"/>
                </a:moveTo>
                <a:cubicBezTo>
                  <a:pt x="53" y="16"/>
                  <a:pt x="0" y="44"/>
                  <a:pt x="42" y="108"/>
                </a:cubicBezTo>
                <a:cubicBezTo>
                  <a:pt x="49" y="119"/>
                  <a:pt x="66" y="116"/>
                  <a:pt x="78" y="120"/>
                </a:cubicBezTo>
                <a:cubicBezTo>
                  <a:pt x="107" y="113"/>
                  <a:pt x="151" y="110"/>
                  <a:pt x="162" y="72"/>
                </a:cubicBezTo>
                <a:cubicBezTo>
                  <a:pt x="173" y="34"/>
                  <a:pt x="135" y="0"/>
                  <a:pt x="102" y="0"/>
                </a:cubicBez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6688" name="Freeform 16">
            <a:extLst>
              <a:ext uri="{FF2B5EF4-FFF2-40B4-BE49-F238E27FC236}">
                <a16:creationId xmlns:a16="http://schemas.microsoft.com/office/drawing/2014/main" id="{762FB191-AC91-4D8A-9144-D4097AB0538E}"/>
              </a:ext>
            </a:extLst>
          </p:cNvPr>
          <p:cNvSpPr>
            <a:spLocks/>
          </p:cNvSpPr>
          <p:nvPr/>
        </p:nvSpPr>
        <p:spPr bwMode="auto">
          <a:xfrm>
            <a:off x="4367214" y="2420938"/>
            <a:ext cx="274637" cy="190500"/>
          </a:xfrm>
          <a:custGeom>
            <a:avLst/>
            <a:gdLst>
              <a:gd name="T0" fmla="*/ 102 w 173"/>
              <a:gd name="T1" fmla="*/ 0 h 120"/>
              <a:gd name="T2" fmla="*/ 42 w 173"/>
              <a:gd name="T3" fmla="*/ 108 h 120"/>
              <a:gd name="T4" fmla="*/ 78 w 173"/>
              <a:gd name="T5" fmla="*/ 120 h 120"/>
              <a:gd name="T6" fmla="*/ 162 w 173"/>
              <a:gd name="T7" fmla="*/ 72 h 120"/>
              <a:gd name="T8" fmla="*/ 102 w 173"/>
              <a:gd name="T9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3" h="120">
                <a:moveTo>
                  <a:pt x="102" y="0"/>
                </a:moveTo>
                <a:cubicBezTo>
                  <a:pt x="53" y="16"/>
                  <a:pt x="0" y="44"/>
                  <a:pt x="42" y="108"/>
                </a:cubicBezTo>
                <a:cubicBezTo>
                  <a:pt x="49" y="119"/>
                  <a:pt x="66" y="116"/>
                  <a:pt x="78" y="120"/>
                </a:cubicBezTo>
                <a:cubicBezTo>
                  <a:pt x="107" y="113"/>
                  <a:pt x="151" y="110"/>
                  <a:pt x="162" y="72"/>
                </a:cubicBezTo>
                <a:cubicBezTo>
                  <a:pt x="173" y="34"/>
                  <a:pt x="135" y="0"/>
                  <a:pt x="102" y="0"/>
                </a:cubicBez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6689" name="Freeform 17">
            <a:extLst>
              <a:ext uri="{FF2B5EF4-FFF2-40B4-BE49-F238E27FC236}">
                <a16:creationId xmlns:a16="http://schemas.microsoft.com/office/drawing/2014/main" id="{D06EF17D-958D-483D-A99E-84749EF99686}"/>
              </a:ext>
            </a:extLst>
          </p:cNvPr>
          <p:cNvSpPr>
            <a:spLocks/>
          </p:cNvSpPr>
          <p:nvPr/>
        </p:nvSpPr>
        <p:spPr bwMode="auto">
          <a:xfrm>
            <a:off x="7608889" y="4797425"/>
            <a:ext cx="274637" cy="190500"/>
          </a:xfrm>
          <a:custGeom>
            <a:avLst/>
            <a:gdLst>
              <a:gd name="T0" fmla="*/ 102 w 173"/>
              <a:gd name="T1" fmla="*/ 0 h 120"/>
              <a:gd name="T2" fmla="*/ 42 w 173"/>
              <a:gd name="T3" fmla="*/ 108 h 120"/>
              <a:gd name="T4" fmla="*/ 78 w 173"/>
              <a:gd name="T5" fmla="*/ 120 h 120"/>
              <a:gd name="T6" fmla="*/ 162 w 173"/>
              <a:gd name="T7" fmla="*/ 72 h 120"/>
              <a:gd name="T8" fmla="*/ 102 w 173"/>
              <a:gd name="T9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3" h="120">
                <a:moveTo>
                  <a:pt x="102" y="0"/>
                </a:moveTo>
                <a:cubicBezTo>
                  <a:pt x="53" y="16"/>
                  <a:pt x="0" y="44"/>
                  <a:pt x="42" y="108"/>
                </a:cubicBezTo>
                <a:cubicBezTo>
                  <a:pt x="49" y="119"/>
                  <a:pt x="66" y="116"/>
                  <a:pt x="78" y="120"/>
                </a:cubicBezTo>
                <a:cubicBezTo>
                  <a:pt x="107" y="113"/>
                  <a:pt x="151" y="110"/>
                  <a:pt x="162" y="72"/>
                </a:cubicBezTo>
                <a:cubicBezTo>
                  <a:pt x="173" y="34"/>
                  <a:pt x="135" y="0"/>
                  <a:pt x="102" y="0"/>
                </a:cubicBez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6691" name="Oval 19">
            <a:extLst>
              <a:ext uri="{FF2B5EF4-FFF2-40B4-BE49-F238E27FC236}">
                <a16:creationId xmlns:a16="http://schemas.microsoft.com/office/drawing/2014/main" id="{F64207D1-9388-4BEA-9454-9377496F46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2039" y="2852739"/>
            <a:ext cx="287337" cy="288925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56692" name="Oval 20">
            <a:extLst>
              <a:ext uri="{FF2B5EF4-FFF2-40B4-BE49-F238E27FC236}">
                <a16:creationId xmlns:a16="http://schemas.microsoft.com/office/drawing/2014/main" id="{19B7C0D6-A2DC-4793-B385-0D931868C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8075" y="2781301"/>
            <a:ext cx="287338" cy="288925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56693" name="Oval 21">
            <a:extLst>
              <a:ext uri="{FF2B5EF4-FFF2-40B4-BE49-F238E27FC236}">
                <a16:creationId xmlns:a16="http://schemas.microsoft.com/office/drawing/2014/main" id="{DE6F5F6A-0D21-4F66-A90E-A8025609CE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2400" y="2852739"/>
            <a:ext cx="287338" cy="288925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56694" name="Oval 22">
            <a:extLst>
              <a:ext uri="{FF2B5EF4-FFF2-40B4-BE49-F238E27FC236}">
                <a16:creationId xmlns:a16="http://schemas.microsoft.com/office/drawing/2014/main" id="{5D8DFA7B-7D4A-40EB-BF6F-A7BA89C50F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25" y="4581526"/>
            <a:ext cx="287338" cy="288925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56695" name="Oval 23">
            <a:extLst>
              <a:ext uri="{FF2B5EF4-FFF2-40B4-BE49-F238E27FC236}">
                <a16:creationId xmlns:a16="http://schemas.microsoft.com/office/drawing/2014/main" id="{30F54E19-DDD2-4900-BDB4-7B5A8D6AB8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7439" y="4221164"/>
            <a:ext cx="287337" cy="288925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56696" name="Oval 24">
            <a:extLst>
              <a:ext uri="{FF2B5EF4-FFF2-40B4-BE49-F238E27FC236}">
                <a16:creationId xmlns:a16="http://schemas.microsoft.com/office/drawing/2014/main" id="{902A2E9F-B3D0-4514-89B6-BAB1D4C555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0825" y="3860801"/>
            <a:ext cx="287338" cy="288925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56697" name="Oval 25">
            <a:extLst>
              <a:ext uri="{FF2B5EF4-FFF2-40B4-BE49-F238E27FC236}">
                <a16:creationId xmlns:a16="http://schemas.microsoft.com/office/drawing/2014/main" id="{678498A7-836D-4E6D-A3B1-78030881EE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339" y="3789364"/>
            <a:ext cx="287337" cy="288925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56698" name="Freeform 26">
            <a:extLst>
              <a:ext uri="{FF2B5EF4-FFF2-40B4-BE49-F238E27FC236}">
                <a16:creationId xmlns:a16="http://schemas.microsoft.com/office/drawing/2014/main" id="{CD626FEB-1404-420E-AEA5-20AD7CC5A3A8}"/>
              </a:ext>
            </a:extLst>
          </p:cNvPr>
          <p:cNvSpPr>
            <a:spLocks/>
          </p:cNvSpPr>
          <p:nvPr/>
        </p:nvSpPr>
        <p:spPr bwMode="auto">
          <a:xfrm>
            <a:off x="4914900" y="2882901"/>
            <a:ext cx="190500" cy="250825"/>
          </a:xfrm>
          <a:custGeom>
            <a:avLst/>
            <a:gdLst>
              <a:gd name="T0" fmla="*/ 108 w 120"/>
              <a:gd name="T1" fmla="*/ 32 h 158"/>
              <a:gd name="T2" fmla="*/ 72 w 120"/>
              <a:gd name="T3" fmla="*/ 8 h 158"/>
              <a:gd name="T4" fmla="*/ 0 w 120"/>
              <a:gd name="T5" fmla="*/ 92 h 158"/>
              <a:gd name="T6" fmla="*/ 48 w 120"/>
              <a:gd name="T7" fmla="*/ 140 h 158"/>
              <a:gd name="T8" fmla="*/ 60 w 120"/>
              <a:gd name="T9" fmla="*/ 104 h 158"/>
              <a:gd name="T10" fmla="*/ 108 w 120"/>
              <a:gd name="T11" fmla="*/ 32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0" h="158">
                <a:moveTo>
                  <a:pt x="108" y="32"/>
                </a:moveTo>
                <a:cubicBezTo>
                  <a:pt x="96" y="24"/>
                  <a:pt x="86" y="10"/>
                  <a:pt x="72" y="8"/>
                </a:cubicBezTo>
                <a:cubicBezTo>
                  <a:pt x="25" y="0"/>
                  <a:pt x="10" y="62"/>
                  <a:pt x="0" y="92"/>
                </a:cubicBezTo>
                <a:cubicBezTo>
                  <a:pt x="5" y="106"/>
                  <a:pt x="11" y="158"/>
                  <a:pt x="48" y="140"/>
                </a:cubicBezTo>
                <a:cubicBezTo>
                  <a:pt x="59" y="134"/>
                  <a:pt x="53" y="115"/>
                  <a:pt x="60" y="104"/>
                </a:cubicBezTo>
                <a:cubicBezTo>
                  <a:pt x="120" y="14"/>
                  <a:pt x="79" y="118"/>
                  <a:pt x="108" y="32"/>
                </a:cubicBez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6699" name="Freeform 27">
            <a:extLst>
              <a:ext uri="{FF2B5EF4-FFF2-40B4-BE49-F238E27FC236}">
                <a16:creationId xmlns:a16="http://schemas.microsoft.com/office/drawing/2014/main" id="{63A3AAFB-AEB5-47CB-9919-505DAF95AC2D}"/>
              </a:ext>
            </a:extLst>
          </p:cNvPr>
          <p:cNvSpPr>
            <a:spLocks/>
          </p:cNvSpPr>
          <p:nvPr/>
        </p:nvSpPr>
        <p:spPr bwMode="auto">
          <a:xfrm>
            <a:off x="5303838" y="2924176"/>
            <a:ext cx="190500" cy="250825"/>
          </a:xfrm>
          <a:custGeom>
            <a:avLst/>
            <a:gdLst>
              <a:gd name="T0" fmla="*/ 108 w 120"/>
              <a:gd name="T1" fmla="*/ 32 h 158"/>
              <a:gd name="T2" fmla="*/ 72 w 120"/>
              <a:gd name="T3" fmla="*/ 8 h 158"/>
              <a:gd name="T4" fmla="*/ 0 w 120"/>
              <a:gd name="T5" fmla="*/ 92 h 158"/>
              <a:gd name="T6" fmla="*/ 48 w 120"/>
              <a:gd name="T7" fmla="*/ 140 h 158"/>
              <a:gd name="T8" fmla="*/ 60 w 120"/>
              <a:gd name="T9" fmla="*/ 104 h 158"/>
              <a:gd name="T10" fmla="*/ 108 w 120"/>
              <a:gd name="T11" fmla="*/ 32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0" h="158">
                <a:moveTo>
                  <a:pt x="108" y="32"/>
                </a:moveTo>
                <a:cubicBezTo>
                  <a:pt x="96" y="24"/>
                  <a:pt x="86" y="10"/>
                  <a:pt x="72" y="8"/>
                </a:cubicBezTo>
                <a:cubicBezTo>
                  <a:pt x="25" y="0"/>
                  <a:pt x="10" y="62"/>
                  <a:pt x="0" y="92"/>
                </a:cubicBezTo>
                <a:cubicBezTo>
                  <a:pt x="5" y="106"/>
                  <a:pt x="11" y="158"/>
                  <a:pt x="48" y="140"/>
                </a:cubicBezTo>
                <a:cubicBezTo>
                  <a:pt x="59" y="134"/>
                  <a:pt x="53" y="115"/>
                  <a:pt x="60" y="104"/>
                </a:cubicBezTo>
                <a:cubicBezTo>
                  <a:pt x="120" y="14"/>
                  <a:pt x="79" y="118"/>
                  <a:pt x="108" y="32"/>
                </a:cubicBez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6700" name="Freeform 28">
            <a:extLst>
              <a:ext uri="{FF2B5EF4-FFF2-40B4-BE49-F238E27FC236}">
                <a16:creationId xmlns:a16="http://schemas.microsoft.com/office/drawing/2014/main" id="{B09BC78D-3342-4767-AAF4-E4C0A436DD9A}"/>
              </a:ext>
            </a:extLst>
          </p:cNvPr>
          <p:cNvSpPr>
            <a:spLocks/>
          </p:cNvSpPr>
          <p:nvPr/>
        </p:nvSpPr>
        <p:spPr bwMode="auto">
          <a:xfrm>
            <a:off x="4295775" y="3860801"/>
            <a:ext cx="190500" cy="250825"/>
          </a:xfrm>
          <a:custGeom>
            <a:avLst/>
            <a:gdLst>
              <a:gd name="T0" fmla="*/ 108 w 120"/>
              <a:gd name="T1" fmla="*/ 32 h 158"/>
              <a:gd name="T2" fmla="*/ 72 w 120"/>
              <a:gd name="T3" fmla="*/ 8 h 158"/>
              <a:gd name="T4" fmla="*/ 0 w 120"/>
              <a:gd name="T5" fmla="*/ 92 h 158"/>
              <a:gd name="T6" fmla="*/ 48 w 120"/>
              <a:gd name="T7" fmla="*/ 140 h 158"/>
              <a:gd name="T8" fmla="*/ 60 w 120"/>
              <a:gd name="T9" fmla="*/ 104 h 158"/>
              <a:gd name="T10" fmla="*/ 108 w 120"/>
              <a:gd name="T11" fmla="*/ 32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0" h="158">
                <a:moveTo>
                  <a:pt x="108" y="32"/>
                </a:moveTo>
                <a:cubicBezTo>
                  <a:pt x="96" y="24"/>
                  <a:pt x="86" y="10"/>
                  <a:pt x="72" y="8"/>
                </a:cubicBezTo>
                <a:cubicBezTo>
                  <a:pt x="25" y="0"/>
                  <a:pt x="10" y="62"/>
                  <a:pt x="0" y="92"/>
                </a:cubicBezTo>
                <a:cubicBezTo>
                  <a:pt x="5" y="106"/>
                  <a:pt x="11" y="158"/>
                  <a:pt x="48" y="140"/>
                </a:cubicBezTo>
                <a:cubicBezTo>
                  <a:pt x="59" y="134"/>
                  <a:pt x="53" y="115"/>
                  <a:pt x="60" y="104"/>
                </a:cubicBezTo>
                <a:cubicBezTo>
                  <a:pt x="120" y="14"/>
                  <a:pt x="79" y="118"/>
                  <a:pt x="108" y="32"/>
                </a:cubicBez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6701" name="Freeform 29">
            <a:extLst>
              <a:ext uri="{FF2B5EF4-FFF2-40B4-BE49-F238E27FC236}">
                <a16:creationId xmlns:a16="http://schemas.microsoft.com/office/drawing/2014/main" id="{E7438092-ADCD-431E-9A81-D678F86E5CD2}"/>
              </a:ext>
            </a:extLst>
          </p:cNvPr>
          <p:cNvSpPr>
            <a:spLocks/>
          </p:cNvSpPr>
          <p:nvPr/>
        </p:nvSpPr>
        <p:spPr bwMode="auto">
          <a:xfrm>
            <a:off x="6311900" y="4292601"/>
            <a:ext cx="190500" cy="250825"/>
          </a:xfrm>
          <a:custGeom>
            <a:avLst/>
            <a:gdLst>
              <a:gd name="T0" fmla="*/ 108 w 120"/>
              <a:gd name="T1" fmla="*/ 32 h 158"/>
              <a:gd name="T2" fmla="*/ 72 w 120"/>
              <a:gd name="T3" fmla="*/ 8 h 158"/>
              <a:gd name="T4" fmla="*/ 0 w 120"/>
              <a:gd name="T5" fmla="*/ 92 h 158"/>
              <a:gd name="T6" fmla="*/ 48 w 120"/>
              <a:gd name="T7" fmla="*/ 140 h 158"/>
              <a:gd name="T8" fmla="*/ 60 w 120"/>
              <a:gd name="T9" fmla="*/ 104 h 158"/>
              <a:gd name="T10" fmla="*/ 108 w 120"/>
              <a:gd name="T11" fmla="*/ 32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0" h="158">
                <a:moveTo>
                  <a:pt x="108" y="32"/>
                </a:moveTo>
                <a:cubicBezTo>
                  <a:pt x="96" y="24"/>
                  <a:pt x="86" y="10"/>
                  <a:pt x="72" y="8"/>
                </a:cubicBezTo>
                <a:cubicBezTo>
                  <a:pt x="25" y="0"/>
                  <a:pt x="10" y="62"/>
                  <a:pt x="0" y="92"/>
                </a:cubicBezTo>
                <a:cubicBezTo>
                  <a:pt x="5" y="106"/>
                  <a:pt x="11" y="158"/>
                  <a:pt x="48" y="140"/>
                </a:cubicBezTo>
                <a:cubicBezTo>
                  <a:pt x="59" y="134"/>
                  <a:pt x="53" y="115"/>
                  <a:pt x="60" y="104"/>
                </a:cubicBezTo>
                <a:cubicBezTo>
                  <a:pt x="120" y="14"/>
                  <a:pt x="79" y="118"/>
                  <a:pt x="108" y="32"/>
                </a:cubicBez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6702" name="Freeform 30">
            <a:extLst>
              <a:ext uri="{FF2B5EF4-FFF2-40B4-BE49-F238E27FC236}">
                <a16:creationId xmlns:a16="http://schemas.microsoft.com/office/drawing/2014/main" id="{DA1A64CE-CBEF-4C6C-8897-04658CB58CCB}"/>
              </a:ext>
            </a:extLst>
          </p:cNvPr>
          <p:cNvSpPr>
            <a:spLocks/>
          </p:cNvSpPr>
          <p:nvPr/>
        </p:nvSpPr>
        <p:spPr bwMode="auto">
          <a:xfrm>
            <a:off x="3719513" y="2781301"/>
            <a:ext cx="190500" cy="250825"/>
          </a:xfrm>
          <a:custGeom>
            <a:avLst/>
            <a:gdLst>
              <a:gd name="T0" fmla="*/ 108 w 120"/>
              <a:gd name="T1" fmla="*/ 32 h 158"/>
              <a:gd name="T2" fmla="*/ 72 w 120"/>
              <a:gd name="T3" fmla="*/ 8 h 158"/>
              <a:gd name="T4" fmla="*/ 0 w 120"/>
              <a:gd name="T5" fmla="*/ 92 h 158"/>
              <a:gd name="T6" fmla="*/ 48 w 120"/>
              <a:gd name="T7" fmla="*/ 140 h 158"/>
              <a:gd name="T8" fmla="*/ 60 w 120"/>
              <a:gd name="T9" fmla="*/ 104 h 158"/>
              <a:gd name="T10" fmla="*/ 108 w 120"/>
              <a:gd name="T11" fmla="*/ 32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0" h="158">
                <a:moveTo>
                  <a:pt x="108" y="32"/>
                </a:moveTo>
                <a:cubicBezTo>
                  <a:pt x="96" y="24"/>
                  <a:pt x="86" y="10"/>
                  <a:pt x="72" y="8"/>
                </a:cubicBezTo>
                <a:cubicBezTo>
                  <a:pt x="25" y="0"/>
                  <a:pt x="10" y="62"/>
                  <a:pt x="0" y="92"/>
                </a:cubicBezTo>
                <a:cubicBezTo>
                  <a:pt x="5" y="106"/>
                  <a:pt x="11" y="158"/>
                  <a:pt x="48" y="140"/>
                </a:cubicBezTo>
                <a:cubicBezTo>
                  <a:pt x="59" y="134"/>
                  <a:pt x="53" y="115"/>
                  <a:pt x="60" y="104"/>
                </a:cubicBezTo>
                <a:cubicBezTo>
                  <a:pt x="120" y="14"/>
                  <a:pt x="79" y="118"/>
                  <a:pt x="108" y="32"/>
                </a:cubicBez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6703" name="Freeform 31">
            <a:extLst>
              <a:ext uri="{FF2B5EF4-FFF2-40B4-BE49-F238E27FC236}">
                <a16:creationId xmlns:a16="http://schemas.microsoft.com/office/drawing/2014/main" id="{91BD123F-D427-4705-9F34-AE8818361944}"/>
              </a:ext>
            </a:extLst>
          </p:cNvPr>
          <p:cNvSpPr>
            <a:spLocks/>
          </p:cNvSpPr>
          <p:nvPr/>
        </p:nvSpPr>
        <p:spPr bwMode="auto">
          <a:xfrm>
            <a:off x="6672263" y="3860801"/>
            <a:ext cx="190500" cy="250825"/>
          </a:xfrm>
          <a:custGeom>
            <a:avLst/>
            <a:gdLst>
              <a:gd name="T0" fmla="*/ 108 w 120"/>
              <a:gd name="T1" fmla="*/ 32 h 158"/>
              <a:gd name="T2" fmla="*/ 72 w 120"/>
              <a:gd name="T3" fmla="*/ 8 h 158"/>
              <a:gd name="T4" fmla="*/ 0 w 120"/>
              <a:gd name="T5" fmla="*/ 92 h 158"/>
              <a:gd name="T6" fmla="*/ 48 w 120"/>
              <a:gd name="T7" fmla="*/ 140 h 158"/>
              <a:gd name="T8" fmla="*/ 60 w 120"/>
              <a:gd name="T9" fmla="*/ 104 h 158"/>
              <a:gd name="T10" fmla="*/ 108 w 120"/>
              <a:gd name="T11" fmla="*/ 32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0" h="158">
                <a:moveTo>
                  <a:pt x="108" y="32"/>
                </a:moveTo>
                <a:cubicBezTo>
                  <a:pt x="96" y="24"/>
                  <a:pt x="86" y="10"/>
                  <a:pt x="72" y="8"/>
                </a:cubicBezTo>
                <a:cubicBezTo>
                  <a:pt x="25" y="0"/>
                  <a:pt x="10" y="62"/>
                  <a:pt x="0" y="92"/>
                </a:cubicBezTo>
                <a:cubicBezTo>
                  <a:pt x="5" y="106"/>
                  <a:pt x="11" y="158"/>
                  <a:pt x="48" y="140"/>
                </a:cubicBezTo>
                <a:cubicBezTo>
                  <a:pt x="59" y="134"/>
                  <a:pt x="53" y="115"/>
                  <a:pt x="60" y="104"/>
                </a:cubicBezTo>
                <a:cubicBezTo>
                  <a:pt x="120" y="14"/>
                  <a:pt x="79" y="118"/>
                  <a:pt x="108" y="32"/>
                </a:cubicBez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6704" name="Freeform 32">
            <a:extLst>
              <a:ext uri="{FF2B5EF4-FFF2-40B4-BE49-F238E27FC236}">
                <a16:creationId xmlns:a16="http://schemas.microsoft.com/office/drawing/2014/main" id="{18E9567E-122A-4314-B378-C9017C7646C1}"/>
              </a:ext>
            </a:extLst>
          </p:cNvPr>
          <p:cNvSpPr>
            <a:spLocks/>
          </p:cNvSpPr>
          <p:nvPr/>
        </p:nvSpPr>
        <p:spPr bwMode="auto">
          <a:xfrm>
            <a:off x="7104063" y="4581526"/>
            <a:ext cx="190500" cy="250825"/>
          </a:xfrm>
          <a:custGeom>
            <a:avLst/>
            <a:gdLst>
              <a:gd name="T0" fmla="*/ 108 w 120"/>
              <a:gd name="T1" fmla="*/ 32 h 158"/>
              <a:gd name="T2" fmla="*/ 72 w 120"/>
              <a:gd name="T3" fmla="*/ 8 h 158"/>
              <a:gd name="T4" fmla="*/ 0 w 120"/>
              <a:gd name="T5" fmla="*/ 92 h 158"/>
              <a:gd name="T6" fmla="*/ 48 w 120"/>
              <a:gd name="T7" fmla="*/ 140 h 158"/>
              <a:gd name="T8" fmla="*/ 60 w 120"/>
              <a:gd name="T9" fmla="*/ 104 h 158"/>
              <a:gd name="T10" fmla="*/ 108 w 120"/>
              <a:gd name="T11" fmla="*/ 32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0" h="158">
                <a:moveTo>
                  <a:pt x="108" y="32"/>
                </a:moveTo>
                <a:cubicBezTo>
                  <a:pt x="96" y="24"/>
                  <a:pt x="86" y="10"/>
                  <a:pt x="72" y="8"/>
                </a:cubicBezTo>
                <a:cubicBezTo>
                  <a:pt x="25" y="0"/>
                  <a:pt x="10" y="62"/>
                  <a:pt x="0" y="92"/>
                </a:cubicBezTo>
                <a:cubicBezTo>
                  <a:pt x="5" y="106"/>
                  <a:pt x="11" y="158"/>
                  <a:pt x="48" y="140"/>
                </a:cubicBezTo>
                <a:cubicBezTo>
                  <a:pt x="59" y="134"/>
                  <a:pt x="53" y="115"/>
                  <a:pt x="60" y="104"/>
                </a:cubicBezTo>
                <a:cubicBezTo>
                  <a:pt x="120" y="14"/>
                  <a:pt x="79" y="118"/>
                  <a:pt x="108" y="32"/>
                </a:cubicBez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6705" name="Oval 33">
            <a:extLst>
              <a:ext uri="{FF2B5EF4-FFF2-40B4-BE49-F238E27FC236}">
                <a16:creationId xmlns:a16="http://schemas.microsoft.com/office/drawing/2014/main" id="{A61A4705-D493-463D-958E-038FEB051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9738" y="1412876"/>
            <a:ext cx="647700" cy="57626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56706" name="Oval 34">
            <a:extLst>
              <a:ext uri="{FF2B5EF4-FFF2-40B4-BE49-F238E27FC236}">
                <a16:creationId xmlns:a16="http://schemas.microsoft.com/office/drawing/2014/main" id="{E8396932-A8D0-4FA2-9355-5CBC061474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5638" y="5876926"/>
            <a:ext cx="647700" cy="57626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56707" name="Oval 35">
            <a:extLst>
              <a:ext uri="{FF2B5EF4-FFF2-40B4-BE49-F238E27FC236}">
                <a16:creationId xmlns:a16="http://schemas.microsoft.com/office/drawing/2014/main" id="{A23AB15E-B04F-4BA3-922A-89AC172E4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5550" y="2708276"/>
            <a:ext cx="647700" cy="57626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56708" name="Freeform 36">
            <a:extLst>
              <a:ext uri="{FF2B5EF4-FFF2-40B4-BE49-F238E27FC236}">
                <a16:creationId xmlns:a16="http://schemas.microsoft.com/office/drawing/2014/main" id="{665B2B52-38C4-46BA-9734-9B882E8CC673}"/>
              </a:ext>
            </a:extLst>
          </p:cNvPr>
          <p:cNvSpPr>
            <a:spLocks/>
          </p:cNvSpPr>
          <p:nvPr/>
        </p:nvSpPr>
        <p:spPr bwMode="auto">
          <a:xfrm>
            <a:off x="5538788" y="1366838"/>
            <a:ext cx="398462" cy="228600"/>
          </a:xfrm>
          <a:custGeom>
            <a:avLst/>
            <a:gdLst>
              <a:gd name="T0" fmla="*/ 195 w 251"/>
              <a:gd name="T1" fmla="*/ 39 h 144"/>
              <a:gd name="T2" fmla="*/ 75 w 251"/>
              <a:gd name="T3" fmla="*/ 63 h 144"/>
              <a:gd name="T4" fmla="*/ 27 w 251"/>
              <a:gd name="T5" fmla="*/ 135 h 144"/>
              <a:gd name="T6" fmla="*/ 207 w 251"/>
              <a:gd name="T7" fmla="*/ 51 h 144"/>
              <a:gd name="T8" fmla="*/ 243 w 251"/>
              <a:gd name="T9" fmla="*/ 15 h 144"/>
              <a:gd name="T10" fmla="*/ 195 w 251"/>
              <a:gd name="T11" fmla="*/ 27 h 144"/>
              <a:gd name="T12" fmla="*/ 195 w 251"/>
              <a:gd name="T13" fmla="*/ 39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51" h="144">
                <a:moveTo>
                  <a:pt x="195" y="39"/>
                </a:moveTo>
                <a:cubicBezTo>
                  <a:pt x="191" y="40"/>
                  <a:pt x="88" y="50"/>
                  <a:pt x="75" y="63"/>
                </a:cubicBezTo>
                <a:cubicBezTo>
                  <a:pt x="55" y="83"/>
                  <a:pt x="0" y="144"/>
                  <a:pt x="27" y="135"/>
                </a:cubicBezTo>
                <a:cubicBezTo>
                  <a:pt x="91" y="114"/>
                  <a:pt x="157" y="101"/>
                  <a:pt x="207" y="51"/>
                </a:cubicBezTo>
                <a:cubicBezTo>
                  <a:pt x="219" y="39"/>
                  <a:pt x="251" y="30"/>
                  <a:pt x="243" y="15"/>
                </a:cubicBezTo>
                <a:cubicBezTo>
                  <a:pt x="236" y="0"/>
                  <a:pt x="210" y="20"/>
                  <a:pt x="195" y="27"/>
                </a:cubicBezTo>
                <a:cubicBezTo>
                  <a:pt x="191" y="29"/>
                  <a:pt x="195" y="35"/>
                  <a:pt x="195" y="39"/>
                </a:cubicBez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6709" name="Freeform 37">
            <a:extLst>
              <a:ext uri="{FF2B5EF4-FFF2-40B4-BE49-F238E27FC236}">
                <a16:creationId xmlns:a16="http://schemas.microsoft.com/office/drawing/2014/main" id="{A613E41A-A949-4F6F-AC62-F3E7D68B9928}"/>
              </a:ext>
            </a:extLst>
          </p:cNvPr>
          <p:cNvSpPr>
            <a:spLocks/>
          </p:cNvSpPr>
          <p:nvPr/>
        </p:nvSpPr>
        <p:spPr bwMode="auto">
          <a:xfrm>
            <a:off x="5735638" y="5805488"/>
            <a:ext cx="398462" cy="228600"/>
          </a:xfrm>
          <a:custGeom>
            <a:avLst/>
            <a:gdLst>
              <a:gd name="T0" fmla="*/ 195 w 251"/>
              <a:gd name="T1" fmla="*/ 39 h 144"/>
              <a:gd name="T2" fmla="*/ 75 w 251"/>
              <a:gd name="T3" fmla="*/ 63 h 144"/>
              <a:gd name="T4" fmla="*/ 27 w 251"/>
              <a:gd name="T5" fmla="*/ 135 h 144"/>
              <a:gd name="T6" fmla="*/ 207 w 251"/>
              <a:gd name="T7" fmla="*/ 51 h 144"/>
              <a:gd name="T8" fmla="*/ 243 w 251"/>
              <a:gd name="T9" fmla="*/ 15 h 144"/>
              <a:gd name="T10" fmla="*/ 195 w 251"/>
              <a:gd name="T11" fmla="*/ 27 h 144"/>
              <a:gd name="T12" fmla="*/ 195 w 251"/>
              <a:gd name="T13" fmla="*/ 39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51" h="144">
                <a:moveTo>
                  <a:pt x="195" y="39"/>
                </a:moveTo>
                <a:cubicBezTo>
                  <a:pt x="191" y="40"/>
                  <a:pt x="88" y="50"/>
                  <a:pt x="75" y="63"/>
                </a:cubicBezTo>
                <a:cubicBezTo>
                  <a:pt x="55" y="83"/>
                  <a:pt x="0" y="144"/>
                  <a:pt x="27" y="135"/>
                </a:cubicBezTo>
                <a:cubicBezTo>
                  <a:pt x="91" y="114"/>
                  <a:pt x="157" y="101"/>
                  <a:pt x="207" y="51"/>
                </a:cubicBezTo>
                <a:cubicBezTo>
                  <a:pt x="219" y="39"/>
                  <a:pt x="251" y="30"/>
                  <a:pt x="243" y="15"/>
                </a:cubicBezTo>
                <a:cubicBezTo>
                  <a:pt x="236" y="0"/>
                  <a:pt x="210" y="20"/>
                  <a:pt x="195" y="27"/>
                </a:cubicBezTo>
                <a:cubicBezTo>
                  <a:pt x="191" y="29"/>
                  <a:pt x="195" y="35"/>
                  <a:pt x="195" y="39"/>
                </a:cubicBez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6710" name="Freeform 38">
            <a:extLst>
              <a:ext uri="{FF2B5EF4-FFF2-40B4-BE49-F238E27FC236}">
                <a16:creationId xmlns:a16="http://schemas.microsoft.com/office/drawing/2014/main" id="{7222975D-7061-4E6E-B593-F9FC5BDAE2F6}"/>
              </a:ext>
            </a:extLst>
          </p:cNvPr>
          <p:cNvSpPr>
            <a:spLocks/>
          </p:cNvSpPr>
          <p:nvPr/>
        </p:nvSpPr>
        <p:spPr bwMode="auto">
          <a:xfrm>
            <a:off x="2495551" y="2636838"/>
            <a:ext cx="398463" cy="228600"/>
          </a:xfrm>
          <a:custGeom>
            <a:avLst/>
            <a:gdLst>
              <a:gd name="T0" fmla="*/ 195 w 251"/>
              <a:gd name="T1" fmla="*/ 39 h 144"/>
              <a:gd name="T2" fmla="*/ 75 w 251"/>
              <a:gd name="T3" fmla="*/ 63 h 144"/>
              <a:gd name="T4" fmla="*/ 27 w 251"/>
              <a:gd name="T5" fmla="*/ 135 h 144"/>
              <a:gd name="T6" fmla="*/ 207 w 251"/>
              <a:gd name="T7" fmla="*/ 51 h 144"/>
              <a:gd name="T8" fmla="*/ 243 w 251"/>
              <a:gd name="T9" fmla="*/ 15 h 144"/>
              <a:gd name="T10" fmla="*/ 195 w 251"/>
              <a:gd name="T11" fmla="*/ 27 h 144"/>
              <a:gd name="T12" fmla="*/ 195 w 251"/>
              <a:gd name="T13" fmla="*/ 39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51" h="144">
                <a:moveTo>
                  <a:pt x="195" y="39"/>
                </a:moveTo>
                <a:cubicBezTo>
                  <a:pt x="191" y="40"/>
                  <a:pt x="88" y="50"/>
                  <a:pt x="75" y="63"/>
                </a:cubicBezTo>
                <a:cubicBezTo>
                  <a:pt x="55" y="83"/>
                  <a:pt x="0" y="144"/>
                  <a:pt x="27" y="135"/>
                </a:cubicBezTo>
                <a:cubicBezTo>
                  <a:pt x="91" y="114"/>
                  <a:pt x="157" y="101"/>
                  <a:pt x="207" y="51"/>
                </a:cubicBezTo>
                <a:cubicBezTo>
                  <a:pt x="219" y="39"/>
                  <a:pt x="251" y="30"/>
                  <a:pt x="243" y="15"/>
                </a:cubicBezTo>
                <a:cubicBezTo>
                  <a:pt x="236" y="0"/>
                  <a:pt x="210" y="20"/>
                  <a:pt x="195" y="27"/>
                </a:cubicBezTo>
                <a:cubicBezTo>
                  <a:pt x="191" y="29"/>
                  <a:pt x="195" y="35"/>
                  <a:pt x="195" y="39"/>
                </a:cubicBez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6711" name="Oval 39">
            <a:extLst>
              <a:ext uri="{FF2B5EF4-FFF2-40B4-BE49-F238E27FC236}">
                <a16:creationId xmlns:a16="http://schemas.microsoft.com/office/drawing/2014/main" id="{77F8D50D-D9BA-467B-881A-D8218B66C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5229225"/>
            <a:ext cx="431800" cy="431800"/>
          </a:xfrm>
          <a:prstGeom prst="ellipse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56712" name="Oval 40">
            <a:extLst>
              <a:ext uri="{FF2B5EF4-FFF2-40B4-BE49-F238E27FC236}">
                <a16:creationId xmlns:a16="http://schemas.microsoft.com/office/drawing/2014/main" id="{BF03A908-4380-4A30-B7BA-95FFA775F9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8438" y="5589588"/>
            <a:ext cx="431800" cy="431800"/>
          </a:xfrm>
          <a:prstGeom prst="ellipse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56713" name="Oval 41">
            <a:extLst>
              <a:ext uri="{FF2B5EF4-FFF2-40B4-BE49-F238E27FC236}">
                <a16:creationId xmlns:a16="http://schemas.microsoft.com/office/drawing/2014/main" id="{C4980962-D33C-438E-BBA5-80B673C246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225" y="5516563"/>
            <a:ext cx="431800" cy="431800"/>
          </a:xfrm>
          <a:prstGeom prst="ellipse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56714" name="Oval 42">
            <a:extLst>
              <a:ext uri="{FF2B5EF4-FFF2-40B4-BE49-F238E27FC236}">
                <a16:creationId xmlns:a16="http://schemas.microsoft.com/office/drawing/2014/main" id="{1E95DD51-0182-4E14-AAAA-B26A04704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7438" y="2276475"/>
            <a:ext cx="431800" cy="431800"/>
          </a:xfrm>
          <a:prstGeom prst="ellipse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56715" name="Freeform 43">
            <a:extLst>
              <a:ext uri="{FF2B5EF4-FFF2-40B4-BE49-F238E27FC236}">
                <a16:creationId xmlns:a16="http://schemas.microsoft.com/office/drawing/2014/main" id="{C0FF9500-2437-4140-92CD-B8D50C1C3CF5}"/>
              </a:ext>
            </a:extLst>
          </p:cNvPr>
          <p:cNvSpPr>
            <a:spLocks/>
          </p:cNvSpPr>
          <p:nvPr/>
        </p:nvSpPr>
        <p:spPr bwMode="auto">
          <a:xfrm>
            <a:off x="6142038" y="2357438"/>
            <a:ext cx="296862" cy="234950"/>
          </a:xfrm>
          <a:custGeom>
            <a:avLst/>
            <a:gdLst>
              <a:gd name="T0" fmla="*/ 103 w 187"/>
              <a:gd name="T1" fmla="*/ 51 h 148"/>
              <a:gd name="T2" fmla="*/ 79 w 187"/>
              <a:gd name="T3" fmla="*/ 135 h 148"/>
              <a:gd name="T4" fmla="*/ 187 w 187"/>
              <a:gd name="T5" fmla="*/ 123 h 148"/>
              <a:gd name="T6" fmla="*/ 103 w 187"/>
              <a:gd name="T7" fmla="*/ 27 h 148"/>
              <a:gd name="T8" fmla="*/ 103 w 187"/>
              <a:gd name="T9" fmla="*/ 51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7" h="148">
                <a:moveTo>
                  <a:pt x="103" y="51"/>
                </a:moveTo>
                <a:cubicBezTo>
                  <a:pt x="95" y="56"/>
                  <a:pt x="0" y="103"/>
                  <a:pt x="79" y="135"/>
                </a:cubicBezTo>
                <a:cubicBezTo>
                  <a:pt x="113" y="148"/>
                  <a:pt x="151" y="127"/>
                  <a:pt x="187" y="123"/>
                </a:cubicBezTo>
                <a:cubicBezTo>
                  <a:pt x="176" y="59"/>
                  <a:pt x="184" y="0"/>
                  <a:pt x="103" y="27"/>
                </a:cubicBezTo>
                <a:cubicBezTo>
                  <a:pt x="74" y="70"/>
                  <a:pt x="66" y="69"/>
                  <a:pt x="103" y="51"/>
                </a:cubicBez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6716" name="Freeform 44">
            <a:extLst>
              <a:ext uri="{FF2B5EF4-FFF2-40B4-BE49-F238E27FC236}">
                <a16:creationId xmlns:a16="http://schemas.microsoft.com/office/drawing/2014/main" id="{9E2D1537-BC00-4539-BDF2-EE47C912254B}"/>
              </a:ext>
            </a:extLst>
          </p:cNvPr>
          <p:cNvSpPr>
            <a:spLocks/>
          </p:cNvSpPr>
          <p:nvPr/>
        </p:nvSpPr>
        <p:spPr bwMode="auto">
          <a:xfrm>
            <a:off x="4008438" y="5734050"/>
            <a:ext cx="296862" cy="234950"/>
          </a:xfrm>
          <a:custGeom>
            <a:avLst/>
            <a:gdLst>
              <a:gd name="T0" fmla="*/ 103 w 187"/>
              <a:gd name="T1" fmla="*/ 51 h 148"/>
              <a:gd name="T2" fmla="*/ 79 w 187"/>
              <a:gd name="T3" fmla="*/ 135 h 148"/>
              <a:gd name="T4" fmla="*/ 187 w 187"/>
              <a:gd name="T5" fmla="*/ 123 h 148"/>
              <a:gd name="T6" fmla="*/ 103 w 187"/>
              <a:gd name="T7" fmla="*/ 27 h 148"/>
              <a:gd name="T8" fmla="*/ 103 w 187"/>
              <a:gd name="T9" fmla="*/ 51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7" h="148">
                <a:moveTo>
                  <a:pt x="103" y="51"/>
                </a:moveTo>
                <a:cubicBezTo>
                  <a:pt x="95" y="56"/>
                  <a:pt x="0" y="103"/>
                  <a:pt x="79" y="135"/>
                </a:cubicBezTo>
                <a:cubicBezTo>
                  <a:pt x="113" y="148"/>
                  <a:pt x="151" y="127"/>
                  <a:pt x="187" y="123"/>
                </a:cubicBezTo>
                <a:cubicBezTo>
                  <a:pt x="176" y="59"/>
                  <a:pt x="184" y="0"/>
                  <a:pt x="103" y="27"/>
                </a:cubicBezTo>
                <a:cubicBezTo>
                  <a:pt x="74" y="70"/>
                  <a:pt x="66" y="69"/>
                  <a:pt x="103" y="51"/>
                </a:cubicBez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6717" name="Freeform 45">
            <a:extLst>
              <a:ext uri="{FF2B5EF4-FFF2-40B4-BE49-F238E27FC236}">
                <a16:creationId xmlns:a16="http://schemas.microsoft.com/office/drawing/2014/main" id="{F8A91106-DD32-4EC5-84FC-8F4B06F47016}"/>
              </a:ext>
            </a:extLst>
          </p:cNvPr>
          <p:cNvSpPr>
            <a:spLocks/>
          </p:cNvSpPr>
          <p:nvPr/>
        </p:nvSpPr>
        <p:spPr bwMode="auto">
          <a:xfrm>
            <a:off x="4872038" y="5373688"/>
            <a:ext cx="296862" cy="234950"/>
          </a:xfrm>
          <a:custGeom>
            <a:avLst/>
            <a:gdLst>
              <a:gd name="T0" fmla="*/ 103 w 187"/>
              <a:gd name="T1" fmla="*/ 51 h 148"/>
              <a:gd name="T2" fmla="*/ 79 w 187"/>
              <a:gd name="T3" fmla="*/ 135 h 148"/>
              <a:gd name="T4" fmla="*/ 187 w 187"/>
              <a:gd name="T5" fmla="*/ 123 h 148"/>
              <a:gd name="T6" fmla="*/ 103 w 187"/>
              <a:gd name="T7" fmla="*/ 27 h 148"/>
              <a:gd name="T8" fmla="*/ 103 w 187"/>
              <a:gd name="T9" fmla="*/ 51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7" h="148">
                <a:moveTo>
                  <a:pt x="103" y="51"/>
                </a:moveTo>
                <a:cubicBezTo>
                  <a:pt x="95" y="56"/>
                  <a:pt x="0" y="103"/>
                  <a:pt x="79" y="135"/>
                </a:cubicBezTo>
                <a:cubicBezTo>
                  <a:pt x="113" y="148"/>
                  <a:pt x="151" y="127"/>
                  <a:pt x="187" y="123"/>
                </a:cubicBezTo>
                <a:cubicBezTo>
                  <a:pt x="176" y="59"/>
                  <a:pt x="184" y="0"/>
                  <a:pt x="103" y="27"/>
                </a:cubicBezTo>
                <a:cubicBezTo>
                  <a:pt x="74" y="70"/>
                  <a:pt x="66" y="69"/>
                  <a:pt x="103" y="51"/>
                </a:cubicBez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6718" name="Freeform 46">
            <a:extLst>
              <a:ext uri="{FF2B5EF4-FFF2-40B4-BE49-F238E27FC236}">
                <a16:creationId xmlns:a16="http://schemas.microsoft.com/office/drawing/2014/main" id="{F365A373-7784-490E-BDE9-504F4569B601}"/>
              </a:ext>
            </a:extLst>
          </p:cNvPr>
          <p:cNvSpPr>
            <a:spLocks/>
          </p:cNvSpPr>
          <p:nvPr/>
        </p:nvSpPr>
        <p:spPr bwMode="auto">
          <a:xfrm>
            <a:off x="7896226" y="5589588"/>
            <a:ext cx="296863" cy="234950"/>
          </a:xfrm>
          <a:custGeom>
            <a:avLst/>
            <a:gdLst>
              <a:gd name="T0" fmla="*/ 103 w 187"/>
              <a:gd name="T1" fmla="*/ 51 h 148"/>
              <a:gd name="T2" fmla="*/ 79 w 187"/>
              <a:gd name="T3" fmla="*/ 135 h 148"/>
              <a:gd name="T4" fmla="*/ 187 w 187"/>
              <a:gd name="T5" fmla="*/ 123 h 148"/>
              <a:gd name="T6" fmla="*/ 103 w 187"/>
              <a:gd name="T7" fmla="*/ 27 h 148"/>
              <a:gd name="T8" fmla="*/ 103 w 187"/>
              <a:gd name="T9" fmla="*/ 51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7" h="148">
                <a:moveTo>
                  <a:pt x="103" y="51"/>
                </a:moveTo>
                <a:cubicBezTo>
                  <a:pt x="95" y="56"/>
                  <a:pt x="0" y="103"/>
                  <a:pt x="79" y="135"/>
                </a:cubicBezTo>
                <a:cubicBezTo>
                  <a:pt x="113" y="148"/>
                  <a:pt x="151" y="127"/>
                  <a:pt x="187" y="123"/>
                </a:cubicBezTo>
                <a:cubicBezTo>
                  <a:pt x="176" y="59"/>
                  <a:pt x="184" y="0"/>
                  <a:pt x="103" y="27"/>
                </a:cubicBezTo>
                <a:cubicBezTo>
                  <a:pt x="74" y="70"/>
                  <a:pt x="66" y="69"/>
                  <a:pt x="103" y="51"/>
                </a:cubicBez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6719" name="AutoShape 47">
            <a:extLst>
              <a:ext uri="{FF2B5EF4-FFF2-40B4-BE49-F238E27FC236}">
                <a16:creationId xmlns:a16="http://schemas.microsoft.com/office/drawing/2014/main" id="{53FECAA1-A84A-4615-AD70-8BD5511C98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7713" y="1484313"/>
            <a:ext cx="576262" cy="431800"/>
          </a:xfrm>
          <a:prstGeom prst="irregularSeal1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cs-CZ" altLang="cs-CZ"/>
          </a:p>
        </p:txBody>
      </p:sp>
      <p:sp>
        <p:nvSpPr>
          <p:cNvPr id="156720" name="AutoShape 48">
            <a:extLst>
              <a:ext uri="{FF2B5EF4-FFF2-40B4-BE49-F238E27FC236}">
                <a16:creationId xmlns:a16="http://schemas.microsoft.com/office/drawing/2014/main" id="{9B668EEE-B279-4917-ABF1-1CC7F7BD59B1}"/>
              </a:ext>
            </a:extLst>
          </p:cNvPr>
          <p:cNvSpPr>
            <a:spLocks noChangeArrowheads="1"/>
          </p:cNvSpPr>
          <p:nvPr/>
        </p:nvSpPr>
        <p:spPr bwMode="auto">
          <a:xfrm rot="3445965">
            <a:off x="3144044" y="3572669"/>
            <a:ext cx="576262" cy="431800"/>
          </a:xfrm>
          <a:prstGeom prst="irregularSeal1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cs-CZ" altLang="cs-CZ"/>
          </a:p>
        </p:txBody>
      </p:sp>
      <p:sp>
        <p:nvSpPr>
          <p:cNvPr id="156721" name="AutoShape 49">
            <a:extLst>
              <a:ext uri="{FF2B5EF4-FFF2-40B4-BE49-F238E27FC236}">
                <a16:creationId xmlns:a16="http://schemas.microsoft.com/office/drawing/2014/main" id="{846DFBD1-80EB-4700-BA69-D67E9F257357}"/>
              </a:ext>
            </a:extLst>
          </p:cNvPr>
          <p:cNvSpPr>
            <a:spLocks noChangeArrowheads="1"/>
          </p:cNvSpPr>
          <p:nvPr/>
        </p:nvSpPr>
        <p:spPr bwMode="auto">
          <a:xfrm rot="20279725">
            <a:off x="5808663" y="5084763"/>
            <a:ext cx="576262" cy="431800"/>
          </a:xfrm>
          <a:prstGeom prst="irregularSeal1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cs-CZ" altLang="cs-CZ"/>
          </a:p>
        </p:txBody>
      </p:sp>
      <p:sp>
        <p:nvSpPr>
          <p:cNvPr id="156722" name="AutoShape 50">
            <a:extLst>
              <a:ext uri="{FF2B5EF4-FFF2-40B4-BE49-F238E27FC236}">
                <a16:creationId xmlns:a16="http://schemas.microsoft.com/office/drawing/2014/main" id="{83B858DA-0B8D-4D48-8AC5-C7C6D927C243}"/>
              </a:ext>
            </a:extLst>
          </p:cNvPr>
          <p:cNvSpPr>
            <a:spLocks noChangeArrowheads="1"/>
          </p:cNvSpPr>
          <p:nvPr/>
        </p:nvSpPr>
        <p:spPr bwMode="auto">
          <a:xfrm rot="20630549">
            <a:off x="4872038" y="3429000"/>
            <a:ext cx="576262" cy="431800"/>
          </a:xfrm>
          <a:prstGeom prst="irregularSeal1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cs-CZ" altLang="cs-CZ"/>
          </a:p>
        </p:txBody>
      </p:sp>
      <p:sp>
        <p:nvSpPr>
          <p:cNvPr id="156723" name="AutoShape 51">
            <a:extLst>
              <a:ext uri="{FF2B5EF4-FFF2-40B4-BE49-F238E27FC236}">
                <a16:creationId xmlns:a16="http://schemas.microsoft.com/office/drawing/2014/main" id="{A462A901-AB72-4FBB-9E50-07727EB215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4788" y="3429000"/>
            <a:ext cx="576262" cy="431800"/>
          </a:xfrm>
          <a:prstGeom prst="irregularSeal1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cs-CZ" altLang="cs-CZ"/>
          </a:p>
        </p:txBody>
      </p:sp>
      <p:sp>
        <p:nvSpPr>
          <p:cNvPr id="156726" name="Freeform 54">
            <a:extLst>
              <a:ext uri="{FF2B5EF4-FFF2-40B4-BE49-F238E27FC236}">
                <a16:creationId xmlns:a16="http://schemas.microsoft.com/office/drawing/2014/main" id="{EDA9FC15-D6F7-4A24-9115-109A18C6893E}"/>
              </a:ext>
            </a:extLst>
          </p:cNvPr>
          <p:cNvSpPr>
            <a:spLocks/>
          </p:cNvSpPr>
          <p:nvPr/>
        </p:nvSpPr>
        <p:spPr bwMode="auto">
          <a:xfrm>
            <a:off x="6938963" y="2152650"/>
            <a:ext cx="798512" cy="1485900"/>
          </a:xfrm>
          <a:custGeom>
            <a:avLst/>
            <a:gdLst>
              <a:gd name="T0" fmla="*/ 105 w 503"/>
              <a:gd name="T1" fmla="*/ 0 h 936"/>
              <a:gd name="T2" fmla="*/ 165 w 503"/>
              <a:gd name="T3" fmla="*/ 240 h 936"/>
              <a:gd name="T4" fmla="*/ 225 w 503"/>
              <a:gd name="T5" fmla="*/ 384 h 936"/>
              <a:gd name="T6" fmla="*/ 321 w 503"/>
              <a:gd name="T7" fmla="*/ 648 h 936"/>
              <a:gd name="T8" fmla="*/ 357 w 503"/>
              <a:gd name="T9" fmla="*/ 684 h 936"/>
              <a:gd name="T10" fmla="*/ 429 w 503"/>
              <a:gd name="T11" fmla="*/ 732 h 936"/>
              <a:gd name="T12" fmla="*/ 405 w 503"/>
              <a:gd name="T13" fmla="*/ 936 h 936"/>
              <a:gd name="T14" fmla="*/ 273 w 503"/>
              <a:gd name="T15" fmla="*/ 840 h 936"/>
              <a:gd name="T16" fmla="*/ 177 w 503"/>
              <a:gd name="T17" fmla="*/ 744 h 936"/>
              <a:gd name="T18" fmla="*/ 105 w 503"/>
              <a:gd name="T19" fmla="*/ 648 h 936"/>
              <a:gd name="T20" fmla="*/ 57 w 503"/>
              <a:gd name="T21" fmla="*/ 576 h 936"/>
              <a:gd name="T22" fmla="*/ 33 w 503"/>
              <a:gd name="T23" fmla="*/ 540 h 936"/>
              <a:gd name="T24" fmla="*/ 21 w 503"/>
              <a:gd name="T25" fmla="*/ 48 h 936"/>
              <a:gd name="T26" fmla="*/ 105 w 503"/>
              <a:gd name="T27" fmla="*/ 0 h 9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03" h="936">
                <a:moveTo>
                  <a:pt x="105" y="0"/>
                </a:moveTo>
                <a:cubicBezTo>
                  <a:pt x="112" y="107"/>
                  <a:pt x="82" y="185"/>
                  <a:pt x="165" y="240"/>
                </a:cubicBezTo>
                <a:cubicBezTo>
                  <a:pt x="183" y="293"/>
                  <a:pt x="208" y="333"/>
                  <a:pt x="225" y="384"/>
                </a:cubicBezTo>
                <a:cubicBezTo>
                  <a:pt x="235" y="489"/>
                  <a:pt x="242" y="569"/>
                  <a:pt x="321" y="648"/>
                </a:cubicBezTo>
                <a:cubicBezTo>
                  <a:pt x="333" y="660"/>
                  <a:pt x="344" y="674"/>
                  <a:pt x="357" y="684"/>
                </a:cubicBezTo>
                <a:cubicBezTo>
                  <a:pt x="380" y="702"/>
                  <a:pt x="429" y="732"/>
                  <a:pt x="429" y="732"/>
                </a:cubicBezTo>
                <a:cubicBezTo>
                  <a:pt x="475" y="801"/>
                  <a:pt x="503" y="903"/>
                  <a:pt x="405" y="936"/>
                </a:cubicBezTo>
                <a:cubicBezTo>
                  <a:pt x="337" y="913"/>
                  <a:pt x="328" y="877"/>
                  <a:pt x="273" y="840"/>
                </a:cubicBezTo>
                <a:cubicBezTo>
                  <a:pt x="245" y="799"/>
                  <a:pt x="218" y="772"/>
                  <a:pt x="177" y="744"/>
                </a:cubicBezTo>
                <a:cubicBezTo>
                  <a:pt x="146" y="697"/>
                  <a:pt x="153" y="680"/>
                  <a:pt x="105" y="648"/>
                </a:cubicBezTo>
                <a:cubicBezTo>
                  <a:pt x="89" y="624"/>
                  <a:pt x="73" y="600"/>
                  <a:pt x="57" y="576"/>
                </a:cubicBezTo>
                <a:cubicBezTo>
                  <a:pt x="49" y="564"/>
                  <a:pt x="33" y="540"/>
                  <a:pt x="33" y="540"/>
                </a:cubicBezTo>
                <a:cubicBezTo>
                  <a:pt x="7" y="359"/>
                  <a:pt x="0" y="262"/>
                  <a:pt x="21" y="48"/>
                </a:cubicBezTo>
                <a:cubicBezTo>
                  <a:pt x="25" y="4"/>
                  <a:pt x="73" y="0"/>
                  <a:pt x="105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56727" name="Freeform 55">
            <a:extLst>
              <a:ext uri="{FF2B5EF4-FFF2-40B4-BE49-F238E27FC236}">
                <a16:creationId xmlns:a16="http://schemas.microsoft.com/office/drawing/2014/main" id="{A2A9E729-DE1A-4658-BF66-3CB2C5E6D617}"/>
              </a:ext>
            </a:extLst>
          </p:cNvPr>
          <p:cNvSpPr>
            <a:spLocks/>
          </p:cNvSpPr>
          <p:nvPr/>
        </p:nvSpPr>
        <p:spPr bwMode="auto">
          <a:xfrm>
            <a:off x="2520950" y="4549775"/>
            <a:ext cx="2070100" cy="1117600"/>
          </a:xfrm>
          <a:custGeom>
            <a:avLst/>
            <a:gdLst>
              <a:gd name="T0" fmla="*/ 140 w 1304"/>
              <a:gd name="T1" fmla="*/ 494 h 704"/>
              <a:gd name="T2" fmla="*/ 332 w 1304"/>
              <a:gd name="T3" fmla="*/ 422 h 704"/>
              <a:gd name="T4" fmla="*/ 680 w 1304"/>
              <a:gd name="T5" fmla="*/ 386 h 704"/>
              <a:gd name="T6" fmla="*/ 800 w 1304"/>
              <a:gd name="T7" fmla="*/ 350 h 704"/>
              <a:gd name="T8" fmla="*/ 932 w 1304"/>
              <a:gd name="T9" fmla="*/ 170 h 704"/>
              <a:gd name="T10" fmla="*/ 1040 w 1304"/>
              <a:gd name="T11" fmla="*/ 98 h 704"/>
              <a:gd name="T12" fmla="*/ 1148 w 1304"/>
              <a:gd name="T13" fmla="*/ 26 h 704"/>
              <a:gd name="T14" fmla="*/ 1220 w 1304"/>
              <a:gd name="T15" fmla="*/ 2 h 704"/>
              <a:gd name="T16" fmla="*/ 1280 w 1304"/>
              <a:gd name="T17" fmla="*/ 14 h 704"/>
              <a:gd name="T18" fmla="*/ 1304 w 1304"/>
              <a:gd name="T19" fmla="*/ 86 h 704"/>
              <a:gd name="T20" fmla="*/ 1124 w 1304"/>
              <a:gd name="T21" fmla="*/ 206 h 704"/>
              <a:gd name="T22" fmla="*/ 1052 w 1304"/>
              <a:gd name="T23" fmla="*/ 266 h 704"/>
              <a:gd name="T24" fmla="*/ 956 w 1304"/>
              <a:gd name="T25" fmla="*/ 362 h 704"/>
              <a:gd name="T26" fmla="*/ 932 w 1304"/>
              <a:gd name="T27" fmla="*/ 398 h 704"/>
              <a:gd name="T28" fmla="*/ 896 w 1304"/>
              <a:gd name="T29" fmla="*/ 422 h 704"/>
              <a:gd name="T30" fmla="*/ 848 w 1304"/>
              <a:gd name="T31" fmla="*/ 494 h 704"/>
              <a:gd name="T32" fmla="*/ 740 w 1304"/>
              <a:gd name="T33" fmla="*/ 590 h 704"/>
              <a:gd name="T34" fmla="*/ 116 w 1304"/>
              <a:gd name="T35" fmla="*/ 530 h 704"/>
              <a:gd name="T36" fmla="*/ 140 w 1304"/>
              <a:gd name="T37" fmla="*/ 494 h 7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304" h="704">
                <a:moveTo>
                  <a:pt x="140" y="494"/>
                </a:moveTo>
                <a:cubicBezTo>
                  <a:pt x="205" y="472"/>
                  <a:pt x="262" y="434"/>
                  <a:pt x="332" y="422"/>
                </a:cubicBezTo>
                <a:cubicBezTo>
                  <a:pt x="447" y="403"/>
                  <a:pt x="564" y="403"/>
                  <a:pt x="680" y="386"/>
                </a:cubicBezTo>
                <a:cubicBezTo>
                  <a:pt x="720" y="373"/>
                  <a:pt x="760" y="363"/>
                  <a:pt x="800" y="350"/>
                </a:cubicBezTo>
                <a:cubicBezTo>
                  <a:pt x="887" y="263"/>
                  <a:pt x="865" y="270"/>
                  <a:pt x="932" y="170"/>
                </a:cubicBezTo>
                <a:cubicBezTo>
                  <a:pt x="956" y="134"/>
                  <a:pt x="1004" y="122"/>
                  <a:pt x="1040" y="98"/>
                </a:cubicBezTo>
                <a:cubicBezTo>
                  <a:pt x="1071" y="77"/>
                  <a:pt x="1113" y="38"/>
                  <a:pt x="1148" y="26"/>
                </a:cubicBezTo>
                <a:cubicBezTo>
                  <a:pt x="1172" y="18"/>
                  <a:pt x="1220" y="2"/>
                  <a:pt x="1220" y="2"/>
                </a:cubicBezTo>
                <a:cubicBezTo>
                  <a:pt x="1240" y="6"/>
                  <a:pt x="1266" y="0"/>
                  <a:pt x="1280" y="14"/>
                </a:cubicBezTo>
                <a:cubicBezTo>
                  <a:pt x="1298" y="32"/>
                  <a:pt x="1304" y="86"/>
                  <a:pt x="1304" y="86"/>
                </a:cubicBezTo>
                <a:cubicBezTo>
                  <a:pt x="1244" y="126"/>
                  <a:pt x="1184" y="166"/>
                  <a:pt x="1124" y="206"/>
                </a:cubicBezTo>
                <a:cubicBezTo>
                  <a:pt x="1098" y="223"/>
                  <a:pt x="1078" y="249"/>
                  <a:pt x="1052" y="266"/>
                </a:cubicBezTo>
                <a:cubicBezTo>
                  <a:pt x="1024" y="307"/>
                  <a:pt x="997" y="334"/>
                  <a:pt x="956" y="362"/>
                </a:cubicBezTo>
                <a:cubicBezTo>
                  <a:pt x="948" y="374"/>
                  <a:pt x="942" y="388"/>
                  <a:pt x="932" y="398"/>
                </a:cubicBezTo>
                <a:cubicBezTo>
                  <a:pt x="922" y="408"/>
                  <a:pt x="905" y="411"/>
                  <a:pt x="896" y="422"/>
                </a:cubicBezTo>
                <a:cubicBezTo>
                  <a:pt x="877" y="444"/>
                  <a:pt x="868" y="474"/>
                  <a:pt x="848" y="494"/>
                </a:cubicBezTo>
                <a:cubicBezTo>
                  <a:pt x="766" y="576"/>
                  <a:pt x="804" y="547"/>
                  <a:pt x="740" y="590"/>
                </a:cubicBezTo>
                <a:cubicBezTo>
                  <a:pt x="531" y="586"/>
                  <a:pt x="0" y="704"/>
                  <a:pt x="116" y="530"/>
                </a:cubicBezTo>
                <a:cubicBezTo>
                  <a:pt x="143" y="489"/>
                  <a:pt x="168" y="522"/>
                  <a:pt x="140" y="49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56729" name="Freeform 57">
            <a:extLst>
              <a:ext uri="{FF2B5EF4-FFF2-40B4-BE49-F238E27FC236}">
                <a16:creationId xmlns:a16="http://schemas.microsoft.com/office/drawing/2014/main" id="{246ECE85-B066-4805-B2C2-06F8B817288A}"/>
              </a:ext>
            </a:extLst>
          </p:cNvPr>
          <p:cNvSpPr>
            <a:spLocks/>
          </p:cNvSpPr>
          <p:nvPr/>
        </p:nvSpPr>
        <p:spPr bwMode="auto">
          <a:xfrm>
            <a:off x="3116263" y="2193926"/>
            <a:ext cx="684212" cy="358775"/>
          </a:xfrm>
          <a:custGeom>
            <a:avLst/>
            <a:gdLst>
              <a:gd name="T0" fmla="*/ 389 w 431"/>
              <a:gd name="T1" fmla="*/ 10 h 226"/>
              <a:gd name="T2" fmla="*/ 41 w 431"/>
              <a:gd name="T3" fmla="*/ 70 h 226"/>
              <a:gd name="T4" fmla="*/ 29 w 431"/>
              <a:gd name="T5" fmla="*/ 202 h 226"/>
              <a:gd name="T6" fmla="*/ 65 w 431"/>
              <a:gd name="T7" fmla="*/ 226 h 226"/>
              <a:gd name="T8" fmla="*/ 197 w 431"/>
              <a:gd name="T9" fmla="*/ 214 h 226"/>
              <a:gd name="T10" fmla="*/ 233 w 431"/>
              <a:gd name="T11" fmla="*/ 178 h 226"/>
              <a:gd name="T12" fmla="*/ 305 w 431"/>
              <a:gd name="T13" fmla="*/ 130 h 226"/>
              <a:gd name="T14" fmla="*/ 377 w 431"/>
              <a:gd name="T15" fmla="*/ 106 h 226"/>
              <a:gd name="T16" fmla="*/ 389 w 431"/>
              <a:gd name="T17" fmla="*/ 10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31" h="226">
                <a:moveTo>
                  <a:pt x="389" y="10"/>
                </a:moveTo>
                <a:cubicBezTo>
                  <a:pt x="263" y="17"/>
                  <a:pt x="146" y="0"/>
                  <a:pt x="41" y="70"/>
                </a:cubicBezTo>
                <a:cubicBezTo>
                  <a:pt x="25" y="118"/>
                  <a:pt x="0" y="152"/>
                  <a:pt x="29" y="202"/>
                </a:cubicBezTo>
                <a:cubicBezTo>
                  <a:pt x="36" y="215"/>
                  <a:pt x="53" y="218"/>
                  <a:pt x="65" y="226"/>
                </a:cubicBezTo>
                <a:cubicBezTo>
                  <a:pt x="109" y="222"/>
                  <a:pt x="155" y="226"/>
                  <a:pt x="197" y="214"/>
                </a:cubicBezTo>
                <a:cubicBezTo>
                  <a:pt x="213" y="209"/>
                  <a:pt x="220" y="188"/>
                  <a:pt x="233" y="178"/>
                </a:cubicBezTo>
                <a:cubicBezTo>
                  <a:pt x="256" y="160"/>
                  <a:pt x="281" y="146"/>
                  <a:pt x="305" y="130"/>
                </a:cubicBezTo>
                <a:cubicBezTo>
                  <a:pt x="326" y="116"/>
                  <a:pt x="377" y="106"/>
                  <a:pt x="377" y="106"/>
                </a:cubicBezTo>
                <a:cubicBezTo>
                  <a:pt x="412" y="71"/>
                  <a:pt x="431" y="52"/>
                  <a:pt x="389" y="1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56730" name="Freeform 58">
            <a:extLst>
              <a:ext uri="{FF2B5EF4-FFF2-40B4-BE49-F238E27FC236}">
                <a16:creationId xmlns:a16="http://schemas.microsoft.com/office/drawing/2014/main" id="{BBF851E8-3D61-46E5-9618-92DB2AB17DEF}"/>
              </a:ext>
            </a:extLst>
          </p:cNvPr>
          <p:cNvSpPr>
            <a:spLocks/>
          </p:cNvSpPr>
          <p:nvPr/>
        </p:nvSpPr>
        <p:spPr bwMode="auto">
          <a:xfrm>
            <a:off x="6667500" y="5138739"/>
            <a:ext cx="571500" cy="561975"/>
          </a:xfrm>
          <a:custGeom>
            <a:avLst/>
            <a:gdLst>
              <a:gd name="T0" fmla="*/ 348 w 360"/>
              <a:gd name="T1" fmla="*/ 3 h 354"/>
              <a:gd name="T2" fmla="*/ 144 w 360"/>
              <a:gd name="T3" fmla="*/ 15 h 354"/>
              <a:gd name="T4" fmla="*/ 72 w 360"/>
              <a:gd name="T5" fmla="*/ 63 h 354"/>
              <a:gd name="T6" fmla="*/ 24 w 360"/>
              <a:gd name="T7" fmla="*/ 171 h 354"/>
              <a:gd name="T8" fmla="*/ 12 w 360"/>
              <a:gd name="T9" fmla="*/ 207 h 354"/>
              <a:gd name="T10" fmla="*/ 0 w 360"/>
              <a:gd name="T11" fmla="*/ 243 h 354"/>
              <a:gd name="T12" fmla="*/ 84 w 360"/>
              <a:gd name="T13" fmla="*/ 327 h 354"/>
              <a:gd name="T14" fmla="*/ 180 w 360"/>
              <a:gd name="T15" fmla="*/ 255 h 354"/>
              <a:gd name="T16" fmla="*/ 204 w 360"/>
              <a:gd name="T17" fmla="*/ 219 h 354"/>
              <a:gd name="T18" fmla="*/ 276 w 360"/>
              <a:gd name="T19" fmla="*/ 171 h 354"/>
              <a:gd name="T20" fmla="*/ 300 w 360"/>
              <a:gd name="T21" fmla="*/ 135 h 354"/>
              <a:gd name="T22" fmla="*/ 336 w 360"/>
              <a:gd name="T23" fmla="*/ 111 h 354"/>
              <a:gd name="T24" fmla="*/ 360 w 360"/>
              <a:gd name="T25" fmla="*/ 39 h 354"/>
              <a:gd name="T26" fmla="*/ 348 w 360"/>
              <a:gd name="T27" fmla="*/ 3 h 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60" h="354">
                <a:moveTo>
                  <a:pt x="348" y="3"/>
                </a:moveTo>
                <a:cubicBezTo>
                  <a:pt x="280" y="7"/>
                  <a:pt x="211" y="1"/>
                  <a:pt x="144" y="15"/>
                </a:cubicBezTo>
                <a:cubicBezTo>
                  <a:pt x="116" y="21"/>
                  <a:pt x="72" y="63"/>
                  <a:pt x="72" y="63"/>
                </a:cubicBezTo>
                <a:cubicBezTo>
                  <a:pt x="34" y="120"/>
                  <a:pt x="53" y="85"/>
                  <a:pt x="24" y="171"/>
                </a:cubicBezTo>
                <a:cubicBezTo>
                  <a:pt x="20" y="183"/>
                  <a:pt x="16" y="195"/>
                  <a:pt x="12" y="207"/>
                </a:cubicBezTo>
                <a:cubicBezTo>
                  <a:pt x="8" y="219"/>
                  <a:pt x="0" y="243"/>
                  <a:pt x="0" y="243"/>
                </a:cubicBezTo>
                <a:cubicBezTo>
                  <a:pt x="12" y="314"/>
                  <a:pt x="3" y="354"/>
                  <a:pt x="84" y="327"/>
                </a:cubicBezTo>
                <a:cubicBezTo>
                  <a:pt x="116" y="279"/>
                  <a:pt x="133" y="286"/>
                  <a:pt x="180" y="255"/>
                </a:cubicBezTo>
                <a:cubicBezTo>
                  <a:pt x="188" y="243"/>
                  <a:pt x="193" y="228"/>
                  <a:pt x="204" y="219"/>
                </a:cubicBezTo>
                <a:cubicBezTo>
                  <a:pt x="226" y="200"/>
                  <a:pt x="276" y="171"/>
                  <a:pt x="276" y="171"/>
                </a:cubicBezTo>
                <a:cubicBezTo>
                  <a:pt x="284" y="159"/>
                  <a:pt x="290" y="145"/>
                  <a:pt x="300" y="135"/>
                </a:cubicBezTo>
                <a:cubicBezTo>
                  <a:pt x="310" y="125"/>
                  <a:pt x="328" y="123"/>
                  <a:pt x="336" y="111"/>
                </a:cubicBezTo>
                <a:cubicBezTo>
                  <a:pt x="349" y="90"/>
                  <a:pt x="360" y="39"/>
                  <a:pt x="360" y="39"/>
                </a:cubicBezTo>
                <a:cubicBezTo>
                  <a:pt x="334" y="0"/>
                  <a:pt x="322" y="3"/>
                  <a:pt x="348" y="3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56731" name="Freeform 59">
            <a:extLst>
              <a:ext uri="{FF2B5EF4-FFF2-40B4-BE49-F238E27FC236}">
                <a16:creationId xmlns:a16="http://schemas.microsoft.com/office/drawing/2014/main" id="{D50D18D0-2421-4E1C-9A95-662A75956FAB}"/>
              </a:ext>
            </a:extLst>
          </p:cNvPr>
          <p:cNvSpPr>
            <a:spLocks/>
          </p:cNvSpPr>
          <p:nvPr/>
        </p:nvSpPr>
        <p:spPr bwMode="auto">
          <a:xfrm>
            <a:off x="3219450" y="1276350"/>
            <a:ext cx="2819400" cy="1962150"/>
          </a:xfrm>
          <a:custGeom>
            <a:avLst/>
            <a:gdLst>
              <a:gd name="T0" fmla="*/ 0 w 1776"/>
              <a:gd name="T1" fmla="*/ 0 h 1236"/>
              <a:gd name="T2" fmla="*/ 192 w 1776"/>
              <a:gd name="T3" fmla="*/ 48 h 1236"/>
              <a:gd name="T4" fmla="*/ 264 w 1776"/>
              <a:gd name="T5" fmla="*/ 96 h 1236"/>
              <a:gd name="T6" fmla="*/ 300 w 1776"/>
              <a:gd name="T7" fmla="*/ 132 h 1236"/>
              <a:gd name="T8" fmla="*/ 420 w 1776"/>
              <a:gd name="T9" fmla="*/ 156 h 1236"/>
              <a:gd name="T10" fmla="*/ 456 w 1776"/>
              <a:gd name="T11" fmla="*/ 168 h 1236"/>
              <a:gd name="T12" fmla="*/ 480 w 1776"/>
              <a:gd name="T13" fmla="*/ 240 h 1236"/>
              <a:gd name="T14" fmla="*/ 480 w 1776"/>
              <a:gd name="T15" fmla="*/ 456 h 1236"/>
              <a:gd name="T16" fmla="*/ 576 w 1776"/>
              <a:gd name="T17" fmla="*/ 480 h 1236"/>
              <a:gd name="T18" fmla="*/ 876 w 1776"/>
              <a:gd name="T19" fmla="*/ 504 h 1236"/>
              <a:gd name="T20" fmla="*/ 1080 w 1776"/>
              <a:gd name="T21" fmla="*/ 576 h 1236"/>
              <a:gd name="T22" fmla="*/ 1152 w 1776"/>
              <a:gd name="T23" fmla="*/ 624 h 1236"/>
              <a:gd name="T24" fmla="*/ 1188 w 1776"/>
              <a:gd name="T25" fmla="*/ 696 h 1236"/>
              <a:gd name="T26" fmla="*/ 1224 w 1776"/>
              <a:gd name="T27" fmla="*/ 732 h 1236"/>
              <a:gd name="T28" fmla="*/ 1248 w 1776"/>
              <a:gd name="T29" fmla="*/ 780 h 1236"/>
              <a:gd name="T30" fmla="*/ 1284 w 1776"/>
              <a:gd name="T31" fmla="*/ 816 h 1236"/>
              <a:gd name="T32" fmla="*/ 1308 w 1776"/>
              <a:gd name="T33" fmla="*/ 852 h 1236"/>
              <a:gd name="T34" fmla="*/ 1380 w 1776"/>
              <a:gd name="T35" fmla="*/ 876 h 1236"/>
              <a:gd name="T36" fmla="*/ 1584 w 1776"/>
              <a:gd name="T37" fmla="*/ 996 h 1236"/>
              <a:gd name="T38" fmla="*/ 1692 w 1776"/>
              <a:gd name="T39" fmla="*/ 1068 h 1236"/>
              <a:gd name="T40" fmla="*/ 1752 w 1776"/>
              <a:gd name="T41" fmla="*/ 1152 h 1236"/>
              <a:gd name="T42" fmla="*/ 1764 w 1776"/>
              <a:gd name="T43" fmla="*/ 1212 h 1236"/>
              <a:gd name="T44" fmla="*/ 1776 w 1776"/>
              <a:gd name="T45" fmla="*/ 1236 h 1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776" h="1236">
                <a:moveTo>
                  <a:pt x="0" y="0"/>
                </a:moveTo>
                <a:cubicBezTo>
                  <a:pt x="62" y="21"/>
                  <a:pt x="128" y="32"/>
                  <a:pt x="192" y="48"/>
                </a:cubicBezTo>
                <a:cubicBezTo>
                  <a:pt x="216" y="64"/>
                  <a:pt x="244" y="76"/>
                  <a:pt x="264" y="96"/>
                </a:cubicBezTo>
                <a:cubicBezTo>
                  <a:pt x="276" y="108"/>
                  <a:pt x="286" y="123"/>
                  <a:pt x="300" y="132"/>
                </a:cubicBezTo>
                <a:cubicBezTo>
                  <a:pt x="323" y="147"/>
                  <a:pt x="413" y="155"/>
                  <a:pt x="420" y="156"/>
                </a:cubicBezTo>
                <a:cubicBezTo>
                  <a:pt x="432" y="160"/>
                  <a:pt x="449" y="158"/>
                  <a:pt x="456" y="168"/>
                </a:cubicBezTo>
                <a:cubicBezTo>
                  <a:pt x="471" y="189"/>
                  <a:pt x="480" y="240"/>
                  <a:pt x="480" y="240"/>
                </a:cubicBezTo>
                <a:cubicBezTo>
                  <a:pt x="475" y="312"/>
                  <a:pt x="435" y="400"/>
                  <a:pt x="480" y="456"/>
                </a:cubicBezTo>
                <a:cubicBezTo>
                  <a:pt x="501" y="482"/>
                  <a:pt x="544" y="473"/>
                  <a:pt x="576" y="480"/>
                </a:cubicBezTo>
                <a:cubicBezTo>
                  <a:pt x="726" y="513"/>
                  <a:pt x="502" y="486"/>
                  <a:pt x="876" y="504"/>
                </a:cubicBezTo>
                <a:cubicBezTo>
                  <a:pt x="945" y="527"/>
                  <a:pt x="1011" y="553"/>
                  <a:pt x="1080" y="576"/>
                </a:cubicBezTo>
                <a:cubicBezTo>
                  <a:pt x="1107" y="585"/>
                  <a:pt x="1152" y="624"/>
                  <a:pt x="1152" y="624"/>
                </a:cubicBezTo>
                <a:cubicBezTo>
                  <a:pt x="1167" y="646"/>
                  <a:pt x="1173" y="674"/>
                  <a:pt x="1188" y="696"/>
                </a:cubicBezTo>
                <a:cubicBezTo>
                  <a:pt x="1197" y="710"/>
                  <a:pt x="1214" y="718"/>
                  <a:pt x="1224" y="732"/>
                </a:cubicBezTo>
                <a:cubicBezTo>
                  <a:pt x="1234" y="747"/>
                  <a:pt x="1238" y="765"/>
                  <a:pt x="1248" y="780"/>
                </a:cubicBezTo>
                <a:cubicBezTo>
                  <a:pt x="1258" y="794"/>
                  <a:pt x="1273" y="803"/>
                  <a:pt x="1284" y="816"/>
                </a:cubicBezTo>
                <a:cubicBezTo>
                  <a:pt x="1293" y="827"/>
                  <a:pt x="1296" y="844"/>
                  <a:pt x="1308" y="852"/>
                </a:cubicBezTo>
                <a:cubicBezTo>
                  <a:pt x="1329" y="865"/>
                  <a:pt x="1380" y="876"/>
                  <a:pt x="1380" y="876"/>
                </a:cubicBezTo>
                <a:cubicBezTo>
                  <a:pt x="1435" y="931"/>
                  <a:pt x="1516" y="957"/>
                  <a:pt x="1584" y="996"/>
                </a:cubicBezTo>
                <a:cubicBezTo>
                  <a:pt x="1626" y="1020"/>
                  <a:pt x="1646" y="1053"/>
                  <a:pt x="1692" y="1068"/>
                </a:cubicBezTo>
                <a:cubicBezTo>
                  <a:pt x="1694" y="1071"/>
                  <a:pt x="1748" y="1140"/>
                  <a:pt x="1752" y="1152"/>
                </a:cubicBezTo>
                <a:cubicBezTo>
                  <a:pt x="1759" y="1171"/>
                  <a:pt x="1758" y="1192"/>
                  <a:pt x="1764" y="1212"/>
                </a:cubicBezTo>
                <a:cubicBezTo>
                  <a:pt x="1766" y="1221"/>
                  <a:pt x="1772" y="1228"/>
                  <a:pt x="1776" y="123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6732" name="Freeform 60">
            <a:extLst>
              <a:ext uri="{FF2B5EF4-FFF2-40B4-BE49-F238E27FC236}">
                <a16:creationId xmlns:a16="http://schemas.microsoft.com/office/drawing/2014/main" id="{BEFB3404-923D-4FCE-AFB2-7199AF374219}"/>
              </a:ext>
            </a:extLst>
          </p:cNvPr>
          <p:cNvSpPr>
            <a:spLocks/>
          </p:cNvSpPr>
          <p:nvPr/>
        </p:nvSpPr>
        <p:spPr bwMode="auto">
          <a:xfrm>
            <a:off x="3486150" y="1085850"/>
            <a:ext cx="2952750" cy="2419350"/>
          </a:xfrm>
          <a:custGeom>
            <a:avLst/>
            <a:gdLst>
              <a:gd name="T0" fmla="*/ 0 w 1860"/>
              <a:gd name="T1" fmla="*/ 0 h 1524"/>
              <a:gd name="T2" fmla="*/ 144 w 1860"/>
              <a:gd name="T3" fmla="*/ 108 h 1524"/>
              <a:gd name="T4" fmla="*/ 252 w 1860"/>
              <a:gd name="T5" fmla="*/ 204 h 1524"/>
              <a:gd name="T6" fmla="*/ 360 w 1860"/>
              <a:gd name="T7" fmla="*/ 288 h 1524"/>
              <a:gd name="T8" fmla="*/ 480 w 1860"/>
              <a:gd name="T9" fmla="*/ 408 h 1524"/>
              <a:gd name="T10" fmla="*/ 540 w 1860"/>
              <a:gd name="T11" fmla="*/ 468 h 1524"/>
              <a:gd name="T12" fmla="*/ 612 w 1860"/>
              <a:gd name="T13" fmla="*/ 492 h 1524"/>
              <a:gd name="T14" fmla="*/ 696 w 1860"/>
              <a:gd name="T15" fmla="*/ 600 h 1524"/>
              <a:gd name="T16" fmla="*/ 768 w 1860"/>
              <a:gd name="T17" fmla="*/ 696 h 1524"/>
              <a:gd name="T18" fmla="*/ 828 w 1860"/>
              <a:gd name="T19" fmla="*/ 756 h 1524"/>
              <a:gd name="T20" fmla="*/ 900 w 1860"/>
              <a:gd name="T21" fmla="*/ 780 h 1524"/>
              <a:gd name="T22" fmla="*/ 972 w 1860"/>
              <a:gd name="T23" fmla="*/ 816 h 1524"/>
              <a:gd name="T24" fmla="*/ 1308 w 1860"/>
              <a:gd name="T25" fmla="*/ 960 h 1524"/>
              <a:gd name="T26" fmla="*/ 1524 w 1860"/>
              <a:gd name="T27" fmla="*/ 1116 h 1524"/>
              <a:gd name="T28" fmla="*/ 1560 w 1860"/>
              <a:gd name="T29" fmla="*/ 1128 h 1524"/>
              <a:gd name="T30" fmla="*/ 1668 w 1860"/>
              <a:gd name="T31" fmla="*/ 1188 h 1524"/>
              <a:gd name="T32" fmla="*/ 1824 w 1860"/>
              <a:gd name="T33" fmla="*/ 1308 h 1524"/>
              <a:gd name="T34" fmla="*/ 1860 w 1860"/>
              <a:gd name="T35" fmla="*/ 1332 h 1524"/>
              <a:gd name="T36" fmla="*/ 1860 w 1860"/>
              <a:gd name="T37" fmla="*/ 1524 h 15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860" h="1524">
                <a:moveTo>
                  <a:pt x="0" y="0"/>
                </a:moveTo>
                <a:cubicBezTo>
                  <a:pt x="43" y="43"/>
                  <a:pt x="93" y="74"/>
                  <a:pt x="144" y="108"/>
                </a:cubicBezTo>
                <a:cubicBezTo>
                  <a:pt x="183" y="134"/>
                  <a:pt x="215" y="176"/>
                  <a:pt x="252" y="204"/>
                </a:cubicBezTo>
                <a:cubicBezTo>
                  <a:pt x="381" y="304"/>
                  <a:pt x="278" y="206"/>
                  <a:pt x="360" y="288"/>
                </a:cubicBezTo>
                <a:cubicBezTo>
                  <a:pt x="381" y="350"/>
                  <a:pt x="420" y="388"/>
                  <a:pt x="480" y="408"/>
                </a:cubicBezTo>
                <a:cubicBezTo>
                  <a:pt x="502" y="441"/>
                  <a:pt x="502" y="451"/>
                  <a:pt x="540" y="468"/>
                </a:cubicBezTo>
                <a:cubicBezTo>
                  <a:pt x="563" y="478"/>
                  <a:pt x="612" y="492"/>
                  <a:pt x="612" y="492"/>
                </a:cubicBezTo>
                <a:cubicBezTo>
                  <a:pt x="733" y="674"/>
                  <a:pt x="602" y="487"/>
                  <a:pt x="696" y="600"/>
                </a:cubicBezTo>
                <a:cubicBezTo>
                  <a:pt x="734" y="646"/>
                  <a:pt x="715" y="660"/>
                  <a:pt x="768" y="696"/>
                </a:cubicBezTo>
                <a:cubicBezTo>
                  <a:pt x="790" y="729"/>
                  <a:pt x="790" y="739"/>
                  <a:pt x="828" y="756"/>
                </a:cubicBezTo>
                <a:cubicBezTo>
                  <a:pt x="851" y="766"/>
                  <a:pt x="879" y="766"/>
                  <a:pt x="900" y="780"/>
                </a:cubicBezTo>
                <a:cubicBezTo>
                  <a:pt x="947" y="811"/>
                  <a:pt x="922" y="799"/>
                  <a:pt x="972" y="816"/>
                </a:cubicBezTo>
                <a:cubicBezTo>
                  <a:pt x="1069" y="889"/>
                  <a:pt x="1188" y="936"/>
                  <a:pt x="1308" y="960"/>
                </a:cubicBezTo>
                <a:cubicBezTo>
                  <a:pt x="1383" y="1010"/>
                  <a:pt x="1449" y="1066"/>
                  <a:pt x="1524" y="1116"/>
                </a:cubicBezTo>
                <a:cubicBezTo>
                  <a:pt x="1535" y="1123"/>
                  <a:pt x="1549" y="1122"/>
                  <a:pt x="1560" y="1128"/>
                </a:cubicBezTo>
                <a:cubicBezTo>
                  <a:pt x="1684" y="1197"/>
                  <a:pt x="1587" y="1161"/>
                  <a:pt x="1668" y="1188"/>
                </a:cubicBezTo>
                <a:cubicBezTo>
                  <a:pt x="1722" y="1229"/>
                  <a:pt x="1767" y="1270"/>
                  <a:pt x="1824" y="1308"/>
                </a:cubicBezTo>
                <a:cubicBezTo>
                  <a:pt x="1836" y="1316"/>
                  <a:pt x="1860" y="1318"/>
                  <a:pt x="1860" y="1332"/>
                </a:cubicBezTo>
                <a:cubicBezTo>
                  <a:pt x="1860" y="1396"/>
                  <a:pt x="1860" y="1460"/>
                  <a:pt x="1860" y="15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6733" name="Freeform 61">
            <a:extLst>
              <a:ext uri="{FF2B5EF4-FFF2-40B4-BE49-F238E27FC236}">
                <a16:creationId xmlns:a16="http://schemas.microsoft.com/office/drawing/2014/main" id="{9FBDFF94-3100-4876-9CC4-7FEA8941C132}"/>
              </a:ext>
            </a:extLst>
          </p:cNvPr>
          <p:cNvSpPr>
            <a:spLocks/>
          </p:cNvSpPr>
          <p:nvPr/>
        </p:nvSpPr>
        <p:spPr bwMode="auto">
          <a:xfrm>
            <a:off x="2990850" y="1708150"/>
            <a:ext cx="3733800" cy="1016000"/>
          </a:xfrm>
          <a:custGeom>
            <a:avLst/>
            <a:gdLst>
              <a:gd name="T0" fmla="*/ 2352 w 2352"/>
              <a:gd name="T1" fmla="*/ 4 h 640"/>
              <a:gd name="T2" fmla="*/ 2280 w 2352"/>
              <a:gd name="T3" fmla="*/ 52 h 640"/>
              <a:gd name="T4" fmla="*/ 2172 w 2352"/>
              <a:gd name="T5" fmla="*/ 124 h 640"/>
              <a:gd name="T6" fmla="*/ 2136 w 2352"/>
              <a:gd name="T7" fmla="*/ 160 h 640"/>
              <a:gd name="T8" fmla="*/ 2028 w 2352"/>
              <a:gd name="T9" fmla="*/ 196 h 640"/>
              <a:gd name="T10" fmla="*/ 1836 w 2352"/>
              <a:gd name="T11" fmla="*/ 316 h 640"/>
              <a:gd name="T12" fmla="*/ 1512 w 2352"/>
              <a:gd name="T13" fmla="*/ 304 h 640"/>
              <a:gd name="T14" fmla="*/ 1272 w 2352"/>
              <a:gd name="T15" fmla="*/ 208 h 640"/>
              <a:gd name="T16" fmla="*/ 1152 w 2352"/>
              <a:gd name="T17" fmla="*/ 184 h 640"/>
              <a:gd name="T18" fmla="*/ 900 w 2352"/>
              <a:gd name="T19" fmla="*/ 196 h 640"/>
              <a:gd name="T20" fmla="*/ 756 w 2352"/>
              <a:gd name="T21" fmla="*/ 244 h 640"/>
              <a:gd name="T22" fmla="*/ 612 w 2352"/>
              <a:gd name="T23" fmla="*/ 412 h 640"/>
              <a:gd name="T24" fmla="*/ 576 w 2352"/>
              <a:gd name="T25" fmla="*/ 448 h 640"/>
              <a:gd name="T26" fmla="*/ 528 w 2352"/>
              <a:gd name="T27" fmla="*/ 520 h 640"/>
              <a:gd name="T28" fmla="*/ 312 w 2352"/>
              <a:gd name="T29" fmla="*/ 604 h 640"/>
              <a:gd name="T30" fmla="*/ 192 w 2352"/>
              <a:gd name="T31" fmla="*/ 640 h 640"/>
              <a:gd name="T32" fmla="*/ 108 w 2352"/>
              <a:gd name="T33" fmla="*/ 628 h 640"/>
              <a:gd name="T34" fmla="*/ 36 w 2352"/>
              <a:gd name="T35" fmla="*/ 604 h 640"/>
              <a:gd name="T36" fmla="*/ 0 w 2352"/>
              <a:gd name="T37" fmla="*/ 400 h 6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352" h="640">
                <a:moveTo>
                  <a:pt x="2352" y="4"/>
                </a:moveTo>
                <a:cubicBezTo>
                  <a:pt x="2283" y="27"/>
                  <a:pt x="2347" y="0"/>
                  <a:pt x="2280" y="52"/>
                </a:cubicBezTo>
                <a:cubicBezTo>
                  <a:pt x="2280" y="52"/>
                  <a:pt x="2190" y="112"/>
                  <a:pt x="2172" y="124"/>
                </a:cubicBezTo>
                <a:cubicBezTo>
                  <a:pt x="2158" y="133"/>
                  <a:pt x="2151" y="152"/>
                  <a:pt x="2136" y="160"/>
                </a:cubicBezTo>
                <a:cubicBezTo>
                  <a:pt x="2136" y="160"/>
                  <a:pt x="2046" y="190"/>
                  <a:pt x="2028" y="196"/>
                </a:cubicBezTo>
                <a:cubicBezTo>
                  <a:pt x="1958" y="219"/>
                  <a:pt x="1902" y="294"/>
                  <a:pt x="1836" y="316"/>
                </a:cubicBezTo>
                <a:cubicBezTo>
                  <a:pt x="1728" y="312"/>
                  <a:pt x="1620" y="313"/>
                  <a:pt x="1512" y="304"/>
                </a:cubicBezTo>
                <a:cubicBezTo>
                  <a:pt x="1422" y="296"/>
                  <a:pt x="1344" y="256"/>
                  <a:pt x="1272" y="208"/>
                </a:cubicBezTo>
                <a:cubicBezTo>
                  <a:pt x="1260" y="200"/>
                  <a:pt x="1152" y="184"/>
                  <a:pt x="1152" y="184"/>
                </a:cubicBezTo>
                <a:cubicBezTo>
                  <a:pt x="1068" y="188"/>
                  <a:pt x="983" y="186"/>
                  <a:pt x="900" y="196"/>
                </a:cubicBezTo>
                <a:cubicBezTo>
                  <a:pt x="885" y="198"/>
                  <a:pt x="782" y="239"/>
                  <a:pt x="756" y="244"/>
                </a:cubicBezTo>
                <a:cubicBezTo>
                  <a:pt x="690" y="288"/>
                  <a:pt x="656" y="347"/>
                  <a:pt x="612" y="412"/>
                </a:cubicBezTo>
                <a:cubicBezTo>
                  <a:pt x="603" y="426"/>
                  <a:pt x="586" y="435"/>
                  <a:pt x="576" y="448"/>
                </a:cubicBezTo>
                <a:cubicBezTo>
                  <a:pt x="558" y="471"/>
                  <a:pt x="552" y="504"/>
                  <a:pt x="528" y="520"/>
                </a:cubicBezTo>
                <a:cubicBezTo>
                  <a:pt x="441" y="578"/>
                  <a:pt x="409" y="580"/>
                  <a:pt x="312" y="604"/>
                </a:cubicBezTo>
                <a:cubicBezTo>
                  <a:pt x="271" y="614"/>
                  <a:pt x="233" y="630"/>
                  <a:pt x="192" y="640"/>
                </a:cubicBezTo>
                <a:cubicBezTo>
                  <a:pt x="164" y="636"/>
                  <a:pt x="136" y="634"/>
                  <a:pt x="108" y="628"/>
                </a:cubicBezTo>
                <a:cubicBezTo>
                  <a:pt x="83" y="622"/>
                  <a:pt x="36" y="604"/>
                  <a:pt x="36" y="604"/>
                </a:cubicBezTo>
                <a:cubicBezTo>
                  <a:pt x="5" y="511"/>
                  <a:pt x="0" y="499"/>
                  <a:pt x="0" y="40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6734" name="Freeform 62">
            <a:extLst>
              <a:ext uri="{FF2B5EF4-FFF2-40B4-BE49-F238E27FC236}">
                <a16:creationId xmlns:a16="http://schemas.microsoft.com/office/drawing/2014/main" id="{F1CD72BF-F75F-46E2-97B2-44B0AF5F10CD}"/>
              </a:ext>
            </a:extLst>
          </p:cNvPr>
          <p:cNvSpPr>
            <a:spLocks/>
          </p:cNvSpPr>
          <p:nvPr/>
        </p:nvSpPr>
        <p:spPr bwMode="auto">
          <a:xfrm>
            <a:off x="3810000" y="1600200"/>
            <a:ext cx="2743200" cy="2019300"/>
          </a:xfrm>
          <a:custGeom>
            <a:avLst/>
            <a:gdLst>
              <a:gd name="T0" fmla="*/ 1728 w 1728"/>
              <a:gd name="T1" fmla="*/ 0 h 1272"/>
              <a:gd name="T2" fmla="*/ 1632 w 1728"/>
              <a:gd name="T3" fmla="*/ 108 h 1272"/>
              <a:gd name="T4" fmla="*/ 1584 w 1728"/>
              <a:gd name="T5" fmla="*/ 180 h 1272"/>
              <a:gd name="T6" fmla="*/ 1512 w 1728"/>
              <a:gd name="T7" fmla="*/ 240 h 1272"/>
              <a:gd name="T8" fmla="*/ 1476 w 1728"/>
              <a:gd name="T9" fmla="*/ 252 h 1272"/>
              <a:gd name="T10" fmla="*/ 1176 w 1728"/>
              <a:gd name="T11" fmla="*/ 336 h 1272"/>
              <a:gd name="T12" fmla="*/ 1044 w 1728"/>
              <a:gd name="T13" fmla="*/ 456 h 1272"/>
              <a:gd name="T14" fmla="*/ 912 w 1728"/>
              <a:gd name="T15" fmla="*/ 444 h 1272"/>
              <a:gd name="T16" fmla="*/ 840 w 1728"/>
              <a:gd name="T17" fmla="*/ 408 h 1272"/>
              <a:gd name="T18" fmla="*/ 636 w 1728"/>
              <a:gd name="T19" fmla="*/ 348 h 1272"/>
              <a:gd name="T20" fmla="*/ 480 w 1728"/>
              <a:gd name="T21" fmla="*/ 360 h 1272"/>
              <a:gd name="T22" fmla="*/ 372 w 1728"/>
              <a:gd name="T23" fmla="*/ 396 h 1272"/>
              <a:gd name="T24" fmla="*/ 276 w 1728"/>
              <a:gd name="T25" fmla="*/ 408 h 1272"/>
              <a:gd name="T26" fmla="*/ 132 w 1728"/>
              <a:gd name="T27" fmla="*/ 552 h 1272"/>
              <a:gd name="T28" fmla="*/ 108 w 1728"/>
              <a:gd name="T29" fmla="*/ 624 h 1272"/>
              <a:gd name="T30" fmla="*/ 96 w 1728"/>
              <a:gd name="T31" fmla="*/ 660 h 1272"/>
              <a:gd name="T32" fmla="*/ 96 w 1728"/>
              <a:gd name="T33" fmla="*/ 1080 h 1272"/>
              <a:gd name="T34" fmla="*/ 24 w 1728"/>
              <a:gd name="T35" fmla="*/ 1236 h 1272"/>
              <a:gd name="T36" fmla="*/ 0 w 1728"/>
              <a:gd name="T37" fmla="*/ 1272 h 1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728" h="1272">
                <a:moveTo>
                  <a:pt x="1728" y="0"/>
                </a:moveTo>
                <a:cubicBezTo>
                  <a:pt x="1657" y="53"/>
                  <a:pt x="1691" y="19"/>
                  <a:pt x="1632" y="108"/>
                </a:cubicBezTo>
                <a:cubicBezTo>
                  <a:pt x="1616" y="132"/>
                  <a:pt x="1608" y="164"/>
                  <a:pt x="1584" y="180"/>
                </a:cubicBezTo>
                <a:cubicBezTo>
                  <a:pt x="1558" y="197"/>
                  <a:pt x="1538" y="223"/>
                  <a:pt x="1512" y="240"/>
                </a:cubicBezTo>
                <a:cubicBezTo>
                  <a:pt x="1501" y="247"/>
                  <a:pt x="1487" y="246"/>
                  <a:pt x="1476" y="252"/>
                </a:cubicBezTo>
                <a:cubicBezTo>
                  <a:pt x="1361" y="309"/>
                  <a:pt x="1303" y="323"/>
                  <a:pt x="1176" y="336"/>
                </a:cubicBezTo>
                <a:cubicBezTo>
                  <a:pt x="1109" y="358"/>
                  <a:pt x="1082" y="398"/>
                  <a:pt x="1044" y="456"/>
                </a:cubicBezTo>
                <a:cubicBezTo>
                  <a:pt x="1000" y="452"/>
                  <a:pt x="956" y="450"/>
                  <a:pt x="912" y="444"/>
                </a:cubicBezTo>
                <a:cubicBezTo>
                  <a:pt x="861" y="437"/>
                  <a:pt x="888" y="428"/>
                  <a:pt x="840" y="408"/>
                </a:cubicBezTo>
                <a:cubicBezTo>
                  <a:pt x="777" y="381"/>
                  <a:pt x="703" y="365"/>
                  <a:pt x="636" y="348"/>
                </a:cubicBezTo>
                <a:cubicBezTo>
                  <a:pt x="584" y="352"/>
                  <a:pt x="532" y="352"/>
                  <a:pt x="480" y="360"/>
                </a:cubicBezTo>
                <a:cubicBezTo>
                  <a:pt x="443" y="366"/>
                  <a:pt x="410" y="391"/>
                  <a:pt x="372" y="396"/>
                </a:cubicBezTo>
                <a:cubicBezTo>
                  <a:pt x="340" y="400"/>
                  <a:pt x="308" y="404"/>
                  <a:pt x="276" y="408"/>
                </a:cubicBezTo>
                <a:cubicBezTo>
                  <a:pt x="200" y="433"/>
                  <a:pt x="175" y="487"/>
                  <a:pt x="132" y="552"/>
                </a:cubicBezTo>
                <a:cubicBezTo>
                  <a:pt x="118" y="573"/>
                  <a:pt x="116" y="600"/>
                  <a:pt x="108" y="624"/>
                </a:cubicBezTo>
                <a:cubicBezTo>
                  <a:pt x="104" y="636"/>
                  <a:pt x="96" y="660"/>
                  <a:pt x="96" y="660"/>
                </a:cubicBezTo>
                <a:cubicBezTo>
                  <a:pt x="108" y="867"/>
                  <a:pt x="116" y="869"/>
                  <a:pt x="96" y="1080"/>
                </a:cubicBezTo>
                <a:cubicBezTo>
                  <a:pt x="90" y="1139"/>
                  <a:pt x="55" y="1189"/>
                  <a:pt x="24" y="1236"/>
                </a:cubicBezTo>
                <a:cubicBezTo>
                  <a:pt x="16" y="1248"/>
                  <a:pt x="0" y="1272"/>
                  <a:pt x="0" y="127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6735" name="Freeform 63">
            <a:extLst>
              <a:ext uri="{FF2B5EF4-FFF2-40B4-BE49-F238E27FC236}">
                <a16:creationId xmlns:a16="http://schemas.microsoft.com/office/drawing/2014/main" id="{070F5519-32E3-4E15-B1C8-A7730451B9EB}"/>
              </a:ext>
            </a:extLst>
          </p:cNvPr>
          <p:cNvSpPr>
            <a:spLocks/>
          </p:cNvSpPr>
          <p:nvPr/>
        </p:nvSpPr>
        <p:spPr bwMode="auto">
          <a:xfrm>
            <a:off x="2724150" y="1903414"/>
            <a:ext cx="4495800" cy="1906587"/>
          </a:xfrm>
          <a:custGeom>
            <a:avLst/>
            <a:gdLst>
              <a:gd name="T0" fmla="*/ 0 w 2832"/>
              <a:gd name="T1" fmla="*/ 1201 h 1201"/>
              <a:gd name="T2" fmla="*/ 216 w 2832"/>
              <a:gd name="T3" fmla="*/ 1045 h 1201"/>
              <a:gd name="T4" fmla="*/ 252 w 2832"/>
              <a:gd name="T5" fmla="*/ 1021 h 1201"/>
              <a:gd name="T6" fmla="*/ 324 w 2832"/>
              <a:gd name="T7" fmla="*/ 997 h 1201"/>
              <a:gd name="T8" fmla="*/ 432 w 2832"/>
              <a:gd name="T9" fmla="*/ 949 h 1201"/>
              <a:gd name="T10" fmla="*/ 468 w 2832"/>
              <a:gd name="T11" fmla="*/ 937 h 1201"/>
              <a:gd name="T12" fmla="*/ 864 w 2832"/>
              <a:gd name="T13" fmla="*/ 925 h 1201"/>
              <a:gd name="T14" fmla="*/ 1656 w 2832"/>
              <a:gd name="T15" fmla="*/ 913 h 1201"/>
              <a:gd name="T16" fmla="*/ 1740 w 2832"/>
              <a:gd name="T17" fmla="*/ 877 h 1201"/>
              <a:gd name="T18" fmla="*/ 1812 w 2832"/>
              <a:gd name="T19" fmla="*/ 853 h 1201"/>
              <a:gd name="T20" fmla="*/ 1860 w 2832"/>
              <a:gd name="T21" fmla="*/ 841 h 1201"/>
              <a:gd name="T22" fmla="*/ 1992 w 2832"/>
              <a:gd name="T23" fmla="*/ 769 h 1201"/>
              <a:gd name="T24" fmla="*/ 2052 w 2832"/>
              <a:gd name="T25" fmla="*/ 721 h 1201"/>
              <a:gd name="T26" fmla="*/ 2460 w 2832"/>
              <a:gd name="T27" fmla="*/ 649 h 1201"/>
              <a:gd name="T28" fmla="*/ 2604 w 2832"/>
              <a:gd name="T29" fmla="*/ 469 h 1201"/>
              <a:gd name="T30" fmla="*/ 2640 w 2832"/>
              <a:gd name="T31" fmla="*/ 133 h 1201"/>
              <a:gd name="T32" fmla="*/ 2676 w 2832"/>
              <a:gd name="T33" fmla="*/ 97 h 1201"/>
              <a:gd name="T34" fmla="*/ 2760 w 2832"/>
              <a:gd name="T35" fmla="*/ 1 h 1201"/>
              <a:gd name="T36" fmla="*/ 2832 w 2832"/>
              <a:gd name="T37" fmla="*/ 73 h 1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832" h="1201">
                <a:moveTo>
                  <a:pt x="0" y="1201"/>
                </a:moveTo>
                <a:cubicBezTo>
                  <a:pt x="58" y="1114"/>
                  <a:pt x="128" y="1089"/>
                  <a:pt x="216" y="1045"/>
                </a:cubicBezTo>
                <a:cubicBezTo>
                  <a:pt x="229" y="1039"/>
                  <a:pt x="239" y="1027"/>
                  <a:pt x="252" y="1021"/>
                </a:cubicBezTo>
                <a:cubicBezTo>
                  <a:pt x="275" y="1011"/>
                  <a:pt x="303" y="1011"/>
                  <a:pt x="324" y="997"/>
                </a:cubicBezTo>
                <a:cubicBezTo>
                  <a:pt x="381" y="959"/>
                  <a:pt x="346" y="978"/>
                  <a:pt x="432" y="949"/>
                </a:cubicBezTo>
                <a:cubicBezTo>
                  <a:pt x="444" y="945"/>
                  <a:pt x="468" y="937"/>
                  <a:pt x="468" y="937"/>
                </a:cubicBezTo>
                <a:cubicBezTo>
                  <a:pt x="622" y="947"/>
                  <a:pt x="718" y="974"/>
                  <a:pt x="864" y="925"/>
                </a:cubicBezTo>
                <a:cubicBezTo>
                  <a:pt x="1133" y="933"/>
                  <a:pt x="1389" y="943"/>
                  <a:pt x="1656" y="913"/>
                </a:cubicBezTo>
                <a:cubicBezTo>
                  <a:pt x="1783" y="881"/>
                  <a:pt x="1633" y="924"/>
                  <a:pt x="1740" y="877"/>
                </a:cubicBezTo>
                <a:cubicBezTo>
                  <a:pt x="1763" y="867"/>
                  <a:pt x="1787" y="859"/>
                  <a:pt x="1812" y="853"/>
                </a:cubicBezTo>
                <a:cubicBezTo>
                  <a:pt x="1828" y="849"/>
                  <a:pt x="1845" y="847"/>
                  <a:pt x="1860" y="841"/>
                </a:cubicBezTo>
                <a:cubicBezTo>
                  <a:pt x="1933" y="811"/>
                  <a:pt x="1941" y="803"/>
                  <a:pt x="1992" y="769"/>
                </a:cubicBezTo>
                <a:cubicBezTo>
                  <a:pt x="2038" y="701"/>
                  <a:pt x="1990" y="757"/>
                  <a:pt x="2052" y="721"/>
                </a:cubicBezTo>
                <a:cubicBezTo>
                  <a:pt x="2218" y="626"/>
                  <a:pt x="2191" y="661"/>
                  <a:pt x="2460" y="649"/>
                </a:cubicBezTo>
                <a:cubicBezTo>
                  <a:pt x="2518" y="591"/>
                  <a:pt x="2578" y="548"/>
                  <a:pt x="2604" y="469"/>
                </a:cubicBezTo>
                <a:cubicBezTo>
                  <a:pt x="2605" y="454"/>
                  <a:pt x="2606" y="193"/>
                  <a:pt x="2640" y="133"/>
                </a:cubicBezTo>
                <a:cubicBezTo>
                  <a:pt x="2648" y="118"/>
                  <a:pt x="2666" y="110"/>
                  <a:pt x="2676" y="97"/>
                </a:cubicBezTo>
                <a:cubicBezTo>
                  <a:pt x="2751" y="0"/>
                  <a:pt x="2690" y="47"/>
                  <a:pt x="2760" y="1"/>
                </a:cubicBezTo>
                <a:cubicBezTo>
                  <a:pt x="2774" y="15"/>
                  <a:pt x="2816" y="73"/>
                  <a:pt x="2832" y="7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6736" name="Freeform 64">
            <a:extLst>
              <a:ext uri="{FF2B5EF4-FFF2-40B4-BE49-F238E27FC236}">
                <a16:creationId xmlns:a16="http://schemas.microsoft.com/office/drawing/2014/main" id="{784E7C50-A89E-4D03-8F85-141CE65FC2ED}"/>
              </a:ext>
            </a:extLst>
          </p:cNvPr>
          <p:cNvSpPr>
            <a:spLocks/>
          </p:cNvSpPr>
          <p:nvPr/>
        </p:nvSpPr>
        <p:spPr bwMode="auto">
          <a:xfrm>
            <a:off x="2609850" y="3281364"/>
            <a:ext cx="4152900" cy="833437"/>
          </a:xfrm>
          <a:custGeom>
            <a:avLst/>
            <a:gdLst>
              <a:gd name="T0" fmla="*/ 0 w 2616"/>
              <a:gd name="T1" fmla="*/ 165 h 525"/>
              <a:gd name="T2" fmla="*/ 336 w 2616"/>
              <a:gd name="T3" fmla="*/ 117 h 525"/>
              <a:gd name="T4" fmla="*/ 444 w 2616"/>
              <a:gd name="T5" fmla="*/ 81 h 525"/>
              <a:gd name="T6" fmla="*/ 480 w 2616"/>
              <a:gd name="T7" fmla="*/ 69 h 525"/>
              <a:gd name="T8" fmla="*/ 516 w 2616"/>
              <a:gd name="T9" fmla="*/ 57 h 525"/>
              <a:gd name="T10" fmla="*/ 1056 w 2616"/>
              <a:gd name="T11" fmla="*/ 81 h 525"/>
              <a:gd name="T12" fmla="*/ 1200 w 2616"/>
              <a:gd name="T13" fmla="*/ 189 h 525"/>
              <a:gd name="T14" fmla="*/ 1452 w 2616"/>
              <a:gd name="T15" fmla="*/ 333 h 525"/>
              <a:gd name="T16" fmla="*/ 1560 w 2616"/>
              <a:gd name="T17" fmla="*/ 417 h 525"/>
              <a:gd name="T18" fmla="*/ 1824 w 2616"/>
              <a:gd name="T19" fmla="*/ 429 h 525"/>
              <a:gd name="T20" fmla="*/ 2148 w 2616"/>
              <a:gd name="T21" fmla="*/ 525 h 525"/>
              <a:gd name="T22" fmla="*/ 2280 w 2616"/>
              <a:gd name="T23" fmla="*/ 453 h 525"/>
              <a:gd name="T24" fmla="*/ 2352 w 2616"/>
              <a:gd name="T25" fmla="*/ 417 h 525"/>
              <a:gd name="T26" fmla="*/ 2460 w 2616"/>
              <a:gd name="T27" fmla="*/ 333 h 525"/>
              <a:gd name="T28" fmla="*/ 2532 w 2616"/>
              <a:gd name="T29" fmla="*/ 273 h 525"/>
              <a:gd name="T30" fmla="*/ 2616 w 2616"/>
              <a:gd name="T31" fmla="*/ 225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616" h="525">
                <a:moveTo>
                  <a:pt x="0" y="165"/>
                </a:moveTo>
                <a:cubicBezTo>
                  <a:pt x="111" y="128"/>
                  <a:pt x="218" y="126"/>
                  <a:pt x="336" y="117"/>
                </a:cubicBezTo>
                <a:cubicBezTo>
                  <a:pt x="372" y="105"/>
                  <a:pt x="408" y="93"/>
                  <a:pt x="444" y="81"/>
                </a:cubicBezTo>
                <a:cubicBezTo>
                  <a:pt x="456" y="77"/>
                  <a:pt x="468" y="73"/>
                  <a:pt x="480" y="69"/>
                </a:cubicBezTo>
                <a:cubicBezTo>
                  <a:pt x="492" y="65"/>
                  <a:pt x="516" y="57"/>
                  <a:pt x="516" y="57"/>
                </a:cubicBezTo>
                <a:cubicBezTo>
                  <a:pt x="696" y="61"/>
                  <a:pt x="895" y="0"/>
                  <a:pt x="1056" y="81"/>
                </a:cubicBezTo>
                <a:cubicBezTo>
                  <a:pt x="1114" y="110"/>
                  <a:pt x="1145" y="161"/>
                  <a:pt x="1200" y="189"/>
                </a:cubicBezTo>
                <a:cubicBezTo>
                  <a:pt x="1283" y="231"/>
                  <a:pt x="1374" y="281"/>
                  <a:pt x="1452" y="333"/>
                </a:cubicBezTo>
                <a:cubicBezTo>
                  <a:pt x="1482" y="353"/>
                  <a:pt x="1528" y="413"/>
                  <a:pt x="1560" y="417"/>
                </a:cubicBezTo>
                <a:cubicBezTo>
                  <a:pt x="1647" y="427"/>
                  <a:pt x="1736" y="425"/>
                  <a:pt x="1824" y="429"/>
                </a:cubicBezTo>
                <a:cubicBezTo>
                  <a:pt x="1936" y="441"/>
                  <a:pt x="2052" y="461"/>
                  <a:pt x="2148" y="525"/>
                </a:cubicBezTo>
                <a:cubicBezTo>
                  <a:pt x="2244" y="506"/>
                  <a:pt x="2210" y="499"/>
                  <a:pt x="2280" y="453"/>
                </a:cubicBezTo>
                <a:cubicBezTo>
                  <a:pt x="2363" y="397"/>
                  <a:pt x="2267" y="493"/>
                  <a:pt x="2352" y="417"/>
                </a:cubicBezTo>
                <a:cubicBezTo>
                  <a:pt x="2449" y="331"/>
                  <a:pt x="2386" y="358"/>
                  <a:pt x="2460" y="333"/>
                </a:cubicBezTo>
                <a:cubicBezTo>
                  <a:pt x="2487" y="306"/>
                  <a:pt x="2499" y="290"/>
                  <a:pt x="2532" y="273"/>
                </a:cubicBezTo>
                <a:cubicBezTo>
                  <a:pt x="2564" y="257"/>
                  <a:pt x="2590" y="251"/>
                  <a:pt x="2616" y="22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6737" name="Freeform 65">
            <a:extLst>
              <a:ext uri="{FF2B5EF4-FFF2-40B4-BE49-F238E27FC236}">
                <a16:creationId xmlns:a16="http://schemas.microsoft.com/office/drawing/2014/main" id="{1C98B823-2460-4C3F-AFBD-ACEB57ED086A}"/>
              </a:ext>
            </a:extLst>
          </p:cNvPr>
          <p:cNvSpPr>
            <a:spLocks/>
          </p:cNvSpPr>
          <p:nvPr/>
        </p:nvSpPr>
        <p:spPr bwMode="auto">
          <a:xfrm>
            <a:off x="6713538" y="1695450"/>
            <a:ext cx="2011362" cy="2838450"/>
          </a:xfrm>
          <a:custGeom>
            <a:avLst/>
            <a:gdLst>
              <a:gd name="T0" fmla="*/ 115 w 1267"/>
              <a:gd name="T1" fmla="*/ 0 h 1788"/>
              <a:gd name="T2" fmla="*/ 55 w 1267"/>
              <a:gd name="T3" fmla="*/ 252 h 1788"/>
              <a:gd name="T4" fmla="*/ 127 w 1267"/>
              <a:gd name="T5" fmla="*/ 732 h 1788"/>
              <a:gd name="T6" fmla="*/ 151 w 1267"/>
              <a:gd name="T7" fmla="*/ 936 h 1788"/>
              <a:gd name="T8" fmla="*/ 175 w 1267"/>
              <a:gd name="T9" fmla="*/ 1104 h 1788"/>
              <a:gd name="T10" fmla="*/ 379 w 1267"/>
              <a:gd name="T11" fmla="*/ 1248 h 1788"/>
              <a:gd name="T12" fmla="*/ 583 w 1267"/>
              <a:gd name="T13" fmla="*/ 1392 h 1788"/>
              <a:gd name="T14" fmla="*/ 619 w 1267"/>
              <a:gd name="T15" fmla="*/ 1416 h 1788"/>
              <a:gd name="T16" fmla="*/ 691 w 1267"/>
              <a:gd name="T17" fmla="*/ 1428 h 1788"/>
              <a:gd name="T18" fmla="*/ 763 w 1267"/>
              <a:gd name="T19" fmla="*/ 1452 h 1788"/>
              <a:gd name="T20" fmla="*/ 811 w 1267"/>
              <a:gd name="T21" fmla="*/ 1488 h 1788"/>
              <a:gd name="T22" fmla="*/ 1063 w 1267"/>
              <a:gd name="T23" fmla="*/ 1560 h 1788"/>
              <a:gd name="T24" fmla="*/ 1171 w 1267"/>
              <a:gd name="T25" fmla="*/ 1668 h 1788"/>
              <a:gd name="T26" fmla="*/ 1207 w 1267"/>
              <a:gd name="T27" fmla="*/ 1704 h 1788"/>
              <a:gd name="T28" fmla="*/ 1243 w 1267"/>
              <a:gd name="T29" fmla="*/ 1740 h 1788"/>
              <a:gd name="T30" fmla="*/ 1267 w 1267"/>
              <a:gd name="T31" fmla="*/ 1788 h 1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267" h="1788">
                <a:moveTo>
                  <a:pt x="115" y="0"/>
                </a:moveTo>
                <a:cubicBezTo>
                  <a:pt x="88" y="82"/>
                  <a:pt x="72" y="168"/>
                  <a:pt x="55" y="252"/>
                </a:cubicBezTo>
                <a:cubicBezTo>
                  <a:pt x="66" y="614"/>
                  <a:pt x="0" y="563"/>
                  <a:pt x="127" y="732"/>
                </a:cubicBezTo>
                <a:cubicBezTo>
                  <a:pt x="157" y="823"/>
                  <a:pt x="136" y="749"/>
                  <a:pt x="151" y="936"/>
                </a:cubicBezTo>
                <a:cubicBezTo>
                  <a:pt x="156" y="992"/>
                  <a:pt x="144" y="1057"/>
                  <a:pt x="175" y="1104"/>
                </a:cubicBezTo>
                <a:cubicBezTo>
                  <a:pt x="232" y="1190"/>
                  <a:pt x="300" y="1195"/>
                  <a:pt x="379" y="1248"/>
                </a:cubicBezTo>
                <a:cubicBezTo>
                  <a:pt x="432" y="1327"/>
                  <a:pt x="496" y="1363"/>
                  <a:pt x="583" y="1392"/>
                </a:cubicBezTo>
                <a:cubicBezTo>
                  <a:pt x="597" y="1397"/>
                  <a:pt x="605" y="1411"/>
                  <a:pt x="619" y="1416"/>
                </a:cubicBezTo>
                <a:cubicBezTo>
                  <a:pt x="642" y="1424"/>
                  <a:pt x="667" y="1422"/>
                  <a:pt x="691" y="1428"/>
                </a:cubicBezTo>
                <a:cubicBezTo>
                  <a:pt x="716" y="1434"/>
                  <a:pt x="763" y="1452"/>
                  <a:pt x="763" y="1452"/>
                </a:cubicBezTo>
                <a:cubicBezTo>
                  <a:pt x="779" y="1464"/>
                  <a:pt x="792" y="1482"/>
                  <a:pt x="811" y="1488"/>
                </a:cubicBezTo>
                <a:cubicBezTo>
                  <a:pt x="893" y="1515"/>
                  <a:pt x="992" y="1497"/>
                  <a:pt x="1063" y="1560"/>
                </a:cubicBezTo>
                <a:cubicBezTo>
                  <a:pt x="1063" y="1560"/>
                  <a:pt x="1153" y="1650"/>
                  <a:pt x="1171" y="1668"/>
                </a:cubicBezTo>
                <a:cubicBezTo>
                  <a:pt x="1183" y="1680"/>
                  <a:pt x="1195" y="1692"/>
                  <a:pt x="1207" y="1704"/>
                </a:cubicBezTo>
                <a:cubicBezTo>
                  <a:pt x="1219" y="1716"/>
                  <a:pt x="1243" y="1740"/>
                  <a:pt x="1243" y="1740"/>
                </a:cubicBezTo>
                <a:cubicBezTo>
                  <a:pt x="1257" y="1781"/>
                  <a:pt x="1246" y="1767"/>
                  <a:pt x="1267" y="178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6738" name="Freeform 66">
            <a:extLst>
              <a:ext uri="{FF2B5EF4-FFF2-40B4-BE49-F238E27FC236}">
                <a16:creationId xmlns:a16="http://schemas.microsoft.com/office/drawing/2014/main" id="{C233F7AF-152C-4EF1-8BC6-00A031414530}"/>
              </a:ext>
            </a:extLst>
          </p:cNvPr>
          <p:cNvSpPr>
            <a:spLocks/>
          </p:cNvSpPr>
          <p:nvPr/>
        </p:nvSpPr>
        <p:spPr bwMode="auto">
          <a:xfrm>
            <a:off x="4495800" y="3276600"/>
            <a:ext cx="3238500" cy="2838450"/>
          </a:xfrm>
          <a:custGeom>
            <a:avLst/>
            <a:gdLst>
              <a:gd name="T0" fmla="*/ 2004 w 2040"/>
              <a:gd name="T1" fmla="*/ 0 h 1788"/>
              <a:gd name="T2" fmla="*/ 2040 w 2040"/>
              <a:gd name="T3" fmla="*/ 72 h 1788"/>
              <a:gd name="T4" fmla="*/ 2028 w 2040"/>
              <a:gd name="T5" fmla="*/ 240 h 1788"/>
              <a:gd name="T6" fmla="*/ 1932 w 2040"/>
              <a:gd name="T7" fmla="*/ 336 h 1788"/>
              <a:gd name="T8" fmla="*/ 1752 w 2040"/>
              <a:gd name="T9" fmla="*/ 444 h 1788"/>
              <a:gd name="T10" fmla="*/ 1692 w 2040"/>
              <a:gd name="T11" fmla="*/ 516 h 1788"/>
              <a:gd name="T12" fmla="*/ 1668 w 2040"/>
              <a:gd name="T13" fmla="*/ 552 h 1788"/>
              <a:gd name="T14" fmla="*/ 1596 w 2040"/>
              <a:gd name="T15" fmla="*/ 600 h 1788"/>
              <a:gd name="T16" fmla="*/ 1572 w 2040"/>
              <a:gd name="T17" fmla="*/ 636 h 1788"/>
              <a:gd name="T18" fmla="*/ 1500 w 2040"/>
              <a:gd name="T19" fmla="*/ 684 h 1788"/>
              <a:gd name="T20" fmla="*/ 660 w 2040"/>
              <a:gd name="T21" fmla="*/ 864 h 1788"/>
              <a:gd name="T22" fmla="*/ 408 w 2040"/>
              <a:gd name="T23" fmla="*/ 912 h 1788"/>
              <a:gd name="T24" fmla="*/ 288 w 2040"/>
              <a:gd name="T25" fmla="*/ 948 h 1788"/>
              <a:gd name="T26" fmla="*/ 0 w 2040"/>
              <a:gd name="T27" fmla="*/ 1236 h 1788"/>
              <a:gd name="T28" fmla="*/ 12 w 2040"/>
              <a:gd name="T29" fmla="*/ 1788 h 1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040" h="1788">
                <a:moveTo>
                  <a:pt x="2004" y="0"/>
                </a:moveTo>
                <a:cubicBezTo>
                  <a:pt x="2016" y="18"/>
                  <a:pt x="2040" y="47"/>
                  <a:pt x="2040" y="72"/>
                </a:cubicBezTo>
                <a:cubicBezTo>
                  <a:pt x="2040" y="128"/>
                  <a:pt x="2037" y="185"/>
                  <a:pt x="2028" y="240"/>
                </a:cubicBezTo>
                <a:cubicBezTo>
                  <a:pt x="2019" y="295"/>
                  <a:pt x="1974" y="308"/>
                  <a:pt x="1932" y="336"/>
                </a:cubicBezTo>
                <a:cubicBezTo>
                  <a:pt x="1873" y="375"/>
                  <a:pt x="1810" y="406"/>
                  <a:pt x="1752" y="444"/>
                </a:cubicBezTo>
                <a:cubicBezTo>
                  <a:pt x="1692" y="533"/>
                  <a:pt x="1769" y="424"/>
                  <a:pt x="1692" y="516"/>
                </a:cubicBezTo>
                <a:cubicBezTo>
                  <a:pt x="1683" y="527"/>
                  <a:pt x="1679" y="543"/>
                  <a:pt x="1668" y="552"/>
                </a:cubicBezTo>
                <a:cubicBezTo>
                  <a:pt x="1646" y="571"/>
                  <a:pt x="1596" y="600"/>
                  <a:pt x="1596" y="600"/>
                </a:cubicBezTo>
                <a:cubicBezTo>
                  <a:pt x="1588" y="612"/>
                  <a:pt x="1583" y="627"/>
                  <a:pt x="1572" y="636"/>
                </a:cubicBezTo>
                <a:cubicBezTo>
                  <a:pt x="1550" y="655"/>
                  <a:pt x="1500" y="684"/>
                  <a:pt x="1500" y="684"/>
                </a:cubicBezTo>
                <a:cubicBezTo>
                  <a:pt x="1321" y="952"/>
                  <a:pt x="917" y="859"/>
                  <a:pt x="660" y="864"/>
                </a:cubicBezTo>
                <a:cubicBezTo>
                  <a:pt x="576" y="885"/>
                  <a:pt x="493" y="895"/>
                  <a:pt x="408" y="912"/>
                </a:cubicBezTo>
                <a:cubicBezTo>
                  <a:pt x="384" y="917"/>
                  <a:pt x="301" y="939"/>
                  <a:pt x="288" y="948"/>
                </a:cubicBezTo>
                <a:cubicBezTo>
                  <a:pt x="161" y="1033"/>
                  <a:pt x="52" y="1081"/>
                  <a:pt x="0" y="1236"/>
                </a:cubicBezTo>
                <a:cubicBezTo>
                  <a:pt x="13" y="1700"/>
                  <a:pt x="12" y="1516"/>
                  <a:pt x="12" y="178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6739" name="Freeform 67">
            <a:extLst>
              <a:ext uri="{FF2B5EF4-FFF2-40B4-BE49-F238E27FC236}">
                <a16:creationId xmlns:a16="http://schemas.microsoft.com/office/drawing/2014/main" id="{15373198-8375-40ED-8BE7-87723359B67D}"/>
              </a:ext>
            </a:extLst>
          </p:cNvPr>
          <p:cNvSpPr>
            <a:spLocks/>
          </p:cNvSpPr>
          <p:nvPr/>
        </p:nvSpPr>
        <p:spPr bwMode="auto">
          <a:xfrm>
            <a:off x="3505200" y="3883026"/>
            <a:ext cx="5029200" cy="1965325"/>
          </a:xfrm>
          <a:custGeom>
            <a:avLst/>
            <a:gdLst>
              <a:gd name="T0" fmla="*/ 3168 w 3168"/>
              <a:gd name="T1" fmla="*/ 26 h 1238"/>
              <a:gd name="T2" fmla="*/ 3024 w 3168"/>
              <a:gd name="T3" fmla="*/ 26 h 1238"/>
              <a:gd name="T4" fmla="*/ 2580 w 3168"/>
              <a:gd name="T5" fmla="*/ 38 h 1238"/>
              <a:gd name="T6" fmla="*/ 2460 w 3168"/>
              <a:gd name="T7" fmla="*/ 74 h 1238"/>
              <a:gd name="T8" fmla="*/ 2304 w 3168"/>
              <a:gd name="T9" fmla="*/ 170 h 1238"/>
              <a:gd name="T10" fmla="*/ 2268 w 3168"/>
              <a:gd name="T11" fmla="*/ 194 h 1238"/>
              <a:gd name="T12" fmla="*/ 2232 w 3168"/>
              <a:gd name="T13" fmla="*/ 218 h 1238"/>
              <a:gd name="T14" fmla="*/ 2160 w 3168"/>
              <a:gd name="T15" fmla="*/ 290 h 1238"/>
              <a:gd name="T16" fmla="*/ 2088 w 3168"/>
              <a:gd name="T17" fmla="*/ 398 h 1238"/>
              <a:gd name="T18" fmla="*/ 2016 w 3168"/>
              <a:gd name="T19" fmla="*/ 446 h 1238"/>
              <a:gd name="T20" fmla="*/ 1812 w 3168"/>
              <a:gd name="T21" fmla="*/ 566 h 1238"/>
              <a:gd name="T22" fmla="*/ 972 w 3168"/>
              <a:gd name="T23" fmla="*/ 578 h 1238"/>
              <a:gd name="T24" fmla="*/ 588 w 3168"/>
              <a:gd name="T25" fmla="*/ 758 h 1238"/>
              <a:gd name="T26" fmla="*/ 504 w 3168"/>
              <a:gd name="T27" fmla="*/ 818 h 1238"/>
              <a:gd name="T28" fmla="*/ 384 w 3168"/>
              <a:gd name="T29" fmla="*/ 950 h 1238"/>
              <a:gd name="T30" fmla="*/ 336 w 3168"/>
              <a:gd name="T31" fmla="*/ 1022 h 1238"/>
              <a:gd name="T32" fmla="*/ 228 w 3168"/>
              <a:gd name="T33" fmla="*/ 1154 h 1238"/>
              <a:gd name="T34" fmla="*/ 0 w 3168"/>
              <a:gd name="T35" fmla="*/ 1214 h 1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168" h="1238">
                <a:moveTo>
                  <a:pt x="3168" y="26"/>
                </a:moveTo>
                <a:cubicBezTo>
                  <a:pt x="3090" y="0"/>
                  <a:pt x="3166" y="20"/>
                  <a:pt x="3024" y="26"/>
                </a:cubicBezTo>
                <a:cubicBezTo>
                  <a:pt x="2876" y="32"/>
                  <a:pt x="2728" y="34"/>
                  <a:pt x="2580" y="38"/>
                </a:cubicBezTo>
                <a:cubicBezTo>
                  <a:pt x="2492" y="67"/>
                  <a:pt x="2533" y="56"/>
                  <a:pt x="2460" y="74"/>
                </a:cubicBezTo>
                <a:cubicBezTo>
                  <a:pt x="2409" y="108"/>
                  <a:pt x="2356" y="136"/>
                  <a:pt x="2304" y="170"/>
                </a:cubicBezTo>
                <a:cubicBezTo>
                  <a:pt x="2292" y="178"/>
                  <a:pt x="2280" y="186"/>
                  <a:pt x="2268" y="194"/>
                </a:cubicBezTo>
                <a:cubicBezTo>
                  <a:pt x="2256" y="202"/>
                  <a:pt x="2232" y="218"/>
                  <a:pt x="2232" y="218"/>
                </a:cubicBezTo>
                <a:cubicBezTo>
                  <a:pt x="2154" y="335"/>
                  <a:pt x="2279" y="156"/>
                  <a:pt x="2160" y="290"/>
                </a:cubicBezTo>
                <a:cubicBezTo>
                  <a:pt x="2131" y="322"/>
                  <a:pt x="2124" y="374"/>
                  <a:pt x="2088" y="398"/>
                </a:cubicBezTo>
                <a:cubicBezTo>
                  <a:pt x="2064" y="414"/>
                  <a:pt x="2016" y="446"/>
                  <a:pt x="2016" y="446"/>
                </a:cubicBezTo>
                <a:cubicBezTo>
                  <a:pt x="1993" y="515"/>
                  <a:pt x="1886" y="564"/>
                  <a:pt x="1812" y="566"/>
                </a:cubicBezTo>
                <a:cubicBezTo>
                  <a:pt x="1532" y="574"/>
                  <a:pt x="1252" y="574"/>
                  <a:pt x="972" y="578"/>
                </a:cubicBezTo>
                <a:cubicBezTo>
                  <a:pt x="804" y="612"/>
                  <a:pt x="717" y="650"/>
                  <a:pt x="588" y="758"/>
                </a:cubicBezTo>
                <a:cubicBezTo>
                  <a:pt x="547" y="792"/>
                  <a:pt x="547" y="775"/>
                  <a:pt x="504" y="818"/>
                </a:cubicBezTo>
                <a:cubicBezTo>
                  <a:pt x="461" y="861"/>
                  <a:pt x="436" y="915"/>
                  <a:pt x="384" y="950"/>
                </a:cubicBezTo>
                <a:cubicBezTo>
                  <a:pt x="361" y="1019"/>
                  <a:pt x="388" y="955"/>
                  <a:pt x="336" y="1022"/>
                </a:cubicBezTo>
                <a:cubicBezTo>
                  <a:pt x="293" y="1077"/>
                  <a:pt x="283" y="1117"/>
                  <a:pt x="228" y="1154"/>
                </a:cubicBezTo>
                <a:cubicBezTo>
                  <a:pt x="172" y="1238"/>
                  <a:pt x="91" y="1214"/>
                  <a:pt x="0" y="121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6740" name="Freeform 68">
            <a:extLst>
              <a:ext uri="{FF2B5EF4-FFF2-40B4-BE49-F238E27FC236}">
                <a16:creationId xmlns:a16="http://schemas.microsoft.com/office/drawing/2014/main" id="{1BA40ED5-CACE-4381-A2D7-149CA1F115A0}"/>
              </a:ext>
            </a:extLst>
          </p:cNvPr>
          <p:cNvSpPr>
            <a:spLocks/>
          </p:cNvSpPr>
          <p:nvPr/>
        </p:nvSpPr>
        <p:spPr bwMode="auto">
          <a:xfrm>
            <a:off x="2171701" y="4060825"/>
            <a:ext cx="4697413" cy="1989138"/>
          </a:xfrm>
          <a:custGeom>
            <a:avLst/>
            <a:gdLst>
              <a:gd name="T0" fmla="*/ 0 w 2959"/>
              <a:gd name="T1" fmla="*/ 46 h 1253"/>
              <a:gd name="T2" fmla="*/ 492 w 2959"/>
              <a:gd name="T3" fmla="*/ 70 h 1253"/>
              <a:gd name="T4" fmla="*/ 576 w 2959"/>
              <a:gd name="T5" fmla="*/ 34 h 1253"/>
              <a:gd name="T6" fmla="*/ 684 w 2959"/>
              <a:gd name="T7" fmla="*/ 10 h 1253"/>
              <a:gd name="T8" fmla="*/ 1140 w 2959"/>
              <a:gd name="T9" fmla="*/ 46 h 1253"/>
              <a:gd name="T10" fmla="*/ 1272 w 2959"/>
              <a:gd name="T11" fmla="*/ 82 h 1253"/>
              <a:gd name="T12" fmla="*/ 1344 w 2959"/>
              <a:gd name="T13" fmla="*/ 130 h 1253"/>
              <a:gd name="T14" fmla="*/ 1380 w 2959"/>
              <a:gd name="T15" fmla="*/ 154 h 1253"/>
              <a:gd name="T16" fmla="*/ 1560 w 2959"/>
              <a:gd name="T17" fmla="*/ 298 h 1253"/>
              <a:gd name="T18" fmla="*/ 1920 w 2959"/>
              <a:gd name="T19" fmla="*/ 562 h 1253"/>
              <a:gd name="T20" fmla="*/ 2004 w 2959"/>
              <a:gd name="T21" fmla="*/ 622 h 1253"/>
              <a:gd name="T22" fmla="*/ 2088 w 2959"/>
              <a:gd name="T23" fmla="*/ 814 h 1253"/>
              <a:gd name="T24" fmla="*/ 2124 w 2959"/>
              <a:gd name="T25" fmla="*/ 886 h 1253"/>
              <a:gd name="T26" fmla="*/ 2328 w 2959"/>
              <a:gd name="T27" fmla="*/ 934 h 1253"/>
              <a:gd name="T28" fmla="*/ 2544 w 2959"/>
              <a:gd name="T29" fmla="*/ 970 h 1253"/>
              <a:gd name="T30" fmla="*/ 2736 w 2959"/>
              <a:gd name="T31" fmla="*/ 1054 h 1253"/>
              <a:gd name="T32" fmla="*/ 2772 w 2959"/>
              <a:gd name="T33" fmla="*/ 1090 h 1253"/>
              <a:gd name="T34" fmla="*/ 2844 w 2959"/>
              <a:gd name="T35" fmla="*/ 1138 h 1253"/>
              <a:gd name="T36" fmla="*/ 2916 w 2959"/>
              <a:gd name="T37" fmla="*/ 1186 h 1253"/>
              <a:gd name="T38" fmla="*/ 2916 w 2959"/>
              <a:gd name="T39" fmla="*/ 1198 h 1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959" h="1253">
                <a:moveTo>
                  <a:pt x="0" y="46"/>
                </a:moveTo>
                <a:cubicBezTo>
                  <a:pt x="140" y="139"/>
                  <a:pt x="343" y="74"/>
                  <a:pt x="492" y="70"/>
                </a:cubicBezTo>
                <a:cubicBezTo>
                  <a:pt x="630" y="36"/>
                  <a:pt x="460" y="84"/>
                  <a:pt x="576" y="34"/>
                </a:cubicBezTo>
                <a:cubicBezTo>
                  <a:pt x="591" y="28"/>
                  <a:pt x="673" y="12"/>
                  <a:pt x="684" y="10"/>
                </a:cubicBezTo>
                <a:cubicBezTo>
                  <a:pt x="1061" y="23"/>
                  <a:pt x="910" y="0"/>
                  <a:pt x="1140" y="46"/>
                </a:cubicBezTo>
                <a:cubicBezTo>
                  <a:pt x="1225" y="63"/>
                  <a:pt x="1181" y="52"/>
                  <a:pt x="1272" y="82"/>
                </a:cubicBezTo>
                <a:cubicBezTo>
                  <a:pt x="1299" y="91"/>
                  <a:pt x="1320" y="114"/>
                  <a:pt x="1344" y="130"/>
                </a:cubicBezTo>
                <a:cubicBezTo>
                  <a:pt x="1356" y="138"/>
                  <a:pt x="1380" y="154"/>
                  <a:pt x="1380" y="154"/>
                </a:cubicBezTo>
                <a:cubicBezTo>
                  <a:pt x="1411" y="200"/>
                  <a:pt x="1507" y="280"/>
                  <a:pt x="1560" y="298"/>
                </a:cubicBezTo>
                <a:cubicBezTo>
                  <a:pt x="1664" y="402"/>
                  <a:pt x="1807" y="468"/>
                  <a:pt x="1920" y="562"/>
                </a:cubicBezTo>
                <a:cubicBezTo>
                  <a:pt x="1961" y="596"/>
                  <a:pt x="1961" y="579"/>
                  <a:pt x="2004" y="622"/>
                </a:cubicBezTo>
                <a:cubicBezTo>
                  <a:pt x="2052" y="670"/>
                  <a:pt x="2067" y="752"/>
                  <a:pt x="2088" y="814"/>
                </a:cubicBezTo>
                <a:cubicBezTo>
                  <a:pt x="2095" y="834"/>
                  <a:pt x="2104" y="874"/>
                  <a:pt x="2124" y="886"/>
                </a:cubicBezTo>
                <a:cubicBezTo>
                  <a:pt x="2178" y="920"/>
                  <a:pt x="2268" y="927"/>
                  <a:pt x="2328" y="934"/>
                </a:cubicBezTo>
                <a:cubicBezTo>
                  <a:pt x="2400" y="958"/>
                  <a:pt x="2467" y="962"/>
                  <a:pt x="2544" y="970"/>
                </a:cubicBezTo>
                <a:cubicBezTo>
                  <a:pt x="2603" y="985"/>
                  <a:pt x="2689" y="1015"/>
                  <a:pt x="2736" y="1054"/>
                </a:cubicBezTo>
                <a:cubicBezTo>
                  <a:pt x="2749" y="1065"/>
                  <a:pt x="2759" y="1080"/>
                  <a:pt x="2772" y="1090"/>
                </a:cubicBezTo>
                <a:cubicBezTo>
                  <a:pt x="2795" y="1108"/>
                  <a:pt x="2824" y="1118"/>
                  <a:pt x="2844" y="1138"/>
                </a:cubicBezTo>
                <a:cubicBezTo>
                  <a:pt x="2959" y="1253"/>
                  <a:pt x="2812" y="1117"/>
                  <a:pt x="2916" y="1186"/>
                </a:cubicBezTo>
                <a:cubicBezTo>
                  <a:pt x="2919" y="1188"/>
                  <a:pt x="2916" y="1194"/>
                  <a:pt x="2916" y="119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6741" name="Freeform 69">
            <a:extLst>
              <a:ext uri="{FF2B5EF4-FFF2-40B4-BE49-F238E27FC236}">
                <a16:creationId xmlns:a16="http://schemas.microsoft.com/office/drawing/2014/main" id="{005BF2C8-60D6-42EB-AD2D-94AADB7440F3}"/>
              </a:ext>
            </a:extLst>
          </p:cNvPr>
          <p:cNvSpPr>
            <a:spLocks/>
          </p:cNvSpPr>
          <p:nvPr/>
        </p:nvSpPr>
        <p:spPr bwMode="auto">
          <a:xfrm>
            <a:off x="5200651" y="2781300"/>
            <a:ext cx="1509713" cy="3543300"/>
          </a:xfrm>
          <a:custGeom>
            <a:avLst/>
            <a:gdLst>
              <a:gd name="T0" fmla="*/ 924 w 951"/>
              <a:gd name="T1" fmla="*/ 0 h 2232"/>
              <a:gd name="T2" fmla="*/ 852 w 951"/>
              <a:gd name="T3" fmla="*/ 432 h 2232"/>
              <a:gd name="T4" fmla="*/ 768 w 951"/>
              <a:gd name="T5" fmla="*/ 528 h 2232"/>
              <a:gd name="T6" fmla="*/ 348 w 951"/>
              <a:gd name="T7" fmla="*/ 840 h 2232"/>
              <a:gd name="T8" fmla="*/ 216 w 951"/>
              <a:gd name="T9" fmla="*/ 900 h 2232"/>
              <a:gd name="T10" fmla="*/ 144 w 951"/>
              <a:gd name="T11" fmla="*/ 936 h 2232"/>
              <a:gd name="T12" fmla="*/ 72 w 951"/>
              <a:gd name="T13" fmla="*/ 984 h 2232"/>
              <a:gd name="T14" fmla="*/ 0 w 951"/>
              <a:gd name="T15" fmla="*/ 1092 h 2232"/>
              <a:gd name="T16" fmla="*/ 12 w 951"/>
              <a:gd name="T17" fmla="*/ 1440 h 2232"/>
              <a:gd name="T18" fmla="*/ 84 w 951"/>
              <a:gd name="T19" fmla="*/ 1668 h 2232"/>
              <a:gd name="T20" fmla="*/ 12 w 951"/>
              <a:gd name="T21" fmla="*/ 2232 h 2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51" h="2232">
                <a:moveTo>
                  <a:pt x="924" y="0"/>
                </a:moveTo>
                <a:cubicBezTo>
                  <a:pt x="951" y="164"/>
                  <a:pt x="941" y="299"/>
                  <a:pt x="852" y="432"/>
                </a:cubicBezTo>
                <a:cubicBezTo>
                  <a:pt x="823" y="475"/>
                  <a:pt x="810" y="500"/>
                  <a:pt x="768" y="528"/>
                </a:cubicBezTo>
                <a:cubicBezTo>
                  <a:pt x="677" y="664"/>
                  <a:pt x="495" y="777"/>
                  <a:pt x="348" y="840"/>
                </a:cubicBezTo>
                <a:cubicBezTo>
                  <a:pt x="299" y="861"/>
                  <a:pt x="268" y="887"/>
                  <a:pt x="216" y="900"/>
                </a:cubicBezTo>
                <a:cubicBezTo>
                  <a:pt x="194" y="915"/>
                  <a:pt x="166" y="921"/>
                  <a:pt x="144" y="936"/>
                </a:cubicBezTo>
                <a:cubicBezTo>
                  <a:pt x="54" y="996"/>
                  <a:pt x="158" y="955"/>
                  <a:pt x="72" y="984"/>
                </a:cubicBezTo>
                <a:cubicBezTo>
                  <a:pt x="46" y="1023"/>
                  <a:pt x="15" y="1047"/>
                  <a:pt x="0" y="1092"/>
                </a:cubicBezTo>
                <a:cubicBezTo>
                  <a:pt x="4" y="1208"/>
                  <a:pt x="2" y="1324"/>
                  <a:pt x="12" y="1440"/>
                </a:cubicBezTo>
                <a:cubicBezTo>
                  <a:pt x="18" y="1513"/>
                  <a:pt x="66" y="1595"/>
                  <a:pt x="84" y="1668"/>
                </a:cubicBezTo>
                <a:cubicBezTo>
                  <a:pt x="78" y="1863"/>
                  <a:pt x="100" y="2055"/>
                  <a:pt x="12" y="223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6742" name="Freeform 70">
            <a:extLst>
              <a:ext uri="{FF2B5EF4-FFF2-40B4-BE49-F238E27FC236}">
                <a16:creationId xmlns:a16="http://schemas.microsoft.com/office/drawing/2014/main" id="{1404A49F-1E1B-43B2-873F-9A94092C82C2}"/>
              </a:ext>
            </a:extLst>
          </p:cNvPr>
          <p:cNvSpPr>
            <a:spLocks/>
          </p:cNvSpPr>
          <p:nvPr/>
        </p:nvSpPr>
        <p:spPr bwMode="auto">
          <a:xfrm>
            <a:off x="5067300" y="3886200"/>
            <a:ext cx="3657600" cy="1581150"/>
          </a:xfrm>
          <a:custGeom>
            <a:avLst/>
            <a:gdLst>
              <a:gd name="T0" fmla="*/ 0 w 2304"/>
              <a:gd name="T1" fmla="*/ 0 h 996"/>
              <a:gd name="T2" fmla="*/ 168 w 2304"/>
              <a:gd name="T3" fmla="*/ 120 h 996"/>
              <a:gd name="T4" fmla="*/ 300 w 2304"/>
              <a:gd name="T5" fmla="*/ 264 h 996"/>
              <a:gd name="T6" fmla="*/ 384 w 2304"/>
              <a:gd name="T7" fmla="*/ 408 h 996"/>
              <a:gd name="T8" fmla="*/ 396 w 2304"/>
              <a:gd name="T9" fmla="*/ 444 h 996"/>
              <a:gd name="T10" fmla="*/ 504 w 2304"/>
              <a:gd name="T11" fmla="*/ 528 h 996"/>
              <a:gd name="T12" fmla="*/ 672 w 2304"/>
              <a:gd name="T13" fmla="*/ 540 h 996"/>
              <a:gd name="T14" fmla="*/ 1032 w 2304"/>
              <a:gd name="T15" fmla="*/ 588 h 996"/>
              <a:gd name="T16" fmla="*/ 1260 w 2304"/>
              <a:gd name="T17" fmla="*/ 648 h 996"/>
              <a:gd name="T18" fmla="*/ 1368 w 2304"/>
              <a:gd name="T19" fmla="*/ 684 h 996"/>
              <a:gd name="T20" fmla="*/ 1596 w 2304"/>
              <a:gd name="T21" fmla="*/ 804 h 996"/>
              <a:gd name="T22" fmla="*/ 1668 w 2304"/>
              <a:gd name="T23" fmla="*/ 840 h 996"/>
              <a:gd name="T24" fmla="*/ 2112 w 2304"/>
              <a:gd name="T25" fmla="*/ 852 h 996"/>
              <a:gd name="T26" fmla="*/ 2268 w 2304"/>
              <a:gd name="T27" fmla="*/ 936 h 996"/>
              <a:gd name="T28" fmla="*/ 2304 w 2304"/>
              <a:gd name="T29" fmla="*/ 996 h 9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304" h="996">
                <a:moveTo>
                  <a:pt x="0" y="0"/>
                </a:moveTo>
                <a:cubicBezTo>
                  <a:pt x="39" y="58"/>
                  <a:pt x="102" y="98"/>
                  <a:pt x="168" y="120"/>
                </a:cubicBezTo>
                <a:cubicBezTo>
                  <a:pt x="216" y="168"/>
                  <a:pt x="257" y="213"/>
                  <a:pt x="300" y="264"/>
                </a:cubicBezTo>
                <a:cubicBezTo>
                  <a:pt x="328" y="298"/>
                  <a:pt x="359" y="370"/>
                  <a:pt x="384" y="408"/>
                </a:cubicBezTo>
                <a:cubicBezTo>
                  <a:pt x="391" y="419"/>
                  <a:pt x="389" y="433"/>
                  <a:pt x="396" y="444"/>
                </a:cubicBezTo>
                <a:cubicBezTo>
                  <a:pt x="412" y="467"/>
                  <a:pt x="487" y="527"/>
                  <a:pt x="504" y="528"/>
                </a:cubicBezTo>
                <a:cubicBezTo>
                  <a:pt x="560" y="532"/>
                  <a:pt x="616" y="536"/>
                  <a:pt x="672" y="540"/>
                </a:cubicBezTo>
                <a:cubicBezTo>
                  <a:pt x="801" y="583"/>
                  <a:pt x="876" y="580"/>
                  <a:pt x="1032" y="588"/>
                </a:cubicBezTo>
                <a:cubicBezTo>
                  <a:pt x="1110" y="604"/>
                  <a:pt x="1185" y="623"/>
                  <a:pt x="1260" y="648"/>
                </a:cubicBezTo>
                <a:cubicBezTo>
                  <a:pt x="1291" y="658"/>
                  <a:pt x="1341" y="666"/>
                  <a:pt x="1368" y="684"/>
                </a:cubicBezTo>
                <a:cubicBezTo>
                  <a:pt x="1448" y="737"/>
                  <a:pt x="1505" y="774"/>
                  <a:pt x="1596" y="804"/>
                </a:cubicBezTo>
                <a:cubicBezTo>
                  <a:pt x="1641" y="819"/>
                  <a:pt x="1620" y="838"/>
                  <a:pt x="1668" y="840"/>
                </a:cubicBezTo>
                <a:cubicBezTo>
                  <a:pt x="1816" y="847"/>
                  <a:pt x="1964" y="848"/>
                  <a:pt x="2112" y="852"/>
                </a:cubicBezTo>
                <a:cubicBezTo>
                  <a:pt x="2180" y="869"/>
                  <a:pt x="2218" y="886"/>
                  <a:pt x="2268" y="936"/>
                </a:cubicBezTo>
                <a:cubicBezTo>
                  <a:pt x="2284" y="983"/>
                  <a:pt x="2271" y="963"/>
                  <a:pt x="2304" y="99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6743" name="Freeform 71">
            <a:extLst>
              <a:ext uri="{FF2B5EF4-FFF2-40B4-BE49-F238E27FC236}">
                <a16:creationId xmlns:a16="http://schemas.microsoft.com/office/drawing/2014/main" id="{68D1A106-ACD4-4084-82C4-BFA0852AA4BD}"/>
              </a:ext>
            </a:extLst>
          </p:cNvPr>
          <p:cNvSpPr>
            <a:spLocks/>
          </p:cNvSpPr>
          <p:nvPr/>
        </p:nvSpPr>
        <p:spPr bwMode="auto">
          <a:xfrm>
            <a:off x="5181600" y="5429250"/>
            <a:ext cx="3638550" cy="609600"/>
          </a:xfrm>
          <a:custGeom>
            <a:avLst/>
            <a:gdLst>
              <a:gd name="T0" fmla="*/ 2292 w 2292"/>
              <a:gd name="T1" fmla="*/ 0 h 384"/>
              <a:gd name="T2" fmla="*/ 2196 w 2292"/>
              <a:gd name="T3" fmla="*/ 216 h 384"/>
              <a:gd name="T4" fmla="*/ 2160 w 2292"/>
              <a:gd name="T5" fmla="*/ 252 h 384"/>
              <a:gd name="T6" fmla="*/ 1968 w 2292"/>
              <a:gd name="T7" fmla="*/ 372 h 384"/>
              <a:gd name="T8" fmla="*/ 1380 w 2292"/>
              <a:gd name="T9" fmla="*/ 324 h 384"/>
              <a:gd name="T10" fmla="*/ 1176 w 2292"/>
              <a:gd name="T11" fmla="*/ 264 h 384"/>
              <a:gd name="T12" fmla="*/ 1104 w 2292"/>
              <a:gd name="T13" fmla="*/ 240 h 384"/>
              <a:gd name="T14" fmla="*/ 288 w 2292"/>
              <a:gd name="T15" fmla="*/ 252 h 384"/>
              <a:gd name="T16" fmla="*/ 156 w 2292"/>
              <a:gd name="T17" fmla="*/ 276 h 384"/>
              <a:gd name="T18" fmla="*/ 84 w 2292"/>
              <a:gd name="T19" fmla="*/ 336 h 384"/>
              <a:gd name="T20" fmla="*/ 0 w 2292"/>
              <a:gd name="T21" fmla="*/ 384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292" h="384">
                <a:moveTo>
                  <a:pt x="2292" y="0"/>
                </a:moveTo>
                <a:cubicBezTo>
                  <a:pt x="2245" y="71"/>
                  <a:pt x="2223" y="135"/>
                  <a:pt x="2196" y="216"/>
                </a:cubicBezTo>
                <a:cubicBezTo>
                  <a:pt x="2191" y="232"/>
                  <a:pt x="2171" y="239"/>
                  <a:pt x="2160" y="252"/>
                </a:cubicBezTo>
                <a:cubicBezTo>
                  <a:pt x="2087" y="337"/>
                  <a:pt x="2068" y="347"/>
                  <a:pt x="1968" y="372"/>
                </a:cubicBezTo>
                <a:cubicBezTo>
                  <a:pt x="1773" y="363"/>
                  <a:pt x="1570" y="372"/>
                  <a:pt x="1380" y="324"/>
                </a:cubicBezTo>
                <a:cubicBezTo>
                  <a:pt x="1311" y="307"/>
                  <a:pt x="1243" y="286"/>
                  <a:pt x="1176" y="264"/>
                </a:cubicBezTo>
                <a:cubicBezTo>
                  <a:pt x="1152" y="256"/>
                  <a:pt x="1104" y="240"/>
                  <a:pt x="1104" y="240"/>
                </a:cubicBezTo>
                <a:cubicBezTo>
                  <a:pt x="832" y="244"/>
                  <a:pt x="560" y="245"/>
                  <a:pt x="288" y="252"/>
                </a:cubicBezTo>
                <a:cubicBezTo>
                  <a:pt x="262" y="253"/>
                  <a:pt x="190" y="259"/>
                  <a:pt x="156" y="276"/>
                </a:cubicBezTo>
                <a:cubicBezTo>
                  <a:pt x="77" y="315"/>
                  <a:pt x="164" y="283"/>
                  <a:pt x="84" y="336"/>
                </a:cubicBezTo>
                <a:cubicBezTo>
                  <a:pt x="56" y="355"/>
                  <a:pt x="26" y="358"/>
                  <a:pt x="0" y="38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6744" name="Freeform 72">
            <a:extLst>
              <a:ext uri="{FF2B5EF4-FFF2-40B4-BE49-F238E27FC236}">
                <a16:creationId xmlns:a16="http://schemas.microsoft.com/office/drawing/2014/main" id="{1A2CE0E8-441D-4063-9A75-D2B6EC24A3A4}"/>
              </a:ext>
            </a:extLst>
          </p:cNvPr>
          <p:cNvSpPr>
            <a:spLocks/>
          </p:cNvSpPr>
          <p:nvPr/>
        </p:nvSpPr>
        <p:spPr bwMode="auto">
          <a:xfrm>
            <a:off x="2640013" y="1412876"/>
            <a:ext cx="3644900" cy="309563"/>
          </a:xfrm>
          <a:custGeom>
            <a:avLst/>
            <a:gdLst>
              <a:gd name="T0" fmla="*/ 0 w 2064"/>
              <a:gd name="T1" fmla="*/ 384 h 384"/>
              <a:gd name="T2" fmla="*/ 264 w 2064"/>
              <a:gd name="T3" fmla="*/ 216 h 384"/>
              <a:gd name="T4" fmla="*/ 672 w 2064"/>
              <a:gd name="T5" fmla="*/ 0 h 384"/>
              <a:gd name="T6" fmla="*/ 1008 w 2064"/>
              <a:gd name="T7" fmla="*/ 36 h 384"/>
              <a:gd name="T8" fmla="*/ 1248 w 2064"/>
              <a:gd name="T9" fmla="*/ 168 h 384"/>
              <a:gd name="T10" fmla="*/ 1284 w 2064"/>
              <a:gd name="T11" fmla="*/ 204 h 384"/>
              <a:gd name="T12" fmla="*/ 1500 w 2064"/>
              <a:gd name="T13" fmla="*/ 324 h 384"/>
              <a:gd name="T14" fmla="*/ 1584 w 2064"/>
              <a:gd name="T15" fmla="*/ 312 h 384"/>
              <a:gd name="T16" fmla="*/ 1704 w 2064"/>
              <a:gd name="T17" fmla="*/ 228 h 384"/>
              <a:gd name="T18" fmla="*/ 1728 w 2064"/>
              <a:gd name="T19" fmla="*/ 192 h 384"/>
              <a:gd name="T20" fmla="*/ 1764 w 2064"/>
              <a:gd name="T21" fmla="*/ 180 h 384"/>
              <a:gd name="T22" fmla="*/ 1836 w 2064"/>
              <a:gd name="T23" fmla="*/ 132 h 384"/>
              <a:gd name="T24" fmla="*/ 1872 w 2064"/>
              <a:gd name="T25" fmla="*/ 96 h 384"/>
              <a:gd name="T26" fmla="*/ 1992 w 2064"/>
              <a:gd name="T27" fmla="*/ 36 h 384"/>
              <a:gd name="T28" fmla="*/ 2028 w 2064"/>
              <a:gd name="T29" fmla="*/ 12 h 384"/>
              <a:gd name="T30" fmla="*/ 2064 w 2064"/>
              <a:gd name="T31" fmla="*/ 12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064" h="384">
                <a:moveTo>
                  <a:pt x="0" y="384"/>
                </a:moveTo>
                <a:cubicBezTo>
                  <a:pt x="104" y="349"/>
                  <a:pt x="163" y="250"/>
                  <a:pt x="264" y="216"/>
                </a:cubicBezTo>
                <a:cubicBezTo>
                  <a:pt x="384" y="126"/>
                  <a:pt x="525" y="37"/>
                  <a:pt x="672" y="0"/>
                </a:cubicBezTo>
                <a:cubicBezTo>
                  <a:pt x="862" y="9"/>
                  <a:pt x="877" y="3"/>
                  <a:pt x="1008" y="36"/>
                </a:cubicBezTo>
                <a:cubicBezTo>
                  <a:pt x="1083" y="86"/>
                  <a:pt x="1174" y="115"/>
                  <a:pt x="1248" y="168"/>
                </a:cubicBezTo>
                <a:cubicBezTo>
                  <a:pt x="1262" y="178"/>
                  <a:pt x="1271" y="194"/>
                  <a:pt x="1284" y="204"/>
                </a:cubicBezTo>
                <a:cubicBezTo>
                  <a:pt x="1347" y="253"/>
                  <a:pt x="1425" y="299"/>
                  <a:pt x="1500" y="324"/>
                </a:cubicBezTo>
                <a:cubicBezTo>
                  <a:pt x="1528" y="320"/>
                  <a:pt x="1558" y="322"/>
                  <a:pt x="1584" y="312"/>
                </a:cubicBezTo>
                <a:cubicBezTo>
                  <a:pt x="1590" y="310"/>
                  <a:pt x="1690" y="242"/>
                  <a:pt x="1704" y="228"/>
                </a:cubicBezTo>
                <a:cubicBezTo>
                  <a:pt x="1714" y="218"/>
                  <a:pt x="1717" y="201"/>
                  <a:pt x="1728" y="192"/>
                </a:cubicBezTo>
                <a:cubicBezTo>
                  <a:pt x="1738" y="184"/>
                  <a:pt x="1753" y="186"/>
                  <a:pt x="1764" y="180"/>
                </a:cubicBezTo>
                <a:cubicBezTo>
                  <a:pt x="1789" y="166"/>
                  <a:pt x="1812" y="148"/>
                  <a:pt x="1836" y="132"/>
                </a:cubicBezTo>
                <a:cubicBezTo>
                  <a:pt x="1850" y="123"/>
                  <a:pt x="1859" y="107"/>
                  <a:pt x="1872" y="96"/>
                </a:cubicBezTo>
                <a:cubicBezTo>
                  <a:pt x="1908" y="66"/>
                  <a:pt x="1952" y="59"/>
                  <a:pt x="1992" y="36"/>
                </a:cubicBezTo>
                <a:cubicBezTo>
                  <a:pt x="2005" y="29"/>
                  <a:pt x="2014" y="17"/>
                  <a:pt x="2028" y="12"/>
                </a:cubicBezTo>
                <a:cubicBezTo>
                  <a:pt x="2039" y="8"/>
                  <a:pt x="2052" y="12"/>
                  <a:pt x="2064" y="1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6745" name="Text Box 73">
            <a:extLst>
              <a:ext uri="{FF2B5EF4-FFF2-40B4-BE49-F238E27FC236}">
                <a16:creationId xmlns:a16="http://schemas.microsoft.com/office/drawing/2014/main" id="{DA672C70-9692-4EA1-A9FE-43510940C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0238" y="6035675"/>
            <a:ext cx="1741374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/>
              <a:t>Krevní sinusoidy</a:t>
            </a:r>
          </a:p>
        </p:txBody>
      </p:sp>
      <p:sp>
        <p:nvSpPr>
          <p:cNvPr id="156746" name="Text Box 74">
            <a:extLst>
              <a:ext uri="{FF2B5EF4-FFF2-40B4-BE49-F238E27FC236}">
                <a16:creationId xmlns:a16="http://schemas.microsoft.com/office/drawing/2014/main" id="{2DBA4E53-F1A5-47AE-ADDF-316DA8E39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5725" y="6251575"/>
            <a:ext cx="13848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     </a:t>
            </a:r>
            <a:r>
              <a:rPr lang="cs-CZ" altLang="cs-CZ" b="1"/>
              <a:t>adipocyty</a:t>
            </a:r>
          </a:p>
        </p:txBody>
      </p:sp>
      <p:sp>
        <p:nvSpPr>
          <p:cNvPr id="156747" name="Text Box 75">
            <a:extLst>
              <a:ext uri="{FF2B5EF4-FFF2-40B4-BE49-F238E27FC236}">
                <a16:creationId xmlns:a16="http://schemas.microsoft.com/office/drawing/2014/main" id="{F7446FB7-720B-4272-B8E1-8257DA009F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4013" y="3213101"/>
            <a:ext cx="1401762" cy="9255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/>
              <a:t>Nezralé</a:t>
            </a:r>
          </a:p>
          <a:p>
            <a:r>
              <a:rPr lang="cs-CZ" altLang="cs-CZ" b="1"/>
              <a:t>a zralé</a:t>
            </a:r>
          </a:p>
          <a:p>
            <a:r>
              <a:rPr lang="cs-CZ" altLang="cs-CZ" b="1"/>
              <a:t>krvinky</a:t>
            </a:r>
          </a:p>
        </p:txBody>
      </p:sp>
      <p:sp>
        <p:nvSpPr>
          <p:cNvPr id="156748" name="Text Box 76">
            <a:extLst>
              <a:ext uri="{FF2B5EF4-FFF2-40B4-BE49-F238E27FC236}">
                <a16:creationId xmlns:a16="http://schemas.microsoft.com/office/drawing/2014/main" id="{373356BD-D766-4963-A396-95D998B2D3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3650" y="5532438"/>
            <a:ext cx="120084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/>
              <a:t>makrofágy</a:t>
            </a:r>
          </a:p>
        </p:txBody>
      </p:sp>
      <p:sp>
        <p:nvSpPr>
          <p:cNvPr id="156749" name="Text Box 77">
            <a:extLst>
              <a:ext uri="{FF2B5EF4-FFF2-40B4-BE49-F238E27FC236}">
                <a16:creationId xmlns:a16="http://schemas.microsoft.com/office/drawing/2014/main" id="{8A94E6F3-24DB-4542-AE1E-45425A97D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1488" y="635000"/>
            <a:ext cx="1937838" cy="14773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cs-CZ"/>
          </a:p>
          <a:p>
            <a:r>
              <a:rPr lang="cs-CZ" altLang="cs-CZ" b="1" u="sng"/>
              <a:t>Retikulární vazivo:</a:t>
            </a:r>
          </a:p>
          <a:p>
            <a:r>
              <a:rPr lang="cs-CZ" altLang="cs-CZ" b="1"/>
              <a:t>retik. vlákna </a:t>
            </a:r>
          </a:p>
          <a:p>
            <a:r>
              <a:rPr lang="cs-CZ" altLang="cs-CZ" b="1"/>
              <a:t>       +</a:t>
            </a:r>
          </a:p>
          <a:p>
            <a:r>
              <a:rPr lang="cs-CZ" altLang="cs-CZ" b="1"/>
              <a:t>     retik. buňky</a:t>
            </a:r>
          </a:p>
        </p:txBody>
      </p:sp>
      <p:sp>
        <p:nvSpPr>
          <p:cNvPr id="156750" name="Line 78">
            <a:extLst>
              <a:ext uri="{FF2B5EF4-FFF2-40B4-BE49-F238E27FC236}">
                <a16:creationId xmlns:a16="http://schemas.microsoft.com/office/drawing/2014/main" id="{49138468-6C5F-4FC7-95E3-2197E87413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11450" y="5661026"/>
            <a:ext cx="71438" cy="360363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6751" name="Line 79">
            <a:extLst>
              <a:ext uri="{FF2B5EF4-FFF2-40B4-BE49-F238E27FC236}">
                <a16:creationId xmlns:a16="http://schemas.microsoft.com/office/drawing/2014/main" id="{BCDD003C-2DF7-402F-9737-49B454C3CF3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401050" y="5734050"/>
            <a:ext cx="503238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6752" name="Line 80">
            <a:extLst>
              <a:ext uri="{FF2B5EF4-FFF2-40B4-BE49-F238E27FC236}">
                <a16:creationId xmlns:a16="http://schemas.microsoft.com/office/drawing/2014/main" id="{062259BD-2D1B-43F2-BAFA-8699C41EFEB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24563" y="6165850"/>
            <a:ext cx="792162" cy="287338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6753" name="Line 81">
            <a:extLst>
              <a:ext uri="{FF2B5EF4-FFF2-40B4-BE49-F238E27FC236}">
                <a16:creationId xmlns:a16="http://schemas.microsoft.com/office/drawing/2014/main" id="{FC6BD876-AEF3-4C2F-8C87-5602FDD09F5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83564" y="2852739"/>
            <a:ext cx="1081087" cy="936625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6754" name="Line 82">
            <a:extLst>
              <a:ext uri="{FF2B5EF4-FFF2-40B4-BE49-F238E27FC236}">
                <a16:creationId xmlns:a16="http://schemas.microsoft.com/office/drawing/2014/main" id="{51531589-AA89-4149-ADCE-1FE274B600D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59600" y="3789363"/>
            <a:ext cx="2305050" cy="2159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6755" name="Line 83">
            <a:extLst>
              <a:ext uri="{FF2B5EF4-FFF2-40B4-BE49-F238E27FC236}">
                <a16:creationId xmlns:a16="http://schemas.microsoft.com/office/drawing/2014/main" id="{5D354116-6A82-4C03-B8E7-A41545E9716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401050" y="3789363"/>
            <a:ext cx="863600" cy="576262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6756" name="Line 84">
            <a:extLst>
              <a:ext uri="{FF2B5EF4-FFF2-40B4-BE49-F238E27FC236}">
                <a16:creationId xmlns:a16="http://schemas.microsoft.com/office/drawing/2014/main" id="{A4AC09FA-2C01-43CC-BE9B-CC0D94AD723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83564" y="2060575"/>
            <a:ext cx="649287" cy="1512888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6759" name="Line 87">
            <a:extLst>
              <a:ext uri="{FF2B5EF4-FFF2-40B4-BE49-F238E27FC236}">
                <a16:creationId xmlns:a16="http://schemas.microsoft.com/office/drawing/2014/main" id="{D811536C-821D-4F52-87D7-B1EA58ABAE7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59601" y="1412875"/>
            <a:ext cx="1152525" cy="287338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6760" name="Text Box 88">
            <a:extLst>
              <a:ext uri="{FF2B5EF4-FFF2-40B4-BE49-F238E27FC236}">
                <a16:creationId xmlns:a16="http://schemas.microsoft.com/office/drawing/2014/main" id="{3612AB83-6770-4890-B70F-8BD12F13EE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534" y="57151"/>
            <a:ext cx="4526688" cy="70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cs-CZ" altLang="cs-CZ" sz="44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Stavba kostní dřeně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A0E767E3-F929-4D0D-AC0D-FACD35105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862" y="724773"/>
            <a:ext cx="7714825" cy="518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725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>
            <a:extLst>
              <a:ext uri="{FF2B5EF4-FFF2-40B4-BE49-F238E27FC236}">
                <a16:creationId xmlns:a16="http://schemas.microsoft.com/office/drawing/2014/main" id="{906ADB20-EE66-4375-A1DF-F6C6B70064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58751"/>
            <a:ext cx="10515600" cy="845801"/>
          </a:xfrm>
        </p:spPr>
        <p:txBody>
          <a:bodyPr>
            <a:noAutofit/>
          </a:bodyPr>
          <a:lstStyle/>
          <a:p>
            <a:pPr algn="ctr"/>
            <a:r>
              <a:rPr lang="cs-CZ" altLang="cs-CZ" b="1" dirty="0">
                <a:solidFill>
                  <a:srgbClr val="0070C0"/>
                </a:solidFill>
              </a:rPr>
              <a:t>Kostní dřeň mez </a:t>
            </a:r>
            <a:r>
              <a:rPr lang="cs-CZ" altLang="cs-CZ" b="1" dirty="0" err="1">
                <a:solidFill>
                  <a:srgbClr val="0070C0"/>
                </a:solidFill>
              </a:rPr>
              <a:t>trabekulami</a:t>
            </a:r>
            <a:r>
              <a:rPr lang="cs-CZ" altLang="cs-CZ" b="1" dirty="0">
                <a:solidFill>
                  <a:srgbClr val="0070C0"/>
                </a:solidFill>
              </a:rPr>
              <a:t> kostní tkáně</a:t>
            </a:r>
          </a:p>
        </p:txBody>
      </p:sp>
      <p:sp>
        <p:nvSpPr>
          <p:cNvPr id="164867" name="Rectangle 3">
            <a:extLst>
              <a:ext uri="{FF2B5EF4-FFF2-40B4-BE49-F238E27FC236}">
                <a16:creationId xmlns:a16="http://schemas.microsoft.com/office/drawing/2014/main" id="{9CFB7171-8268-4299-8318-AFBFDD9350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64868" name="Picture 4">
            <a:extLst>
              <a:ext uri="{FF2B5EF4-FFF2-40B4-BE49-F238E27FC236}">
                <a16:creationId xmlns:a16="http://schemas.microsoft.com/office/drawing/2014/main" id="{807E278D-FE62-4CBE-ADF2-2B0A39904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837" y="852523"/>
            <a:ext cx="9172325" cy="600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2" name="Picture 2">
            <a:extLst>
              <a:ext uri="{FF2B5EF4-FFF2-40B4-BE49-F238E27FC236}">
                <a16:creationId xmlns:a16="http://schemas.microsoft.com/office/drawing/2014/main" id="{A3BFE351-4CB4-4C0A-810A-2D276C99F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562377" y="1460507"/>
            <a:ext cx="6096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3600" dirty="0">
                <a:solidFill>
                  <a:srgbClr val="0070C0"/>
                </a:solidFill>
              </a:rPr>
              <a:t>Myeloidní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600" dirty="0" err="1"/>
              <a:t>Erythropoéza</a:t>
            </a:r>
            <a:r>
              <a:rPr lang="cs-CZ" sz="3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600" dirty="0" err="1"/>
              <a:t>Monocytopoéza</a:t>
            </a:r>
            <a:r>
              <a:rPr lang="cs-CZ" sz="3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600" dirty="0" err="1"/>
              <a:t>Granulopoéza</a:t>
            </a:r>
            <a:endParaRPr lang="cs-CZ" sz="3600" dirty="0"/>
          </a:p>
          <a:p>
            <a:endParaRPr lang="cs-CZ" dirty="0"/>
          </a:p>
          <a:p>
            <a:r>
              <a:rPr lang="cs-CZ" sz="3600" dirty="0" err="1">
                <a:solidFill>
                  <a:srgbClr val="0070C0"/>
                </a:solidFill>
              </a:rPr>
              <a:t>Trombocytopoéza</a:t>
            </a:r>
            <a:r>
              <a:rPr lang="cs-CZ" sz="3600" dirty="0">
                <a:solidFill>
                  <a:srgbClr val="0070C0"/>
                </a:solidFill>
              </a:rPr>
              <a:t> </a:t>
            </a:r>
            <a:r>
              <a:rPr lang="cs-CZ" sz="3600" dirty="0" err="1">
                <a:solidFill>
                  <a:srgbClr val="0070C0"/>
                </a:solidFill>
              </a:rPr>
              <a:t>Lymphoidní</a:t>
            </a:r>
            <a:r>
              <a:rPr lang="cs-CZ" sz="3600" dirty="0">
                <a:solidFill>
                  <a:srgbClr val="0070C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600" dirty="0"/>
              <a:t>Produkce T lymfocytů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600" dirty="0"/>
              <a:t>Produkce B lymfocytů</a:t>
            </a:r>
          </a:p>
        </p:txBody>
      </p:sp>
      <p:sp>
        <p:nvSpPr>
          <p:cNvPr id="3" name="Obdélník 2"/>
          <p:cNvSpPr/>
          <p:nvPr/>
        </p:nvSpPr>
        <p:spPr>
          <a:xfrm>
            <a:off x="562377" y="182710"/>
            <a:ext cx="5244384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cs-CZ" sz="44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Větve hematopoézy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8683" y="50634"/>
            <a:ext cx="4816698" cy="679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301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F545BC8E-982F-4C9B-A006-66586B758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3406" y="908508"/>
            <a:ext cx="7805188" cy="5040984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33149EBB-A460-405A-B58B-3B353F2493FA}"/>
              </a:ext>
            </a:extLst>
          </p:cNvPr>
          <p:cNvSpPr/>
          <p:nvPr/>
        </p:nvSpPr>
        <p:spPr>
          <a:xfrm>
            <a:off x="2039184" y="121572"/>
            <a:ext cx="8113631" cy="7017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cs-CZ" altLang="cs-CZ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Krevní buňky (formované elementy)</a:t>
            </a:r>
            <a:endParaRPr lang="cs-CZ" sz="4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CC5F5072-108F-4156-BA46-40AB9FF213EE}"/>
              </a:ext>
            </a:extLst>
          </p:cNvPr>
          <p:cNvSpPr/>
          <p:nvPr/>
        </p:nvSpPr>
        <p:spPr>
          <a:xfrm>
            <a:off x="2017718" y="5979298"/>
            <a:ext cx="2520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dirty="0">
                <a:sym typeface="Symbol" panose="05050102010706020507" pitchFamily="18" charset="2"/>
              </a:rPr>
              <a:t>150 000 – 300 000/ </a:t>
            </a:r>
            <a:r>
              <a:rPr lang="cs-CZ" altLang="cs-CZ" dirty="0"/>
              <a:t>1 </a:t>
            </a:r>
            <a:r>
              <a:rPr lang="cs-CZ" altLang="cs-CZ" b="1" dirty="0">
                <a:sym typeface="Symbol" panose="05050102010706020507" pitchFamily="18" charset="2"/>
              </a:rPr>
              <a:t></a:t>
            </a:r>
            <a:r>
              <a:rPr lang="cs-CZ" altLang="cs-CZ" dirty="0">
                <a:sym typeface="Symbol" panose="05050102010706020507" pitchFamily="18" charset="2"/>
              </a:rPr>
              <a:t>l </a:t>
            </a:r>
            <a:endParaRPr lang="cs-CZ" dirty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822A1071-C1DA-46C8-8D59-F9DE5EC9CBDA}"/>
              </a:ext>
            </a:extLst>
          </p:cNvPr>
          <p:cNvSpPr/>
          <p:nvPr/>
        </p:nvSpPr>
        <p:spPr>
          <a:xfrm>
            <a:off x="2017718" y="3956923"/>
            <a:ext cx="1999265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cs-CZ" altLang="cs-CZ" dirty="0">
                <a:sym typeface="Symbol" panose="05050102010706020507" pitchFamily="18" charset="2"/>
              </a:rPr>
              <a:t>5 000 – 9 000 / </a:t>
            </a:r>
            <a:r>
              <a:rPr lang="cs-CZ" altLang="cs-CZ" dirty="0"/>
              <a:t>1 </a:t>
            </a:r>
            <a:r>
              <a:rPr lang="cs-CZ" altLang="cs-CZ" b="1" dirty="0">
                <a:sym typeface="Symbol" panose="05050102010706020507" pitchFamily="18" charset="2"/>
              </a:rPr>
              <a:t></a:t>
            </a:r>
            <a:r>
              <a:rPr lang="cs-CZ" altLang="cs-CZ" dirty="0">
                <a:sym typeface="Symbol" panose="05050102010706020507" pitchFamily="18" charset="2"/>
              </a:rPr>
              <a:t>l</a:t>
            </a:r>
            <a:endParaRPr lang="cs-CZ" altLang="cs-CZ" b="1" dirty="0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5B8148EE-97FF-4AF1-B687-76A18B94B3D4}"/>
              </a:ext>
            </a:extLst>
          </p:cNvPr>
          <p:cNvSpPr/>
          <p:nvPr/>
        </p:nvSpPr>
        <p:spPr>
          <a:xfrm>
            <a:off x="2017718" y="1533354"/>
            <a:ext cx="195277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cs-CZ" altLang="cs-CZ" dirty="0"/>
              <a:t>4 – 6 </a:t>
            </a:r>
            <a:r>
              <a:rPr lang="cs-CZ" altLang="cs-CZ" dirty="0" err="1"/>
              <a:t>millionů</a:t>
            </a:r>
            <a:r>
              <a:rPr lang="cs-CZ" altLang="cs-CZ" dirty="0"/>
              <a:t>/ 1 </a:t>
            </a:r>
            <a:r>
              <a:rPr lang="cs-CZ" altLang="cs-CZ" b="1" dirty="0">
                <a:sym typeface="Symbol" panose="05050102010706020507" pitchFamily="18" charset="2"/>
              </a:rPr>
              <a:t></a:t>
            </a:r>
            <a:r>
              <a:rPr lang="cs-CZ" altLang="cs-CZ" dirty="0">
                <a:sym typeface="Symbol" panose="05050102010706020507" pitchFamily="18" charset="2"/>
              </a:rPr>
              <a:t>l</a:t>
            </a:r>
            <a:endParaRPr lang="cs-CZ" altLang="cs-CZ" b="1" dirty="0"/>
          </a:p>
        </p:txBody>
      </p:sp>
    </p:spTree>
    <p:extLst>
      <p:ext uri="{BB962C8B-B14F-4D97-AF65-F5344CB8AC3E}">
        <p14:creationId xmlns:p14="http://schemas.microsoft.com/office/powerpoint/2010/main" val="11998428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>
            <a:extLst>
              <a:ext uri="{FF2B5EF4-FFF2-40B4-BE49-F238E27FC236}">
                <a16:creationId xmlns:a16="http://schemas.microsoft.com/office/drawing/2014/main" id="{2CA932C5-67FB-4084-9096-2EE8F3EB97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25411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cs-CZ" altLang="cs-CZ" b="1" dirty="0">
                <a:solidFill>
                  <a:srgbClr val="0070C0"/>
                </a:solidFill>
              </a:rPr>
              <a:t>Vývoj krvinek </a:t>
            </a:r>
            <a:br>
              <a:rPr lang="cs-CZ" altLang="cs-CZ" b="1" dirty="0">
                <a:solidFill>
                  <a:srgbClr val="0070C0"/>
                </a:solidFill>
              </a:rPr>
            </a:br>
            <a:r>
              <a:rPr lang="cs-CZ" altLang="cs-CZ" b="1" dirty="0">
                <a:solidFill>
                  <a:srgbClr val="0070C0"/>
                </a:solidFill>
              </a:rPr>
              <a:t>- opakované mitózy - </a:t>
            </a:r>
          </a:p>
        </p:txBody>
      </p:sp>
      <p:sp>
        <p:nvSpPr>
          <p:cNvPr id="160771" name="Rectangle 3">
            <a:extLst>
              <a:ext uri="{FF2B5EF4-FFF2-40B4-BE49-F238E27FC236}">
                <a16:creationId xmlns:a16="http://schemas.microsoft.com/office/drawing/2014/main" id="{F310D401-48E4-420E-ADE1-8067D4C1FF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60775" name="Picture 7">
            <a:extLst>
              <a:ext uri="{FF2B5EF4-FFF2-40B4-BE49-F238E27FC236}">
                <a16:creationId xmlns:a16="http://schemas.microsoft.com/office/drawing/2014/main" id="{F23D8CD2-2D7C-48B7-9D51-E6074480F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4" y="1989138"/>
            <a:ext cx="1457325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777" name="Picture 9">
            <a:extLst>
              <a:ext uri="{FF2B5EF4-FFF2-40B4-BE49-F238E27FC236}">
                <a16:creationId xmlns:a16="http://schemas.microsoft.com/office/drawing/2014/main" id="{00A84C22-BB18-4EA3-B57E-113B98289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738" y="3716339"/>
            <a:ext cx="10620376" cy="515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778" name="Picture 10">
            <a:extLst>
              <a:ext uri="{FF2B5EF4-FFF2-40B4-BE49-F238E27FC236}">
                <a16:creationId xmlns:a16="http://schemas.microsoft.com/office/drawing/2014/main" id="{0006B88B-2919-4569-8076-7E7E798D8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1557339"/>
            <a:ext cx="4921250" cy="388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upload.wikimedia.org/wikipedia/commons/thumb/a/a1/Hematopoietic_growth_factors.png/1024px-Hematopoietic_growth_factors.png">
            <a:extLst>
              <a:ext uri="{FF2B5EF4-FFF2-40B4-BE49-F238E27FC236}">
                <a16:creationId xmlns:a16="http://schemas.microsoft.com/office/drawing/2014/main" id="{28949C49-919C-4ED3-A5AB-0BB9FD167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554" y="0"/>
            <a:ext cx="73072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74F89555-669C-482B-8911-F3C8AA80A2B7}"/>
              </a:ext>
            </a:extLst>
          </p:cNvPr>
          <p:cNvSpPr/>
          <p:nvPr/>
        </p:nvSpPr>
        <p:spPr>
          <a:xfrm>
            <a:off x="167078" y="1194912"/>
            <a:ext cx="42672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202122"/>
                </a:solidFill>
                <a:latin typeface="Arial" panose="020B0604020202020204" pitchFamily="34" charset="0"/>
              </a:rPr>
              <a:t>SCF= Stem Cell Factor </a:t>
            </a:r>
            <a:endParaRPr lang="cs-CZ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err="1">
                <a:solidFill>
                  <a:srgbClr val="202122"/>
                </a:solidFill>
                <a:latin typeface="Arial" panose="020B0604020202020204" pitchFamily="34" charset="0"/>
              </a:rPr>
              <a:t>Tpo</a:t>
            </a:r>
            <a:r>
              <a:rPr lang="en-AU" dirty="0">
                <a:solidFill>
                  <a:srgbClr val="202122"/>
                </a:solidFill>
                <a:latin typeface="Arial" panose="020B0604020202020204" pitchFamily="34" charset="0"/>
              </a:rPr>
              <a:t>= Thrombopoietin </a:t>
            </a:r>
            <a:endParaRPr lang="cs-CZ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202122"/>
                </a:solidFill>
                <a:latin typeface="Arial" panose="020B0604020202020204" pitchFamily="34" charset="0"/>
              </a:rPr>
              <a:t>IL= Interleukin </a:t>
            </a:r>
            <a:endParaRPr lang="cs-CZ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202122"/>
                </a:solidFill>
                <a:latin typeface="Arial" panose="020B0604020202020204" pitchFamily="34" charset="0"/>
              </a:rPr>
              <a:t>GM-CSF= Granulocyte Macrophage-colony stimulating factor </a:t>
            </a:r>
            <a:endParaRPr lang="cs-CZ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err="1">
                <a:solidFill>
                  <a:srgbClr val="202122"/>
                </a:solidFill>
                <a:latin typeface="Arial" panose="020B0604020202020204" pitchFamily="34" charset="0"/>
              </a:rPr>
              <a:t>Epo</a:t>
            </a:r>
            <a:r>
              <a:rPr lang="en-AU" dirty="0">
                <a:solidFill>
                  <a:srgbClr val="202122"/>
                </a:solidFill>
                <a:latin typeface="Arial" panose="020B0604020202020204" pitchFamily="34" charset="0"/>
              </a:rPr>
              <a:t>= Erythropoietin </a:t>
            </a:r>
            <a:endParaRPr lang="cs-CZ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202122"/>
                </a:solidFill>
                <a:latin typeface="Arial" panose="020B0604020202020204" pitchFamily="34" charset="0"/>
              </a:rPr>
              <a:t>M-CSF= Macrophage-colony stimulating factor </a:t>
            </a:r>
            <a:endParaRPr lang="cs-CZ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202122"/>
                </a:solidFill>
                <a:latin typeface="Arial" panose="020B0604020202020204" pitchFamily="34" charset="0"/>
              </a:rPr>
              <a:t>G-CSF= Granulocyte-colony stimulating factor </a:t>
            </a:r>
            <a:endParaRPr lang="cs-CZ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202122"/>
                </a:solidFill>
                <a:latin typeface="Arial" panose="020B0604020202020204" pitchFamily="34" charset="0"/>
              </a:rPr>
              <a:t>SDF-1= Stromal cell-derived factor-1 </a:t>
            </a:r>
            <a:endParaRPr lang="cs-CZ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202122"/>
                </a:solidFill>
                <a:latin typeface="Arial" panose="020B0604020202020204" pitchFamily="34" charset="0"/>
              </a:rPr>
              <a:t>FLT-3 ligand= FMS-like tyrosine kinase 3 ligand </a:t>
            </a:r>
            <a:endParaRPr lang="cs-CZ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202122"/>
                </a:solidFill>
                <a:latin typeface="Arial" panose="020B0604020202020204" pitchFamily="34" charset="0"/>
              </a:rPr>
              <a:t>TNF-a = Tumour necrosis factor-alpha </a:t>
            </a:r>
            <a:endParaRPr lang="cs-CZ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202122"/>
                </a:solidFill>
                <a:latin typeface="Arial" panose="020B0604020202020204" pitchFamily="34" charset="0"/>
              </a:rPr>
              <a:t>TGF</a:t>
            </a:r>
            <a:r>
              <a:rPr lang="el-GR" dirty="0">
                <a:solidFill>
                  <a:srgbClr val="202122"/>
                </a:solidFill>
                <a:latin typeface="Arial" panose="020B0604020202020204" pitchFamily="34" charset="0"/>
              </a:rPr>
              <a:t>β = </a:t>
            </a:r>
            <a:r>
              <a:rPr lang="en-AU" dirty="0">
                <a:solidFill>
                  <a:srgbClr val="202122"/>
                </a:solidFill>
                <a:latin typeface="Arial" panose="020B0604020202020204" pitchFamily="34" charset="0"/>
              </a:rPr>
              <a:t>Transforming growth factor beta</a:t>
            </a:r>
            <a:br>
              <a:rPr lang="en-AU" dirty="0">
                <a:solidFill>
                  <a:srgbClr val="202122"/>
                </a:solidFill>
                <a:latin typeface="Arial" panose="020B0604020202020204" pitchFamily="34" charset="0"/>
              </a:rPr>
            </a:br>
            <a:endParaRPr lang="cs-CZ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81C35D59-7542-4E0A-912E-297F8FCCAA19}"/>
              </a:ext>
            </a:extLst>
          </p:cNvPr>
          <p:cNvSpPr/>
          <p:nvPr/>
        </p:nvSpPr>
        <p:spPr>
          <a:xfrm>
            <a:off x="167078" y="6495388"/>
            <a:ext cx="40081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</a:rPr>
              <a:t>[[</a:t>
            </a:r>
            <a:r>
              <a:rPr lang="en-US" sz="800" dirty="0" err="1">
                <a:latin typeface="Arial" panose="020B0604020202020204" pitchFamily="34" charset="0"/>
              </a:rPr>
              <a:t>erytrocyt|Molecular</a:t>
            </a:r>
            <a:r>
              <a:rPr lang="en-US" sz="800" dirty="0">
                <a:latin typeface="Arial" panose="020B0604020202020204" pitchFamily="34" charset="0"/>
              </a:rPr>
              <a:t> cell biology. </a:t>
            </a:r>
            <a:r>
              <a:rPr lang="en-US" sz="800" dirty="0" err="1">
                <a:latin typeface="Arial" panose="020B0604020202020204" pitchFamily="34" charset="0"/>
              </a:rPr>
              <a:t>Lodish</a:t>
            </a:r>
            <a:r>
              <a:rPr lang="en-US" sz="800" dirty="0">
                <a:latin typeface="Arial" panose="020B0604020202020204" pitchFamily="34" charset="0"/>
              </a:rPr>
              <a:t>, Harvey F. 5. ed. : - New York : W. H. Freeman and Co., 2003, 973 s. b ill. </a:t>
            </a:r>
            <a:r>
              <a:rPr lang="en-US" sz="800" b="1" dirty="0">
                <a:latin typeface="Arial" panose="020B0604020202020204" pitchFamily="34" charset="0"/>
                <a:hlinkClick r:id="rId3" tooltip="International Standard Book Numbe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ISBN</a:t>
            </a:r>
            <a:r>
              <a:rPr lang="en-US" sz="800" b="1" dirty="0">
                <a:latin typeface="Arial" panose="020B0604020202020204" pitchFamily="34" charset="0"/>
              </a:rPr>
              <a:t> </a:t>
            </a:r>
            <a:r>
              <a:rPr lang="en-US" sz="800" b="1" dirty="0">
                <a:latin typeface="Arial" panose="020B0604020202020204" pitchFamily="34" charset="0"/>
                <a:hlinkClick r:id="rId4" tooltip="Speciální:Zdroje knih/0-7167-4366-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0-7167-4366-3</a:t>
            </a:r>
            <a:r>
              <a:rPr lang="en-US" sz="800" dirty="0">
                <a:latin typeface="Arial" panose="020B0604020202020204" pitchFamily="34" charset="0"/>
              </a:rPr>
              <a:t>]]</a:t>
            </a:r>
            <a:endParaRPr lang="en-US" sz="800" b="0" i="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FA586CA-D8CB-4036-8D1B-B5524C9DA3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4497" y="51756"/>
            <a:ext cx="638175" cy="4953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90DE9BE-7C72-41B4-ACCF-A9A5D3F71D78}"/>
              </a:ext>
            </a:extLst>
          </p:cNvPr>
          <p:cNvSpPr txBox="1"/>
          <p:nvPr/>
        </p:nvSpPr>
        <p:spPr>
          <a:xfrm>
            <a:off x="6025570" y="495300"/>
            <a:ext cx="1176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600" dirty="0" err="1"/>
              <a:t>Pluripotent</a:t>
            </a:r>
            <a:r>
              <a:rPr lang="cs-CZ" dirty="0"/>
              <a:t> </a:t>
            </a:r>
          </a:p>
        </p:txBody>
      </p: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A95F94B2-A689-41FE-AB4E-289A1F54C015}"/>
              </a:ext>
            </a:extLst>
          </p:cNvPr>
          <p:cNvCxnSpPr>
            <a:cxnSpLocks/>
          </p:cNvCxnSpPr>
          <p:nvPr/>
        </p:nvCxnSpPr>
        <p:spPr>
          <a:xfrm>
            <a:off x="6967176" y="299406"/>
            <a:ext cx="1020883" cy="0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279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4" name="Picture 4">
            <a:extLst>
              <a:ext uri="{FF2B5EF4-FFF2-40B4-BE49-F238E27FC236}">
                <a16:creationId xmlns:a16="http://schemas.microsoft.com/office/drawing/2014/main" id="{5FA506AB-93D3-4EB4-9F85-1301A60C2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707" y="823912"/>
            <a:ext cx="8064500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45" name="Text Box 5">
            <a:extLst>
              <a:ext uri="{FF2B5EF4-FFF2-40B4-BE49-F238E27FC236}">
                <a16:creationId xmlns:a16="http://schemas.microsoft.com/office/drawing/2014/main" id="{7D7A33A4-9639-437C-A13B-51796C96B0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7741" y="5101928"/>
            <a:ext cx="2016125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dirty="0" err="1">
                <a:solidFill>
                  <a:srgbClr val="000000"/>
                </a:solidFill>
              </a:rPr>
              <a:t>mesoblast</a:t>
            </a:r>
            <a:endParaRPr lang="cs-CZ" altLang="cs-CZ" dirty="0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</a:pPr>
            <a:r>
              <a:rPr lang="cs-CZ" altLang="cs-CZ" dirty="0">
                <a:solidFill>
                  <a:srgbClr val="000000"/>
                </a:solidFill>
              </a:rPr>
              <a:t>       </a:t>
            </a:r>
            <a:r>
              <a:rPr lang="cs-CZ" altLang="cs-CZ" dirty="0" err="1">
                <a:solidFill>
                  <a:srgbClr val="000000"/>
                </a:solidFill>
              </a:rPr>
              <a:t>hemoblast</a:t>
            </a:r>
            <a:endParaRPr lang="cs-CZ" altLang="cs-CZ" dirty="0">
              <a:solidFill>
                <a:srgbClr val="000000"/>
              </a:solidFill>
            </a:endParaRPr>
          </a:p>
        </p:txBody>
      </p:sp>
      <p:sp>
        <p:nvSpPr>
          <p:cNvPr id="163846" name="AutoShape 6">
            <a:extLst>
              <a:ext uri="{FF2B5EF4-FFF2-40B4-BE49-F238E27FC236}">
                <a16:creationId xmlns:a16="http://schemas.microsoft.com/office/drawing/2014/main" id="{FC9A39D6-F62E-4F57-ADE6-B3709D9F4DC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596668" y="5475177"/>
            <a:ext cx="360362" cy="360363"/>
          </a:xfrm>
          <a:custGeom>
            <a:avLst/>
            <a:gdLst>
              <a:gd name="G0" fmla="+- 9257 0 0"/>
              <a:gd name="G1" fmla="+- 18514 0 0"/>
              <a:gd name="G2" fmla="+- 7200 0 0"/>
              <a:gd name="G3" fmla="*/ 9257 1 2"/>
              <a:gd name="G4" fmla="+- G3 10800 0"/>
              <a:gd name="G5" fmla="+- 21600 9257 18514"/>
              <a:gd name="G6" fmla="+- 18514 7200 0"/>
              <a:gd name="G7" fmla="*/ G6 1 2"/>
              <a:gd name="G8" fmla="*/ 18514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18514 1 2"/>
              <a:gd name="G15" fmla="+- G5 0 G4"/>
              <a:gd name="G16" fmla="+- G0 0 G4"/>
              <a:gd name="G17" fmla="*/ G2 G15 G16"/>
              <a:gd name="T0" fmla="*/ 15429 w 21600"/>
              <a:gd name="T1" fmla="*/ 0 h 21600"/>
              <a:gd name="T2" fmla="*/ 9257 w 21600"/>
              <a:gd name="T3" fmla="*/ 7200 h 21600"/>
              <a:gd name="T4" fmla="*/ 0 w 21600"/>
              <a:gd name="T5" fmla="*/ 18001 h 21600"/>
              <a:gd name="T6" fmla="*/ 9257 w 21600"/>
              <a:gd name="T7" fmla="*/ 21600 h 21600"/>
              <a:gd name="T8" fmla="*/ 18514 w 21600"/>
              <a:gd name="T9" fmla="*/ 15000 h 21600"/>
              <a:gd name="T10" fmla="*/ 21600 w 21600"/>
              <a:gd name="T11" fmla="*/ 7200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63847" name="Text Box 7">
            <a:extLst>
              <a:ext uri="{FF2B5EF4-FFF2-40B4-BE49-F238E27FC236}">
                <a16:creationId xmlns:a16="http://schemas.microsoft.com/office/drawing/2014/main" id="{0E400F47-8B07-4BE7-9124-495E1B6DC6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3812" y="5100638"/>
            <a:ext cx="31509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dirty="0">
                <a:solidFill>
                  <a:srgbClr val="000000"/>
                </a:solidFill>
              </a:rPr>
              <a:t>stem </a:t>
            </a:r>
            <a:r>
              <a:rPr lang="cs-CZ" altLang="cs-CZ" dirty="0" err="1">
                <a:solidFill>
                  <a:srgbClr val="000000"/>
                </a:solidFill>
              </a:rPr>
              <a:t>cells</a:t>
            </a:r>
            <a:r>
              <a:rPr lang="cs-CZ" altLang="cs-CZ" dirty="0">
                <a:solidFill>
                  <a:srgbClr val="000000"/>
                </a:solidFill>
              </a:rPr>
              <a:t>          </a:t>
            </a:r>
            <a:r>
              <a:rPr lang="cs-CZ" altLang="cs-CZ" dirty="0" err="1">
                <a:solidFill>
                  <a:srgbClr val="000000"/>
                </a:solidFill>
              </a:rPr>
              <a:t>progenitor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cs-CZ" altLang="cs-CZ" dirty="0" err="1">
                <a:solidFill>
                  <a:srgbClr val="000000"/>
                </a:solidFill>
              </a:rPr>
              <a:t>cells</a:t>
            </a:r>
            <a:endParaRPr lang="cs-CZ" altLang="cs-CZ" dirty="0">
              <a:solidFill>
                <a:srgbClr val="000000"/>
              </a:solidFill>
            </a:endParaRPr>
          </a:p>
        </p:txBody>
      </p:sp>
      <p:sp>
        <p:nvSpPr>
          <p:cNvPr id="163848" name="AutoShape 8">
            <a:extLst>
              <a:ext uri="{FF2B5EF4-FFF2-40B4-BE49-F238E27FC236}">
                <a16:creationId xmlns:a16="http://schemas.microsoft.com/office/drawing/2014/main" id="{D2EAE0C4-082C-4989-A8D5-71D47BE51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2989" y="5436303"/>
            <a:ext cx="360362" cy="360363"/>
          </a:xfrm>
          <a:custGeom>
            <a:avLst/>
            <a:gdLst>
              <a:gd name="G0" fmla="+- 9257 0 0"/>
              <a:gd name="G1" fmla="+- 18514 0 0"/>
              <a:gd name="G2" fmla="+- 7200 0 0"/>
              <a:gd name="G3" fmla="*/ 9257 1 2"/>
              <a:gd name="G4" fmla="+- G3 10800 0"/>
              <a:gd name="G5" fmla="+- 21600 9257 18514"/>
              <a:gd name="G6" fmla="+- 18514 7200 0"/>
              <a:gd name="G7" fmla="*/ G6 1 2"/>
              <a:gd name="G8" fmla="*/ 18514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18514 1 2"/>
              <a:gd name="G15" fmla="+- G5 0 G4"/>
              <a:gd name="G16" fmla="+- G0 0 G4"/>
              <a:gd name="G17" fmla="*/ G2 G15 G16"/>
              <a:gd name="T0" fmla="*/ 15429 w 21600"/>
              <a:gd name="T1" fmla="*/ 0 h 21600"/>
              <a:gd name="T2" fmla="*/ 9257 w 21600"/>
              <a:gd name="T3" fmla="*/ 7200 h 21600"/>
              <a:gd name="T4" fmla="*/ 0 w 21600"/>
              <a:gd name="T5" fmla="*/ 18001 h 21600"/>
              <a:gd name="T6" fmla="*/ 9257 w 21600"/>
              <a:gd name="T7" fmla="*/ 21600 h 21600"/>
              <a:gd name="T8" fmla="*/ 18514 w 21600"/>
              <a:gd name="T9" fmla="*/ 15000 h 21600"/>
              <a:gd name="T10" fmla="*/ 21600 w 21600"/>
              <a:gd name="T11" fmla="*/ 7200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63849" name="AutoShape 9">
            <a:extLst>
              <a:ext uri="{FF2B5EF4-FFF2-40B4-BE49-F238E27FC236}">
                <a16:creationId xmlns:a16="http://schemas.microsoft.com/office/drawing/2014/main" id="{F95788D6-A526-4659-B6D1-7FE9D383B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6682" y="5206264"/>
            <a:ext cx="360362" cy="215900"/>
          </a:xfrm>
          <a:prstGeom prst="rightArrow">
            <a:avLst>
              <a:gd name="adj1" fmla="val 50000"/>
              <a:gd name="adj2" fmla="val 4172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63850" name="Text Box 10">
            <a:extLst>
              <a:ext uri="{FF2B5EF4-FFF2-40B4-BE49-F238E27FC236}">
                <a16:creationId xmlns:a16="http://schemas.microsoft.com/office/drawing/2014/main" id="{C0BA6F7B-239C-4AAA-8293-326836F602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6589" y="5461001"/>
            <a:ext cx="21605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dirty="0" err="1">
                <a:solidFill>
                  <a:srgbClr val="000000"/>
                </a:solidFill>
              </a:rPr>
              <a:t>mature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cs-CZ" altLang="cs-CZ" dirty="0" err="1">
                <a:solidFill>
                  <a:srgbClr val="000000"/>
                </a:solidFill>
              </a:rPr>
              <a:t>blood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cs-CZ" altLang="cs-CZ" dirty="0" err="1">
                <a:solidFill>
                  <a:srgbClr val="000000"/>
                </a:solidFill>
              </a:rPr>
              <a:t>cells</a:t>
            </a:r>
            <a:endParaRPr lang="cs-CZ" altLang="cs-CZ" dirty="0">
              <a:solidFill>
                <a:srgbClr val="000000"/>
              </a:solidFill>
            </a:endParaRPr>
          </a:p>
        </p:txBody>
      </p:sp>
      <p:sp>
        <p:nvSpPr>
          <p:cNvPr id="163852" name="AutoShape 12">
            <a:extLst>
              <a:ext uri="{FF2B5EF4-FFF2-40B4-BE49-F238E27FC236}">
                <a16:creationId xmlns:a16="http://schemas.microsoft.com/office/drawing/2014/main" id="{60BB6420-E5F0-4DBA-9ABD-2D79F0BE7A37}"/>
              </a:ext>
            </a:extLst>
          </p:cNvPr>
          <p:cNvSpPr>
            <a:spLocks noChangeArrowheads="1"/>
          </p:cNvSpPr>
          <p:nvPr/>
        </p:nvSpPr>
        <p:spPr bwMode="auto">
          <a:xfrm rot="965858">
            <a:off x="7360540" y="5426095"/>
            <a:ext cx="792162" cy="215900"/>
          </a:xfrm>
          <a:prstGeom prst="rightArrow">
            <a:avLst>
              <a:gd name="adj1" fmla="val 50000"/>
              <a:gd name="adj2" fmla="val 9172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>
            <a:extLst>
              <a:ext uri="{FF2B5EF4-FFF2-40B4-BE49-F238E27FC236}">
                <a16:creationId xmlns:a16="http://schemas.microsoft.com/office/drawing/2014/main" id="{685211FC-7F67-4BEB-94D3-F5E30067BD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b="1" dirty="0" err="1">
                <a:solidFill>
                  <a:srgbClr val="0070C0"/>
                </a:solidFill>
              </a:rPr>
              <a:t>hematopoeza</a:t>
            </a:r>
            <a:endParaRPr lang="cs-CZ" altLang="cs-CZ" b="1" dirty="0">
              <a:solidFill>
                <a:srgbClr val="0070C0"/>
              </a:solidFill>
            </a:endParaRPr>
          </a:p>
        </p:txBody>
      </p:sp>
      <p:sp>
        <p:nvSpPr>
          <p:cNvPr id="157699" name="Rectangle 3">
            <a:extLst>
              <a:ext uri="{FF2B5EF4-FFF2-40B4-BE49-F238E27FC236}">
                <a16:creationId xmlns:a16="http://schemas.microsoft.com/office/drawing/2014/main" id="{16F38E0E-0ECA-466C-A4CE-77A89FB6A26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74825" y="1557338"/>
            <a:ext cx="8229600" cy="4495800"/>
          </a:xfrm>
        </p:spPr>
        <p:txBody>
          <a:bodyPr/>
          <a:lstStyle/>
          <a:p>
            <a:endParaRPr lang="cs-CZ" altLang="cs-CZ"/>
          </a:p>
        </p:txBody>
      </p:sp>
      <p:pic>
        <p:nvPicPr>
          <p:cNvPr id="157701" name="Picture 5">
            <a:extLst>
              <a:ext uri="{FF2B5EF4-FFF2-40B4-BE49-F238E27FC236}">
                <a16:creationId xmlns:a16="http://schemas.microsoft.com/office/drawing/2014/main" id="{88DA400D-879E-449A-B0D4-30E78AFE4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1412876"/>
            <a:ext cx="8424862" cy="504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7702" name="Text Box 6">
            <a:extLst>
              <a:ext uri="{FF2B5EF4-FFF2-40B4-BE49-F238E27FC236}">
                <a16:creationId xmlns:a16="http://schemas.microsoft.com/office/drawing/2014/main" id="{2932B1FB-9598-4439-B9AA-84C5B4729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9239" y="3540125"/>
            <a:ext cx="1415003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cs-CZ" altLang="cs-CZ" sz="1400" dirty="0" err="1">
                <a:solidFill>
                  <a:srgbClr val="000000"/>
                </a:solidFill>
              </a:rPr>
              <a:t>Promyeloblast</a:t>
            </a:r>
            <a:r>
              <a:rPr lang="cs-CZ" altLang="cs-CZ" sz="1600" dirty="0">
                <a:solidFill>
                  <a:srgbClr val="000000"/>
                </a:solidFill>
              </a:rPr>
              <a:t>    </a:t>
            </a:r>
          </a:p>
        </p:txBody>
      </p:sp>
      <p:sp>
        <p:nvSpPr>
          <p:cNvPr id="157703" name="Text Box 7">
            <a:extLst>
              <a:ext uri="{FF2B5EF4-FFF2-40B4-BE49-F238E27FC236}">
                <a16:creationId xmlns:a16="http://schemas.microsoft.com/office/drawing/2014/main" id="{9414AF48-43B2-4A89-8ED7-DBDC73611A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1" y="3592514"/>
            <a:ext cx="1368425" cy="4671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cs-CZ" altLang="cs-CZ" sz="1200" dirty="0">
                <a:solidFill>
                  <a:srgbClr val="000000"/>
                </a:solidFill>
              </a:rPr>
              <a:t>3 </a:t>
            </a:r>
            <a:r>
              <a:rPr lang="cs-CZ" altLang="cs-CZ" sz="1200" dirty="0" err="1">
                <a:solidFill>
                  <a:srgbClr val="000000"/>
                </a:solidFill>
              </a:rPr>
              <a:t>types</a:t>
            </a:r>
            <a:r>
              <a:rPr lang="cs-CZ" altLang="cs-CZ" sz="1200" dirty="0">
                <a:solidFill>
                  <a:srgbClr val="000000"/>
                </a:solidFill>
              </a:rPr>
              <a:t> </a:t>
            </a:r>
            <a:r>
              <a:rPr lang="cs-CZ" altLang="cs-CZ" sz="1200" dirty="0" err="1">
                <a:solidFill>
                  <a:srgbClr val="000000"/>
                </a:solidFill>
              </a:rPr>
              <a:t>of</a:t>
            </a:r>
            <a:endParaRPr lang="cs-CZ" altLang="cs-CZ" sz="1200" dirty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</a:pPr>
            <a:r>
              <a:rPr lang="cs-CZ" altLang="cs-CZ" sz="1200" dirty="0" err="1">
                <a:solidFill>
                  <a:srgbClr val="000000"/>
                </a:solidFill>
              </a:rPr>
              <a:t>erythroblasts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4F6C1F81-98A0-4468-91D1-3E0B4D6F8BD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675461" y="12541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altLang="cs-CZ" b="1" dirty="0" err="1">
                <a:solidFill>
                  <a:srgbClr val="0070C0"/>
                </a:solidFill>
              </a:rPr>
              <a:t>Erythro</a:t>
            </a:r>
            <a:r>
              <a:rPr lang="cs-CZ" altLang="cs-CZ" b="1" dirty="0">
                <a:solidFill>
                  <a:srgbClr val="0070C0"/>
                </a:solidFill>
              </a:rPr>
              <a:t>(</a:t>
            </a:r>
            <a:r>
              <a:rPr lang="cs-CZ" altLang="cs-CZ" b="1" dirty="0" err="1">
                <a:solidFill>
                  <a:srgbClr val="0070C0"/>
                </a:solidFill>
              </a:rPr>
              <a:t>cyto</a:t>
            </a:r>
            <a:r>
              <a:rPr lang="cs-CZ" altLang="cs-CZ" b="1" dirty="0">
                <a:solidFill>
                  <a:srgbClr val="0070C0"/>
                </a:solidFill>
              </a:rPr>
              <a:t>)</a:t>
            </a:r>
            <a:r>
              <a:rPr lang="cs-CZ" altLang="cs-CZ" b="1" dirty="0" err="1">
                <a:solidFill>
                  <a:srgbClr val="0070C0"/>
                </a:solidFill>
              </a:rPr>
              <a:t>poiesis</a:t>
            </a:r>
            <a:r>
              <a:rPr lang="cs-CZ" altLang="cs-CZ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1642F20D-6FE2-48CE-94BF-4CCCC9933C7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236372" y="1062352"/>
            <a:ext cx="9107779" cy="4827587"/>
          </a:xfrm>
        </p:spPr>
        <p:txBody>
          <a:bodyPr/>
          <a:lstStyle/>
          <a:p>
            <a:r>
              <a:rPr lang="cs-CZ" altLang="cs-CZ" dirty="0" err="1"/>
              <a:t>Proerytroblast</a:t>
            </a:r>
            <a:r>
              <a:rPr lang="cs-CZ" altLang="cs-CZ" dirty="0"/>
              <a:t>  </a:t>
            </a:r>
            <a:endParaRPr lang="cs-CZ" altLang="cs-CZ" dirty="0">
              <a:sym typeface="Symbol" panose="05050102010706020507" pitchFamily="18" charset="2"/>
            </a:endParaRPr>
          </a:p>
          <a:p>
            <a:r>
              <a:rPr lang="cs-CZ" altLang="cs-CZ" dirty="0"/>
              <a:t>Basofilní erytroblast </a:t>
            </a:r>
          </a:p>
          <a:p>
            <a:r>
              <a:rPr lang="cs-CZ" altLang="cs-CZ" dirty="0" err="1"/>
              <a:t>Polychromatofilní</a:t>
            </a:r>
            <a:r>
              <a:rPr lang="cs-CZ" altLang="cs-CZ" dirty="0"/>
              <a:t> erytroblast </a:t>
            </a:r>
          </a:p>
          <a:p>
            <a:r>
              <a:rPr lang="cs-CZ" altLang="cs-CZ" dirty="0" err="1"/>
              <a:t>Ortochromní</a:t>
            </a:r>
            <a:r>
              <a:rPr lang="cs-CZ" altLang="cs-CZ" dirty="0"/>
              <a:t> erytroblast </a:t>
            </a:r>
          </a:p>
          <a:p>
            <a:r>
              <a:rPr lang="cs-CZ" altLang="cs-CZ" dirty="0" err="1"/>
              <a:t>Reticulocyt</a:t>
            </a:r>
            <a:r>
              <a:rPr lang="cs-CZ" altLang="cs-CZ" dirty="0"/>
              <a:t>                     ERYTROCYT</a:t>
            </a:r>
          </a:p>
          <a:p>
            <a:endParaRPr lang="cs-CZ" altLang="cs-CZ" dirty="0"/>
          </a:p>
        </p:txBody>
      </p:sp>
      <p:pic>
        <p:nvPicPr>
          <p:cNvPr id="103429" name="Picture 5" descr="Production of RBCs">
            <a:extLst>
              <a:ext uri="{FF2B5EF4-FFF2-40B4-BE49-F238E27FC236}">
                <a16:creationId xmlns:a16="http://schemas.microsoft.com/office/drawing/2014/main" id="{65F4316F-C0B1-456D-8BA2-C5FD6B2DE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372" y="3555143"/>
            <a:ext cx="10045521" cy="330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39" name="AutoShape 15">
            <a:extLst>
              <a:ext uri="{FF2B5EF4-FFF2-40B4-BE49-F238E27FC236}">
                <a16:creationId xmlns:a16="http://schemas.microsoft.com/office/drawing/2014/main" id="{D9F14B98-FECB-4142-9816-1EBE424369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0" y="3187220"/>
            <a:ext cx="647700" cy="28892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3440" name="AutoShape 16">
            <a:extLst>
              <a:ext uri="{FF2B5EF4-FFF2-40B4-BE49-F238E27FC236}">
                <a16:creationId xmlns:a16="http://schemas.microsoft.com/office/drawing/2014/main" id="{08DC48FB-7E16-42A4-909F-D05E12F3C51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-295275" y="2394265"/>
            <a:ext cx="2449512" cy="36036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>
            <a:extLst>
              <a:ext uri="{FF2B5EF4-FFF2-40B4-BE49-F238E27FC236}">
                <a16:creationId xmlns:a16="http://schemas.microsoft.com/office/drawing/2014/main" id="{3DF7AE9B-DB51-4E60-8D10-3FEECE6E4C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altLang="cs-CZ" b="1" dirty="0" err="1">
                <a:solidFill>
                  <a:srgbClr val="0070C0"/>
                </a:solidFill>
              </a:rPr>
              <a:t>Erythropoiesis</a:t>
            </a:r>
            <a:endParaRPr lang="cs-CZ" altLang="cs-CZ" b="1" dirty="0">
              <a:solidFill>
                <a:srgbClr val="0070C0"/>
              </a:solidFill>
            </a:endParaRPr>
          </a:p>
        </p:txBody>
      </p:sp>
      <p:sp>
        <p:nvSpPr>
          <p:cNvPr id="224259" name="Rectangle 3">
            <a:extLst>
              <a:ext uri="{FF2B5EF4-FFF2-40B4-BE49-F238E27FC236}">
                <a16:creationId xmlns:a16="http://schemas.microsoft.com/office/drawing/2014/main" id="{EA1CFE11-3C65-4EB5-8774-F2203FCBC06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09599" y="1600200"/>
            <a:ext cx="11110175" cy="449580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cs-CZ" altLang="cs-CZ" sz="2400" dirty="0" err="1"/>
              <a:t>Opakovamé</a:t>
            </a:r>
            <a:r>
              <a:rPr lang="cs-CZ" altLang="cs-CZ" sz="2400" dirty="0"/>
              <a:t> mitózy:</a:t>
            </a:r>
          </a:p>
          <a:p>
            <a:pPr>
              <a:buFont typeface="Wingdings" panose="05000000000000000000" pitchFamily="2" charset="2"/>
              <a:buChar char="F"/>
            </a:pPr>
            <a:r>
              <a:rPr lang="cs-CZ" altLang="cs-CZ" sz="2400" dirty="0">
                <a:sym typeface="Wingdings" panose="05000000000000000000" pitchFamily="2" charset="2"/>
              </a:rPr>
              <a:t> </a:t>
            </a:r>
            <a:r>
              <a:rPr lang="cs-CZ" altLang="cs-CZ" sz="2400" b="1" dirty="0">
                <a:solidFill>
                  <a:schemeClr val="folHlink"/>
                </a:solidFill>
                <a:sym typeface="Symbol" panose="05050102010706020507" pitchFamily="18" charset="2"/>
              </a:rPr>
              <a:t></a:t>
            </a:r>
            <a:r>
              <a:rPr lang="cs-CZ" altLang="cs-CZ" sz="2400" dirty="0">
                <a:solidFill>
                  <a:schemeClr val="folHlink"/>
                </a:solidFill>
                <a:sym typeface="Wingdings" panose="05000000000000000000" pitchFamily="2" charset="2"/>
              </a:rPr>
              <a:t> buněk</a:t>
            </a:r>
            <a:r>
              <a:rPr lang="cs-CZ" altLang="cs-CZ" sz="2400" dirty="0">
                <a:sym typeface="Wingdings" panose="05000000000000000000" pitchFamily="2" charset="2"/>
              </a:rPr>
              <a:t> se zmenšuje z 20 </a:t>
            </a:r>
            <a:r>
              <a:rPr lang="cs-CZ" altLang="cs-CZ" sz="2400" dirty="0">
                <a:sym typeface="Symbol" panose="05050102010706020507" pitchFamily="18" charset="2"/>
              </a:rPr>
              <a:t>m na 7,4 m</a:t>
            </a:r>
          </a:p>
          <a:p>
            <a:pPr>
              <a:buFont typeface="Wingdings" panose="05000000000000000000" pitchFamily="2" charset="2"/>
              <a:buChar char="F"/>
            </a:pPr>
            <a:r>
              <a:rPr lang="cs-CZ" altLang="cs-CZ" sz="2400" dirty="0">
                <a:sym typeface="Symbol" panose="05050102010706020507" pitchFamily="18" charset="2"/>
              </a:rPr>
              <a:t> kondenzace jaderného chromatinu, ztráta jadérek, vyloučení jádra  - </a:t>
            </a:r>
            <a:r>
              <a:rPr lang="cs-CZ" altLang="cs-CZ" sz="2400" dirty="0">
                <a:solidFill>
                  <a:schemeClr val="folHlink"/>
                </a:solidFill>
                <a:sym typeface="Symbol" panose="05050102010706020507" pitchFamily="18" charset="2"/>
              </a:rPr>
              <a:t>enukleace</a:t>
            </a:r>
          </a:p>
          <a:p>
            <a:pPr>
              <a:buFont typeface="Wingdings" panose="05000000000000000000" pitchFamily="2" charset="2"/>
              <a:buChar char="F"/>
            </a:pPr>
            <a:r>
              <a:rPr lang="cs-CZ" altLang="cs-CZ" sz="2400" dirty="0">
                <a:sym typeface="Symbol" panose="05050102010706020507" pitchFamily="18" charset="2"/>
              </a:rPr>
              <a:t> produkce </a:t>
            </a:r>
            <a:r>
              <a:rPr lang="cs-CZ" altLang="cs-CZ" sz="2400" dirty="0">
                <a:solidFill>
                  <a:schemeClr val="folHlink"/>
                </a:solidFill>
                <a:sym typeface="Symbol" panose="05050102010706020507" pitchFamily="18" charset="2"/>
              </a:rPr>
              <a:t>hemoglobinu</a:t>
            </a:r>
            <a:endParaRPr lang="cs-CZ" altLang="cs-CZ" sz="2400" dirty="0">
              <a:sym typeface="Symbol" panose="05050102010706020507" pitchFamily="18" charset="2"/>
            </a:endParaRPr>
          </a:p>
          <a:p>
            <a:pPr>
              <a:buFont typeface="Wingdings" panose="05000000000000000000" pitchFamily="2" charset="2"/>
              <a:buChar char="F"/>
            </a:pPr>
            <a:r>
              <a:rPr lang="cs-CZ" altLang="cs-CZ" sz="2400" dirty="0">
                <a:sym typeface="Symbol" panose="05050102010706020507" pitchFamily="18" charset="2"/>
              </a:rPr>
              <a:t> změna </a:t>
            </a:r>
            <a:r>
              <a:rPr lang="cs-CZ" altLang="cs-CZ" sz="2400" dirty="0">
                <a:solidFill>
                  <a:schemeClr val="folHlink"/>
                </a:solidFill>
                <a:sym typeface="Symbol" panose="05050102010706020507" pitchFamily="18" charset="2"/>
              </a:rPr>
              <a:t>barvitelnosti</a:t>
            </a:r>
            <a:r>
              <a:rPr lang="cs-CZ" altLang="cs-CZ" sz="2400" dirty="0">
                <a:sym typeface="Symbol" panose="05050102010706020507" pitchFamily="18" charset="2"/>
              </a:rPr>
              <a:t> </a:t>
            </a:r>
            <a:r>
              <a:rPr lang="cs-CZ" altLang="cs-CZ" sz="2400" dirty="0">
                <a:solidFill>
                  <a:schemeClr val="folHlink"/>
                </a:solidFill>
                <a:sym typeface="Symbol" panose="05050102010706020507" pitchFamily="18" charset="2"/>
              </a:rPr>
              <a:t>cytoplazmy </a:t>
            </a:r>
            <a:r>
              <a:rPr lang="cs-CZ" altLang="cs-CZ" sz="2400" dirty="0">
                <a:sym typeface="Symbol" panose="05050102010706020507" pitchFamily="18" charset="2"/>
              </a:rPr>
              <a:t>–bazofilie (</a:t>
            </a:r>
            <a:r>
              <a:rPr lang="cs-CZ" altLang="cs-CZ" sz="2400" dirty="0" err="1">
                <a:sym typeface="Symbol" panose="05050102010706020507" pitchFamily="18" charset="2"/>
              </a:rPr>
              <a:t>ribosomy</a:t>
            </a:r>
            <a:r>
              <a:rPr lang="cs-CZ" altLang="cs-CZ" sz="2400" dirty="0">
                <a:sym typeface="Symbol" panose="05050102010706020507" pitchFamily="18" charset="2"/>
              </a:rPr>
              <a:t>) </a:t>
            </a:r>
            <a:r>
              <a:rPr lang="cs-CZ" altLang="cs-CZ" sz="2400" dirty="0">
                <a:sym typeface="Wingdings" panose="05000000000000000000" pitchFamily="2" charset="2"/>
              </a:rPr>
              <a:t></a:t>
            </a:r>
            <a:r>
              <a:rPr lang="cs-CZ" altLang="cs-CZ" sz="2400" dirty="0">
                <a:sym typeface="Symbol" panose="05050102010706020507" pitchFamily="18" charset="2"/>
              </a:rPr>
              <a:t> </a:t>
            </a:r>
            <a:r>
              <a:rPr lang="cs-CZ" altLang="cs-CZ" sz="2400" dirty="0" err="1">
                <a:sym typeface="Symbol" panose="05050102010706020507" pitchFamily="18" charset="2"/>
              </a:rPr>
              <a:t>acidofilie</a:t>
            </a:r>
            <a:r>
              <a:rPr lang="cs-CZ" altLang="cs-CZ" sz="2400" dirty="0">
                <a:sym typeface="Symbol" panose="05050102010706020507" pitchFamily="18" charset="2"/>
              </a:rPr>
              <a:t> (hemoglobin)</a:t>
            </a:r>
          </a:p>
        </p:txBody>
      </p:sp>
      <p:pic>
        <p:nvPicPr>
          <p:cNvPr id="224260" name="Picture 4">
            <a:extLst>
              <a:ext uri="{FF2B5EF4-FFF2-40B4-BE49-F238E27FC236}">
                <a16:creationId xmlns:a16="http://schemas.microsoft.com/office/drawing/2014/main" id="{3ED68506-42E3-4EAD-A721-1DB17F408E53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76629" y="4362449"/>
            <a:ext cx="2039938" cy="21717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4261" name="Picture 5">
            <a:extLst>
              <a:ext uri="{FF2B5EF4-FFF2-40B4-BE49-F238E27FC236}">
                <a16:creationId xmlns:a16="http://schemas.microsoft.com/office/drawing/2014/main" id="{ED3CB259-0882-4300-8FAC-4DD43546575E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53117" y="4545012"/>
            <a:ext cx="1771650" cy="1733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4262" name="Picture 6">
            <a:extLst>
              <a:ext uri="{FF2B5EF4-FFF2-40B4-BE49-F238E27FC236}">
                <a16:creationId xmlns:a16="http://schemas.microsoft.com/office/drawing/2014/main" id="{B94C956C-A7EB-41D1-BD7C-905C9AE14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679" y="4760912"/>
            <a:ext cx="131445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263" name="Picture 7">
            <a:extLst>
              <a:ext uri="{FF2B5EF4-FFF2-40B4-BE49-F238E27FC236}">
                <a16:creationId xmlns:a16="http://schemas.microsoft.com/office/drawing/2014/main" id="{B7B9458B-794E-4FF0-B2D8-5DE53EA12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443" y="4760913"/>
            <a:ext cx="1114425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5C9C431D-2DF0-49DB-965E-E0AE4C6E0D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altLang="cs-CZ" b="1" dirty="0" err="1">
                <a:solidFill>
                  <a:srgbClr val="0070C0"/>
                </a:solidFill>
              </a:rPr>
              <a:t>Proerytroblast</a:t>
            </a:r>
            <a:r>
              <a:rPr lang="cs-CZ" altLang="cs-CZ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B34D06AC-AD28-40BE-AD09-1BA16296DEE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99245" y="2133600"/>
            <a:ext cx="5620555" cy="3962400"/>
          </a:xfrm>
        </p:spPr>
        <p:txBody>
          <a:bodyPr/>
          <a:lstStyle/>
          <a:p>
            <a:r>
              <a:rPr lang="cs-CZ" altLang="cs-CZ" dirty="0">
                <a:sym typeface="Symbol" panose="05050102010706020507" pitchFamily="18" charset="2"/>
              </a:rPr>
              <a:t> 15 – 20 m</a:t>
            </a:r>
          </a:p>
          <a:p>
            <a:r>
              <a:rPr lang="cs-CZ" altLang="cs-CZ" dirty="0">
                <a:sym typeface="Symbol" panose="05050102010706020507" pitchFamily="18" charset="2"/>
              </a:rPr>
              <a:t>bazofilní cytoplazma, „ouškovité“ </a:t>
            </a:r>
            <a:r>
              <a:rPr lang="cs-CZ" altLang="cs-CZ" dirty="0" err="1">
                <a:sym typeface="Symbol" panose="05050102010706020507" pitchFamily="18" charset="2"/>
              </a:rPr>
              <a:t>protruze</a:t>
            </a:r>
            <a:r>
              <a:rPr lang="cs-CZ" altLang="cs-CZ" dirty="0">
                <a:sym typeface="Symbol" panose="05050102010706020507" pitchFamily="18" charset="2"/>
              </a:rPr>
              <a:t>.</a:t>
            </a:r>
          </a:p>
          <a:p>
            <a:r>
              <a:rPr lang="cs-CZ" altLang="cs-CZ" dirty="0">
                <a:sym typeface="Symbol" panose="05050102010706020507" pitchFamily="18" charset="2"/>
              </a:rPr>
              <a:t>sférické jádro, 2 – 3 </a:t>
            </a:r>
            <a:r>
              <a:rPr lang="cs-CZ" altLang="cs-CZ" dirty="0" err="1">
                <a:sym typeface="Symbol" panose="05050102010706020507" pitchFamily="18" charset="2"/>
              </a:rPr>
              <a:t>nucleoli</a:t>
            </a:r>
            <a:endParaRPr lang="cs-CZ" altLang="cs-CZ" dirty="0">
              <a:sym typeface="Symbol" panose="05050102010706020507" pitchFamily="18" charset="2"/>
            </a:endParaRPr>
          </a:p>
        </p:txBody>
      </p:sp>
      <p:pic>
        <p:nvPicPr>
          <p:cNvPr id="105476" name="Picture 4">
            <a:extLst>
              <a:ext uri="{FF2B5EF4-FFF2-40B4-BE49-F238E27FC236}">
                <a16:creationId xmlns:a16="http://schemas.microsoft.com/office/drawing/2014/main" id="{F6D55FCA-AF64-4B41-941B-3B73FFD0C47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00447" y="1417638"/>
            <a:ext cx="5071055" cy="421686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5478" name="Line 6">
            <a:extLst>
              <a:ext uri="{FF2B5EF4-FFF2-40B4-BE49-F238E27FC236}">
                <a16:creationId xmlns:a16="http://schemas.microsoft.com/office/drawing/2014/main" id="{EC36C3D9-5214-46AD-A05E-B3E7930AF198}"/>
              </a:ext>
            </a:extLst>
          </p:cNvPr>
          <p:cNvSpPr>
            <a:spLocks noChangeShapeType="1"/>
          </p:cNvSpPr>
          <p:nvPr/>
        </p:nvSpPr>
        <p:spPr bwMode="auto">
          <a:xfrm>
            <a:off x="7680326" y="1196975"/>
            <a:ext cx="1223963" cy="19446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5479" name="Line 7">
            <a:extLst>
              <a:ext uri="{FF2B5EF4-FFF2-40B4-BE49-F238E27FC236}">
                <a16:creationId xmlns:a16="http://schemas.microsoft.com/office/drawing/2014/main" id="{BA68E2E3-FD18-437D-91F4-BA5369251EBE}"/>
              </a:ext>
            </a:extLst>
          </p:cNvPr>
          <p:cNvSpPr>
            <a:spLocks noChangeShapeType="1"/>
          </p:cNvSpPr>
          <p:nvPr/>
        </p:nvSpPr>
        <p:spPr bwMode="auto">
          <a:xfrm>
            <a:off x="7680325" y="1196975"/>
            <a:ext cx="1511300" cy="32400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2176B5E8-94AE-4A79-A18E-FE092DEE21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altLang="cs-CZ" b="1" dirty="0">
                <a:solidFill>
                  <a:srgbClr val="0070C0"/>
                </a:solidFill>
              </a:rPr>
              <a:t>Bazofilní erytroblast</a:t>
            </a:r>
          </a:p>
        </p:txBody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FF26DECF-B732-40C2-BC80-4953716BF67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844676"/>
            <a:ext cx="5410200" cy="4251325"/>
          </a:xfrm>
        </p:spPr>
        <p:txBody>
          <a:bodyPr/>
          <a:lstStyle/>
          <a:p>
            <a:r>
              <a:rPr lang="cs-CZ" altLang="cs-CZ" dirty="0">
                <a:sym typeface="Symbol" panose="05050102010706020507" pitchFamily="18" charset="2"/>
              </a:rPr>
              <a:t> 16 m</a:t>
            </a:r>
          </a:p>
          <a:p>
            <a:r>
              <a:rPr lang="cs-CZ" altLang="cs-CZ" dirty="0">
                <a:sym typeface="Symbol" panose="05050102010706020507" pitchFamily="18" charset="2"/>
              </a:rPr>
              <a:t>bazofilní cytoplazma</a:t>
            </a:r>
          </a:p>
          <a:p>
            <a:r>
              <a:rPr lang="cs-CZ" altLang="cs-CZ" dirty="0">
                <a:sym typeface="Symbol" panose="05050102010706020507" pitchFamily="18" charset="2"/>
              </a:rPr>
              <a:t>kondenzace jaderného chromatinu</a:t>
            </a:r>
          </a:p>
          <a:p>
            <a:r>
              <a:rPr lang="cs-CZ" altLang="cs-CZ" dirty="0">
                <a:sym typeface="Symbol" panose="05050102010706020507" pitchFamily="18" charset="2"/>
              </a:rPr>
              <a:t>absence jadérek</a:t>
            </a:r>
          </a:p>
          <a:p>
            <a:pPr>
              <a:buFont typeface="Wingdings" panose="05000000000000000000" pitchFamily="2" charset="2"/>
              <a:buNone/>
            </a:pPr>
            <a:endParaRPr lang="cs-CZ" altLang="cs-CZ" dirty="0">
              <a:sym typeface="Symbol" panose="05050102010706020507" pitchFamily="18" charset="2"/>
            </a:endParaRPr>
          </a:p>
        </p:txBody>
      </p:sp>
      <p:pic>
        <p:nvPicPr>
          <p:cNvPr id="106500" name="Picture 4" descr="Erythroblastes basophiles">
            <a:extLst>
              <a:ext uri="{FF2B5EF4-FFF2-40B4-BE49-F238E27FC236}">
                <a16:creationId xmlns:a16="http://schemas.microsoft.com/office/drawing/2014/main" id="{4549A86B-40DC-45E3-AD7B-788BE30BEA2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1" y="1700212"/>
            <a:ext cx="5570410" cy="472634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6502" name="Line 6">
            <a:extLst>
              <a:ext uri="{FF2B5EF4-FFF2-40B4-BE49-F238E27FC236}">
                <a16:creationId xmlns:a16="http://schemas.microsoft.com/office/drawing/2014/main" id="{DFAE92FA-E3B7-4D3B-A0E5-B2B56304BEE8}"/>
              </a:ext>
            </a:extLst>
          </p:cNvPr>
          <p:cNvSpPr>
            <a:spLocks noChangeShapeType="1"/>
          </p:cNvSpPr>
          <p:nvPr/>
        </p:nvSpPr>
        <p:spPr bwMode="auto">
          <a:xfrm>
            <a:off x="7248526" y="1268414"/>
            <a:ext cx="350009" cy="30588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6503" name="Line 7">
            <a:extLst>
              <a:ext uri="{FF2B5EF4-FFF2-40B4-BE49-F238E27FC236}">
                <a16:creationId xmlns:a16="http://schemas.microsoft.com/office/drawing/2014/main" id="{CD5615C0-7992-4107-92F5-FF64B8CC22ED}"/>
              </a:ext>
            </a:extLst>
          </p:cNvPr>
          <p:cNvSpPr>
            <a:spLocks noChangeShapeType="1"/>
          </p:cNvSpPr>
          <p:nvPr/>
        </p:nvSpPr>
        <p:spPr bwMode="auto">
          <a:xfrm>
            <a:off x="7248526" y="1268414"/>
            <a:ext cx="1831080" cy="1474786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id="{3FE29B7B-716D-4B19-8FFF-05745F1533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altLang="cs-CZ" b="1" dirty="0" err="1">
                <a:solidFill>
                  <a:srgbClr val="0070C0"/>
                </a:solidFill>
              </a:rPr>
              <a:t>Polychromatofilní</a:t>
            </a:r>
            <a:r>
              <a:rPr lang="cs-CZ" altLang="cs-CZ" b="1" dirty="0">
                <a:solidFill>
                  <a:srgbClr val="0070C0"/>
                </a:solidFill>
              </a:rPr>
              <a:t> erytroblast</a:t>
            </a:r>
          </a:p>
        </p:txBody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2C0D4C0C-B1CE-438A-9DB1-3E0E4166DE7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746976" y="1773238"/>
            <a:ext cx="5420464" cy="4322762"/>
          </a:xfrm>
        </p:spPr>
        <p:txBody>
          <a:bodyPr/>
          <a:lstStyle/>
          <a:p>
            <a:r>
              <a:rPr lang="cs-CZ" altLang="cs-CZ" dirty="0">
                <a:sym typeface="Symbol" panose="05050102010706020507" pitchFamily="18" charset="2"/>
              </a:rPr>
              <a:t> 12 m</a:t>
            </a:r>
          </a:p>
          <a:p>
            <a:r>
              <a:rPr lang="cs-CZ" altLang="cs-CZ" dirty="0">
                <a:sym typeface="Symbol" panose="05050102010706020507" pitchFamily="18" charset="2"/>
              </a:rPr>
              <a:t>produkce hemoglobinu </a:t>
            </a:r>
            <a:r>
              <a:rPr lang="cs-CZ" altLang="cs-CZ" dirty="0">
                <a:sym typeface="Wingdings" panose="05000000000000000000" pitchFamily="2" charset="2"/>
              </a:rPr>
              <a:t></a:t>
            </a:r>
            <a:r>
              <a:rPr lang="cs-CZ" altLang="cs-CZ" dirty="0">
                <a:sym typeface="Symbol" panose="05050102010706020507" pitchFamily="18" charset="2"/>
              </a:rPr>
              <a:t> nepravidelné barvení cytoplazmy – místy </a:t>
            </a:r>
            <a:r>
              <a:rPr lang="cs-CZ" altLang="cs-CZ" dirty="0" err="1">
                <a:sym typeface="Symbol" panose="05050102010706020507" pitchFamily="18" charset="2"/>
              </a:rPr>
              <a:t>bazo</a:t>
            </a:r>
            <a:r>
              <a:rPr lang="cs-CZ" altLang="cs-CZ" dirty="0">
                <a:sym typeface="Symbol" panose="05050102010706020507" pitchFamily="18" charset="2"/>
              </a:rPr>
              <a:t>-, místy acidofilní</a:t>
            </a:r>
          </a:p>
          <a:p>
            <a:r>
              <a:rPr lang="cs-CZ" altLang="cs-CZ" dirty="0">
                <a:sym typeface="Symbol" panose="05050102010706020507" pitchFamily="18" charset="2"/>
              </a:rPr>
              <a:t>kondenzace chromatinu</a:t>
            </a:r>
          </a:p>
          <a:p>
            <a:pPr>
              <a:buFont typeface="Wingdings" panose="05000000000000000000" pitchFamily="2" charset="2"/>
              <a:buNone/>
            </a:pPr>
            <a:endParaRPr lang="cs-CZ" altLang="cs-CZ" dirty="0">
              <a:sym typeface="Symbol" panose="05050102010706020507" pitchFamily="18" charset="2"/>
            </a:endParaRPr>
          </a:p>
        </p:txBody>
      </p:sp>
      <p:pic>
        <p:nvPicPr>
          <p:cNvPr id="107524" name="Picture 4" descr="Erythroblastes polychromatophiles">
            <a:extLst>
              <a:ext uri="{FF2B5EF4-FFF2-40B4-BE49-F238E27FC236}">
                <a16:creationId xmlns:a16="http://schemas.microsoft.com/office/drawing/2014/main" id="{B82B39E7-7F4C-44C0-9D49-E63EE3306E1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1" y="1628775"/>
            <a:ext cx="5427310" cy="469475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7526" name="Line 6">
            <a:extLst>
              <a:ext uri="{FF2B5EF4-FFF2-40B4-BE49-F238E27FC236}">
                <a16:creationId xmlns:a16="http://schemas.microsoft.com/office/drawing/2014/main" id="{132E5377-0179-4A9D-800D-5A43C3EC164D}"/>
              </a:ext>
            </a:extLst>
          </p:cNvPr>
          <p:cNvSpPr>
            <a:spLocks noChangeShapeType="1"/>
          </p:cNvSpPr>
          <p:nvPr/>
        </p:nvSpPr>
        <p:spPr bwMode="auto">
          <a:xfrm>
            <a:off x="6743700" y="1268412"/>
            <a:ext cx="1369990" cy="356326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7527" name="Line 7">
            <a:extLst>
              <a:ext uri="{FF2B5EF4-FFF2-40B4-BE49-F238E27FC236}">
                <a16:creationId xmlns:a16="http://schemas.microsoft.com/office/drawing/2014/main" id="{C4C91A52-09F6-426E-827F-6E5793E28758}"/>
              </a:ext>
            </a:extLst>
          </p:cNvPr>
          <p:cNvSpPr>
            <a:spLocks noChangeShapeType="1"/>
          </p:cNvSpPr>
          <p:nvPr/>
        </p:nvSpPr>
        <p:spPr bwMode="auto">
          <a:xfrm>
            <a:off x="6743701" y="1268414"/>
            <a:ext cx="2477572" cy="256949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>
            <a:extLst>
              <a:ext uri="{FF2B5EF4-FFF2-40B4-BE49-F238E27FC236}">
                <a16:creationId xmlns:a16="http://schemas.microsoft.com/office/drawing/2014/main" id="{B3B3FCEF-E65E-4A51-A781-EFF8B51FCF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altLang="cs-CZ" b="1" dirty="0" err="1">
                <a:solidFill>
                  <a:srgbClr val="0070C0"/>
                </a:solidFill>
              </a:rPr>
              <a:t>Ortochromatofilní</a:t>
            </a:r>
            <a:r>
              <a:rPr lang="cs-CZ" altLang="cs-CZ" b="1" dirty="0">
                <a:solidFill>
                  <a:srgbClr val="0070C0"/>
                </a:solidFill>
              </a:rPr>
              <a:t> erytroblast</a:t>
            </a:r>
          </a:p>
        </p:txBody>
      </p:sp>
      <p:sp>
        <p:nvSpPr>
          <p:cNvPr id="109571" name="Rectangle 3">
            <a:extLst>
              <a:ext uri="{FF2B5EF4-FFF2-40B4-BE49-F238E27FC236}">
                <a16:creationId xmlns:a16="http://schemas.microsoft.com/office/drawing/2014/main" id="{CB0CDE0F-ACC0-4E8E-9691-021604CDC3E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700214"/>
            <a:ext cx="5410200" cy="4395787"/>
          </a:xfrm>
        </p:spPr>
        <p:txBody>
          <a:bodyPr/>
          <a:lstStyle/>
          <a:p>
            <a:r>
              <a:rPr lang="cs-CZ" altLang="cs-CZ" dirty="0">
                <a:sym typeface="Symbol" panose="05050102010706020507" pitchFamily="18" charset="2"/>
              </a:rPr>
              <a:t> 9 – 10 m</a:t>
            </a:r>
          </a:p>
          <a:p>
            <a:r>
              <a:rPr lang="cs-CZ" altLang="cs-CZ" dirty="0">
                <a:sym typeface="Symbol" panose="05050102010706020507" pitchFamily="18" charset="2"/>
              </a:rPr>
              <a:t>acidofilní cytoplazma + hemoglobin</a:t>
            </a:r>
          </a:p>
          <a:p>
            <a:r>
              <a:rPr lang="cs-CZ" altLang="cs-CZ" dirty="0" err="1">
                <a:sym typeface="Symbol" panose="05050102010706020507" pitchFamily="18" charset="2"/>
              </a:rPr>
              <a:t>pyknotické</a:t>
            </a:r>
            <a:r>
              <a:rPr lang="cs-CZ" altLang="cs-CZ" dirty="0">
                <a:sym typeface="Symbol" panose="05050102010706020507" pitchFamily="18" charset="2"/>
              </a:rPr>
              <a:t> jádro v excentrické pozici (před enukleací)</a:t>
            </a:r>
          </a:p>
          <a:p>
            <a:pPr>
              <a:buFont typeface="Wingdings" panose="05000000000000000000" pitchFamily="2" charset="2"/>
              <a:buNone/>
            </a:pPr>
            <a:endParaRPr lang="cs-CZ" altLang="cs-CZ" dirty="0">
              <a:sym typeface="Symbol" panose="05050102010706020507" pitchFamily="18" charset="2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cs-CZ" altLang="cs-CZ" dirty="0">
                <a:sym typeface="Symbol" panose="05050102010706020507" pitchFamily="18" charset="2"/>
              </a:rPr>
              <a:t> </a:t>
            </a:r>
          </a:p>
        </p:txBody>
      </p:sp>
      <p:pic>
        <p:nvPicPr>
          <p:cNvPr id="109572" name="Picture 4">
            <a:extLst>
              <a:ext uri="{FF2B5EF4-FFF2-40B4-BE49-F238E27FC236}">
                <a16:creationId xmlns:a16="http://schemas.microsoft.com/office/drawing/2014/main" id="{1C11A816-66CC-4608-A287-9C7865A9996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1" y="1628774"/>
            <a:ext cx="5624847" cy="486562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9574" name="Line 6">
            <a:extLst>
              <a:ext uri="{FF2B5EF4-FFF2-40B4-BE49-F238E27FC236}">
                <a16:creationId xmlns:a16="http://schemas.microsoft.com/office/drawing/2014/main" id="{88FD918C-3C7A-403D-B83F-060909D8CAD4}"/>
              </a:ext>
            </a:extLst>
          </p:cNvPr>
          <p:cNvSpPr>
            <a:spLocks noChangeShapeType="1"/>
          </p:cNvSpPr>
          <p:nvPr/>
        </p:nvSpPr>
        <p:spPr bwMode="auto">
          <a:xfrm>
            <a:off x="6816724" y="1196976"/>
            <a:ext cx="2391669" cy="261517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2B2B8D7F-F5AC-4FBE-BF3E-8946DA8192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137097"/>
            <a:ext cx="10972800" cy="847902"/>
          </a:xfrm>
        </p:spPr>
        <p:txBody>
          <a:bodyPr>
            <a:normAutofit/>
          </a:bodyPr>
          <a:lstStyle/>
          <a:p>
            <a:r>
              <a:rPr lang="cs-CZ" altLang="cs-CZ" b="1" dirty="0">
                <a:solidFill>
                  <a:srgbClr val="FF0000"/>
                </a:solidFill>
              </a:rPr>
              <a:t>Erytrocyty</a:t>
            </a:r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16BD0C17-66DE-4A6A-B296-91A50F7210B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115349"/>
            <a:ext cx="5968175" cy="3024187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cs-CZ" altLang="cs-CZ" sz="2000" dirty="0"/>
              <a:t>4 – 6 milionů/</a:t>
            </a:r>
            <a:r>
              <a:rPr lang="el-GR" altLang="cs-CZ" sz="2000" dirty="0"/>
              <a:t>μ</a:t>
            </a:r>
            <a:r>
              <a:rPr lang="cs-CZ" altLang="cs-CZ" sz="2000" dirty="0"/>
              <a:t>l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tvar: bikonkávní terčík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velikost: 7.4 </a:t>
            </a:r>
            <a:r>
              <a:rPr lang="el-GR" altLang="cs-CZ" sz="2000" dirty="0"/>
              <a:t>μ</a:t>
            </a:r>
            <a:r>
              <a:rPr lang="cs-CZ" altLang="cs-CZ" sz="2000" dirty="0"/>
              <a:t>m (</a:t>
            </a:r>
            <a:r>
              <a:rPr lang="cs-CZ" altLang="cs-CZ" sz="2000" dirty="0" err="1"/>
              <a:t>normocyt</a:t>
            </a:r>
            <a:r>
              <a:rPr lang="cs-CZ" altLang="cs-CZ" sz="2000" dirty="0"/>
              <a:t>) 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struktura: </a:t>
            </a:r>
          </a:p>
          <a:p>
            <a:pPr lvl="1">
              <a:lnSpc>
                <a:spcPct val="80000"/>
              </a:lnSpc>
            </a:pPr>
            <a:r>
              <a:rPr lang="cs-CZ" altLang="cs-CZ" sz="2000" dirty="0" err="1"/>
              <a:t>plazmalema</a:t>
            </a:r>
            <a:endParaRPr lang="cs-CZ" altLang="cs-CZ" sz="2000" dirty="0"/>
          </a:p>
          <a:p>
            <a:pPr lvl="1">
              <a:lnSpc>
                <a:spcPct val="80000"/>
              </a:lnSpc>
            </a:pPr>
            <a:r>
              <a:rPr lang="cs-CZ" altLang="cs-CZ" sz="2000" dirty="0"/>
              <a:t>cytoplazma + hemoglobin 33 % </a:t>
            </a:r>
          </a:p>
          <a:p>
            <a:pPr lvl="1">
              <a:lnSpc>
                <a:spcPct val="80000"/>
              </a:lnSpc>
            </a:pPr>
            <a:r>
              <a:rPr lang="cs-CZ" altLang="cs-CZ" sz="2000" dirty="0"/>
              <a:t>chybí jádro a buněčné organely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životnost: 120 dní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funkce: transport O</a:t>
            </a:r>
            <a:r>
              <a:rPr lang="cs-CZ" altLang="cs-CZ" sz="2000" baseline="30000" dirty="0"/>
              <a:t>2</a:t>
            </a:r>
            <a:r>
              <a:rPr lang="cs-CZ" altLang="cs-CZ" sz="2000" dirty="0"/>
              <a:t> a CO</a:t>
            </a:r>
            <a:r>
              <a:rPr lang="cs-CZ" altLang="cs-CZ" sz="2000" baseline="30000" dirty="0"/>
              <a:t>2</a:t>
            </a:r>
          </a:p>
          <a:p>
            <a:pPr>
              <a:lnSpc>
                <a:spcPct val="80000"/>
              </a:lnSpc>
            </a:pPr>
            <a:endParaRPr lang="el-GR" altLang="cs-CZ" sz="2000" baseline="30000" dirty="0"/>
          </a:p>
        </p:txBody>
      </p:sp>
      <p:pic>
        <p:nvPicPr>
          <p:cNvPr id="61460" name="Picture 20" descr="746px-A_red_blood_cell_in_a_capillary,_pancreatic_tissue_-_TEM">
            <a:extLst>
              <a:ext uri="{FF2B5EF4-FFF2-40B4-BE49-F238E27FC236}">
                <a16:creationId xmlns:a16="http://schemas.microsoft.com/office/drawing/2014/main" id="{8B44674D-E8E2-4F47-AE07-3B430FC08E4F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29730" y="3342721"/>
            <a:ext cx="4298400" cy="345594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61" name="Picture 21" descr="ANd9GcSMK5q4k4Q9Rz-xA7NLscxyIrqKSjiuZM4RNkAMokaVolFm5ZUBtw">
            <a:hlinkClick r:id="rId3"/>
            <a:extLst>
              <a:ext uri="{FF2B5EF4-FFF2-40B4-BE49-F238E27FC236}">
                <a16:creationId xmlns:a16="http://schemas.microsoft.com/office/drawing/2014/main" id="{4E4A59C2-DE43-48CF-8E62-E4EAD65FF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324" y="4070528"/>
            <a:ext cx="3339676" cy="2249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503DFAA4-D9A1-4CA4-A23F-FBD9371FDC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9730" y="30208"/>
            <a:ext cx="4297687" cy="32400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>
            <a:extLst>
              <a:ext uri="{FF2B5EF4-FFF2-40B4-BE49-F238E27FC236}">
                <a16:creationId xmlns:a16="http://schemas.microsoft.com/office/drawing/2014/main" id="{7AFAA5B8-E5CC-4D9D-80E9-0AB48AD5F8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altLang="cs-CZ" b="1" dirty="0" err="1">
                <a:solidFill>
                  <a:srgbClr val="0070C0"/>
                </a:solidFill>
              </a:rPr>
              <a:t>Reticulocyt</a:t>
            </a:r>
            <a:endParaRPr lang="cs-CZ" altLang="cs-CZ" b="1" dirty="0">
              <a:solidFill>
                <a:srgbClr val="0070C0"/>
              </a:solidFill>
            </a:endParaRPr>
          </a:p>
        </p:txBody>
      </p:sp>
      <p:sp>
        <p:nvSpPr>
          <p:cNvPr id="135171" name="Rectangle 3">
            <a:extLst>
              <a:ext uri="{FF2B5EF4-FFF2-40B4-BE49-F238E27FC236}">
                <a16:creationId xmlns:a16="http://schemas.microsoft.com/office/drawing/2014/main" id="{A78EDA42-1DEE-4CBD-A66E-C1006B15448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773238"/>
            <a:ext cx="5410200" cy="4322762"/>
          </a:xfrm>
        </p:spPr>
        <p:txBody>
          <a:bodyPr/>
          <a:lstStyle/>
          <a:p>
            <a:r>
              <a:rPr lang="cs-CZ" altLang="cs-CZ" dirty="0">
                <a:sym typeface="Symbol" panose="05050102010706020507" pitchFamily="18" charset="2"/>
              </a:rPr>
              <a:t> 8 m</a:t>
            </a:r>
          </a:p>
          <a:p>
            <a:r>
              <a:rPr lang="cs-CZ" altLang="cs-CZ" dirty="0">
                <a:sym typeface="Symbol" panose="05050102010706020507" pitchFamily="18" charset="2"/>
              </a:rPr>
              <a:t>acidofilní cytoplazma (hemoglobin)</a:t>
            </a:r>
          </a:p>
          <a:p>
            <a:r>
              <a:rPr lang="cs-CZ" altLang="cs-CZ" dirty="0">
                <a:sym typeface="Symbol" panose="05050102010706020507" pitchFamily="18" charset="2"/>
              </a:rPr>
              <a:t>BEZ JÁDRA, se zbytky organel – </a:t>
            </a:r>
            <a:r>
              <a:rPr lang="cs-CZ" altLang="cs-CZ" dirty="0" err="1">
                <a:sym typeface="Symbol" panose="05050102010706020507" pitchFamily="18" charset="2"/>
              </a:rPr>
              <a:t>substantia</a:t>
            </a:r>
            <a:r>
              <a:rPr lang="cs-CZ" altLang="cs-CZ" dirty="0">
                <a:sym typeface="Symbol" panose="05050102010706020507" pitchFamily="18" charset="2"/>
              </a:rPr>
              <a:t> </a:t>
            </a:r>
            <a:r>
              <a:rPr lang="cs-CZ" altLang="cs-CZ" dirty="0" err="1">
                <a:sym typeface="Symbol" panose="05050102010706020507" pitchFamily="18" charset="2"/>
              </a:rPr>
              <a:t>reticulofilamentosa</a:t>
            </a:r>
            <a:endParaRPr lang="cs-CZ" altLang="cs-CZ" dirty="0">
              <a:sym typeface="Symbol" panose="05050102010706020507" pitchFamily="18" charset="2"/>
            </a:endParaRPr>
          </a:p>
          <a:p>
            <a:pPr>
              <a:buFont typeface="Wingdings" panose="05000000000000000000" pitchFamily="2" charset="2"/>
              <a:buNone/>
            </a:pPr>
            <a:endParaRPr lang="cs-CZ" altLang="cs-CZ" dirty="0">
              <a:sym typeface="Symbol" panose="05050102010706020507" pitchFamily="18" charset="2"/>
            </a:endParaRPr>
          </a:p>
        </p:txBody>
      </p:sp>
      <p:pic>
        <p:nvPicPr>
          <p:cNvPr id="135172" name="Picture 4" descr="réticulocytes">
            <a:extLst>
              <a:ext uri="{FF2B5EF4-FFF2-40B4-BE49-F238E27FC236}">
                <a16:creationId xmlns:a16="http://schemas.microsoft.com/office/drawing/2014/main" id="{7C77011E-97A8-4B5C-B171-142873D290D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1" y="1628775"/>
            <a:ext cx="5277117" cy="456483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5174" name="Line 6">
            <a:extLst>
              <a:ext uri="{FF2B5EF4-FFF2-40B4-BE49-F238E27FC236}">
                <a16:creationId xmlns:a16="http://schemas.microsoft.com/office/drawing/2014/main" id="{9BBBDDFC-F5D8-40B6-9AF8-0F036B13D254}"/>
              </a:ext>
            </a:extLst>
          </p:cNvPr>
          <p:cNvSpPr>
            <a:spLocks noChangeShapeType="1"/>
          </p:cNvSpPr>
          <p:nvPr/>
        </p:nvSpPr>
        <p:spPr bwMode="auto">
          <a:xfrm>
            <a:off x="6600825" y="1268413"/>
            <a:ext cx="0" cy="237630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5175" name="Line 7">
            <a:extLst>
              <a:ext uri="{FF2B5EF4-FFF2-40B4-BE49-F238E27FC236}">
                <a16:creationId xmlns:a16="http://schemas.microsoft.com/office/drawing/2014/main" id="{BFC391EB-0561-4560-93D1-DB80EEB67465}"/>
              </a:ext>
            </a:extLst>
          </p:cNvPr>
          <p:cNvSpPr>
            <a:spLocks noChangeShapeType="1"/>
          </p:cNvSpPr>
          <p:nvPr/>
        </p:nvSpPr>
        <p:spPr bwMode="auto">
          <a:xfrm>
            <a:off x="6600826" y="1268414"/>
            <a:ext cx="2620447" cy="192554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5176" name="Line 8">
            <a:extLst>
              <a:ext uri="{FF2B5EF4-FFF2-40B4-BE49-F238E27FC236}">
                <a16:creationId xmlns:a16="http://schemas.microsoft.com/office/drawing/2014/main" id="{6907FA6F-D68A-434B-AC48-BB736F11FCF7}"/>
              </a:ext>
            </a:extLst>
          </p:cNvPr>
          <p:cNvSpPr>
            <a:spLocks noChangeShapeType="1"/>
          </p:cNvSpPr>
          <p:nvPr/>
        </p:nvSpPr>
        <p:spPr bwMode="auto">
          <a:xfrm>
            <a:off x="6600825" y="1268414"/>
            <a:ext cx="2852268" cy="283994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5177" name="Text Box 9">
            <a:extLst>
              <a:ext uri="{FF2B5EF4-FFF2-40B4-BE49-F238E27FC236}">
                <a16:creationId xmlns:a16="http://schemas.microsoft.com/office/drawing/2014/main" id="{0C3C7F2E-070A-4A95-B3A4-C0A6CAFC62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7236" y="6230938"/>
            <a:ext cx="26514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dirty="0" err="1"/>
              <a:t>brilant-cresyl</a:t>
            </a:r>
            <a:r>
              <a:rPr lang="cs-CZ" altLang="cs-CZ" dirty="0"/>
              <a:t> blue </a:t>
            </a:r>
            <a:r>
              <a:rPr lang="cs-CZ" altLang="cs-CZ" dirty="0" err="1"/>
              <a:t>staining</a:t>
            </a:r>
            <a:endParaRPr lang="cs-CZ" altLang="cs-CZ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>
            <a:extLst>
              <a:ext uri="{FF2B5EF4-FFF2-40B4-BE49-F238E27FC236}">
                <a16:creationId xmlns:a16="http://schemas.microsoft.com/office/drawing/2014/main" id="{A599DFA1-A336-4EAE-8B17-B6A556B126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5321" y="32648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altLang="cs-CZ" b="1" dirty="0" err="1">
                <a:solidFill>
                  <a:srgbClr val="0070C0"/>
                </a:solidFill>
              </a:rPr>
              <a:t>Erythropoiesis</a:t>
            </a:r>
            <a:r>
              <a:rPr lang="cs-CZ" altLang="cs-CZ" b="1" dirty="0">
                <a:solidFill>
                  <a:srgbClr val="0070C0"/>
                </a:solidFill>
              </a:rPr>
              <a:t> - rekapitulace</a:t>
            </a:r>
          </a:p>
        </p:txBody>
      </p:sp>
      <p:pic>
        <p:nvPicPr>
          <p:cNvPr id="145412" name="Picture 4">
            <a:extLst>
              <a:ext uri="{FF2B5EF4-FFF2-40B4-BE49-F238E27FC236}">
                <a16:creationId xmlns:a16="http://schemas.microsoft.com/office/drawing/2014/main" id="{9344E3A2-5A1A-4655-8801-A1B46A4D27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" b="1"/>
          <a:stretch/>
        </p:blipFill>
        <p:spPr>
          <a:xfrm>
            <a:off x="2230258" y="1468192"/>
            <a:ext cx="7705725" cy="51165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>
            <a:extLst>
              <a:ext uri="{FF2B5EF4-FFF2-40B4-BE49-F238E27FC236}">
                <a16:creationId xmlns:a16="http://schemas.microsoft.com/office/drawing/2014/main" id="{3AE861CD-83E9-44A6-B795-0154F246E2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6749" y="56687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altLang="cs-CZ" b="1" dirty="0">
                <a:solidFill>
                  <a:srgbClr val="0070C0"/>
                </a:solidFill>
              </a:rPr>
              <a:t>Granulo(</a:t>
            </a:r>
            <a:r>
              <a:rPr lang="cs-CZ" altLang="cs-CZ" b="1" dirty="0" err="1">
                <a:solidFill>
                  <a:srgbClr val="0070C0"/>
                </a:solidFill>
              </a:rPr>
              <a:t>cyto</a:t>
            </a:r>
            <a:r>
              <a:rPr lang="cs-CZ" altLang="cs-CZ" b="1" dirty="0">
                <a:solidFill>
                  <a:srgbClr val="0070C0"/>
                </a:solidFill>
              </a:rPr>
              <a:t>)</a:t>
            </a:r>
            <a:r>
              <a:rPr lang="cs-CZ" altLang="cs-CZ" b="1" dirty="0" err="1">
                <a:solidFill>
                  <a:srgbClr val="0070C0"/>
                </a:solidFill>
              </a:rPr>
              <a:t>poiesis</a:t>
            </a:r>
            <a:br>
              <a:rPr lang="cs-CZ" altLang="cs-CZ" b="1" dirty="0">
                <a:solidFill>
                  <a:srgbClr val="0070C0"/>
                </a:solidFill>
              </a:rPr>
            </a:br>
            <a:endParaRPr lang="cs-CZ" altLang="cs-CZ" b="1" dirty="0">
              <a:solidFill>
                <a:srgbClr val="0070C0"/>
              </a:solidFill>
            </a:endParaRPr>
          </a:p>
        </p:txBody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2CFC5AC5-CF6E-4203-BCDA-0BBDF0184A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13008" y="1820997"/>
            <a:ext cx="8605234" cy="5472112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cs-CZ" altLang="cs-CZ" dirty="0"/>
              <a:t>Myeloblast</a:t>
            </a:r>
          </a:p>
          <a:p>
            <a:pPr>
              <a:lnSpc>
                <a:spcPct val="90000"/>
              </a:lnSpc>
            </a:pPr>
            <a:r>
              <a:rPr lang="cs-CZ" altLang="cs-CZ" dirty="0" err="1"/>
              <a:t>Promyelocyt</a:t>
            </a:r>
            <a:endParaRPr lang="cs-CZ" altLang="cs-CZ" dirty="0"/>
          </a:p>
          <a:p>
            <a:pPr>
              <a:lnSpc>
                <a:spcPct val="90000"/>
              </a:lnSpc>
            </a:pPr>
            <a:r>
              <a:rPr lang="cs-CZ" altLang="cs-CZ" dirty="0"/>
              <a:t>Myelocyt</a:t>
            </a:r>
          </a:p>
          <a:p>
            <a:pPr lvl="1"/>
            <a:r>
              <a:rPr lang="cs-CZ" altLang="cs-CZ" i="1" dirty="0"/>
              <a:t>Neutrofilní</a:t>
            </a:r>
          </a:p>
          <a:p>
            <a:pPr lvl="1"/>
            <a:r>
              <a:rPr lang="cs-CZ" altLang="cs-CZ" i="1" dirty="0"/>
              <a:t>eosinofilní </a:t>
            </a:r>
          </a:p>
          <a:p>
            <a:pPr lvl="1"/>
            <a:r>
              <a:rPr lang="cs-CZ" altLang="cs-CZ" i="1" dirty="0"/>
              <a:t>basofilní</a:t>
            </a:r>
          </a:p>
          <a:p>
            <a:pPr>
              <a:lnSpc>
                <a:spcPct val="90000"/>
              </a:lnSpc>
            </a:pPr>
            <a:r>
              <a:rPr lang="cs-CZ" altLang="cs-CZ" dirty="0" err="1"/>
              <a:t>Metamyelocyt</a:t>
            </a:r>
            <a:endParaRPr lang="cs-CZ" altLang="cs-CZ" dirty="0"/>
          </a:p>
          <a:p>
            <a:pPr lvl="1"/>
            <a:r>
              <a:rPr lang="cs-CZ" altLang="cs-CZ" i="1" dirty="0"/>
              <a:t>Neutrofilní</a:t>
            </a:r>
          </a:p>
          <a:p>
            <a:pPr lvl="1"/>
            <a:r>
              <a:rPr lang="cs-CZ" altLang="cs-CZ" i="1" dirty="0"/>
              <a:t>eosinofilní  </a:t>
            </a:r>
          </a:p>
          <a:p>
            <a:pPr lvl="1"/>
            <a:r>
              <a:rPr lang="cs-CZ" altLang="cs-CZ" i="1" dirty="0"/>
              <a:t>basofilní </a:t>
            </a:r>
          </a:p>
          <a:p>
            <a:pPr>
              <a:buNone/>
            </a:pPr>
            <a:r>
              <a:rPr lang="cs-CZ" altLang="cs-CZ" i="1" dirty="0"/>
              <a:t>                                 </a:t>
            </a:r>
            <a:r>
              <a:rPr lang="cs-CZ" altLang="cs-CZ" dirty="0"/>
              <a:t>GRANULOCYT</a:t>
            </a:r>
            <a:endParaRPr lang="cs-CZ" altLang="cs-CZ" i="1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dirty="0"/>
              <a:t>                                            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dirty="0"/>
              <a:t>  </a:t>
            </a:r>
          </a:p>
        </p:txBody>
      </p:sp>
      <p:sp>
        <p:nvSpPr>
          <p:cNvPr id="112644" name="AutoShape 4">
            <a:extLst>
              <a:ext uri="{FF2B5EF4-FFF2-40B4-BE49-F238E27FC236}">
                <a16:creationId xmlns:a16="http://schemas.microsoft.com/office/drawing/2014/main" id="{0E27DADB-4221-41C5-B17D-1F45E91E1B91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-953048" y="3080678"/>
            <a:ext cx="2736850" cy="36036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12645" name="AutoShape 5">
            <a:extLst>
              <a:ext uri="{FF2B5EF4-FFF2-40B4-BE49-F238E27FC236}">
                <a16:creationId xmlns:a16="http://schemas.microsoft.com/office/drawing/2014/main" id="{DDED1ADA-FBB0-4D46-8D6A-ED3290F85712}"/>
              </a:ext>
            </a:extLst>
          </p:cNvPr>
          <p:cNvSpPr>
            <a:spLocks/>
          </p:cNvSpPr>
          <p:nvPr/>
        </p:nvSpPr>
        <p:spPr bwMode="auto">
          <a:xfrm>
            <a:off x="3163756" y="4576366"/>
            <a:ext cx="142875" cy="1296987"/>
          </a:xfrm>
          <a:prstGeom prst="rightBrace">
            <a:avLst>
              <a:gd name="adj1" fmla="val 75648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12647" name="AutoShape 7">
            <a:extLst>
              <a:ext uri="{FF2B5EF4-FFF2-40B4-BE49-F238E27FC236}">
                <a16:creationId xmlns:a16="http://schemas.microsoft.com/office/drawing/2014/main" id="{98BA3096-DA69-4F17-BA11-63E96E69016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738330" y="4967958"/>
            <a:ext cx="431800" cy="82508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3925" y="1479294"/>
            <a:ext cx="6538075" cy="461938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>
            <a:extLst>
              <a:ext uri="{FF2B5EF4-FFF2-40B4-BE49-F238E27FC236}">
                <a16:creationId xmlns:a16="http://schemas.microsoft.com/office/drawing/2014/main" id="{D0AE5A0A-CDE7-4C85-B866-D5CD45D957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b="1" dirty="0" err="1">
                <a:solidFill>
                  <a:srgbClr val="0070C0"/>
                </a:solidFill>
              </a:rPr>
              <a:t>Granulopoiesis</a:t>
            </a:r>
            <a:endParaRPr lang="cs-CZ" altLang="cs-CZ" b="1" dirty="0">
              <a:solidFill>
                <a:srgbClr val="0070C0"/>
              </a:solidFill>
            </a:endParaRPr>
          </a:p>
        </p:txBody>
      </p:sp>
      <p:sp>
        <p:nvSpPr>
          <p:cNvPr id="115715" name="Rectangle 3">
            <a:extLst>
              <a:ext uri="{FF2B5EF4-FFF2-40B4-BE49-F238E27FC236}">
                <a16:creationId xmlns:a16="http://schemas.microsoft.com/office/drawing/2014/main" id="{98411915-32C9-43D7-B082-EC08404A283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734096" y="1600200"/>
            <a:ext cx="10303097" cy="4495800"/>
          </a:xfrm>
        </p:spPr>
        <p:txBody>
          <a:bodyPr/>
          <a:lstStyle/>
          <a:p>
            <a:pPr marL="0" indent="0">
              <a:buNone/>
            </a:pPr>
            <a:r>
              <a:rPr lang="cs-CZ" altLang="cs-CZ" sz="2400" dirty="0"/>
              <a:t>Opakované mitózy:</a:t>
            </a:r>
          </a:p>
          <a:p>
            <a:r>
              <a:rPr lang="cs-CZ" altLang="cs-CZ" sz="2400" dirty="0">
                <a:sym typeface="Wingdings" panose="05000000000000000000" pitchFamily="2" charset="2"/>
              </a:rPr>
              <a:t> </a:t>
            </a:r>
            <a:r>
              <a:rPr lang="cs-CZ" altLang="cs-CZ" sz="2400" b="1" dirty="0">
                <a:solidFill>
                  <a:schemeClr val="folHlink"/>
                </a:solidFill>
                <a:sym typeface="Symbol" panose="05050102010706020507" pitchFamily="18" charset="2"/>
              </a:rPr>
              <a:t></a:t>
            </a:r>
            <a:r>
              <a:rPr lang="cs-CZ" altLang="cs-CZ" sz="2400" dirty="0">
                <a:solidFill>
                  <a:schemeClr val="folHlink"/>
                </a:solidFill>
                <a:sym typeface="Symbol" panose="05050102010706020507" pitchFamily="18" charset="2"/>
              </a:rPr>
              <a:t> buněk</a:t>
            </a:r>
            <a:r>
              <a:rPr lang="cs-CZ" altLang="cs-CZ" sz="2400" dirty="0">
                <a:sym typeface="Wingdings" panose="05000000000000000000" pitchFamily="2" charset="2"/>
              </a:rPr>
              <a:t> se zmenšuje z 20 </a:t>
            </a:r>
            <a:r>
              <a:rPr lang="cs-CZ" altLang="cs-CZ" sz="2400" dirty="0">
                <a:sym typeface="Symbol" panose="05050102010706020507" pitchFamily="18" charset="2"/>
              </a:rPr>
              <a:t>m na 10-14 m (</a:t>
            </a:r>
            <a:r>
              <a:rPr lang="cs-CZ" altLang="cs-CZ" sz="2400" dirty="0" err="1">
                <a:sym typeface="Symbol" panose="05050102010706020507" pitchFamily="18" charset="2"/>
              </a:rPr>
              <a:t>výjímka</a:t>
            </a:r>
            <a:r>
              <a:rPr lang="cs-CZ" altLang="cs-CZ" sz="2400" dirty="0">
                <a:sym typeface="Symbol" panose="05050102010706020507" pitchFamily="18" charset="2"/>
              </a:rPr>
              <a:t> - </a:t>
            </a:r>
            <a:r>
              <a:rPr lang="cs-CZ" altLang="cs-CZ" sz="2400" dirty="0" err="1">
                <a:sym typeface="Symbol" panose="05050102010706020507" pitchFamily="18" charset="2"/>
              </a:rPr>
              <a:t>promyelocyt</a:t>
            </a:r>
            <a:r>
              <a:rPr lang="cs-CZ" altLang="cs-CZ" sz="2400" dirty="0">
                <a:sym typeface="Symbol" panose="05050102010706020507" pitchFamily="18" charset="2"/>
              </a:rPr>
              <a:t>)</a:t>
            </a:r>
          </a:p>
          <a:p>
            <a:r>
              <a:rPr lang="cs-CZ" altLang="cs-CZ" sz="2400" dirty="0">
                <a:sym typeface="Symbol" panose="05050102010706020507" pitchFamily="18" charset="2"/>
              </a:rPr>
              <a:t> kondenzace jaderného chromatinu, změna </a:t>
            </a:r>
            <a:r>
              <a:rPr lang="cs-CZ" altLang="cs-CZ" sz="2400" dirty="0">
                <a:solidFill>
                  <a:schemeClr val="folHlink"/>
                </a:solidFill>
                <a:sym typeface="Symbol" panose="05050102010706020507" pitchFamily="18" charset="2"/>
              </a:rPr>
              <a:t>tvaru jádra</a:t>
            </a:r>
            <a:r>
              <a:rPr lang="cs-CZ" altLang="cs-CZ" sz="2400" dirty="0">
                <a:sym typeface="Symbol" panose="05050102010706020507" pitchFamily="18" charset="2"/>
              </a:rPr>
              <a:t> (koule </a:t>
            </a:r>
            <a:r>
              <a:rPr lang="cs-CZ" altLang="cs-CZ" sz="2400" b="1" dirty="0">
                <a:sym typeface="Wingdings" panose="05000000000000000000" pitchFamily="2" charset="2"/>
              </a:rPr>
              <a:t></a:t>
            </a:r>
            <a:r>
              <a:rPr lang="cs-CZ" altLang="cs-CZ" sz="2400" dirty="0">
                <a:sym typeface="Symbol" panose="05050102010706020507" pitchFamily="18" charset="2"/>
              </a:rPr>
              <a:t> tyčka)</a:t>
            </a:r>
          </a:p>
          <a:p>
            <a:r>
              <a:rPr lang="cs-CZ" altLang="cs-CZ" sz="2400" dirty="0">
                <a:sym typeface="Symbol" panose="05050102010706020507" pitchFamily="18" charset="2"/>
              </a:rPr>
              <a:t> produkce </a:t>
            </a:r>
            <a:r>
              <a:rPr lang="cs-CZ" altLang="cs-CZ" sz="2400" dirty="0">
                <a:solidFill>
                  <a:schemeClr val="folHlink"/>
                </a:solidFill>
                <a:sym typeface="Symbol" panose="05050102010706020507" pitchFamily="18" charset="2"/>
              </a:rPr>
              <a:t>specifických granulí</a:t>
            </a:r>
          </a:p>
          <a:p>
            <a:r>
              <a:rPr lang="cs-CZ" altLang="cs-CZ" sz="2400" dirty="0">
                <a:sym typeface="Symbol" panose="05050102010706020507" pitchFamily="18" charset="2"/>
              </a:rPr>
              <a:t> změna </a:t>
            </a:r>
            <a:r>
              <a:rPr lang="cs-CZ" altLang="cs-CZ" sz="2400" dirty="0">
                <a:solidFill>
                  <a:schemeClr val="folHlink"/>
                </a:solidFill>
                <a:sym typeface="Symbol" panose="05050102010706020507" pitchFamily="18" charset="2"/>
              </a:rPr>
              <a:t>barvitelnosti</a:t>
            </a:r>
            <a:r>
              <a:rPr lang="cs-CZ" altLang="cs-CZ" sz="2400" dirty="0">
                <a:sym typeface="Symbol" panose="05050102010706020507" pitchFamily="18" charset="2"/>
              </a:rPr>
              <a:t> </a:t>
            </a:r>
            <a:r>
              <a:rPr lang="cs-CZ" altLang="cs-CZ" sz="2400" dirty="0">
                <a:solidFill>
                  <a:schemeClr val="folHlink"/>
                </a:solidFill>
                <a:sym typeface="Symbol" panose="05050102010706020507" pitchFamily="18" charset="2"/>
              </a:rPr>
              <a:t>cytoplazmy </a:t>
            </a:r>
            <a:r>
              <a:rPr lang="cs-CZ" altLang="cs-CZ" sz="2400" dirty="0">
                <a:sym typeface="Symbol" panose="05050102010706020507" pitchFamily="18" charset="2"/>
              </a:rPr>
              <a:t>– bazofilie (</a:t>
            </a:r>
            <a:r>
              <a:rPr lang="cs-CZ" altLang="cs-CZ" sz="2400" dirty="0" err="1">
                <a:sym typeface="Symbol" panose="05050102010706020507" pitchFamily="18" charset="2"/>
              </a:rPr>
              <a:t>ribosomes</a:t>
            </a:r>
            <a:r>
              <a:rPr lang="cs-CZ" altLang="cs-CZ" sz="2400" dirty="0">
                <a:sym typeface="Symbol" panose="05050102010706020507" pitchFamily="18" charset="2"/>
              </a:rPr>
              <a:t>) </a:t>
            </a:r>
            <a:r>
              <a:rPr lang="cs-CZ" altLang="cs-CZ" sz="2400" b="1" dirty="0">
                <a:sym typeface="Wingdings" panose="05000000000000000000" pitchFamily="2" charset="2"/>
              </a:rPr>
              <a:t></a:t>
            </a:r>
            <a:r>
              <a:rPr lang="cs-CZ" altLang="cs-CZ" sz="2400" dirty="0">
                <a:sym typeface="Symbol" panose="05050102010706020507" pitchFamily="18" charset="2"/>
              </a:rPr>
              <a:t> </a:t>
            </a:r>
            <a:r>
              <a:rPr lang="cs-CZ" altLang="cs-CZ" sz="2400" dirty="0" err="1">
                <a:sym typeface="Symbol" panose="05050102010706020507" pitchFamily="18" charset="2"/>
              </a:rPr>
              <a:t>acidofilie</a:t>
            </a:r>
            <a:r>
              <a:rPr lang="cs-CZ" altLang="cs-CZ" sz="2400" dirty="0">
                <a:sym typeface="Symbol" panose="05050102010706020507" pitchFamily="18" charset="2"/>
              </a:rPr>
              <a:t> (specifická granula)</a:t>
            </a:r>
          </a:p>
          <a:p>
            <a:endParaRPr lang="cs-CZ" altLang="cs-CZ" sz="2400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6" name="Picture 2">
            <a:extLst>
              <a:ext uri="{FF2B5EF4-FFF2-40B4-BE49-F238E27FC236}">
                <a16:creationId xmlns:a16="http://schemas.microsoft.com/office/drawing/2014/main" id="{BB0944E9-2DCF-4AAB-A367-31E983BFC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836613"/>
            <a:ext cx="16287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6307" name="Picture 3">
            <a:extLst>
              <a:ext uri="{FF2B5EF4-FFF2-40B4-BE49-F238E27FC236}">
                <a16:creationId xmlns:a16="http://schemas.microsoft.com/office/drawing/2014/main" id="{89FAA7F8-80F8-44BA-9283-19E3B990E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4" y="908050"/>
            <a:ext cx="1933575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6308" name="Picture 4">
            <a:extLst>
              <a:ext uri="{FF2B5EF4-FFF2-40B4-BE49-F238E27FC236}">
                <a16:creationId xmlns:a16="http://schemas.microsoft.com/office/drawing/2014/main" id="{35E40DFF-65A4-43EF-95F2-44B9E9936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4" y="908051"/>
            <a:ext cx="1590675" cy="149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6309" name="Picture 5">
            <a:extLst>
              <a:ext uri="{FF2B5EF4-FFF2-40B4-BE49-F238E27FC236}">
                <a16:creationId xmlns:a16="http://schemas.microsoft.com/office/drawing/2014/main" id="{87D04715-E00D-4A2D-9023-C49250569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589" y="981076"/>
            <a:ext cx="1419225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6310" name="Picture 6">
            <a:extLst>
              <a:ext uri="{FF2B5EF4-FFF2-40B4-BE49-F238E27FC236}">
                <a16:creationId xmlns:a16="http://schemas.microsoft.com/office/drawing/2014/main" id="{3DA9DDD2-06AE-40D6-A2B3-788F6BDC6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0" y="3284539"/>
            <a:ext cx="1333500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6311" name="Picture 7">
            <a:extLst>
              <a:ext uri="{FF2B5EF4-FFF2-40B4-BE49-F238E27FC236}">
                <a16:creationId xmlns:a16="http://schemas.microsoft.com/office/drawing/2014/main" id="{6DF9F328-5EAB-48F1-B515-6BAECF5FB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976" y="5229225"/>
            <a:ext cx="1343025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6312" name="Picture 8">
            <a:extLst>
              <a:ext uri="{FF2B5EF4-FFF2-40B4-BE49-F238E27FC236}">
                <a16:creationId xmlns:a16="http://schemas.microsoft.com/office/drawing/2014/main" id="{CEF97039-BAD7-4DC6-A0FA-1C7212F91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5" y="3429001"/>
            <a:ext cx="1257300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6313" name="Picture 9">
            <a:extLst>
              <a:ext uri="{FF2B5EF4-FFF2-40B4-BE49-F238E27FC236}">
                <a16:creationId xmlns:a16="http://schemas.microsoft.com/office/drawing/2014/main" id="{6F782F46-4BED-44C5-A5E0-A2F1C3422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3" y="3429000"/>
            <a:ext cx="129540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6314" name="Line 10">
            <a:extLst>
              <a:ext uri="{FF2B5EF4-FFF2-40B4-BE49-F238E27FC236}">
                <a16:creationId xmlns:a16="http://schemas.microsoft.com/office/drawing/2014/main" id="{DB4866A9-6288-4A78-A764-74B8CC56AE7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80326" y="2420938"/>
            <a:ext cx="1008063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6315" name="Line 11">
            <a:extLst>
              <a:ext uri="{FF2B5EF4-FFF2-40B4-BE49-F238E27FC236}">
                <a16:creationId xmlns:a16="http://schemas.microsoft.com/office/drawing/2014/main" id="{D22E1E5B-6D99-4A26-AE0A-7867545CFE4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832850" y="2492375"/>
            <a:ext cx="71438" cy="865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6316" name="Line 12">
            <a:extLst>
              <a:ext uri="{FF2B5EF4-FFF2-40B4-BE49-F238E27FC236}">
                <a16:creationId xmlns:a16="http://schemas.microsoft.com/office/drawing/2014/main" id="{A2D22325-BB54-4B81-9BED-49930CB9B435}"/>
              </a:ext>
            </a:extLst>
          </p:cNvPr>
          <p:cNvSpPr>
            <a:spLocks noChangeShapeType="1"/>
          </p:cNvSpPr>
          <p:nvPr/>
        </p:nvSpPr>
        <p:spPr bwMode="auto">
          <a:xfrm>
            <a:off x="9336089" y="2492375"/>
            <a:ext cx="288925" cy="649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6317" name="Line 13">
            <a:extLst>
              <a:ext uri="{FF2B5EF4-FFF2-40B4-BE49-F238E27FC236}">
                <a16:creationId xmlns:a16="http://schemas.microsoft.com/office/drawing/2014/main" id="{CE6C5EB0-E15A-426A-B08A-0CA9868E2C42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56813" y="4652963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A1BC857C-48ED-47E6-9D99-FA836EB72C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altLang="cs-CZ" b="1" dirty="0">
                <a:solidFill>
                  <a:srgbClr val="0070C0"/>
                </a:solidFill>
              </a:rPr>
              <a:t>Myeloblast</a:t>
            </a:r>
          </a:p>
        </p:txBody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7BE01144-F3B5-4252-A97B-4AA32A8B8DD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700214"/>
            <a:ext cx="5410200" cy="4395787"/>
          </a:xfrm>
        </p:spPr>
        <p:txBody>
          <a:bodyPr/>
          <a:lstStyle/>
          <a:p>
            <a:r>
              <a:rPr lang="cs-CZ" altLang="cs-CZ" dirty="0">
                <a:sym typeface="Symbol" panose="05050102010706020507" pitchFamily="18" charset="2"/>
              </a:rPr>
              <a:t> 20 m</a:t>
            </a:r>
          </a:p>
          <a:p>
            <a:r>
              <a:rPr lang="cs-CZ" altLang="cs-CZ" dirty="0">
                <a:sym typeface="Symbol" panose="05050102010706020507" pitchFamily="18" charset="2"/>
              </a:rPr>
              <a:t>světlá, bazofilní cytoplazma</a:t>
            </a:r>
          </a:p>
          <a:p>
            <a:r>
              <a:rPr lang="cs-CZ" altLang="cs-CZ" dirty="0">
                <a:sym typeface="Symbol" panose="05050102010706020507" pitchFamily="18" charset="2"/>
              </a:rPr>
              <a:t>Kulaté jádro, jemná struktura chromatinu, 2 – 5  jadérek</a:t>
            </a:r>
          </a:p>
          <a:p>
            <a:pPr>
              <a:buFont typeface="Wingdings" panose="05000000000000000000" pitchFamily="2" charset="2"/>
              <a:buNone/>
            </a:pPr>
            <a:endParaRPr lang="cs-CZ" altLang="cs-CZ" dirty="0">
              <a:sym typeface="Symbol" panose="05050102010706020507" pitchFamily="18" charset="2"/>
            </a:endParaRPr>
          </a:p>
          <a:p>
            <a:endParaRPr lang="cs-CZ" altLang="cs-CZ" dirty="0">
              <a:sym typeface="Symbol" panose="05050102010706020507" pitchFamily="18" charset="2"/>
            </a:endParaRPr>
          </a:p>
          <a:p>
            <a:endParaRPr lang="cs-CZ" altLang="cs-CZ" dirty="0">
              <a:sym typeface="Symbol" panose="05050102010706020507" pitchFamily="18" charset="2"/>
            </a:endParaRPr>
          </a:p>
          <a:p>
            <a:endParaRPr lang="cs-CZ" altLang="cs-CZ" dirty="0"/>
          </a:p>
        </p:txBody>
      </p:sp>
      <p:pic>
        <p:nvPicPr>
          <p:cNvPr id="114692" name="Picture 4">
            <a:extLst>
              <a:ext uri="{FF2B5EF4-FFF2-40B4-BE49-F238E27FC236}">
                <a16:creationId xmlns:a16="http://schemas.microsoft.com/office/drawing/2014/main" id="{8DAB6E10-8FE4-4109-93F0-F38292478F6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83339" y="1484313"/>
            <a:ext cx="5199061" cy="500595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4694" name="Line 6">
            <a:extLst>
              <a:ext uri="{FF2B5EF4-FFF2-40B4-BE49-F238E27FC236}">
                <a16:creationId xmlns:a16="http://schemas.microsoft.com/office/drawing/2014/main" id="{2C35C204-2D9E-450B-8B02-1912429E207F}"/>
              </a:ext>
            </a:extLst>
          </p:cNvPr>
          <p:cNvSpPr>
            <a:spLocks noChangeShapeType="1"/>
          </p:cNvSpPr>
          <p:nvPr/>
        </p:nvSpPr>
        <p:spPr bwMode="auto">
          <a:xfrm>
            <a:off x="6600826" y="1125539"/>
            <a:ext cx="1439863" cy="201612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:a16="http://schemas.microsoft.com/office/drawing/2014/main" id="{91E3A4DD-C5A2-46A3-8F17-E21D60F41E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altLang="cs-CZ" b="1" dirty="0" err="1">
                <a:solidFill>
                  <a:srgbClr val="0070C0"/>
                </a:solidFill>
              </a:rPr>
              <a:t>Promyelocyt</a:t>
            </a:r>
            <a:r>
              <a:rPr lang="cs-CZ" altLang="cs-CZ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3028760F-2ECA-4061-BB80-5519957D7FC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89397" y="1773238"/>
            <a:ext cx="5530403" cy="4322762"/>
          </a:xfrm>
        </p:spPr>
        <p:txBody>
          <a:bodyPr/>
          <a:lstStyle/>
          <a:p>
            <a:r>
              <a:rPr lang="cs-CZ" altLang="cs-CZ" dirty="0">
                <a:sym typeface="Symbol" panose="05050102010706020507" pitchFamily="18" charset="2"/>
              </a:rPr>
              <a:t> 25 – 30 m</a:t>
            </a:r>
          </a:p>
          <a:p>
            <a:r>
              <a:rPr lang="cs-CZ" altLang="cs-CZ" dirty="0">
                <a:sym typeface="Symbol" panose="05050102010706020507" pitchFamily="18" charset="2"/>
              </a:rPr>
              <a:t>světlá, bazofilní cytoplazma + </a:t>
            </a:r>
            <a:r>
              <a:rPr lang="cs-CZ" altLang="cs-CZ" dirty="0" err="1">
                <a:sym typeface="Symbol" panose="05050102010706020507" pitchFamily="18" charset="2"/>
              </a:rPr>
              <a:t>azurofilní</a:t>
            </a:r>
            <a:r>
              <a:rPr lang="cs-CZ" altLang="cs-CZ" dirty="0">
                <a:sym typeface="Symbol" panose="05050102010706020507" pitchFamily="18" charset="2"/>
              </a:rPr>
              <a:t> granula</a:t>
            </a:r>
          </a:p>
          <a:p>
            <a:r>
              <a:rPr lang="cs-CZ" altLang="cs-CZ" dirty="0">
                <a:sym typeface="Symbol" panose="05050102010706020507" pitchFamily="18" charset="2"/>
              </a:rPr>
              <a:t> 0 - D jádro,                              </a:t>
            </a:r>
          </a:p>
          <a:p>
            <a:pPr marL="0" indent="0">
              <a:buNone/>
            </a:pPr>
            <a:r>
              <a:rPr lang="cs-CZ" altLang="cs-CZ" dirty="0">
                <a:sym typeface="Symbol" panose="05050102010706020507" pitchFamily="18" charset="2"/>
              </a:rPr>
              <a:t>    </a:t>
            </a:r>
            <a:r>
              <a:rPr lang="en-US" altLang="cs-CZ" dirty="0">
                <a:sym typeface="Symbol" panose="05050102010706020507" pitchFamily="18" charset="2"/>
              </a:rPr>
              <a:t>±</a:t>
            </a:r>
            <a:r>
              <a:rPr lang="cs-CZ" altLang="cs-CZ" dirty="0">
                <a:sym typeface="Symbol" panose="05050102010706020507" pitchFamily="18" charset="2"/>
              </a:rPr>
              <a:t> jadérka</a:t>
            </a:r>
          </a:p>
          <a:p>
            <a:pPr>
              <a:buFont typeface="Wingdings" panose="05000000000000000000" pitchFamily="2" charset="2"/>
              <a:buNone/>
            </a:pPr>
            <a:endParaRPr lang="cs-CZ" altLang="cs-CZ" dirty="0">
              <a:sym typeface="Symbol" panose="05050102010706020507" pitchFamily="18" charset="2"/>
            </a:endParaRPr>
          </a:p>
          <a:p>
            <a:endParaRPr lang="cs-CZ" altLang="cs-CZ" dirty="0">
              <a:sym typeface="Symbol" panose="05050102010706020507" pitchFamily="18" charset="2"/>
            </a:endParaRPr>
          </a:p>
          <a:p>
            <a:endParaRPr lang="cs-CZ" altLang="cs-CZ" dirty="0"/>
          </a:p>
        </p:txBody>
      </p:sp>
      <p:pic>
        <p:nvPicPr>
          <p:cNvPr id="116747" name="Picture 11">
            <a:extLst>
              <a:ext uri="{FF2B5EF4-FFF2-40B4-BE49-F238E27FC236}">
                <a16:creationId xmlns:a16="http://schemas.microsoft.com/office/drawing/2014/main" id="{33A5D889-A62C-4294-9CAE-88F3C313C0C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64201" y="1700214"/>
            <a:ext cx="6259100" cy="453316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6749" name="Line 13">
            <a:extLst>
              <a:ext uri="{FF2B5EF4-FFF2-40B4-BE49-F238E27FC236}">
                <a16:creationId xmlns:a16="http://schemas.microsoft.com/office/drawing/2014/main" id="{E8E7EC51-CA14-4F64-B037-61AC2244C561}"/>
              </a:ext>
            </a:extLst>
          </p:cNvPr>
          <p:cNvSpPr>
            <a:spLocks noChangeShapeType="1"/>
          </p:cNvSpPr>
          <p:nvPr/>
        </p:nvSpPr>
        <p:spPr bwMode="auto">
          <a:xfrm>
            <a:off x="6816726" y="1268414"/>
            <a:ext cx="2018181" cy="30588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>
            <a:extLst>
              <a:ext uri="{FF2B5EF4-FFF2-40B4-BE49-F238E27FC236}">
                <a16:creationId xmlns:a16="http://schemas.microsoft.com/office/drawing/2014/main" id="{81BCFE4F-E557-46CE-92D1-99F4397F9C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altLang="cs-CZ" b="1" dirty="0">
                <a:solidFill>
                  <a:srgbClr val="0070C0"/>
                </a:solidFill>
              </a:rPr>
              <a:t>Myelocyt</a:t>
            </a:r>
            <a:br>
              <a:rPr lang="cs-CZ" altLang="cs-CZ" b="1" dirty="0">
                <a:solidFill>
                  <a:srgbClr val="0070C0"/>
                </a:solidFill>
              </a:rPr>
            </a:br>
            <a:r>
              <a:rPr lang="cs-CZ" altLang="cs-CZ" b="1" dirty="0" err="1">
                <a:solidFill>
                  <a:srgbClr val="0070C0"/>
                </a:solidFill>
                <a:sym typeface="Symbol" panose="05050102010706020507" pitchFamily="18" charset="2"/>
              </a:rPr>
              <a:t>neutro</a:t>
            </a:r>
            <a:r>
              <a:rPr lang="cs-CZ" altLang="cs-CZ" b="1" dirty="0">
                <a:solidFill>
                  <a:srgbClr val="0070C0"/>
                </a:solidFill>
                <a:sym typeface="Symbol" panose="05050102010706020507" pitchFamily="18" charset="2"/>
              </a:rPr>
              <a:t>-, </a:t>
            </a:r>
            <a:r>
              <a:rPr lang="cs-CZ" altLang="cs-CZ" b="1" dirty="0" err="1">
                <a:solidFill>
                  <a:srgbClr val="0070C0"/>
                </a:solidFill>
                <a:sym typeface="Symbol" panose="05050102010706020507" pitchFamily="18" charset="2"/>
              </a:rPr>
              <a:t>eosino</a:t>
            </a:r>
            <a:r>
              <a:rPr lang="cs-CZ" altLang="cs-CZ" b="1" dirty="0">
                <a:solidFill>
                  <a:srgbClr val="0070C0"/>
                </a:solidFill>
                <a:sym typeface="Symbol" panose="05050102010706020507" pitchFamily="18" charset="2"/>
              </a:rPr>
              <a:t>-, basofilní</a:t>
            </a:r>
            <a:r>
              <a:rPr lang="cs-CZ" altLang="cs-CZ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A567B2EA-DE7B-44A9-BBDA-E336F0B0D94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89397" y="1600200"/>
            <a:ext cx="5530403" cy="4495800"/>
          </a:xfrm>
        </p:spPr>
        <p:txBody>
          <a:bodyPr/>
          <a:lstStyle/>
          <a:p>
            <a:r>
              <a:rPr lang="cs-CZ" altLang="cs-CZ" dirty="0">
                <a:sym typeface="Symbol" panose="05050102010706020507" pitchFamily="18" charset="2"/>
              </a:rPr>
              <a:t> 15 – 20 m</a:t>
            </a:r>
          </a:p>
          <a:p>
            <a:r>
              <a:rPr lang="cs-CZ" altLang="cs-CZ" dirty="0">
                <a:sym typeface="Symbol" panose="05050102010706020507" pitchFamily="18" charset="2"/>
              </a:rPr>
              <a:t>světlá, acidofilní cytoplazma</a:t>
            </a:r>
          </a:p>
          <a:p>
            <a:r>
              <a:rPr lang="cs-CZ" altLang="cs-CZ" dirty="0">
                <a:sym typeface="Symbol" panose="05050102010706020507" pitchFamily="18" charset="2"/>
              </a:rPr>
              <a:t>produkce specifických granulí (</a:t>
            </a:r>
            <a:r>
              <a:rPr lang="cs-CZ" altLang="cs-CZ" i="1" dirty="0" err="1">
                <a:sym typeface="Symbol" panose="05050102010706020507" pitchFamily="18" charset="2"/>
              </a:rPr>
              <a:t>neutro</a:t>
            </a:r>
            <a:r>
              <a:rPr lang="cs-CZ" altLang="cs-CZ" i="1" dirty="0">
                <a:sym typeface="Symbol" panose="05050102010706020507" pitchFamily="18" charset="2"/>
              </a:rPr>
              <a:t>-, </a:t>
            </a:r>
            <a:r>
              <a:rPr lang="cs-CZ" altLang="cs-CZ" i="1" dirty="0" err="1">
                <a:sym typeface="Symbol" panose="05050102010706020507" pitchFamily="18" charset="2"/>
              </a:rPr>
              <a:t>eosino</a:t>
            </a:r>
            <a:r>
              <a:rPr lang="cs-CZ" altLang="cs-CZ" i="1" dirty="0">
                <a:sym typeface="Symbol" panose="05050102010706020507" pitchFamily="18" charset="2"/>
              </a:rPr>
              <a:t>-, bazofilních</a:t>
            </a:r>
            <a:r>
              <a:rPr lang="cs-CZ" altLang="cs-CZ" dirty="0">
                <a:sym typeface="Symbol" panose="05050102010706020507" pitchFamily="18" charset="2"/>
              </a:rPr>
              <a:t>)</a:t>
            </a:r>
          </a:p>
          <a:p>
            <a:r>
              <a:rPr lang="cs-CZ" altLang="cs-CZ" dirty="0">
                <a:sym typeface="Symbol" panose="05050102010706020507" pitchFamily="18" charset="2"/>
              </a:rPr>
              <a:t>ledvinovité jádro bez jadérek, kondenzace chromatinu </a:t>
            </a:r>
          </a:p>
          <a:p>
            <a:endParaRPr lang="cs-CZ" altLang="cs-CZ" dirty="0">
              <a:sym typeface="Symbol" panose="05050102010706020507" pitchFamily="18" charset="2"/>
            </a:endParaRPr>
          </a:p>
          <a:p>
            <a:endParaRPr lang="cs-CZ" altLang="cs-CZ" dirty="0"/>
          </a:p>
        </p:txBody>
      </p:sp>
      <p:pic>
        <p:nvPicPr>
          <p:cNvPr id="117764" name="Picture 4">
            <a:extLst>
              <a:ext uri="{FF2B5EF4-FFF2-40B4-BE49-F238E27FC236}">
                <a16:creationId xmlns:a16="http://schemas.microsoft.com/office/drawing/2014/main" id="{B202EBF3-FA0A-45E9-A1AC-094654066F9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7438" y="1773239"/>
            <a:ext cx="5479348" cy="462756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7766" name="Line 6">
            <a:extLst>
              <a:ext uri="{FF2B5EF4-FFF2-40B4-BE49-F238E27FC236}">
                <a16:creationId xmlns:a16="http://schemas.microsoft.com/office/drawing/2014/main" id="{0C6AFD65-104C-4BA6-BD69-490698480473}"/>
              </a:ext>
            </a:extLst>
          </p:cNvPr>
          <p:cNvSpPr>
            <a:spLocks noChangeShapeType="1"/>
          </p:cNvSpPr>
          <p:nvPr/>
        </p:nvSpPr>
        <p:spPr bwMode="auto">
          <a:xfrm>
            <a:off x="4583113" y="1412875"/>
            <a:ext cx="3517698" cy="219321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>
            <a:extLst>
              <a:ext uri="{FF2B5EF4-FFF2-40B4-BE49-F238E27FC236}">
                <a16:creationId xmlns:a16="http://schemas.microsoft.com/office/drawing/2014/main" id="{2A2C2688-E617-40AD-B5D0-51AD431DE3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altLang="cs-CZ" b="1" dirty="0" err="1">
                <a:solidFill>
                  <a:srgbClr val="0070C0"/>
                </a:solidFill>
              </a:rPr>
              <a:t>Metamyelocyt</a:t>
            </a:r>
            <a:r>
              <a:rPr lang="cs-CZ" altLang="cs-CZ" b="1" dirty="0">
                <a:solidFill>
                  <a:srgbClr val="0070C0"/>
                </a:solidFill>
              </a:rPr>
              <a:t> </a:t>
            </a:r>
            <a:br>
              <a:rPr lang="cs-CZ" altLang="cs-CZ" b="1" dirty="0">
                <a:solidFill>
                  <a:srgbClr val="0070C0"/>
                </a:solidFill>
              </a:rPr>
            </a:br>
            <a:r>
              <a:rPr lang="cs-CZ" altLang="cs-CZ" b="1" dirty="0">
                <a:solidFill>
                  <a:srgbClr val="0070C0"/>
                </a:solidFill>
              </a:rPr>
              <a:t> </a:t>
            </a:r>
            <a:r>
              <a:rPr lang="cs-CZ" altLang="cs-CZ" b="1" dirty="0" err="1">
                <a:solidFill>
                  <a:srgbClr val="0070C0"/>
                </a:solidFill>
                <a:sym typeface="Symbol" panose="05050102010706020507" pitchFamily="18" charset="2"/>
              </a:rPr>
              <a:t>neutro</a:t>
            </a:r>
            <a:r>
              <a:rPr lang="cs-CZ" altLang="cs-CZ" b="1" dirty="0">
                <a:solidFill>
                  <a:srgbClr val="0070C0"/>
                </a:solidFill>
                <a:sym typeface="Symbol" panose="05050102010706020507" pitchFamily="18" charset="2"/>
              </a:rPr>
              <a:t>-, </a:t>
            </a:r>
            <a:r>
              <a:rPr lang="cs-CZ" altLang="cs-CZ" b="1" dirty="0" err="1">
                <a:solidFill>
                  <a:srgbClr val="0070C0"/>
                </a:solidFill>
                <a:sym typeface="Symbol" panose="05050102010706020507" pitchFamily="18" charset="2"/>
              </a:rPr>
              <a:t>eosino</a:t>
            </a:r>
            <a:r>
              <a:rPr lang="cs-CZ" altLang="cs-CZ" b="1" dirty="0">
                <a:solidFill>
                  <a:srgbClr val="0070C0"/>
                </a:solidFill>
                <a:sym typeface="Symbol" panose="05050102010706020507" pitchFamily="18" charset="2"/>
              </a:rPr>
              <a:t>-, basofilní</a:t>
            </a:r>
            <a:r>
              <a:rPr lang="cs-CZ" altLang="cs-CZ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B5DE7085-F944-4F0A-BBBC-AB0125A0858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25004" y="1600200"/>
            <a:ext cx="5594798" cy="4495800"/>
          </a:xfrm>
        </p:spPr>
        <p:txBody>
          <a:bodyPr/>
          <a:lstStyle/>
          <a:p>
            <a:r>
              <a:rPr lang="cs-CZ" altLang="cs-CZ" dirty="0">
                <a:sym typeface="Symbol" panose="05050102010706020507" pitchFamily="18" charset="2"/>
              </a:rPr>
              <a:t> 15 m</a:t>
            </a:r>
          </a:p>
          <a:p>
            <a:r>
              <a:rPr lang="cs-CZ" altLang="cs-CZ" dirty="0">
                <a:sym typeface="Symbol" panose="05050102010706020507" pitchFamily="18" charset="2"/>
              </a:rPr>
              <a:t>acidofilní cytoplazma + specifická granula (</a:t>
            </a:r>
            <a:r>
              <a:rPr lang="cs-CZ" altLang="cs-CZ" i="1" dirty="0" err="1">
                <a:sym typeface="Symbol" panose="05050102010706020507" pitchFamily="18" charset="2"/>
              </a:rPr>
              <a:t>neutro</a:t>
            </a:r>
            <a:r>
              <a:rPr lang="cs-CZ" altLang="cs-CZ" i="1" dirty="0">
                <a:sym typeface="Symbol" panose="05050102010706020507" pitchFamily="18" charset="2"/>
              </a:rPr>
              <a:t>-, </a:t>
            </a:r>
            <a:r>
              <a:rPr lang="cs-CZ" altLang="cs-CZ" i="1" dirty="0" err="1">
                <a:sym typeface="Symbol" panose="05050102010706020507" pitchFamily="18" charset="2"/>
              </a:rPr>
              <a:t>eosino</a:t>
            </a:r>
            <a:r>
              <a:rPr lang="cs-CZ" altLang="cs-CZ" i="1" dirty="0">
                <a:sym typeface="Symbol" panose="05050102010706020507" pitchFamily="18" charset="2"/>
              </a:rPr>
              <a:t>-, bazofilní</a:t>
            </a:r>
            <a:r>
              <a:rPr lang="cs-CZ" altLang="cs-CZ" dirty="0">
                <a:sym typeface="Symbol" panose="05050102010706020507" pitchFamily="18" charset="2"/>
              </a:rPr>
              <a:t>)</a:t>
            </a:r>
          </a:p>
          <a:p>
            <a:r>
              <a:rPr lang="cs-CZ" altLang="cs-CZ" dirty="0">
                <a:sym typeface="Symbol" panose="05050102010706020507" pitchFamily="18" charset="2"/>
              </a:rPr>
              <a:t>jádro „ tlustá tyčka“, </a:t>
            </a:r>
            <a:r>
              <a:rPr lang="cs-CZ" altLang="cs-CZ" dirty="0" err="1">
                <a:sym typeface="Symbol" panose="05050102010706020507" pitchFamily="18" charset="2"/>
              </a:rPr>
              <a:t>kondezace</a:t>
            </a:r>
            <a:r>
              <a:rPr lang="cs-CZ" altLang="cs-CZ" dirty="0">
                <a:sym typeface="Symbol" panose="05050102010706020507" pitchFamily="18" charset="2"/>
              </a:rPr>
              <a:t> chromatinu</a:t>
            </a:r>
          </a:p>
          <a:p>
            <a:pPr>
              <a:buFont typeface="Wingdings" panose="05000000000000000000" pitchFamily="2" charset="2"/>
              <a:buNone/>
            </a:pPr>
            <a:endParaRPr lang="cs-CZ" altLang="cs-CZ" dirty="0">
              <a:sym typeface="Symbol" panose="05050102010706020507" pitchFamily="18" charset="2"/>
            </a:endParaRPr>
          </a:p>
        </p:txBody>
      </p:sp>
      <p:pic>
        <p:nvPicPr>
          <p:cNvPr id="118788" name="Picture 4">
            <a:extLst>
              <a:ext uri="{FF2B5EF4-FFF2-40B4-BE49-F238E27FC236}">
                <a16:creationId xmlns:a16="http://schemas.microsoft.com/office/drawing/2014/main" id="{EB112B24-103B-4E6F-A381-37ACEB10D5A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1916112"/>
            <a:ext cx="5487356" cy="439453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8790" name="Line 6">
            <a:extLst>
              <a:ext uri="{FF2B5EF4-FFF2-40B4-BE49-F238E27FC236}">
                <a16:creationId xmlns:a16="http://schemas.microsoft.com/office/drawing/2014/main" id="{28922BB0-2FCC-424D-A398-A02168B4F325}"/>
              </a:ext>
            </a:extLst>
          </p:cNvPr>
          <p:cNvSpPr>
            <a:spLocks noChangeShapeType="1"/>
          </p:cNvSpPr>
          <p:nvPr/>
        </p:nvSpPr>
        <p:spPr bwMode="auto">
          <a:xfrm>
            <a:off x="4367213" y="1341438"/>
            <a:ext cx="3733598" cy="1697976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>
            <a:extLst>
              <a:ext uri="{FF2B5EF4-FFF2-40B4-BE49-F238E27FC236}">
                <a16:creationId xmlns:a16="http://schemas.microsoft.com/office/drawing/2014/main" id="{B4814D8C-173C-4C20-BDB6-1119DD25E9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altLang="cs-CZ" b="1" dirty="0" err="1">
                <a:solidFill>
                  <a:srgbClr val="0070C0"/>
                </a:solidFill>
              </a:rPr>
              <a:t>Granulopoiesis</a:t>
            </a:r>
            <a:r>
              <a:rPr lang="cs-CZ" altLang="cs-CZ" b="1" dirty="0">
                <a:solidFill>
                  <a:srgbClr val="0070C0"/>
                </a:solidFill>
              </a:rPr>
              <a:t> - rekapitulace</a:t>
            </a:r>
          </a:p>
        </p:txBody>
      </p:sp>
      <p:pic>
        <p:nvPicPr>
          <p:cNvPr id="148484" name="Picture 4">
            <a:extLst>
              <a:ext uri="{FF2B5EF4-FFF2-40B4-BE49-F238E27FC236}">
                <a16:creationId xmlns:a16="http://schemas.microsoft.com/office/drawing/2014/main" id="{7150822B-BDC1-44C3-91D8-2F616056575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9651" y="1484314"/>
            <a:ext cx="7561263" cy="48974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6" name="Rectangle 8">
            <a:extLst>
              <a:ext uri="{FF2B5EF4-FFF2-40B4-BE49-F238E27FC236}">
                <a16:creationId xmlns:a16="http://schemas.microsoft.com/office/drawing/2014/main" id="{BFA4AEBE-4F13-4F63-82F7-E0281ABEB3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03201"/>
            <a:ext cx="10972800" cy="614363"/>
          </a:xfrm>
        </p:spPr>
        <p:txBody>
          <a:bodyPr>
            <a:noAutofit/>
          </a:bodyPr>
          <a:lstStyle/>
          <a:p>
            <a:pPr algn="ctr"/>
            <a:r>
              <a:rPr lang="cs-CZ" altLang="cs-CZ" b="1" dirty="0" err="1">
                <a:solidFill>
                  <a:srgbClr val="FF0000"/>
                </a:solidFill>
              </a:rPr>
              <a:t>Poikilocytóza</a:t>
            </a:r>
            <a:r>
              <a:rPr lang="cs-CZ" altLang="cs-CZ" b="1" dirty="0">
                <a:solidFill>
                  <a:srgbClr val="FF0000"/>
                </a:solidFill>
              </a:rPr>
              <a:t> a </a:t>
            </a:r>
            <a:r>
              <a:rPr lang="cs-CZ" altLang="cs-CZ" b="1" dirty="0" err="1">
                <a:solidFill>
                  <a:srgbClr val="FF0000"/>
                </a:solidFill>
              </a:rPr>
              <a:t>anisocytóza</a:t>
            </a:r>
            <a:endParaRPr lang="cs-CZ" altLang="cs-CZ" b="1" dirty="0">
              <a:solidFill>
                <a:srgbClr val="FF0000"/>
              </a:solidFill>
            </a:endParaRPr>
          </a:p>
        </p:txBody>
      </p:sp>
      <p:pic>
        <p:nvPicPr>
          <p:cNvPr id="201735" name="Picture 7" descr="spherocyte">
            <a:extLst>
              <a:ext uri="{FF2B5EF4-FFF2-40B4-BE49-F238E27FC236}">
                <a16:creationId xmlns:a16="http://schemas.microsoft.com/office/drawing/2014/main" id="{50CF9404-9F2A-4492-8F03-C868E26CEB7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48075" y="1196975"/>
            <a:ext cx="2578100" cy="28082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1739" name="Picture 11" descr="sicklecell">
            <a:extLst>
              <a:ext uri="{FF2B5EF4-FFF2-40B4-BE49-F238E27FC236}">
                <a16:creationId xmlns:a16="http://schemas.microsoft.com/office/drawing/2014/main" id="{84CD7437-CFF0-49CA-B433-BE1D80D0A6DB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6" y="4076701"/>
            <a:ext cx="4537075" cy="2493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1742" name="Rectangle 14">
            <a:extLst>
              <a:ext uri="{FF2B5EF4-FFF2-40B4-BE49-F238E27FC236}">
                <a16:creationId xmlns:a16="http://schemas.microsoft.com/office/drawing/2014/main" id="{B63D18DD-75AA-4428-9E3E-09E4BC6AD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2175" y="2944813"/>
            <a:ext cx="2084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cs-CZ" altLang="cs-CZ" sz="24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sferocyty</a:t>
            </a:r>
            <a:endParaRPr lang="cs-CZ" altLang="cs-CZ" sz="2400" dirty="0"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201744" name="Rectangle 16">
            <a:extLst>
              <a:ext uri="{FF2B5EF4-FFF2-40B4-BE49-F238E27FC236}">
                <a16:creationId xmlns:a16="http://schemas.microsoft.com/office/drawing/2014/main" id="{CCFFD30B-0B13-4C88-B80B-3E1DFE96DD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4513" y="5657850"/>
            <a:ext cx="18335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None/>
            </a:pPr>
            <a:r>
              <a:rPr lang="cs-CZ" altLang="cs-CZ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drepanocyty</a:t>
            </a:r>
          </a:p>
        </p:txBody>
      </p:sp>
      <p:pic>
        <p:nvPicPr>
          <p:cNvPr id="201747" name="Picture 19" descr="anisocytosis">
            <a:extLst>
              <a:ext uri="{FF2B5EF4-FFF2-40B4-BE49-F238E27FC236}">
                <a16:creationId xmlns:a16="http://schemas.microsoft.com/office/drawing/2014/main" id="{B0AF83A4-BE0B-463E-8DE0-C0D0AABE0EE4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83338" y="1789114"/>
            <a:ext cx="4284662" cy="33686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1749" name="Line 21">
            <a:extLst>
              <a:ext uri="{FF2B5EF4-FFF2-40B4-BE49-F238E27FC236}">
                <a16:creationId xmlns:a16="http://schemas.microsoft.com/office/drawing/2014/main" id="{0A92E8E1-C2C4-45B6-BBA8-474D79F20D15}"/>
              </a:ext>
            </a:extLst>
          </p:cNvPr>
          <p:cNvSpPr>
            <a:spLocks noChangeShapeType="1"/>
          </p:cNvSpPr>
          <p:nvPr/>
        </p:nvSpPr>
        <p:spPr bwMode="auto">
          <a:xfrm>
            <a:off x="7824788" y="1125538"/>
            <a:ext cx="1511300" cy="19431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1750" name="Text Box 22">
            <a:extLst>
              <a:ext uri="{FF2B5EF4-FFF2-40B4-BE49-F238E27FC236}">
                <a16:creationId xmlns:a16="http://schemas.microsoft.com/office/drawing/2014/main" id="{141B2982-CCDB-4348-AB29-C9DFDFE8E1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3213100"/>
            <a:ext cx="162441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 dirty="0"/>
              <a:t>různé tvary </a:t>
            </a:r>
            <a:r>
              <a:rPr lang="cs-CZ" altLang="cs-CZ" b="1" dirty="0" err="1"/>
              <a:t>ery</a:t>
            </a:r>
            <a:endParaRPr lang="cs-CZ" altLang="cs-CZ" b="1" dirty="0"/>
          </a:p>
        </p:txBody>
      </p:sp>
      <p:sp>
        <p:nvSpPr>
          <p:cNvPr id="201751" name="Text Box 23">
            <a:extLst>
              <a:ext uri="{FF2B5EF4-FFF2-40B4-BE49-F238E27FC236}">
                <a16:creationId xmlns:a16="http://schemas.microsoft.com/office/drawing/2014/main" id="{D5186403-5A5F-4BE8-AE7A-76655D1D8D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8251" y="5465763"/>
            <a:ext cx="18624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 dirty="0"/>
              <a:t>různá velikost </a:t>
            </a:r>
            <a:r>
              <a:rPr lang="cs-CZ" altLang="cs-CZ" b="1" dirty="0" err="1"/>
              <a:t>ery</a:t>
            </a:r>
            <a:endParaRPr lang="cs-CZ" altLang="cs-CZ" b="1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>
            <a:extLst>
              <a:ext uri="{FF2B5EF4-FFF2-40B4-BE49-F238E27FC236}">
                <a16:creationId xmlns:a16="http://schemas.microsoft.com/office/drawing/2014/main" id="{C73272DA-521C-4F4D-96CE-C6B6619275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cs-CZ" altLang="cs-CZ" sz="4000" dirty="0"/>
            </a:br>
            <a:r>
              <a:rPr lang="cs-CZ" altLang="cs-CZ" sz="4900" b="1" dirty="0" err="1">
                <a:solidFill>
                  <a:srgbClr val="0070C0"/>
                </a:solidFill>
              </a:rPr>
              <a:t>Lymphocytopoesis</a:t>
            </a:r>
            <a:br>
              <a:rPr lang="cs-CZ" altLang="cs-CZ" sz="4900" b="1" dirty="0">
                <a:solidFill>
                  <a:srgbClr val="0070C0"/>
                </a:solidFill>
              </a:rPr>
            </a:br>
            <a:r>
              <a:rPr lang="cs-CZ" altLang="cs-CZ" sz="4900" b="1" dirty="0" err="1">
                <a:solidFill>
                  <a:srgbClr val="0070C0"/>
                </a:solidFill>
              </a:rPr>
              <a:t>Monocytopoesis</a:t>
            </a:r>
            <a:br>
              <a:rPr lang="cs-CZ" altLang="cs-CZ" sz="4900" b="1" dirty="0">
                <a:solidFill>
                  <a:srgbClr val="0070C0"/>
                </a:solidFill>
              </a:rPr>
            </a:br>
            <a:endParaRPr lang="cs-CZ" altLang="cs-CZ" sz="4900" b="1" dirty="0">
              <a:solidFill>
                <a:srgbClr val="0070C0"/>
              </a:solidFill>
            </a:endParaRPr>
          </a:p>
        </p:txBody>
      </p:sp>
      <p:sp>
        <p:nvSpPr>
          <p:cNvPr id="228355" name="Rectangle 3">
            <a:extLst>
              <a:ext uri="{FF2B5EF4-FFF2-40B4-BE49-F238E27FC236}">
                <a16:creationId xmlns:a16="http://schemas.microsoft.com/office/drawing/2014/main" id="{DB2BB713-45DA-4B32-A40A-6745658A086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endParaRPr lang="cs-CZ" altLang="cs-CZ" dirty="0"/>
          </a:p>
          <a:p>
            <a:r>
              <a:rPr lang="cs-CZ" altLang="cs-CZ" dirty="0" err="1"/>
              <a:t>Lymfocytoblast</a:t>
            </a:r>
            <a:r>
              <a:rPr lang="cs-CZ" altLang="cs-CZ" dirty="0"/>
              <a:t> </a:t>
            </a:r>
          </a:p>
          <a:p>
            <a:r>
              <a:rPr lang="cs-CZ" altLang="cs-CZ" dirty="0" err="1"/>
              <a:t>Prolymfocyt</a:t>
            </a:r>
            <a:endParaRPr lang="cs-CZ" altLang="cs-CZ" dirty="0"/>
          </a:p>
          <a:p>
            <a:pPr>
              <a:buFont typeface="Wingdings" panose="05000000000000000000" pitchFamily="2" charset="2"/>
              <a:buNone/>
            </a:pPr>
            <a:endParaRPr lang="cs-CZ" altLang="cs-CZ" dirty="0"/>
          </a:p>
        </p:txBody>
      </p:sp>
      <p:sp>
        <p:nvSpPr>
          <p:cNvPr id="228356" name="Rectangle 4">
            <a:extLst>
              <a:ext uri="{FF2B5EF4-FFF2-40B4-BE49-F238E27FC236}">
                <a16:creationId xmlns:a16="http://schemas.microsoft.com/office/drawing/2014/main" id="{E7EF14E5-DD48-48E9-BFDF-D4007465FE97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cs-CZ" altLang="cs-CZ"/>
          </a:p>
          <a:p>
            <a:r>
              <a:rPr lang="cs-CZ" altLang="cs-CZ"/>
              <a:t>Monocytoblast</a:t>
            </a:r>
          </a:p>
          <a:p>
            <a:r>
              <a:rPr lang="cs-CZ" altLang="cs-CZ"/>
              <a:t>Promonocyt</a:t>
            </a:r>
          </a:p>
          <a:p>
            <a:endParaRPr lang="cs-CZ" altLang="cs-CZ"/>
          </a:p>
        </p:txBody>
      </p:sp>
      <p:pic>
        <p:nvPicPr>
          <p:cNvPr id="228357" name="Picture 5">
            <a:extLst>
              <a:ext uri="{FF2B5EF4-FFF2-40B4-BE49-F238E27FC236}">
                <a16:creationId xmlns:a16="http://schemas.microsoft.com/office/drawing/2014/main" id="{1A9C8C8D-AC34-4C65-8160-18F788118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3429001"/>
            <a:ext cx="1619250" cy="141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8358" name="Picture 6">
            <a:extLst>
              <a:ext uri="{FF2B5EF4-FFF2-40B4-BE49-F238E27FC236}">
                <a16:creationId xmlns:a16="http://schemas.microsoft.com/office/drawing/2014/main" id="{467A0050-CC48-4144-B9DA-539DD831B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1" y="5013326"/>
            <a:ext cx="1228725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8359" name="Picture 7">
            <a:extLst>
              <a:ext uri="{FF2B5EF4-FFF2-40B4-BE49-F238E27FC236}">
                <a16:creationId xmlns:a16="http://schemas.microsoft.com/office/drawing/2014/main" id="{AEA6003B-0718-4D4C-B20A-97AC0B7C2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6" y="3213101"/>
            <a:ext cx="1895475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8360" name="Picture 8">
            <a:extLst>
              <a:ext uri="{FF2B5EF4-FFF2-40B4-BE49-F238E27FC236}">
                <a16:creationId xmlns:a16="http://schemas.microsoft.com/office/drawing/2014/main" id="{2B7AEE5B-97EB-4F6A-855C-CB8AF5292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5191126"/>
            <a:ext cx="175260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8361" name="Picture 9">
            <a:extLst>
              <a:ext uri="{FF2B5EF4-FFF2-40B4-BE49-F238E27FC236}">
                <a16:creationId xmlns:a16="http://schemas.microsoft.com/office/drawing/2014/main" id="{5AF5F58D-B877-4122-81CF-4E72389F5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8" y="3933825"/>
            <a:ext cx="2286000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8C142D59-A4E4-4DFE-8957-1A40EDE7D5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altLang="cs-CZ" b="1" dirty="0" err="1">
                <a:solidFill>
                  <a:srgbClr val="0070C0"/>
                </a:solidFill>
              </a:rPr>
              <a:t>Thrombocytopoiesis</a:t>
            </a:r>
            <a:endParaRPr lang="cs-CZ" altLang="cs-CZ" b="1" dirty="0">
              <a:solidFill>
                <a:srgbClr val="0070C0"/>
              </a:solidFill>
            </a:endParaRPr>
          </a:p>
        </p:txBody>
      </p:sp>
      <p:sp>
        <p:nvSpPr>
          <p:cNvPr id="229379" name="Rectangle 3">
            <a:extLst>
              <a:ext uri="{FF2B5EF4-FFF2-40B4-BE49-F238E27FC236}">
                <a16:creationId xmlns:a16="http://schemas.microsoft.com/office/drawing/2014/main" id="{F89D2516-C7A0-4805-8D20-4C63B9F05D5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934245" y="1600200"/>
            <a:ext cx="8274149" cy="4495800"/>
          </a:xfrm>
        </p:spPr>
        <p:txBody>
          <a:bodyPr/>
          <a:lstStyle/>
          <a:p>
            <a:r>
              <a:rPr lang="cs-CZ" altLang="cs-CZ" dirty="0" err="1">
                <a:solidFill>
                  <a:schemeClr val="hlink"/>
                </a:solidFill>
              </a:rPr>
              <a:t>Megakaryoblast</a:t>
            </a:r>
            <a:r>
              <a:rPr lang="cs-CZ" altLang="cs-CZ" dirty="0"/>
              <a:t> - </a:t>
            </a:r>
            <a:r>
              <a:rPr lang="cs-CZ" altLang="cs-CZ" dirty="0">
                <a:sym typeface="Symbol" panose="05050102010706020507" pitchFamily="18" charset="2"/>
              </a:rPr>
              <a:t> 20 m</a:t>
            </a:r>
          </a:p>
          <a:p>
            <a:r>
              <a:rPr lang="cs-CZ" altLang="cs-CZ" dirty="0" err="1">
                <a:solidFill>
                  <a:schemeClr val="hlink"/>
                </a:solidFill>
              </a:rPr>
              <a:t>Promegakaryocyt</a:t>
            </a:r>
            <a:r>
              <a:rPr lang="cs-CZ" altLang="cs-CZ" dirty="0"/>
              <a:t> - </a:t>
            </a:r>
            <a:r>
              <a:rPr lang="cs-CZ" altLang="cs-CZ" dirty="0">
                <a:sym typeface="Symbol" panose="05050102010706020507" pitchFamily="18" charset="2"/>
              </a:rPr>
              <a:t> 40 - 50 m</a:t>
            </a:r>
            <a:endParaRPr lang="cs-CZ" altLang="cs-CZ" dirty="0"/>
          </a:p>
          <a:p>
            <a:r>
              <a:rPr lang="cs-CZ" altLang="cs-CZ" dirty="0">
                <a:solidFill>
                  <a:schemeClr val="hlink"/>
                </a:solidFill>
              </a:rPr>
              <a:t>Megakaryocyt</a:t>
            </a:r>
            <a:r>
              <a:rPr lang="cs-CZ" altLang="cs-CZ" dirty="0"/>
              <a:t> - </a:t>
            </a:r>
            <a:r>
              <a:rPr lang="cs-CZ" altLang="cs-CZ" dirty="0">
                <a:sym typeface="Symbol" panose="05050102010706020507" pitchFamily="18" charset="2"/>
              </a:rPr>
              <a:t> 80 - 100 m</a:t>
            </a:r>
          </a:p>
          <a:p>
            <a:pPr>
              <a:buFont typeface="Wingdings" panose="05000000000000000000" pitchFamily="2" charset="2"/>
              <a:buNone/>
            </a:pPr>
            <a:endParaRPr lang="cs-CZ" altLang="cs-CZ" dirty="0">
              <a:sym typeface="Symbol" panose="05050102010706020507" pitchFamily="18" charset="2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cs-CZ" altLang="cs-CZ" sz="2400" u="sng" dirty="0" err="1">
                <a:solidFill>
                  <a:srgbClr val="FFFF00"/>
                </a:solidFill>
                <a:sym typeface="Symbol" panose="05050102010706020507" pitchFamily="18" charset="2"/>
              </a:rPr>
              <a:t>Endomitosis</a:t>
            </a:r>
            <a:r>
              <a:rPr lang="cs-CZ" altLang="cs-CZ" sz="2400" dirty="0">
                <a:sym typeface="Symbol" panose="05050102010706020507" pitchFamily="18" charset="2"/>
              </a:rPr>
              <a:t> – opakované mitózy bez karyokineze a cytokineze. Výsledkem je obrovská, polyploidní b. - </a:t>
            </a:r>
            <a:r>
              <a:rPr lang="cs-CZ" altLang="cs-CZ" sz="2400" dirty="0">
                <a:solidFill>
                  <a:schemeClr val="hlink"/>
                </a:solidFill>
                <a:sym typeface="Symbol" panose="05050102010706020507" pitchFamily="18" charset="2"/>
              </a:rPr>
              <a:t>megakaryocyt</a:t>
            </a:r>
          </a:p>
        </p:txBody>
      </p:sp>
      <p:sp>
        <p:nvSpPr>
          <p:cNvPr id="229380" name="AutoShape 4">
            <a:extLst>
              <a:ext uri="{FF2B5EF4-FFF2-40B4-BE49-F238E27FC236}">
                <a16:creationId xmlns:a16="http://schemas.microsoft.com/office/drawing/2014/main" id="{DD8F2D9E-B348-448C-B082-D0E0168F6AB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-110331" y="2139950"/>
            <a:ext cx="1439862" cy="36036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29381" name="Picture 5">
            <a:extLst>
              <a:ext uri="{FF2B5EF4-FFF2-40B4-BE49-F238E27FC236}">
                <a16:creationId xmlns:a16="http://schemas.microsoft.com/office/drawing/2014/main" id="{4481AA74-0179-4ACD-96BE-40BED2BEC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305" y="3579568"/>
            <a:ext cx="3348037" cy="291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9382" name="Picture 6">
            <a:extLst>
              <a:ext uri="{FF2B5EF4-FFF2-40B4-BE49-F238E27FC236}">
                <a16:creationId xmlns:a16="http://schemas.microsoft.com/office/drawing/2014/main" id="{42928E51-2041-4F56-8086-A41B1530EEAA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08841" y="4724155"/>
            <a:ext cx="457200" cy="419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>
            <a:extLst>
              <a:ext uri="{FF2B5EF4-FFF2-40B4-BE49-F238E27FC236}">
                <a16:creationId xmlns:a16="http://schemas.microsoft.com/office/drawing/2014/main" id="{8D91AE11-33A3-4FC1-939A-0865D2A4A9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altLang="cs-CZ" b="1" dirty="0" err="1">
                <a:solidFill>
                  <a:srgbClr val="0070C0"/>
                </a:solidFill>
              </a:rPr>
              <a:t>Thrombocytopoeza</a:t>
            </a:r>
            <a:r>
              <a:rPr lang="cs-CZ" altLang="cs-CZ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158723" name="Rectangle 3">
            <a:extLst>
              <a:ext uri="{FF2B5EF4-FFF2-40B4-BE49-F238E27FC236}">
                <a16:creationId xmlns:a16="http://schemas.microsoft.com/office/drawing/2014/main" id="{3451BAD4-9E2E-4E1D-86ED-25A0BAE540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 dirty="0"/>
          </a:p>
        </p:txBody>
      </p:sp>
      <p:pic>
        <p:nvPicPr>
          <p:cNvPr id="158725" name="Picture 5" descr="Platelets">
            <a:extLst>
              <a:ext uri="{FF2B5EF4-FFF2-40B4-BE49-F238E27FC236}">
                <a16:creationId xmlns:a16="http://schemas.microsoft.com/office/drawing/2014/main" id="{532BBAFE-7BEF-44BA-B60C-B7D7FB81E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92" y="1207604"/>
            <a:ext cx="10732015" cy="565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7627" y="248485"/>
            <a:ext cx="11616743" cy="1038672"/>
          </a:xfrm>
        </p:spPr>
        <p:txBody>
          <a:bodyPr>
            <a:noAutofit/>
          </a:bodyPr>
          <a:lstStyle/>
          <a:p>
            <a:pPr algn="ctr"/>
            <a:r>
              <a:rPr lang="cs-CZ" b="1" dirty="0">
                <a:solidFill>
                  <a:srgbClr val="0070C0"/>
                </a:solidFill>
              </a:rPr>
              <a:t>Vznik krevních destiček na povrchu megakaryocytu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283" y="1143893"/>
            <a:ext cx="7265429" cy="553110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7864678" y="6531728"/>
            <a:ext cx="163859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800" dirty="0"/>
              <a:t>https://www.vetmed.ucdavis.edu/</a:t>
            </a:r>
          </a:p>
        </p:txBody>
      </p:sp>
    </p:spTree>
    <p:extLst>
      <p:ext uri="{BB962C8B-B14F-4D97-AF65-F5344CB8AC3E}">
        <p14:creationId xmlns:p14="http://schemas.microsoft.com/office/powerpoint/2010/main" val="281443090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4" name="Rectangle 6">
            <a:extLst>
              <a:ext uri="{FF2B5EF4-FFF2-40B4-BE49-F238E27FC236}">
                <a16:creationId xmlns:a16="http://schemas.microsoft.com/office/drawing/2014/main" id="{C9807B2A-B21D-4C91-97B0-84771C64D9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altLang="cs-CZ" b="1" dirty="0">
                <a:solidFill>
                  <a:srgbClr val="0070C0"/>
                </a:solidFill>
              </a:rPr>
              <a:t>Megakaryocyt</a:t>
            </a:r>
            <a:br>
              <a:rPr lang="cs-CZ" altLang="cs-CZ" b="1" dirty="0">
                <a:solidFill>
                  <a:srgbClr val="0070C0"/>
                </a:solidFill>
              </a:rPr>
            </a:br>
            <a:endParaRPr lang="cs-CZ" altLang="cs-CZ" b="1" dirty="0">
              <a:solidFill>
                <a:srgbClr val="0070C0"/>
              </a:solidFill>
            </a:endParaRPr>
          </a:p>
        </p:txBody>
      </p:sp>
      <p:pic>
        <p:nvPicPr>
          <p:cNvPr id="119816" name="Picture 8">
            <a:extLst>
              <a:ext uri="{FF2B5EF4-FFF2-40B4-BE49-F238E27FC236}">
                <a16:creationId xmlns:a16="http://schemas.microsoft.com/office/drawing/2014/main" id="{2A35390F-39E8-4109-9FB5-783BD9972DE9}"/>
              </a:ext>
            </a:extLst>
          </p:cNvPr>
          <p:cNvPicPr>
            <a:picLocks noGrp="1" noChangeAspect="1" noChangeArrowheads="1"/>
          </p:cNvPicPr>
          <p:nvPr>
            <p:ph type="subTitle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36981" y="1123089"/>
            <a:ext cx="7624449" cy="555024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9817" name="Oval 9">
            <a:extLst>
              <a:ext uri="{FF2B5EF4-FFF2-40B4-BE49-F238E27FC236}">
                <a16:creationId xmlns:a16="http://schemas.microsoft.com/office/drawing/2014/main" id="{EF303000-0C60-4356-9043-8CD46275E48B}"/>
              </a:ext>
            </a:extLst>
          </p:cNvPr>
          <p:cNvSpPr>
            <a:spLocks noChangeArrowheads="1"/>
          </p:cNvSpPr>
          <p:nvPr/>
        </p:nvSpPr>
        <p:spPr bwMode="auto">
          <a:xfrm rot="395695">
            <a:off x="3446463" y="1989138"/>
            <a:ext cx="4176712" cy="3575050"/>
          </a:xfrm>
          <a:prstGeom prst="ellips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19818" name="Text Box 10">
            <a:extLst>
              <a:ext uri="{FF2B5EF4-FFF2-40B4-BE49-F238E27FC236}">
                <a16:creationId xmlns:a16="http://schemas.microsoft.com/office/drawing/2014/main" id="{48BE4D66-9A40-4BFD-9621-12AB93C23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5589" y="2219326"/>
            <a:ext cx="99155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  </a:t>
            </a:r>
          </a:p>
          <a:p>
            <a:endParaRPr lang="cs-CZ" altLang="cs-CZ"/>
          </a:p>
          <a:p>
            <a:endParaRPr lang="cs-CZ" altLang="cs-CZ"/>
          </a:p>
          <a:p>
            <a:r>
              <a:rPr lang="cs-CZ" altLang="cs-CZ">
                <a:solidFill>
                  <a:srgbClr val="000000"/>
                </a:solidFill>
              </a:rPr>
              <a:t>platelets</a:t>
            </a:r>
          </a:p>
        </p:txBody>
      </p:sp>
      <p:sp>
        <p:nvSpPr>
          <p:cNvPr id="119819" name="Text Box 11">
            <a:extLst>
              <a:ext uri="{FF2B5EF4-FFF2-40B4-BE49-F238E27FC236}">
                <a16:creationId xmlns:a16="http://schemas.microsoft.com/office/drawing/2014/main" id="{2E186006-F96F-4E41-9DAA-E4FD2E9DF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9513" y="5805488"/>
            <a:ext cx="18309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>
                <a:solidFill>
                  <a:srgbClr val="000000"/>
                </a:solidFill>
              </a:rPr>
              <a:t>polyploid nucleus</a:t>
            </a:r>
          </a:p>
        </p:txBody>
      </p:sp>
      <p:sp>
        <p:nvSpPr>
          <p:cNvPr id="119820" name="Line 12">
            <a:extLst>
              <a:ext uri="{FF2B5EF4-FFF2-40B4-BE49-F238E27FC236}">
                <a16:creationId xmlns:a16="http://schemas.microsoft.com/office/drawing/2014/main" id="{DE669BF3-A7CA-4B3A-A500-5239930BE77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67213" y="3500438"/>
            <a:ext cx="863600" cy="23034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9821" name="Line 13">
            <a:extLst>
              <a:ext uri="{FF2B5EF4-FFF2-40B4-BE49-F238E27FC236}">
                <a16:creationId xmlns:a16="http://schemas.microsoft.com/office/drawing/2014/main" id="{022DEFB8-05B4-4C71-AF18-18E7B77EAE5B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2038" y="908051"/>
            <a:ext cx="0" cy="115252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>
            <a:extLst>
              <a:ext uri="{FF2B5EF4-FFF2-40B4-BE49-F238E27FC236}">
                <a16:creationId xmlns:a16="http://schemas.microsoft.com/office/drawing/2014/main" id="{4045E8FE-D97F-45D7-B74E-CF639918C21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703389" y="404814"/>
            <a:ext cx="8713787" cy="6264275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cs-CZ" altLang="cs-CZ"/>
              <a:t> </a:t>
            </a:r>
          </a:p>
        </p:txBody>
      </p:sp>
      <p:pic>
        <p:nvPicPr>
          <p:cNvPr id="222211" name="Picture 3">
            <a:extLst>
              <a:ext uri="{FF2B5EF4-FFF2-40B4-BE49-F238E27FC236}">
                <a16:creationId xmlns:a16="http://schemas.microsoft.com/office/drawing/2014/main" id="{AD86596E-A9CA-4F2C-B70A-579D142C0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8" y="1916113"/>
            <a:ext cx="43815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212" name="Oval 4">
            <a:extLst>
              <a:ext uri="{FF2B5EF4-FFF2-40B4-BE49-F238E27FC236}">
                <a16:creationId xmlns:a16="http://schemas.microsoft.com/office/drawing/2014/main" id="{464B1899-2EB6-4EBB-AD29-BDA0E2D45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2038" y="3068638"/>
            <a:ext cx="342900" cy="3429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22213" name="Oval 5">
            <a:extLst>
              <a:ext uri="{FF2B5EF4-FFF2-40B4-BE49-F238E27FC236}">
                <a16:creationId xmlns:a16="http://schemas.microsoft.com/office/drawing/2014/main" id="{6E1F1737-DC22-4555-8398-BD1FD4D45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8663" y="2565400"/>
            <a:ext cx="342900" cy="3429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22214" name="AutoShape 6">
            <a:extLst>
              <a:ext uri="{FF2B5EF4-FFF2-40B4-BE49-F238E27FC236}">
                <a16:creationId xmlns:a16="http://schemas.microsoft.com/office/drawing/2014/main" id="{EB73E4A8-068A-43B2-8618-A88E14409B83}"/>
              </a:ext>
            </a:extLst>
          </p:cNvPr>
          <p:cNvSpPr>
            <a:spLocks noChangeArrowheads="1"/>
          </p:cNvSpPr>
          <p:nvPr/>
        </p:nvSpPr>
        <p:spPr bwMode="auto">
          <a:xfrm rot="14448962">
            <a:off x="6108700" y="3416300"/>
            <a:ext cx="457200" cy="914400"/>
          </a:xfrm>
          <a:prstGeom prst="moon">
            <a:avLst>
              <a:gd name="adj" fmla="val 50000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" name="TextovéPole 1"/>
          <p:cNvSpPr txBox="1"/>
          <p:nvPr/>
        </p:nvSpPr>
        <p:spPr>
          <a:xfrm>
            <a:off x="3296884" y="236705"/>
            <a:ext cx="60808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0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Děkuji za pozornost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Rectangle 3">
            <a:extLst>
              <a:ext uri="{FF2B5EF4-FFF2-40B4-BE49-F238E27FC236}">
                <a16:creationId xmlns:a16="http://schemas.microsoft.com/office/drawing/2014/main" id="{77087311-1D36-4624-8AFF-5990E8A802F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91887" y="549276"/>
            <a:ext cx="11512730" cy="29511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000" b="1" dirty="0">
                <a:solidFill>
                  <a:schemeClr val="hlink"/>
                </a:solidFill>
              </a:rPr>
              <a:t>polyglobulie, polycytémie, </a:t>
            </a:r>
            <a:r>
              <a:rPr lang="cs-CZ" altLang="cs-CZ" sz="2000" b="1" dirty="0" err="1">
                <a:solidFill>
                  <a:schemeClr val="hlink"/>
                </a:solidFill>
              </a:rPr>
              <a:t>erytrocytóza</a:t>
            </a:r>
            <a:r>
              <a:rPr lang="cs-CZ" altLang="cs-CZ" sz="2000" dirty="0"/>
              <a:t> – zvýšený počet </a:t>
            </a:r>
            <a:r>
              <a:rPr lang="cs-CZ" altLang="cs-CZ" sz="2000" dirty="0" err="1"/>
              <a:t>ery</a:t>
            </a: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b="1" dirty="0">
                <a:solidFill>
                  <a:schemeClr val="hlink"/>
                </a:solidFill>
              </a:rPr>
              <a:t>anemie</a:t>
            </a:r>
            <a:r>
              <a:rPr lang="cs-CZ" altLang="cs-CZ" sz="2000" dirty="0"/>
              <a:t> – snížený počet </a:t>
            </a:r>
            <a:r>
              <a:rPr lang="cs-CZ" altLang="cs-CZ" sz="2000" dirty="0" err="1"/>
              <a:t>ery</a:t>
            </a:r>
            <a:endParaRPr lang="cs-CZ" altLang="cs-CZ" sz="2000" dirty="0"/>
          </a:p>
          <a:p>
            <a:pPr>
              <a:lnSpc>
                <a:spcPct val="80000"/>
              </a:lnSpc>
            </a:pP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b="1" dirty="0"/>
              <a:t>osmotická rezistence</a:t>
            </a:r>
            <a:r>
              <a:rPr lang="cs-CZ" altLang="cs-CZ" sz="2000" dirty="0"/>
              <a:t>                                                                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 dirty="0"/>
              <a:t>      – v hypertonickém roztoku – </a:t>
            </a:r>
            <a:r>
              <a:rPr lang="cs-CZ" altLang="cs-CZ" sz="2000" dirty="0" err="1"/>
              <a:t>ery</a:t>
            </a:r>
            <a:r>
              <a:rPr lang="cs-CZ" altLang="cs-CZ" sz="2000" dirty="0"/>
              <a:t> se smršťují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echinocyty</a:t>
            </a:r>
            <a:endParaRPr lang="cs-CZ" altLang="cs-CZ" sz="2000" dirty="0"/>
          </a:p>
          <a:p>
            <a:pPr lvl="1">
              <a:lnSpc>
                <a:spcPct val="80000"/>
              </a:lnSpc>
            </a:pPr>
            <a:r>
              <a:rPr lang="cs-CZ" altLang="cs-CZ" sz="2000" dirty="0"/>
              <a:t>v hypotonickém roztoku – </a:t>
            </a:r>
            <a:r>
              <a:rPr lang="cs-CZ" altLang="cs-CZ" sz="2000" dirty="0" err="1"/>
              <a:t>ery</a:t>
            </a:r>
            <a:r>
              <a:rPr lang="cs-CZ" altLang="cs-CZ" sz="2000" dirty="0"/>
              <a:t> bobtnají, </a:t>
            </a:r>
            <a:r>
              <a:rPr lang="cs-CZ" altLang="cs-CZ" sz="2000" dirty="0" err="1"/>
              <a:t>plazmalema</a:t>
            </a:r>
            <a:r>
              <a:rPr lang="cs-CZ" altLang="cs-CZ" sz="2000" dirty="0"/>
              <a:t> praská        - </a:t>
            </a:r>
            <a:r>
              <a:rPr lang="cs-CZ" altLang="cs-CZ" sz="2000" b="1" dirty="0">
                <a:solidFill>
                  <a:schemeClr val="hlink"/>
                </a:solidFill>
              </a:rPr>
              <a:t>hemolýza</a:t>
            </a:r>
          </a:p>
        </p:txBody>
      </p:sp>
      <p:pic>
        <p:nvPicPr>
          <p:cNvPr id="73735" name="Picture 7" descr="ery 4">
            <a:extLst>
              <a:ext uri="{FF2B5EF4-FFF2-40B4-BE49-F238E27FC236}">
                <a16:creationId xmlns:a16="http://schemas.microsoft.com/office/drawing/2014/main" id="{449802C7-8B26-4654-A8D6-E662ABC58D3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1"/>
          <a:stretch/>
        </p:blipFill>
        <p:spPr>
          <a:xfrm>
            <a:off x="1945344" y="2859110"/>
            <a:ext cx="8301312" cy="38682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C9FED54A-CF36-44A4-A9BE-1FEB67078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0" y="342900"/>
            <a:ext cx="8953500" cy="6172200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E20EF00C-69A1-4FF8-9206-6B41B8ACCF50}"/>
              </a:ext>
            </a:extLst>
          </p:cNvPr>
          <p:cNvSpPr/>
          <p:nvPr/>
        </p:nvSpPr>
        <p:spPr>
          <a:xfrm>
            <a:off x="9118506" y="6407378"/>
            <a:ext cx="145424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800" dirty="0">
                <a:latin typeface="Roboto"/>
              </a:rPr>
              <a:t>VectorStock.com/23868089</a:t>
            </a:r>
            <a:endParaRPr lang="cs-CZ" sz="800" dirty="0"/>
          </a:p>
        </p:txBody>
      </p:sp>
    </p:spTree>
    <p:extLst>
      <p:ext uri="{BB962C8B-B14F-4D97-AF65-F5344CB8AC3E}">
        <p14:creationId xmlns:p14="http://schemas.microsoft.com/office/powerpoint/2010/main" val="3209182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F34345FC-790F-45EE-9CE7-CA2504F99F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128393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cs-CZ" altLang="cs-CZ" b="1" dirty="0">
                <a:solidFill>
                  <a:srgbClr val="FF0000"/>
                </a:solidFill>
              </a:rPr>
              <a:t>Retikulocyty</a:t>
            </a: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AB28AE6D-3EA2-4F94-A55D-A165CB06A92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81797" y="1134404"/>
            <a:ext cx="8229600" cy="2087562"/>
          </a:xfrm>
        </p:spPr>
        <p:txBody>
          <a:bodyPr>
            <a:normAutofit/>
          </a:bodyPr>
          <a:lstStyle/>
          <a:p>
            <a:r>
              <a:rPr lang="cs-CZ" altLang="cs-CZ" sz="2000" dirty="0"/>
              <a:t>Nezralé </a:t>
            </a:r>
            <a:r>
              <a:rPr lang="cs-CZ" altLang="cs-CZ" sz="2000" dirty="0" err="1"/>
              <a:t>ery</a:t>
            </a:r>
            <a:r>
              <a:rPr lang="cs-CZ" altLang="cs-CZ" sz="2000" dirty="0"/>
              <a:t> – vývojové stádium, v periferní krvi 0,5 – 1,5 %</a:t>
            </a:r>
          </a:p>
          <a:p>
            <a:r>
              <a:rPr lang="cs-CZ" altLang="cs-CZ" sz="2000" dirty="0"/>
              <a:t>Obsahují zbytky organel /</a:t>
            </a:r>
            <a:r>
              <a:rPr lang="cs-CZ" altLang="cs-CZ" sz="2000" dirty="0" err="1"/>
              <a:t>polyribosomy</a:t>
            </a:r>
            <a:r>
              <a:rPr lang="cs-CZ" altLang="cs-CZ" sz="2000" dirty="0"/>
              <a:t>, mitochondrie – </a:t>
            </a:r>
            <a:r>
              <a:rPr lang="cs-CZ" altLang="cs-CZ" sz="2000" dirty="0" err="1">
                <a:solidFill>
                  <a:schemeClr val="hlink"/>
                </a:solidFill>
              </a:rPr>
              <a:t>substantia</a:t>
            </a:r>
            <a:r>
              <a:rPr lang="cs-CZ" altLang="cs-CZ" sz="2000" dirty="0">
                <a:solidFill>
                  <a:schemeClr val="hlink"/>
                </a:solidFill>
              </a:rPr>
              <a:t> </a:t>
            </a:r>
            <a:r>
              <a:rPr lang="cs-CZ" altLang="cs-CZ" sz="2000" dirty="0" err="1">
                <a:solidFill>
                  <a:schemeClr val="hlink"/>
                </a:solidFill>
              </a:rPr>
              <a:t>reticulofilamentosa</a:t>
            </a:r>
            <a:r>
              <a:rPr lang="cs-CZ" altLang="cs-CZ" sz="2000" dirty="0"/>
              <a:t>/ </a:t>
            </a:r>
          </a:p>
          <a:p>
            <a:r>
              <a:rPr lang="cs-CZ" altLang="cs-CZ" sz="2000" dirty="0"/>
              <a:t>V </a:t>
            </a:r>
            <a:r>
              <a:rPr lang="cs-CZ" altLang="cs-CZ" sz="2000" dirty="0" err="1"/>
              <a:t>ery</a:t>
            </a:r>
            <a:r>
              <a:rPr lang="cs-CZ" altLang="cs-CZ" sz="2000" dirty="0"/>
              <a:t> dozrávají během 24 – 48 hod</a:t>
            </a:r>
          </a:p>
          <a:p>
            <a:r>
              <a:rPr lang="cs-CZ" altLang="cs-CZ" sz="2000" dirty="0"/>
              <a:t>Znázornění - </a:t>
            </a:r>
            <a:r>
              <a:rPr lang="cs-CZ" altLang="cs-CZ" sz="2000" dirty="0" err="1"/>
              <a:t>brilantkresylová</a:t>
            </a:r>
            <a:r>
              <a:rPr lang="cs-CZ" altLang="cs-CZ" sz="2000" dirty="0"/>
              <a:t> modř</a:t>
            </a:r>
          </a:p>
        </p:txBody>
      </p:sp>
      <p:pic>
        <p:nvPicPr>
          <p:cNvPr id="72719" name="Picture 15" descr="retikulocyte">
            <a:extLst>
              <a:ext uri="{FF2B5EF4-FFF2-40B4-BE49-F238E27FC236}">
                <a16:creationId xmlns:a16="http://schemas.microsoft.com/office/drawing/2014/main" id="{90744987-D74B-4B61-B9B2-8DD454BA933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7109" y="3006210"/>
            <a:ext cx="4824413" cy="36544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2721" name="Picture 17" descr="réticulocytes">
            <a:extLst>
              <a:ext uri="{FF2B5EF4-FFF2-40B4-BE49-F238E27FC236}">
                <a16:creationId xmlns:a16="http://schemas.microsoft.com/office/drawing/2014/main" id="{9A812333-24F4-4C55-86B4-3DCA7BDA7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479" y="2969698"/>
            <a:ext cx="4968875" cy="372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684</TotalTime>
  <Words>1732</Words>
  <Application>Microsoft Office PowerPoint</Application>
  <PresentationFormat>Širokoúhlá obrazovka</PresentationFormat>
  <Paragraphs>419</Paragraphs>
  <Slides>65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65</vt:i4>
      </vt:variant>
    </vt:vector>
  </HeadingPairs>
  <TitlesOfParts>
    <vt:vector size="73" baseType="lpstr">
      <vt:lpstr>-apple-system</vt:lpstr>
      <vt:lpstr>Arial</vt:lpstr>
      <vt:lpstr>Calibri</vt:lpstr>
      <vt:lpstr>Calibri Light</vt:lpstr>
      <vt:lpstr>Roboto</vt:lpstr>
      <vt:lpstr>Tahoma</vt:lpstr>
      <vt:lpstr>Wingdings</vt:lpstr>
      <vt:lpstr>Motiv Office</vt:lpstr>
      <vt:lpstr>   Krev a krvetvorba</vt:lpstr>
      <vt:lpstr>Prezentace aplikace PowerPoint</vt:lpstr>
      <vt:lpstr>Krevní buňky - formované elementy</vt:lpstr>
      <vt:lpstr>Prezentace aplikace PowerPoint</vt:lpstr>
      <vt:lpstr>Erytrocyty</vt:lpstr>
      <vt:lpstr>Poikilocytóza a anisocytóza</vt:lpstr>
      <vt:lpstr>Prezentace aplikace PowerPoint</vt:lpstr>
      <vt:lpstr>Prezentace aplikace PowerPoint</vt:lpstr>
      <vt:lpstr>Retikulocyty</vt:lpstr>
      <vt:lpstr>Leukocyty </vt:lpstr>
      <vt:lpstr>Prezentace aplikace PowerPoint</vt:lpstr>
      <vt:lpstr>Neutrofilní granulocyty </vt:lpstr>
      <vt:lpstr>Eozinofilní granulocyty</vt:lpstr>
      <vt:lpstr>Eozinofilní granulocyt (ELM)</vt:lpstr>
      <vt:lpstr>Bazofilní granulocyty </vt:lpstr>
      <vt:lpstr>Agranulocyty</vt:lpstr>
      <vt:lpstr>Lymfocyty</vt:lpstr>
      <vt:lpstr>Monocyty</vt:lpstr>
      <vt:lpstr>Trombocyty</vt:lpstr>
      <vt:lpstr>Prezentace aplikace PowerPoint</vt:lpstr>
      <vt:lpstr>Krevní nátěr - příprava</vt:lpstr>
      <vt:lpstr>Prezentace aplikace PowerPoint</vt:lpstr>
      <vt:lpstr>Prezentace aplikace PowerPoint</vt:lpstr>
      <vt:lpstr>Stanovení diferenciálního bílého obrazu krevního -DBOK</vt:lpstr>
      <vt:lpstr>Tabulka </vt:lpstr>
      <vt:lpstr>Neutrofily </vt:lpstr>
      <vt:lpstr>Diferenciální bílý obraz krevní - průměrné hodnoty</vt:lpstr>
      <vt:lpstr>Anomálie DBOK</vt:lpstr>
      <vt:lpstr> Hematopoesis – vývoj krve</vt:lpstr>
      <vt:lpstr>Prezentace aplikace PowerPoint</vt:lpstr>
      <vt:lpstr>Prenatální hematopoeza</vt:lpstr>
      <vt:lpstr>Prezentace aplikace PowerPoint</vt:lpstr>
      <vt:lpstr>Postnatální hematopoeza</vt:lpstr>
      <vt:lpstr>Kostní dřeň</vt:lpstr>
      <vt:lpstr>Prezentace aplikace PowerPoint</vt:lpstr>
      <vt:lpstr>Prezentace aplikace PowerPoint</vt:lpstr>
      <vt:lpstr>Kostní dřeň mez trabekulami kostní tkáně</vt:lpstr>
      <vt:lpstr>Prezentace aplikace PowerPoint</vt:lpstr>
      <vt:lpstr>Prezentace aplikace PowerPoint</vt:lpstr>
      <vt:lpstr>Vývoj krvinek  - opakované mitózy - </vt:lpstr>
      <vt:lpstr>Prezentace aplikace PowerPoint</vt:lpstr>
      <vt:lpstr>Prezentace aplikace PowerPoint</vt:lpstr>
      <vt:lpstr>hematopoeza</vt:lpstr>
      <vt:lpstr>Erythro(cyto)poiesis </vt:lpstr>
      <vt:lpstr>Erythropoiesis</vt:lpstr>
      <vt:lpstr>Proerytroblast </vt:lpstr>
      <vt:lpstr>Bazofilní erytroblast</vt:lpstr>
      <vt:lpstr>Polychromatofilní erytroblast</vt:lpstr>
      <vt:lpstr>Ortochromatofilní erytroblast</vt:lpstr>
      <vt:lpstr>Reticulocyt</vt:lpstr>
      <vt:lpstr>Erythropoiesis - rekapitulace</vt:lpstr>
      <vt:lpstr>Granulo(cyto)poiesis </vt:lpstr>
      <vt:lpstr>Granulopoiesis</vt:lpstr>
      <vt:lpstr>Prezentace aplikace PowerPoint</vt:lpstr>
      <vt:lpstr>Myeloblast</vt:lpstr>
      <vt:lpstr>Promyelocyt </vt:lpstr>
      <vt:lpstr>Myelocyt neutro-, eosino-, basofilní </vt:lpstr>
      <vt:lpstr>Metamyelocyt   neutro-, eosino-, basofilní </vt:lpstr>
      <vt:lpstr>Granulopoiesis - rekapitulace</vt:lpstr>
      <vt:lpstr> Lymphocytopoesis Monocytopoesis </vt:lpstr>
      <vt:lpstr>Thrombocytopoiesis</vt:lpstr>
      <vt:lpstr>Thrombocytopoeza </vt:lpstr>
      <vt:lpstr>Vznik krevních destiček na povrchu megakaryocytu</vt:lpstr>
      <vt:lpstr>Megakaryocyt 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Krev a krvetvorba</dc:title>
  <dc:creator>Lukáš Moráň</dc:creator>
  <cp:lastModifiedBy>Anna Mac Gillavry</cp:lastModifiedBy>
  <cp:revision>32</cp:revision>
  <dcterms:created xsi:type="dcterms:W3CDTF">2021-05-18T08:56:50Z</dcterms:created>
  <dcterms:modified xsi:type="dcterms:W3CDTF">2021-05-20T07:14:08Z</dcterms:modified>
</cp:coreProperties>
</file>