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57" r:id="rId1"/>
  </p:sldMasterIdLst>
  <p:notesMasterIdLst>
    <p:notesMasterId r:id="rId35"/>
  </p:notesMasterIdLst>
  <p:handoutMasterIdLst>
    <p:handoutMasterId r:id="rId36"/>
  </p:handoutMasterIdLst>
  <p:sldIdLst>
    <p:sldId id="256" r:id="rId2"/>
    <p:sldId id="292" r:id="rId3"/>
    <p:sldId id="294" r:id="rId4"/>
    <p:sldId id="301" r:id="rId5"/>
    <p:sldId id="300" r:id="rId6"/>
    <p:sldId id="289" r:id="rId7"/>
    <p:sldId id="279" r:id="rId8"/>
    <p:sldId id="264" r:id="rId9"/>
    <p:sldId id="265" r:id="rId10"/>
    <p:sldId id="266" r:id="rId11"/>
    <p:sldId id="262" r:id="rId12"/>
    <p:sldId id="306" r:id="rId13"/>
    <p:sldId id="267" r:id="rId14"/>
    <p:sldId id="303" r:id="rId15"/>
    <p:sldId id="270" r:id="rId16"/>
    <p:sldId id="271" r:id="rId17"/>
    <p:sldId id="309" r:id="rId18"/>
    <p:sldId id="298" r:id="rId19"/>
    <p:sldId id="359" r:id="rId20"/>
    <p:sldId id="362" r:id="rId21"/>
    <p:sldId id="320" r:id="rId22"/>
    <p:sldId id="363" r:id="rId23"/>
    <p:sldId id="290" r:id="rId24"/>
    <p:sldId id="295" r:id="rId25"/>
    <p:sldId id="293" r:id="rId26"/>
    <p:sldId id="287" r:id="rId27"/>
    <p:sldId id="297" r:id="rId28"/>
    <p:sldId id="364" r:id="rId29"/>
    <p:sldId id="263" r:id="rId30"/>
    <p:sldId id="356" r:id="rId31"/>
    <p:sldId id="365" r:id="rId32"/>
    <p:sldId id="302" r:id="rId33"/>
    <p:sldId id="305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ahom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120" userDrawn="1">
          <p15:clr>
            <a:srgbClr val="A4A3A4"/>
          </p15:clr>
        </p15:guide>
        <p15:guide id="2" orient="horz" pos="1272" userDrawn="1">
          <p15:clr>
            <a:srgbClr val="A4A3A4"/>
          </p15:clr>
        </p15:guide>
        <p15:guide id="3" orient="horz" pos="715" userDrawn="1">
          <p15:clr>
            <a:srgbClr val="A4A3A4"/>
          </p15:clr>
        </p15:guide>
        <p15:guide id="4" orient="horz" pos="3861" userDrawn="1">
          <p15:clr>
            <a:srgbClr val="A4A3A4"/>
          </p15:clr>
        </p15:guide>
        <p15:guide id="5" orient="horz" pos="3944" userDrawn="1">
          <p15:clr>
            <a:srgbClr val="A4A3A4"/>
          </p15:clr>
        </p15:guide>
        <p15:guide id="6" pos="321" userDrawn="1">
          <p15:clr>
            <a:srgbClr val="A4A3A4"/>
          </p15:clr>
        </p15:guide>
        <p15:guide id="7" pos="5418" userDrawn="1">
          <p15:clr>
            <a:srgbClr val="A4A3A4"/>
          </p15:clr>
        </p15:guide>
        <p15:guide id="8" pos="682" userDrawn="1">
          <p15:clr>
            <a:srgbClr val="A4A3A4"/>
          </p15:clr>
        </p15:guide>
        <p15:guide id="9" pos="2766" userDrawn="1">
          <p15:clr>
            <a:srgbClr val="A4A3A4"/>
          </p15:clr>
        </p15:guide>
        <p15:guide id="10" pos="297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DC"/>
    <a:srgbClr val="F01928"/>
    <a:srgbClr val="9100DC"/>
    <a:srgbClr val="5AC8AF"/>
    <a:srgbClr val="00287D"/>
    <a:srgbClr val="96969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50" autoAdjust="0"/>
    <p:restoredTop sz="96270" autoAdjust="0"/>
  </p:normalViewPr>
  <p:slideViewPr>
    <p:cSldViewPr snapToGrid="0">
      <p:cViewPr varScale="1">
        <p:scale>
          <a:sx n="72" d="100"/>
          <a:sy n="72" d="100"/>
        </p:scale>
        <p:origin x="1140" y="66"/>
      </p:cViewPr>
      <p:guideLst>
        <p:guide orient="horz" pos="1120"/>
        <p:guide orient="horz" pos="1272"/>
        <p:guide orient="horz" pos="715"/>
        <p:guide orient="horz" pos="3861"/>
        <p:guide orient="horz" pos="3944"/>
        <p:guide pos="321"/>
        <p:guide pos="5418"/>
        <p:guide pos="682"/>
        <p:guide pos="2766"/>
        <p:guide pos="297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56" d="100"/>
          <a:sy n="56" d="100"/>
        </p:scale>
        <p:origin x="1800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cs-CZ" altLang="cs-CZ"/>
          </a:p>
        </p:txBody>
      </p:sp>
      <p:sp>
        <p:nvSpPr>
          <p:cNvPr id="1003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cs-CZ" altLang="cs-CZ"/>
          </a:p>
        </p:txBody>
      </p:sp>
      <p:sp>
        <p:nvSpPr>
          <p:cNvPr id="1003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634D9CB-1186-4E97-85EF-EEFDD3E78B1E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84514496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024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/>
              <a:t>Klepnutím lze upravit styly předlohy textu.</a:t>
            </a:r>
          </a:p>
          <a:p>
            <a:pPr lvl="1"/>
            <a:r>
              <a:rPr lang="cs-CZ" altLang="cs-CZ"/>
              <a:t>Druhá úroveň</a:t>
            </a:r>
          </a:p>
          <a:p>
            <a:pPr lvl="2"/>
            <a:r>
              <a:rPr lang="cs-CZ" altLang="cs-CZ"/>
              <a:t>Třetí úroveň</a:t>
            </a:r>
          </a:p>
          <a:p>
            <a:pPr lvl="3"/>
            <a:r>
              <a:rPr lang="cs-CZ" altLang="cs-CZ"/>
              <a:t>Čtvrtá úroveň</a:t>
            </a:r>
          </a:p>
          <a:p>
            <a:pPr lvl="4"/>
            <a:r>
              <a:rPr lang="cs-CZ" altLang="cs-CZ"/>
              <a:t>Pátá úroveň</a:t>
            </a:r>
          </a:p>
        </p:txBody>
      </p:sp>
      <p:sp>
        <p:nvSpPr>
          <p:cNvPr id="1024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endParaRPr lang="cs-CZ" altLang="cs-CZ"/>
          </a:p>
        </p:txBody>
      </p:sp>
      <p:sp>
        <p:nvSpPr>
          <p:cNvPr id="1024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fld id="{061A6D36-8CFB-40FE-8D60-D2050488125D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388111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Zástupný symbol pro obrázek snímku 1">
            <a:extLst>
              <a:ext uri="{FF2B5EF4-FFF2-40B4-BE49-F238E27FC236}">
                <a16:creationId xmlns:a16="http://schemas.microsoft.com/office/drawing/2014/main" id="{90382A7F-ADAD-4A1D-85D4-DC8E0F38D35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Zástupný symbol pro poznámky 2">
            <a:extLst>
              <a:ext uri="{FF2B5EF4-FFF2-40B4-BE49-F238E27FC236}">
                <a16:creationId xmlns:a16="http://schemas.microsoft.com/office/drawing/2014/main" id="{418DD3DF-9608-4D17-AF49-8F2F1B8F42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5124" name="Zástupný symbol pro číslo snímku 3">
            <a:extLst>
              <a:ext uri="{FF2B5EF4-FFF2-40B4-BE49-F238E27FC236}">
                <a16:creationId xmlns:a16="http://schemas.microsoft.com/office/drawing/2014/main" id="{84421F1D-B0DB-41B2-B050-33838D0C3F80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81D004F-9861-4000-9AD1-7601A9E93D12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2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Zástupný symbol pro obrázek snímku 1">
            <a:extLst>
              <a:ext uri="{FF2B5EF4-FFF2-40B4-BE49-F238E27FC236}">
                <a16:creationId xmlns:a16="http://schemas.microsoft.com/office/drawing/2014/main" id="{3D2DBB03-2F4E-42B2-83C3-50BEB843CAA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9" name="Zástupný symbol pro poznámky 2">
            <a:extLst>
              <a:ext uri="{FF2B5EF4-FFF2-40B4-BE49-F238E27FC236}">
                <a16:creationId xmlns:a16="http://schemas.microsoft.com/office/drawing/2014/main" id="{79F252C2-E4C0-4C1C-A7D5-B231289B3C1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Flexe zárodku</a:t>
            </a:r>
          </a:p>
        </p:txBody>
      </p:sp>
      <p:sp>
        <p:nvSpPr>
          <p:cNvPr id="34820" name="Zástupný symbol pro číslo snímku 3">
            <a:extLst>
              <a:ext uri="{FF2B5EF4-FFF2-40B4-BE49-F238E27FC236}">
                <a16:creationId xmlns:a16="http://schemas.microsoft.com/office/drawing/2014/main" id="{71EC57AB-F726-49DC-B0AC-FCD651978AF5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D02969CA-06ED-4542-B216-714F3C3181A8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20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5762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Zástupný symbol pro obrázek snímku 1">
            <a:extLst>
              <a:ext uri="{FF2B5EF4-FFF2-40B4-BE49-F238E27FC236}">
                <a16:creationId xmlns:a16="http://schemas.microsoft.com/office/drawing/2014/main" id="{11836F8F-518F-495B-A3CA-5EA2A91067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Zástupný symbol pro poznámky 2">
            <a:extLst>
              <a:ext uri="{FF2B5EF4-FFF2-40B4-BE49-F238E27FC236}">
                <a16:creationId xmlns:a16="http://schemas.microsoft.com/office/drawing/2014/main" id="{AB0661EE-E57F-449A-A5DA-B405C67C866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7172" name="Zástupný symbol pro číslo snímku 3">
            <a:extLst>
              <a:ext uri="{FF2B5EF4-FFF2-40B4-BE49-F238E27FC236}">
                <a16:creationId xmlns:a16="http://schemas.microsoft.com/office/drawing/2014/main" id="{894B34E4-8420-4EE8-A403-581D4EEF6347}"/>
              </a:ext>
            </a:extLst>
          </p:cNvPr>
          <p:cNvSpPr txBox="1">
            <a:spLocks noGrp="1"/>
          </p:cNvSpPr>
          <p:nvPr/>
        </p:nvSpPr>
        <p:spPr bwMode="auto"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/>
            <a:fld id="{1F104306-7A1E-4BCB-AA5D-8FC05E69D2B3}" type="slidenum">
              <a:rPr lang="cs-CZ" altLang="cs-CZ" sz="1200">
                <a:latin typeface="Calibri" panose="020F0502020204030204" pitchFamily="34" charset="0"/>
              </a:rPr>
              <a:pPr algn="r" eaLnBrk="1" hangingPunct="1"/>
              <a:t>3</a:t>
            </a:fld>
            <a:endParaRPr lang="cs-CZ" altLang="cs-CZ" sz="1200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Zástupný symbol pro obrázek snímku 1">
            <a:extLst>
              <a:ext uri="{FF2B5EF4-FFF2-40B4-BE49-F238E27FC236}">
                <a16:creationId xmlns:a16="http://schemas.microsoft.com/office/drawing/2014/main" id="{31433FE2-957D-4F6E-9005-BCDE17DEF0B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1" name="Zástupný symbol pro poznámky 2">
            <a:extLst>
              <a:ext uri="{FF2B5EF4-FFF2-40B4-BE49-F238E27FC236}">
                <a16:creationId xmlns:a16="http://schemas.microsoft.com/office/drawing/2014/main" id="{2CE99FF2-7B22-4363-BA0C-103283A44B4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7412" name="Zástupný symbol pro číslo snímku 3">
            <a:extLst>
              <a:ext uri="{FF2B5EF4-FFF2-40B4-BE49-F238E27FC236}">
                <a16:creationId xmlns:a16="http://schemas.microsoft.com/office/drawing/2014/main" id="{5A1B13E0-B25F-4CA8-9DE7-BE2322EC941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A26FCD32-3A10-4111-AE57-0A10993A8975}" type="slidenum">
              <a:rPr lang="cs-CZ" altLang="cs-CZ">
                <a:latin typeface="Calibri" panose="020F0502020204030204" pitchFamily="34" charset="0"/>
              </a:rPr>
              <a:pPr/>
              <a:t>8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Zástupný symbol pro obrázek snímku 1">
            <a:extLst>
              <a:ext uri="{FF2B5EF4-FFF2-40B4-BE49-F238E27FC236}">
                <a16:creationId xmlns:a16="http://schemas.microsoft.com/office/drawing/2014/main" id="{46EDD600-5AF6-4A5E-A51F-F383986F8C5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9" name="Zástupný symbol pro poznámky 2">
            <a:extLst>
              <a:ext uri="{FF2B5EF4-FFF2-40B4-BE49-F238E27FC236}">
                <a16:creationId xmlns:a16="http://schemas.microsoft.com/office/drawing/2014/main" id="{A8B19B03-400C-41D5-AC07-D848AC2CA2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9460" name="Zástupný symbol pro číslo snímku 3">
            <a:extLst>
              <a:ext uri="{FF2B5EF4-FFF2-40B4-BE49-F238E27FC236}">
                <a16:creationId xmlns:a16="http://schemas.microsoft.com/office/drawing/2014/main" id="{4350F580-EF8E-423C-A1CF-0FD51E146F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94489C4B-2079-4E48-9D88-083491D24E73}" type="slidenum">
              <a:rPr lang="cs-CZ" altLang="cs-CZ">
                <a:latin typeface="Calibri" panose="020F0502020204030204" pitchFamily="34" charset="0"/>
              </a:rPr>
              <a:pPr/>
              <a:t>9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Zástupný symbol pro obrázek snímku 1">
            <a:extLst>
              <a:ext uri="{FF2B5EF4-FFF2-40B4-BE49-F238E27FC236}">
                <a16:creationId xmlns:a16="http://schemas.microsoft.com/office/drawing/2014/main" id="{33FCF1B8-F88A-4609-B5E2-24CD7EEE92A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7" name="Zástupný symbol pro poznámky 2">
            <a:extLst>
              <a:ext uri="{FF2B5EF4-FFF2-40B4-BE49-F238E27FC236}">
                <a16:creationId xmlns:a16="http://schemas.microsoft.com/office/drawing/2014/main" id="{0D8A29EB-032A-43DB-B1EF-1F6254DCF59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1508" name="Zástupný symbol pro číslo snímku 3">
            <a:extLst>
              <a:ext uri="{FF2B5EF4-FFF2-40B4-BE49-F238E27FC236}">
                <a16:creationId xmlns:a16="http://schemas.microsoft.com/office/drawing/2014/main" id="{8AA66420-AE3F-4856-8C0B-9910E04575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0B899170-C219-4E33-B03A-8941A860762F}" type="slidenum">
              <a:rPr lang="cs-CZ" altLang="cs-CZ">
                <a:latin typeface="Calibri" panose="020F0502020204030204" pitchFamily="34" charset="0"/>
              </a:rPr>
              <a:pPr/>
              <a:t>10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Zástupný symbol pro obrázek snímku 1">
            <a:extLst>
              <a:ext uri="{FF2B5EF4-FFF2-40B4-BE49-F238E27FC236}">
                <a16:creationId xmlns:a16="http://schemas.microsoft.com/office/drawing/2014/main" id="{EB73372C-4330-49D7-914B-A2CEB09579E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Zástupný symbol pro poznámky 2">
            <a:extLst>
              <a:ext uri="{FF2B5EF4-FFF2-40B4-BE49-F238E27FC236}">
                <a16:creationId xmlns:a16="http://schemas.microsoft.com/office/drawing/2014/main" id="{6DB7962F-1C0C-4DF6-9C8A-A5CC93A796BD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cs-CZ" altLang="cs-CZ"/>
              <a:t>Rýhování a implantace</a:t>
            </a:r>
          </a:p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13316" name="Zástupný symbol pro číslo snímku 3">
            <a:extLst>
              <a:ext uri="{FF2B5EF4-FFF2-40B4-BE49-F238E27FC236}">
                <a16:creationId xmlns:a16="http://schemas.microsoft.com/office/drawing/2014/main" id="{4A9B5420-EBA4-491B-A929-FE038B269E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2AEB92E8-43C6-4F4D-B30E-E771561BBE85}" type="slidenum">
              <a:rPr lang="cs-CZ" altLang="cs-CZ">
                <a:latin typeface="Calibri" panose="020F0502020204030204" pitchFamily="34" charset="0"/>
              </a:rPr>
              <a:pPr/>
              <a:t>11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Zástupný symbol pro obrázek snímku 1">
            <a:extLst>
              <a:ext uri="{FF2B5EF4-FFF2-40B4-BE49-F238E27FC236}">
                <a16:creationId xmlns:a16="http://schemas.microsoft.com/office/drawing/2014/main" id="{145B61A9-6600-4410-A479-D480D9C0314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Zástupný symbol pro poznámky 2">
            <a:extLst>
              <a:ext uri="{FF2B5EF4-FFF2-40B4-BE49-F238E27FC236}">
                <a16:creationId xmlns:a16="http://schemas.microsoft.com/office/drawing/2014/main" id="{3447A467-C6A3-4044-86C2-349DBEBD91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3556" name="Zástupný symbol pro číslo snímku 3">
            <a:extLst>
              <a:ext uri="{FF2B5EF4-FFF2-40B4-BE49-F238E27FC236}">
                <a16:creationId xmlns:a16="http://schemas.microsoft.com/office/drawing/2014/main" id="{8111F9D6-8CEE-4D74-BC7D-6E38F7AF7A7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8BA954CC-7960-4B21-9E28-1D74B78CEB1E}" type="slidenum">
              <a:rPr lang="cs-CZ" altLang="cs-CZ">
                <a:latin typeface="Calibri" panose="020F0502020204030204" pitchFamily="34" charset="0"/>
              </a:rPr>
              <a:pPr/>
              <a:t>13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Zástupný symbol pro obrázek snímku 1">
            <a:extLst>
              <a:ext uri="{FF2B5EF4-FFF2-40B4-BE49-F238E27FC236}">
                <a16:creationId xmlns:a16="http://schemas.microsoft.com/office/drawing/2014/main" id="{0C360E56-BFC1-404D-8C32-9CCE7E12C24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Zástupný symbol pro poznámky 2">
            <a:extLst>
              <a:ext uri="{FF2B5EF4-FFF2-40B4-BE49-F238E27FC236}">
                <a16:creationId xmlns:a16="http://schemas.microsoft.com/office/drawing/2014/main" id="{4D606B93-76DB-4661-967B-BF1F038FFD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7652" name="Zástupný symbol pro číslo snímku 3">
            <a:extLst>
              <a:ext uri="{FF2B5EF4-FFF2-40B4-BE49-F238E27FC236}">
                <a16:creationId xmlns:a16="http://schemas.microsoft.com/office/drawing/2014/main" id="{247A3CA9-3071-4D47-8AF1-4B63909301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84ED498-7580-4FD8-AE10-CE7538DCFB56}" type="slidenum">
              <a:rPr lang="cs-CZ" altLang="cs-CZ">
                <a:latin typeface="Calibri" panose="020F0502020204030204" pitchFamily="34" charset="0"/>
              </a:rPr>
              <a:pPr/>
              <a:t>15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Zástupný symbol pro obrázek snímku 1">
            <a:extLst>
              <a:ext uri="{FF2B5EF4-FFF2-40B4-BE49-F238E27FC236}">
                <a16:creationId xmlns:a16="http://schemas.microsoft.com/office/drawing/2014/main" id="{D5CC3E4E-022C-45F9-AC4C-CB3DEF76967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Zástupný symbol pro poznámky 2">
            <a:extLst>
              <a:ext uri="{FF2B5EF4-FFF2-40B4-BE49-F238E27FC236}">
                <a16:creationId xmlns:a16="http://schemas.microsoft.com/office/drawing/2014/main" id="{81A996B2-32A5-4DDB-885A-48B4416639B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cs-CZ" altLang="cs-CZ"/>
          </a:p>
        </p:txBody>
      </p:sp>
      <p:sp>
        <p:nvSpPr>
          <p:cNvPr id="29700" name="Zástupný symbol pro číslo snímku 3">
            <a:extLst>
              <a:ext uri="{FF2B5EF4-FFF2-40B4-BE49-F238E27FC236}">
                <a16:creationId xmlns:a16="http://schemas.microsoft.com/office/drawing/2014/main" id="{16607A8E-DE36-4582-B8CD-0F6EBE9C2A6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E902E3DC-F4C5-4D44-879C-BD777E340747}" type="slidenum">
              <a:rPr lang="cs-CZ" altLang="cs-CZ">
                <a:latin typeface="Calibri" panose="020F0502020204030204" pitchFamily="34" charset="0"/>
              </a:rPr>
              <a:pPr/>
              <a:t>16</a:t>
            </a:fld>
            <a:endParaRPr lang="cs-CZ" altLang="cs-CZ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/>
            </a:lvl1pPr>
          </a:lstStyle>
          <a:p>
            <a:r>
              <a:rPr lang="cs-CZ" dirty="0"/>
              <a:t>Kliknutím vložíte nadpis</a:t>
            </a:r>
            <a:endParaRPr lang="cs-CZ" noProof="0" dirty="0"/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601D3E6C-8A25-405E-A952-4F92A22C63D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3841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ky, text - dva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Zástupný symbol pro obsah 12">
            <a:extLst>
              <a:ext uri="{FF2B5EF4-FFF2-40B4-BE49-F238E27FC236}">
                <a16:creationId xmlns:a16="http://schemas.microsoft.com/office/drawing/2014/main" id="{9622FDD6-5C71-4DE9-BFBE-6443A2855E5C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539998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8D903DEB-B441-46DB-8462-2640DC8DB3E8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3999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1" name="Zástupný symbol pro text 13">
            <a:extLst>
              <a:ext uri="{FF2B5EF4-FFF2-40B4-BE49-F238E27FC236}">
                <a16:creationId xmlns:a16="http://schemas.microsoft.com/office/drawing/2014/main" id="{66F1D7B9-D1BE-446E-87CA-6AD81AFA838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3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3" name="Zástupný symbol pro text 5">
            <a:extLst>
              <a:ext uri="{FF2B5EF4-FFF2-40B4-BE49-F238E27FC236}">
                <a16:creationId xmlns:a16="http://schemas.microsoft.com/office/drawing/2014/main" id="{3947EF07-8AF7-4904-8565-F5D81E4282D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688459" y="4500000"/>
            <a:ext cx="3915000" cy="1331998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334B9440-7A06-4BF8-9532-C11248171B0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89002" y="4068000"/>
            <a:ext cx="3915000" cy="360000"/>
          </a:xfrm>
        </p:spPr>
        <p:txBody>
          <a:bodyPr/>
          <a:lstStyle>
            <a:lvl1pPr algn="l">
              <a:lnSpc>
                <a:spcPts val="825"/>
              </a:lnSpc>
              <a:defRPr sz="825" b="1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7" name="Zástupný symbol pro obsah 12">
            <a:extLst>
              <a:ext uri="{FF2B5EF4-FFF2-40B4-BE49-F238E27FC236}">
                <a16:creationId xmlns:a16="http://schemas.microsoft.com/office/drawing/2014/main" id="{263AA377-982D-4CA3-B9BD-C61AF6524812}"/>
              </a:ext>
            </a:extLst>
          </p:cNvPr>
          <p:cNvSpPr>
            <a:spLocks noGrp="1"/>
          </p:cNvSpPr>
          <p:nvPr>
            <p:ph sz="quarter" idx="25" hasCustomPrompt="1"/>
          </p:nvPr>
        </p:nvSpPr>
        <p:spPr>
          <a:xfrm>
            <a:off x="4688459" y="718713"/>
            <a:ext cx="3915001" cy="3204001"/>
          </a:xfrm>
        </p:spPr>
        <p:txBody>
          <a:bodyPr/>
          <a:lstStyle>
            <a:lvl1pPr algn="l"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74DDF7C9-2EC9-479B-ABD7-99841A0828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866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55F562C7-770A-4DC7-96BB-3CD0DDDE67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38907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noProof="0" smtClean="0"/>
              <a:pPr/>
              <a:t>‹#›</a:t>
            </a:fld>
            <a:endParaRPr lang="cs-CZ" altLang="cs-CZ" noProof="0" dirty="0"/>
          </a:p>
        </p:txBody>
      </p:sp>
      <p:sp>
        <p:nvSpPr>
          <p:cNvPr id="11" name="Nadpis 6">
            <a:extLst>
              <a:ext uri="{FF2B5EF4-FFF2-40B4-BE49-F238E27FC236}">
                <a16:creationId xmlns:a16="http://schemas.microsoft.com/office/drawing/2014/main" id="{210CF170-3CE8-4094-B136-F821606CD8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12" name="Podnadpis 2">
            <a:extLst>
              <a:ext uri="{FF2B5EF4-FFF2-40B4-BE49-F238E27FC236}">
                <a16:creationId xmlns:a16="http://schemas.microsoft.com/office/drawing/2014/main" id="{F805DFF4-9876-466D-A663-D549EEF8195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rgbClr val="0000DC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9" name="Zástupný symbol pro obrázek 7">
            <a:extLst>
              <a:ext uri="{FF2B5EF4-FFF2-40B4-BE49-F238E27FC236}">
                <a16:creationId xmlns:a16="http://schemas.microsoft.com/office/drawing/2014/main" id="{80C21443-92BF-4BF1-9C61-FDB664DC7964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7" name="Zástupný symbol pro zápatí 1">
            <a:extLst>
              <a:ext uri="{FF2B5EF4-FFF2-40B4-BE49-F238E27FC236}">
                <a16:creationId xmlns:a16="http://schemas.microsoft.com/office/drawing/2014/main" id="{24438A88-1921-4DF2-9F65-459AAE83D16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9B891A06-2362-48CB-B8C7-150561D278E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81541" y="413999"/>
            <a:ext cx="1555861" cy="1070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27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Úvodní snímek - inverzní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D8587455-5AC3-4F6B-BE52-826326AFD38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7" y="2900365"/>
            <a:ext cx="8521200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7" y="4116403"/>
            <a:ext cx="8521200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A6D3041C-E8DB-394D-8CBD-A19CAB995BE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11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  <p15:guide id="3" orient="horz" pos="255" userDrawn="1">
          <p15:clr>
            <a:srgbClr val="FBAE40"/>
          </p15:clr>
        </p15:guide>
        <p15:guide id="4" pos="1156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Rozdělovník (alternativní) 2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3A84368-F699-48A6-8383-4822D7F23BC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Nadpis 6">
            <a:extLst>
              <a:ext uri="{FF2B5EF4-FFF2-40B4-BE49-F238E27FC236}">
                <a16:creationId xmlns:a16="http://schemas.microsoft.com/office/drawing/2014/main" id="{322FA9F0-97E4-45C3-84A8-592F85A6A3A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98876" y="2900365"/>
            <a:ext cx="3934889" cy="1171580"/>
          </a:xfrm>
        </p:spPr>
        <p:txBody>
          <a:bodyPr anchor="t"/>
          <a:lstStyle>
            <a:lvl1pPr algn="l">
              <a:lnSpc>
                <a:spcPts val="3300"/>
              </a:lnSpc>
              <a:defRPr sz="3300"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8" name="Podnadpis 2"/>
          <p:cNvSpPr>
            <a:spLocks noGrp="1"/>
          </p:cNvSpPr>
          <p:nvPr>
            <p:ph type="subTitle" idx="1" hasCustomPrompt="1"/>
          </p:nvPr>
        </p:nvSpPr>
        <p:spPr>
          <a:xfrm>
            <a:off x="298876" y="4116403"/>
            <a:ext cx="3934889" cy="698497"/>
          </a:xfrm>
        </p:spPr>
        <p:txBody>
          <a:bodyPr anchor="t"/>
          <a:lstStyle>
            <a:lvl1pPr marL="0" indent="0" algn="l">
              <a:buNone/>
              <a:defRPr lang="cs-CZ" sz="1800" b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0" name="Zástupný symbol pro obrázek 7">
            <a:extLst>
              <a:ext uri="{FF2B5EF4-FFF2-40B4-BE49-F238E27FC236}">
                <a16:creationId xmlns:a16="http://schemas.microsoft.com/office/drawing/2014/main" id="{05C2E24A-1A94-4B14-B9BB-CA01DE5DD20D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4572000" y="1"/>
            <a:ext cx="4572000" cy="6857999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2" name="Zástupný symbol pro zápatí 2">
            <a:extLst>
              <a:ext uri="{FF2B5EF4-FFF2-40B4-BE49-F238E27FC236}">
                <a16:creationId xmlns:a16="http://schemas.microsoft.com/office/drawing/2014/main" id="{CC921DFF-8B97-473C-919A-06F55168BDFE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3693765" cy="25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pic>
        <p:nvPicPr>
          <p:cNvPr id="9" name="Grafický objekt 8">
            <a:extLst>
              <a:ext uri="{FF2B5EF4-FFF2-40B4-BE49-F238E27FC236}">
                <a16:creationId xmlns:a16="http://schemas.microsoft.com/office/drawing/2014/main" id="{CF0A721D-0B43-7043-8933-AD2A68D4E2A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1541" y="415968"/>
            <a:ext cx="1555861" cy="1066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9248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432" userDrawn="1">
          <p15:clr>
            <a:srgbClr val="FBAE40"/>
          </p15:clr>
        </p15:guide>
        <p15:guide id="2" pos="176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verzní s obrázkem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rázek 7"/>
          <p:cNvSpPr>
            <a:spLocks noGrp="1"/>
          </p:cNvSpPr>
          <p:nvPr>
            <p:ph type="pic" sz="quarter" idx="12" hasCustomPrompt="1"/>
          </p:nvPr>
        </p:nvSpPr>
        <p:spPr>
          <a:xfrm>
            <a:off x="0" y="1"/>
            <a:ext cx="9144000" cy="584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cs-CZ" dirty="0"/>
              <a:t>Kliknutím na ikonu vložíte obrázek.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46E80635-6C5C-49F3-8F11-AD16586CD0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000" y="6040796"/>
            <a:ext cx="6416982" cy="510831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bg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218105D-7192-3A40-B34B-CBC5FC8396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933426" y="6050570"/>
            <a:ext cx="876596" cy="600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2117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56" userDrawn="1">
          <p15:clr>
            <a:srgbClr val="FBAE40"/>
          </p15:clr>
        </p15:guide>
        <p15:guide id="2" orient="horz" pos="4201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MED slide">
    <p:bg>
      <p:bgPr>
        <a:solidFill>
          <a:srgbClr val="F0192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cký objekt 1">
            <a:extLst>
              <a:ext uri="{FF2B5EF4-FFF2-40B4-BE49-F238E27FC236}">
                <a16:creationId xmlns:a16="http://schemas.microsoft.com/office/drawing/2014/main" id="{99DDF373-DAF6-45FC-9BE7-AC33B6CEFD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05600" y="2012703"/>
            <a:ext cx="4132800" cy="2832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703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NI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5ECF17BA-4CC0-425F-84EE-ED5FF94C78F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17" y="2731338"/>
            <a:ext cx="5381966" cy="139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2142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28650" y="365125"/>
            <a:ext cx="78867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28650" y="1825625"/>
            <a:ext cx="3867150" cy="20986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825625"/>
            <a:ext cx="3867150" cy="20986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28650" y="4076700"/>
            <a:ext cx="3867150" cy="21002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076700"/>
            <a:ext cx="3867150" cy="21002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F17998DC-2C7A-4024-A249-0B7AA0885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3C3274-1184-4C36-80FC-F75EDCB51594}" type="datetimeFigureOut">
              <a:rPr lang="cs-CZ"/>
              <a:pPr>
                <a:defRPr/>
              </a:pPr>
              <a:t>29.03.2021</a:t>
            </a:fld>
            <a:endParaRPr lang="cs-CZ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4E1FCC7-1575-425D-8C33-D2BC1DEF5D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266A4F1-DD75-4B39-9AA9-6F0E42649A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99BE75-ED4D-4648-8BD0-1032CC86C759}" type="slidenum">
              <a:rPr lang="cs-CZ" altLang="cs-CZ"/>
              <a:pPr>
                <a:defRPr/>
              </a:pPr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757477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datum 5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7" name="Zástupný symbol pro zápatí 6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cs-CZ" altLang="cs-CZ"/>
          </a:p>
        </p:txBody>
      </p:sp>
      <p:sp>
        <p:nvSpPr>
          <p:cNvPr id="8" name="Zástupný symbol pro číslo snímku 7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38F112F7-B205-4447-8F49-516EA23EDFB8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472307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>
          <a:xfrm>
            <a:off x="540000" y="6228000"/>
            <a:ext cx="5940000" cy="252000"/>
          </a:xfrm>
        </p:spPr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390E4E2C-8A81-45F0-A5ED-59F1EE588AF9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8303803E-85B6-4F0F-82F5-E307C79DBF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229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sah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3" name="Zástupný symbol pro datum 3">
            <a:extLst>
              <a:ext uri="{FF2B5EF4-FFF2-40B4-BE49-F238E27FC236}">
                <a16:creationId xmlns:a16="http://schemas.microsoft.com/office/drawing/2014/main" id="{CFD415D7-63D3-4E24-B3B5-328959D20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0B03A-831F-479B-BAE1-77452FC5E833}" type="datetimeFigureOut">
              <a:rPr lang="cs-CZ"/>
              <a:pPr>
                <a:defRPr/>
              </a:pPr>
              <a:t>29.03.2021</a:t>
            </a:fld>
            <a:endParaRPr lang="cs-CZ"/>
          </a:p>
        </p:txBody>
      </p:sp>
      <p:sp>
        <p:nvSpPr>
          <p:cNvPr id="4" name="Zástupný symbol pro zápatí 4">
            <a:extLst>
              <a:ext uri="{FF2B5EF4-FFF2-40B4-BE49-F238E27FC236}">
                <a16:creationId xmlns:a16="http://schemas.microsoft.com/office/drawing/2014/main" id="{FE35D288-E973-45D6-944F-8A92B0D657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Zástupný symbol pro číslo snímku 5">
            <a:extLst>
              <a:ext uri="{FF2B5EF4-FFF2-40B4-BE49-F238E27FC236}">
                <a16:creationId xmlns:a16="http://schemas.microsoft.com/office/drawing/2014/main" id="{27FDBDC8-F0DA-4835-874C-9D483A62E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964F220-0EBE-4069-8B2F-44F304EC14AA}" type="slidenum">
              <a:rPr lang="cs-CZ" altLang="en-US"/>
              <a:pPr/>
              <a:t>‹#›</a:t>
            </a:fld>
            <a:endParaRPr lang="cs-CZ" altLang="en-US"/>
          </a:p>
        </p:txBody>
      </p:sp>
    </p:spTree>
    <p:extLst>
      <p:ext uri="{BB962C8B-B14F-4D97-AF65-F5344CB8AC3E}">
        <p14:creationId xmlns:p14="http://schemas.microsoft.com/office/powerpoint/2010/main" val="32485065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zápatí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 sz="900"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970407D-EE58-4A0B-824B-1D3AE42DD9CF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3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10" name="Zástupný symbol pro obsah 2">
            <a:extLst>
              <a:ext uri="{FF2B5EF4-FFF2-40B4-BE49-F238E27FC236}">
                <a16:creationId xmlns:a16="http://schemas.microsoft.com/office/drawing/2014/main" id="{5CA9AC87-D3DE-408C-9471-D419F4748341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40000" y="1692002"/>
            <a:ext cx="8064900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3" name="Grafický objekt 2">
            <a:extLst>
              <a:ext uri="{FF2B5EF4-FFF2-40B4-BE49-F238E27FC236}">
                <a16:creationId xmlns:a16="http://schemas.microsoft.com/office/drawing/2014/main" id="{25D6031E-ADF9-4848-9898-66224BC415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44282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ABDE9BC5-EE25-44B2-8081-F2B94BAA680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1D440DD4-5185-4C05-8E91-80CB3DC67394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9" name="Zástupný symbol pro obsah 2">
            <a:extLst>
              <a:ext uri="{FF2B5EF4-FFF2-40B4-BE49-F238E27FC236}">
                <a16:creationId xmlns:a16="http://schemas.microsoft.com/office/drawing/2014/main" id="{91531ABC-E456-4507-A022-87C2E3C7A2AA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BF859A01-CA85-4196-A73B-391EAD035D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739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657" userDrawn="1">
          <p15:clr>
            <a:srgbClr val="FBAE40"/>
          </p15:clr>
        </p15:guide>
        <p15:guide id="2" pos="5432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16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540544" y="1296001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8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21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8459" y="1290515"/>
            <a:ext cx="3915000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11" name="Zástupný symbol pro obsah 2">
            <a:extLst>
              <a:ext uri="{FF2B5EF4-FFF2-40B4-BE49-F238E27FC236}">
                <a16:creationId xmlns:a16="http://schemas.microsoft.com/office/drawing/2014/main" id="{D7707F6E-62D9-4ACE-A33C-A5E15E5CDF75}"/>
              </a:ext>
            </a:extLst>
          </p:cNvPr>
          <p:cNvSpPr>
            <a:spLocks noGrp="1"/>
          </p:cNvSpPr>
          <p:nvPr>
            <p:ph idx="29" hasCustomPrompt="1"/>
          </p:nvPr>
        </p:nvSpPr>
        <p:spPr>
          <a:xfrm>
            <a:off x="54000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sp>
        <p:nvSpPr>
          <p:cNvPr id="13" name="Zástupný symbol pro obsah 2">
            <a:extLst>
              <a:ext uri="{FF2B5EF4-FFF2-40B4-BE49-F238E27FC236}">
                <a16:creationId xmlns:a16="http://schemas.microsoft.com/office/drawing/2014/main" id="{911B9D34-B8F8-4804-B959-27E40687C897}"/>
              </a:ext>
            </a:extLst>
          </p:cNvPr>
          <p:cNvSpPr>
            <a:spLocks noGrp="1"/>
          </p:cNvSpPr>
          <p:nvPr>
            <p:ph idx="30" hasCustomPrompt="1"/>
          </p:nvPr>
        </p:nvSpPr>
        <p:spPr>
          <a:xfrm>
            <a:off x="4688460" y="1701505"/>
            <a:ext cx="3914999" cy="4139998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  <a:p>
            <a:pPr lvl="1"/>
            <a:r>
              <a:rPr lang="cs-CZ" noProof="0" dirty="0"/>
              <a:t>Druhá úroveň</a:t>
            </a:r>
            <a:endParaRPr lang="en-GB" noProof="0" dirty="0"/>
          </a:p>
          <a:p>
            <a:pPr lvl="2"/>
            <a:r>
              <a:rPr lang="cs-CZ" noProof="0" dirty="0"/>
              <a:t>Třetí úroveň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27B71FF1-6349-4B74-AD1A-A4728AEB15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16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886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rázek s text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C8DF9A9-CF6E-49C8-A8BC-74FDF24B8C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dirty="0"/>
              <a:t>Kliknutím vložíte nadpis</a:t>
            </a:r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E1D20B9-1A33-484F-AB08-D95E85A9CB2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F7A2EACA-93F7-4696-A84F-C07E4801CB5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7" name="Zástupný symbol pro obsah 2">
            <a:extLst>
              <a:ext uri="{FF2B5EF4-FFF2-40B4-BE49-F238E27FC236}">
                <a16:creationId xmlns:a16="http://schemas.microsoft.com/office/drawing/2014/main" id="{45EA606A-B012-497D-A062-93B4C5E7BD3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510802" y="2596846"/>
            <a:ext cx="3094099" cy="3208441"/>
          </a:xfrm>
          <a:prstGeom prst="rect">
            <a:avLst/>
          </a:prstGeom>
        </p:spPr>
        <p:txBody>
          <a:bodyPr/>
          <a:lstStyle>
            <a:lvl1pPr marL="189000" indent="-13500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Char char="̶"/>
              <a:defRPr sz="1500"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sp>
        <p:nvSpPr>
          <p:cNvPr id="8" name="Zástupný symbol pro obrázek 7">
            <a:extLst>
              <a:ext uri="{FF2B5EF4-FFF2-40B4-BE49-F238E27FC236}">
                <a16:creationId xmlns:a16="http://schemas.microsoft.com/office/drawing/2014/main" id="{55454331-9726-47EA-9406-7071E2CA33D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47132" y="1665288"/>
            <a:ext cx="4655843" cy="4139998"/>
          </a:xfrm>
        </p:spPr>
        <p:txBody>
          <a:bodyPr anchor="ctr"/>
          <a:lstStyle>
            <a:lvl1pPr algn="ctr">
              <a:defRPr>
                <a:solidFill>
                  <a:srgbClr val="0000DC"/>
                </a:solidFill>
              </a:defRPr>
            </a:lvl1pPr>
          </a:lstStyle>
          <a:p>
            <a:r>
              <a:rPr lang="cs-CZ" dirty="0"/>
              <a:t>Kliknutím na ikonu vložíte obrázek</a:t>
            </a:r>
          </a:p>
        </p:txBody>
      </p:sp>
      <p:sp>
        <p:nvSpPr>
          <p:cNvPr id="11" name="Zástupný symbol pro text 7">
            <a:extLst>
              <a:ext uri="{FF2B5EF4-FFF2-40B4-BE49-F238E27FC236}">
                <a16:creationId xmlns:a16="http://schemas.microsoft.com/office/drawing/2014/main" id="{B0741B4D-1AE5-4AB1-8AD2-5E6FAC7F6F2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pic>
        <p:nvPicPr>
          <p:cNvPr id="6" name="Grafický objekt 5">
            <a:extLst>
              <a:ext uri="{FF2B5EF4-FFF2-40B4-BE49-F238E27FC236}">
                <a16:creationId xmlns:a16="http://schemas.microsoft.com/office/drawing/2014/main" id="{CAD29719-5A68-4154-86D7-62577D74A53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835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adpis, podnadpis a tři sloupc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Zástupný symbol pro obsah 12">
            <a:extLst>
              <a:ext uri="{FF2B5EF4-FFF2-40B4-BE49-F238E27FC236}">
                <a16:creationId xmlns:a16="http://schemas.microsoft.com/office/drawing/2014/main" id="{548D6DE9-EB16-4D0A-9F96-DD69C3E97213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333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Zástupný symbol pro text 5">
            <a:extLst>
              <a:ext uri="{FF2B5EF4-FFF2-40B4-BE49-F238E27FC236}">
                <a16:creationId xmlns:a16="http://schemas.microsoft.com/office/drawing/2014/main" id="{C2D097E9-9E99-4F02-A434-E69D713D0FB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539999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7" name="Zástupný symbol pro text 5">
            <a:extLst>
              <a:ext uri="{FF2B5EF4-FFF2-40B4-BE49-F238E27FC236}">
                <a16:creationId xmlns:a16="http://schemas.microsoft.com/office/drawing/2014/main" id="{7E169087-A2FD-4849-9AAC-BD41AA07A5E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0000" y="4414271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9" name="Zástupný symbol pro text 5">
            <a:extLst>
              <a:ext uri="{FF2B5EF4-FFF2-40B4-BE49-F238E27FC236}">
                <a16:creationId xmlns:a16="http://schemas.microsoft.com/office/drawing/2014/main" id="{E14CE5FF-FB97-4634-9714-4B5C0FDA386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20900" y="4414270"/>
            <a:ext cx="2484000" cy="1427730"/>
          </a:xfrm>
        </p:spPr>
        <p:txBody>
          <a:bodyPr lIns="0" tIns="0" rIns="0" bIns="0" numCol="1" spcCol="324000">
            <a:noAutofit/>
          </a:bodyPr>
          <a:lstStyle>
            <a:lvl1pPr algn="l">
              <a:lnSpc>
                <a:spcPts val="1350"/>
              </a:lnSpc>
              <a:defRPr sz="1125" b="0">
                <a:solidFill>
                  <a:schemeClr val="tx1"/>
                </a:solidFill>
              </a:defRPr>
            </a:lvl1pPr>
            <a:lvl2pPr algn="l">
              <a:defRPr u="none"/>
            </a:lvl2pPr>
            <a:lvl3pPr algn="l">
              <a:defRPr>
                <a:latin typeface="+mn-lt"/>
              </a:defRPr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4" name="Zástupný symbol pro text 13">
            <a:extLst>
              <a:ext uri="{FF2B5EF4-FFF2-40B4-BE49-F238E27FC236}">
                <a16:creationId xmlns:a16="http://schemas.microsoft.com/office/drawing/2014/main" id="{DD220DBF-2B26-4E32-826A-79839FF5102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40544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5" name="Zástupný symbol pro text 13">
            <a:extLst>
              <a:ext uri="{FF2B5EF4-FFF2-40B4-BE49-F238E27FC236}">
                <a16:creationId xmlns:a16="http://schemas.microsoft.com/office/drawing/2014/main" id="{AD9E96F9-7F56-4453-A9FC-693AF7E57BB4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333035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6" name="Zástupný symbol pro text 13">
            <a:extLst>
              <a:ext uri="{FF2B5EF4-FFF2-40B4-BE49-F238E27FC236}">
                <a16:creationId xmlns:a16="http://schemas.microsoft.com/office/drawing/2014/main" id="{88362389-3E8C-4129-819C-75F0F7922D0F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1077" y="4025136"/>
            <a:ext cx="2483644" cy="216000"/>
          </a:xfrm>
        </p:spPr>
        <p:txBody>
          <a:bodyPr anchor="ctr"/>
          <a:lstStyle>
            <a:lvl1pPr>
              <a:lnSpc>
                <a:spcPts val="825"/>
              </a:lnSpc>
              <a:defRPr sz="750" b="0"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8" name="Zástupný symbol pro obsah 12">
            <a:extLst>
              <a:ext uri="{FF2B5EF4-FFF2-40B4-BE49-F238E27FC236}">
                <a16:creationId xmlns:a16="http://schemas.microsoft.com/office/drawing/2014/main" id="{DE897ACA-C285-471C-BF3F-2886D04C7F9F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540000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20" name="Zástupný symbol pro obsah 12">
            <a:extLst>
              <a:ext uri="{FF2B5EF4-FFF2-40B4-BE49-F238E27FC236}">
                <a16:creationId xmlns:a16="http://schemas.microsoft.com/office/drawing/2014/main" id="{9AF93628-9CF3-4CB5-A8C7-735B527D49B2}"/>
              </a:ext>
            </a:extLst>
          </p:cNvPr>
          <p:cNvSpPr>
            <a:spLocks noGrp="1"/>
          </p:cNvSpPr>
          <p:nvPr>
            <p:ph sz="quarter" idx="24" hasCustomPrompt="1"/>
          </p:nvPr>
        </p:nvSpPr>
        <p:spPr>
          <a:xfrm>
            <a:off x="6120001" y="1692003"/>
            <a:ext cx="2483644" cy="2230711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cs-CZ" noProof="0" dirty="0"/>
              <a:t>Kliknutím vložíte text</a:t>
            </a:r>
          </a:p>
        </p:txBody>
      </p:sp>
      <p:sp>
        <p:nvSpPr>
          <p:cNvPr id="19" name="Zástupný symbol pro text 7">
            <a:extLst>
              <a:ext uri="{FF2B5EF4-FFF2-40B4-BE49-F238E27FC236}">
                <a16:creationId xmlns:a16="http://schemas.microsoft.com/office/drawing/2014/main" id="{9F610B39-FB78-4767-BA31-C3D4E7D5586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40544" y="1296001"/>
            <a:ext cx="8064104" cy="271576"/>
          </a:xfrm>
        </p:spPr>
        <p:txBody>
          <a:bodyPr lIns="0" tIns="0" rIns="0" bIns="0">
            <a:noAutofit/>
          </a:bodyPr>
          <a:lstStyle>
            <a:lvl1pPr algn="l">
              <a:lnSpc>
                <a:spcPts val="1725"/>
              </a:lnSpc>
              <a:defRPr sz="1500" b="0">
                <a:solidFill>
                  <a:schemeClr val="tx2"/>
                </a:solidFill>
              </a:defRPr>
            </a:lvl1pPr>
          </a:lstStyle>
          <a:p>
            <a:pPr lvl="0"/>
            <a:r>
              <a:rPr lang="cs-CZ" noProof="0" dirty="0"/>
              <a:t>Kliknutím vložíte podnadpis</a:t>
            </a:r>
          </a:p>
        </p:txBody>
      </p:sp>
      <p:sp>
        <p:nvSpPr>
          <p:cNvPr id="21" name="Nadpis 12">
            <a:extLst>
              <a:ext uri="{FF2B5EF4-FFF2-40B4-BE49-F238E27FC236}">
                <a16:creationId xmlns:a16="http://schemas.microsoft.com/office/drawing/2014/main" id="{6B0440B8-6781-4DF7-853B-03D5855A8C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35CD4C23-1EA7-4EF1-877D-56B71C80C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374107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049" userDrawn="1">
          <p15:clr>
            <a:srgbClr val="FBAE40"/>
          </p15:clr>
        </p15:guide>
        <p15:guide id="2" pos="288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8" name="Zástupný symbol pro obsah 2">
            <a:extLst>
              <a:ext uri="{FF2B5EF4-FFF2-40B4-BE49-F238E27FC236}">
                <a16:creationId xmlns:a16="http://schemas.microsoft.com/office/drawing/2014/main" id="{51439ED6-907B-45D9-8FCC-98AE21B3C06D}"/>
              </a:ext>
            </a:extLst>
          </p:cNvPr>
          <p:cNvSpPr>
            <a:spLocks noGrp="1"/>
          </p:cNvSpPr>
          <p:nvPr>
            <p:ph idx="12" hasCustomPrompt="1"/>
          </p:nvPr>
        </p:nvSpPr>
        <p:spPr>
          <a:xfrm>
            <a:off x="540000" y="692150"/>
            <a:ext cx="8064900" cy="5139850"/>
          </a:xfrm>
          <a:prstGeom prst="rect">
            <a:avLst/>
          </a:prstGeom>
        </p:spPr>
        <p:txBody>
          <a:bodyPr/>
          <a:lstStyle>
            <a:lvl1pPr marL="54000" indent="0">
              <a:lnSpc>
                <a:spcPts val="2700"/>
              </a:lnSpc>
              <a:buClr>
                <a:schemeClr val="tx2"/>
              </a:buClr>
              <a:buSzPct val="100000"/>
              <a:buFont typeface="Arial" panose="020B0604020202020204" pitchFamily="34" charset="0"/>
              <a:buNone/>
              <a:defRPr b="0"/>
            </a:lvl1pPr>
            <a:lvl2pPr marL="378000" indent="-135000">
              <a:lnSpc>
                <a:spcPct val="100000"/>
              </a:lnSpc>
              <a:buClr>
                <a:schemeClr val="tx2"/>
              </a:buClr>
              <a:buFont typeface="Arial" panose="020B0604020202020204" pitchFamily="34" charset="0"/>
              <a:buChar char="̶"/>
              <a:defRPr sz="1500"/>
            </a:lvl2pPr>
            <a:lvl3pPr marL="685800" indent="0">
              <a:lnSpc>
                <a:spcPct val="100000"/>
              </a:lnSpc>
              <a:buNone/>
              <a:defRPr sz="1200"/>
            </a:lvl3pPr>
          </a:lstStyle>
          <a:p>
            <a:pPr lvl="0"/>
            <a:r>
              <a:rPr lang="cs-CZ" noProof="0" dirty="0"/>
              <a:t>Kliknutím vložíte text</a:t>
            </a:r>
            <a:endParaRPr lang="en-GB" noProof="0" dirty="0"/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F991E4F8-0689-45C0-8765-EEBAED7BFB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755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6" userDrawn="1">
          <p15:clr>
            <a:srgbClr val="FBAE40"/>
          </p15:clr>
        </p15:guide>
        <p15:guide id="2" pos="329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D6D6C118-631F-4A80-9886-907009361577}" type="slidenum">
              <a:rPr lang="cs-CZ" altLang="cs-CZ"/>
              <a:pPr/>
              <a:t>‹#›</a:t>
            </a:fld>
            <a:endParaRPr lang="cs-CZ" altLang="cs-CZ" dirty="0"/>
          </a:p>
        </p:txBody>
      </p:sp>
      <p:sp>
        <p:nvSpPr>
          <p:cNvPr id="6" name="Nadpis 12">
            <a:extLst>
              <a:ext uri="{FF2B5EF4-FFF2-40B4-BE49-F238E27FC236}">
                <a16:creationId xmlns:a16="http://schemas.microsoft.com/office/drawing/2014/main" id="{C80D1D37-E5CA-42AD-BE6B-219FAFB5467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40000" y="720000"/>
            <a:ext cx="8064900" cy="451576"/>
          </a:xfrm>
        </p:spPr>
        <p:txBody>
          <a:bodyPr/>
          <a:lstStyle/>
          <a:p>
            <a:r>
              <a:rPr lang="cs-CZ" dirty="0"/>
              <a:t>Kliknutím vložíte nadpis</a:t>
            </a:r>
          </a:p>
        </p:txBody>
      </p:sp>
      <p:pic>
        <p:nvPicPr>
          <p:cNvPr id="5" name="Grafický objekt 4">
            <a:extLst>
              <a:ext uri="{FF2B5EF4-FFF2-40B4-BE49-F238E27FC236}">
                <a16:creationId xmlns:a16="http://schemas.microsoft.com/office/drawing/2014/main" id="{D7860261-4803-41A4-842D-282F78D888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933426" y="6049461"/>
            <a:ext cx="876596" cy="60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55407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29" name="Rectangle 1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40000" y="6228000"/>
            <a:ext cx="5940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>
              <a:defRPr lang="cs-CZ" altLang="cs-CZ" sz="900" dirty="0" smtClean="0">
                <a:solidFill>
                  <a:schemeClr val="tx2"/>
                </a:solidFill>
                <a:latin typeface="+mj-lt"/>
              </a:defRPr>
            </a:lvl1pPr>
          </a:lstStyle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64530" name="Rectangle 1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10500" y="6228000"/>
            <a:ext cx="189000" cy="25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</a:bodyPr>
          <a:lstStyle>
            <a:lvl1pPr algn="l">
              <a:defRPr sz="900" b="0">
                <a:solidFill>
                  <a:schemeClr val="tx2"/>
                </a:solidFill>
                <a:latin typeface="+mj-lt"/>
              </a:defRPr>
            </a:lvl1pPr>
          </a:lstStyle>
          <a:p>
            <a:fld id="{0DE708CC-0C3F-4567-9698-B54C0F35BD31}" type="slidenum">
              <a:rPr lang="cs-CZ" altLang="cs-CZ" smtClean="0"/>
              <a:pPr/>
              <a:t>‹#›</a:t>
            </a:fld>
            <a:endParaRPr lang="cs-CZ" altLang="cs-CZ" dirty="0"/>
          </a:p>
        </p:txBody>
      </p:sp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E73EFD05-44F7-4406-AC4D-1167FBFF80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00" y="720000"/>
            <a:ext cx="8064900" cy="4515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cs-CZ" dirty="0"/>
              <a:t>Kliknutím vložíte nadpis</a:t>
            </a:r>
          </a:p>
        </p:txBody>
      </p:sp>
      <p:sp>
        <p:nvSpPr>
          <p:cNvPr id="5" name="Zástupný symbol pro text 4">
            <a:extLst>
              <a:ext uri="{FF2B5EF4-FFF2-40B4-BE49-F238E27FC236}">
                <a16:creationId xmlns:a16="http://schemas.microsoft.com/office/drawing/2014/main" id="{A4DA628E-D8CA-41EE-AA1A-D14D1A53A2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39100" y="1872000"/>
            <a:ext cx="8064900" cy="396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14000"/>
              </a:lnSpc>
              <a:spcBef>
                <a:spcPts val="0"/>
              </a:spcBef>
              <a:spcAft>
                <a:spcPct val="0"/>
              </a:spcAft>
              <a:buClr>
                <a:schemeClr val="tx2"/>
              </a:buClr>
              <a:buSzPct val="100000"/>
              <a:buFontTx/>
              <a:buNone/>
              <a:tabLst/>
              <a:defRPr/>
            </a:pPr>
            <a:r>
              <a:rPr lang="cs-CZ" noProof="0" dirty="0"/>
              <a:t>Kliknutím vložíte text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84" r:id="rId2"/>
    <p:sldLayoutId id="2147483685" r:id="rId3"/>
    <p:sldLayoutId id="2147483674" r:id="rId4"/>
    <p:sldLayoutId id="2147483688" r:id="rId5"/>
    <p:sldLayoutId id="2147483698" r:id="rId6"/>
    <p:sldLayoutId id="2147483673" r:id="rId7"/>
    <p:sldLayoutId id="2147483675" r:id="rId8"/>
    <p:sldLayoutId id="2147483695" r:id="rId9"/>
    <p:sldLayoutId id="2147483677" r:id="rId10"/>
    <p:sldLayoutId id="2147483686" r:id="rId11"/>
    <p:sldLayoutId id="2147483697" r:id="rId12"/>
    <p:sldLayoutId id="2147483690" r:id="rId13"/>
    <p:sldLayoutId id="2147483696" r:id="rId14"/>
    <p:sldLayoutId id="2147483694" r:id="rId15"/>
    <p:sldLayoutId id="2147483692" r:id="rId16"/>
    <p:sldLayoutId id="2147483693" r:id="rId17"/>
    <p:sldLayoutId id="2147483699" r:id="rId18"/>
    <p:sldLayoutId id="2147483700" r:id="rId19"/>
    <p:sldLayoutId id="2147483701" r:id="rId20"/>
  </p:sldLayoutIdLst>
  <p:hf hdr="0" dt="0"/>
  <p:txStyles>
    <p:titleStyle>
      <a:lvl1pPr algn="l" rtl="0" eaLnBrk="1" fontAlgn="base" hangingPunct="1">
        <a:lnSpc>
          <a:spcPts val="3000"/>
        </a:lnSpc>
        <a:spcBef>
          <a:spcPct val="0"/>
        </a:spcBef>
        <a:spcAft>
          <a:spcPct val="0"/>
        </a:spcAft>
        <a:defRPr sz="3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5pPr>
      <a:lvl6pPr marL="3429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6pPr>
      <a:lvl7pPr marL="6858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7pPr>
      <a:lvl8pPr marL="10287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8pPr>
      <a:lvl9pPr marL="1371600" algn="l" rtl="0" eaLnBrk="1" fontAlgn="base" hangingPunct="1">
        <a:spcBef>
          <a:spcPct val="0"/>
        </a:spcBef>
        <a:spcAft>
          <a:spcPct val="0"/>
        </a:spcAft>
        <a:defRPr sz="1800" b="1">
          <a:solidFill>
            <a:srgbClr val="00287D"/>
          </a:solidFill>
          <a:latin typeface="Tahoma" pitchFamily="34" charset="0"/>
        </a:defRPr>
      </a:lvl9pPr>
    </p:titleStyle>
    <p:bodyStyle>
      <a:lvl1pPr marL="0" marR="0" indent="0" algn="l" defTabSz="914400" rtl="0" eaLnBrk="1" fontAlgn="base" latinLnBrk="0" hangingPunct="1">
        <a:lnSpc>
          <a:spcPct val="11400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tabLst/>
        <a:defRPr sz="2100" b="0">
          <a:solidFill>
            <a:schemeClr val="tx1"/>
          </a:solidFill>
          <a:latin typeface="+mn-lt"/>
          <a:ea typeface="+mn-ea"/>
          <a:cs typeface="+mn-cs"/>
        </a:defRPr>
      </a:lvl1pPr>
      <a:lvl2pPr marL="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tx2"/>
        </a:buClr>
        <a:buSzPct val="100000"/>
        <a:buFontTx/>
        <a:buNone/>
        <a:defRPr sz="1125" b="0">
          <a:solidFill>
            <a:schemeClr val="tx1"/>
          </a:solidFill>
          <a:latin typeface="+mn-lt"/>
        </a:defRPr>
      </a:lvl2pPr>
      <a:lvl3pPr marL="6858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folHlink"/>
        </a:buClr>
        <a:buSzPct val="80000"/>
        <a:buFontTx/>
        <a:buNone/>
        <a:defRPr sz="1125" b="0">
          <a:solidFill>
            <a:schemeClr val="tx1"/>
          </a:solidFill>
          <a:latin typeface="+mn-lt"/>
        </a:defRPr>
      </a:lvl3pPr>
      <a:lvl4pPr marL="10287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2"/>
        </a:buClr>
        <a:buSzPct val="90000"/>
        <a:buFontTx/>
        <a:buNone/>
        <a:defRPr sz="1125" b="0">
          <a:solidFill>
            <a:schemeClr val="tx1"/>
          </a:solidFill>
          <a:latin typeface="+mn-lt"/>
        </a:defRPr>
      </a:lvl4pPr>
      <a:lvl5pPr marL="13716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Tx/>
        <a:buNone/>
        <a:defRPr sz="1125" b="0">
          <a:solidFill>
            <a:schemeClr val="tx1"/>
          </a:solidFill>
          <a:latin typeface="+mn-lt"/>
        </a:defRPr>
      </a:lvl5pPr>
      <a:lvl6pPr marL="1885950" indent="-1714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22"/>
        </a:buBlip>
        <a:defRPr>
          <a:solidFill>
            <a:schemeClr val="tx1"/>
          </a:solidFill>
          <a:latin typeface="+mn-lt"/>
        </a:defRPr>
      </a:lvl6pPr>
      <a:lvl7pPr marL="20574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 baseline="0">
          <a:solidFill>
            <a:schemeClr val="tx1"/>
          </a:solidFill>
          <a:latin typeface="+mn-lt"/>
        </a:defRPr>
      </a:lvl7pPr>
      <a:lvl8pPr marL="24003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8pPr>
      <a:lvl9pPr marL="2743200" indent="0" algn="l" rtl="0" eaLnBrk="1" fontAlgn="base" hangingPunct="1">
        <a:lnSpc>
          <a:spcPts val="1350"/>
        </a:lnSpc>
        <a:spcBef>
          <a:spcPts val="0"/>
        </a:spcBef>
        <a:spcAft>
          <a:spcPct val="0"/>
        </a:spcAft>
        <a:buClr>
          <a:schemeClr val="accent1"/>
        </a:buClr>
        <a:buFont typeface="Arial" panose="020B0604020202020204" pitchFamily="34" charset="0"/>
        <a:buNone/>
        <a:defRPr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935" userDrawn="1">
          <p15:clr>
            <a:srgbClr val="F26B43"/>
          </p15:clr>
        </p15:guide>
        <p15:guide id="2" pos="32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tif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oleObject" Target="../embeddings/oleObject1.bin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oleObject" Target="../embeddings/oleObject2.bin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jp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AA6C805-D43D-9246-8F45-F7D14F2D2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877" y="992052"/>
            <a:ext cx="8521200" cy="545200"/>
          </a:xfrm>
        </p:spPr>
        <p:txBody>
          <a:bodyPr/>
          <a:lstStyle/>
          <a:p>
            <a:pPr algn="ctr"/>
            <a:r>
              <a:rPr lang="cs-CZ" altLang="cs-CZ" sz="3600" dirty="0"/>
              <a:t>OBECNÁ EMBRYOLOGIE 1</a:t>
            </a:r>
            <a:endParaRPr lang="cs-CZ" dirty="0"/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E41AC406-9E40-DE47-946B-D00D18C67F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11400" y="1630016"/>
            <a:ext cx="8521200" cy="4890053"/>
          </a:xfrm>
        </p:spPr>
        <p:txBody>
          <a:bodyPr/>
          <a:lstStyle/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Meióza. Vývoj gamet. Oplození. Rýhování. 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/>
          </a:p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Implantace. Změny v blastocystě v průběhu implantace.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/>
          </a:p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Diferenciace embryoblastu a trofoblastu. </a:t>
            </a:r>
          </a:p>
          <a:p>
            <a:pPr>
              <a:lnSpc>
                <a:spcPct val="80000"/>
              </a:lnSpc>
              <a:defRPr/>
            </a:pPr>
            <a:endParaRPr lang="cs-CZ" altLang="cs-CZ" sz="2400" dirty="0"/>
          </a:p>
          <a:p>
            <a:pPr>
              <a:lnSpc>
                <a:spcPct val="80000"/>
              </a:lnSpc>
              <a:defRPr/>
            </a:pPr>
            <a:r>
              <a:rPr lang="cs-CZ" altLang="cs-CZ" sz="2400" dirty="0"/>
              <a:t>Zárodečný terčík. Osové orgány zárodku. Vývoj středního zárodečného listu a chordy dorsalis.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r>
              <a:rPr lang="cs-CZ" sz="2400" dirty="0"/>
              <a:t>Flexe embrya (4. týden vývoje).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r>
              <a:rPr lang="cs-CZ" sz="2400" dirty="0"/>
              <a:t>Vývoj </a:t>
            </a:r>
            <a:r>
              <a:rPr lang="cs-CZ" sz="2400" dirty="0" err="1"/>
              <a:t>extraembryonálních</a:t>
            </a:r>
            <a:r>
              <a:rPr lang="cs-CZ" sz="2400" dirty="0"/>
              <a:t> struktur - </a:t>
            </a:r>
            <a:r>
              <a:rPr lang="cs-CZ" sz="2400" dirty="0" err="1"/>
              <a:t>extraembryonální</a:t>
            </a:r>
            <a:r>
              <a:rPr lang="cs-CZ" sz="2400" dirty="0"/>
              <a:t> mezoderm, </a:t>
            </a:r>
            <a:r>
              <a:rPr lang="cs-CZ" sz="2400" dirty="0" err="1"/>
              <a:t>extraembryonální</a:t>
            </a:r>
            <a:r>
              <a:rPr lang="cs-CZ" sz="2400" dirty="0"/>
              <a:t> coelom, žloutkový váček, plodové obaly: amnion a chorion. </a:t>
            </a:r>
          </a:p>
          <a:p>
            <a:pPr>
              <a:lnSpc>
                <a:spcPct val="80000"/>
              </a:lnSpc>
              <a:defRPr/>
            </a:pPr>
            <a:endParaRPr lang="cs-CZ" sz="2400" dirty="0"/>
          </a:p>
          <a:p>
            <a:pPr>
              <a:lnSpc>
                <a:spcPct val="80000"/>
              </a:lnSpc>
              <a:defRPr/>
            </a:pPr>
            <a:r>
              <a:rPr lang="cs-CZ" sz="2400" dirty="0"/>
              <a:t>Vývoj placenty. Anomálie placenty a pupečníku.</a:t>
            </a:r>
          </a:p>
        </p:txBody>
      </p:sp>
    </p:spTree>
    <p:extLst>
      <p:ext uri="{BB962C8B-B14F-4D97-AF65-F5344CB8AC3E}">
        <p14:creationId xmlns:p14="http://schemas.microsoft.com/office/powerpoint/2010/main" val="11589398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3" descr="implantace 4">
            <a:extLst>
              <a:ext uri="{FF2B5EF4-FFF2-40B4-BE49-F238E27FC236}">
                <a16:creationId xmlns:a16="http://schemas.microsoft.com/office/drawing/2014/main" id="{75448E43-DD92-428D-96F6-8869F49AB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EF4280EF-309A-463D-9968-B13B7C537175}"/>
              </a:ext>
            </a:extLst>
          </p:cNvPr>
          <p:cNvSpPr txBox="1"/>
          <p:nvPr/>
        </p:nvSpPr>
        <p:spPr>
          <a:xfrm>
            <a:off x="6166624" y="1851103"/>
            <a:ext cx="21633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hypoblast</a:t>
            </a:r>
            <a:endParaRPr lang="en-US" sz="1800" dirty="0" err="1">
              <a:latin typeface="+mn-lt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25BEFA40-1B30-4A09-BAC0-D72031FF36B7}"/>
              </a:ext>
            </a:extLst>
          </p:cNvPr>
          <p:cNvSpPr txBox="1"/>
          <p:nvPr/>
        </p:nvSpPr>
        <p:spPr>
          <a:xfrm>
            <a:off x="6311589" y="2776653"/>
            <a:ext cx="1873405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>
                <a:latin typeface="+mn-lt"/>
              </a:rPr>
              <a:t>epiblast</a:t>
            </a:r>
            <a:endParaRPr lang="en-US" sz="1800" dirty="0" err="1">
              <a:latin typeface="+mn-l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rýhování a implantace">
            <a:extLst>
              <a:ext uri="{FF2B5EF4-FFF2-40B4-BE49-F238E27FC236}">
                <a16:creationId xmlns:a16="http://schemas.microsoft.com/office/drawing/2014/main" id="{C20FA095-8C07-47B2-8904-0AF2DC902A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0680" y="-1126272"/>
            <a:ext cx="5690235" cy="7984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53B1AE42-5E4F-4DB6-8708-4A39D393071B}"/>
              </a:ext>
            </a:extLst>
          </p:cNvPr>
          <p:cNvSpPr txBox="1"/>
          <p:nvPr/>
        </p:nvSpPr>
        <p:spPr>
          <a:xfrm>
            <a:off x="1448656" y="4623371"/>
            <a:ext cx="28767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600" dirty="0">
                <a:latin typeface="+mn-lt"/>
              </a:rPr>
              <a:t>choriová dutina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D3C2D94C-5395-4222-922C-1801915215D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522551C-8112-4A24-8252-3C12C02578C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12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7DC366F1-1CE9-4353-AA23-B7DBD8091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681" y="228600"/>
            <a:ext cx="8648020" cy="6486015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27B6BE9E-5A6B-4C11-A244-3DDFC31DD2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59262" y="4234058"/>
            <a:ext cx="3284738" cy="2623941"/>
          </a:xfrm>
          <a:prstGeom prst="rect">
            <a:avLst/>
          </a:prstGeom>
          <a:ln w="28575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20926349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3" descr="zárod">
            <a:extLst>
              <a:ext uri="{FF2B5EF4-FFF2-40B4-BE49-F238E27FC236}">
                <a16:creationId xmlns:a16="http://schemas.microsoft.com/office/drawing/2014/main" id="{299AEEA1-5D69-4B8D-BD6F-02DCAEC97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BCD08835-0B41-4C25-B504-29F7BD204206}"/>
              </a:ext>
            </a:extLst>
          </p:cNvPr>
          <p:cNvSpPr txBox="1"/>
          <p:nvPr/>
        </p:nvSpPr>
        <p:spPr>
          <a:xfrm>
            <a:off x="4626529" y="5620624"/>
            <a:ext cx="1526796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epiblast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4B700D0E-FE6E-45BD-85D8-E89D5A0B6ED1}"/>
              </a:ext>
            </a:extLst>
          </p:cNvPr>
          <p:cNvSpPr txBox="1"/>
          <p:nvPr/>
        </p:nvSpPr>
        <p:spPr>
          <a:xfrm>
            <a:off x="2751589" y="5603846"/>
            <a:ext cx="165263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dirty="0">
                <a:latin typeface="+mn-lt"/>
              </a:rPr>
              <a:t>hypoblast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9C6193A-BC33-40AA-BF11-BAE96E115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7596"/>
            <a:ext cx="9144000" cy="4659363"/>
          </a:xfrm>
          <a:prstGeom prst="rect">
            <a:avLst/>
          </a:prstGeom>
        </p:spPr>
      </p:pic>
      <p:sp>
        <p:nvSpPr>
          <p:cNvPr id="4" name="Obdélník 3">
            <a:extLst>
              <a:ext uri="{FF2B5EF4-FFF2-40B4-BE49-F238E27FC236}">
                <a16:creationId xmlns:a16="http://schemas.microsoft.com/office/drawing/2014/main" id="{1DF6D0F3-1439-4990-9C1B-FBD3226F8BEB}"/>
              </a:ext>
            </a:extLst>
          </p:cNvPr>
          <p:cNvSpPr/>
          <p:nvPr/>
        </p:nvSpPr>
        <p:spPr>
          <a:xfrm>
            <a:off x="856034" y="4883285"/>
            <a:ext cx="1070043" cy="94358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Nadpis 4">
            <a:extLst>
              <a:ext uri="{FF2B5EF4-FFF2-40B4-BE49-F238E27FC236}">
                <a16:creationId xmlns:a16="http://schemas.microsoft.com/office/drawing/2014/main" id="{6B79571F-9879-4A90-A5E6-786882F30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0" y="256110"/>
            <a:ext cx="8177730" cy="775021"/>
          </a:xfrm>
        </p:spPr>
        <p:txBody>
          <a:bodyPr/>
          <a:lstStyle/>
          <a:p>
            <a:pPr algn="ctr"/>
            <a:r>
              <a:rPr lang="cs-CZ" dirty="0"/>
              <a:t>Zárodečný terčík </a:t>
            </a:r>
            <a:br>
              <a:rPr lang="cs-CZ" dirty="0"/>
            </a:br>
            <a:r>
              <a:rPr lang="cs-CZ" sz="2400" dirty="0"/>
              <a:t>16. den vývoje</a:t>
            </a:r>
            <a:br>
              <a:rPr lang="cs-CZ" dirty="0"/>
            </a:br>
            <a:r>
              <a:rPr lang="cs-CZ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976418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3" descr="zárod">
            <a:extLst>
              <a:ext uri="{FF2B5EF4-FFF2-40B4-BE49-F238E27FC236}">
                <a16:creationId xmlns:a16="http://schemas.microsoft.com/office/drawing/2014/main" id="{551CB99B-B4C9-45CB-89A8-8BCF451D96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3" descr="zárod">
            <a:extLst>
              <a:ext uri="{FF2B5EF4-FFF2-40B4-BE49-F238E27FC236}">
                <a16:creationId xmlns:a16="http://schemas.microsoft.com/office/drawing/2014/main" id="{B297EF27-2BFE-432A-9BAD-6B724DD108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AA754AAE-B84B-4D0C-8D52-11F930394F38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FA2BBDA9-24F0-4E30-BD81-3D6C964B937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17</a:t>
            </a:fld>
            <a:endParaRPr lang="cs-CZ" altLang="cs-CZ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17D997B3-BB47-4AD4-8557-130F254A7A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47049"/>
            <a:ext cx="9144000" cy="5110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168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96139A64-6801-4AF2-BB8D-A593228175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2615" y="997073"/>
            <a:ext cx="6671570" cy="5003678"/>
          </a:xfrm>
        </p:spPr>
      </p:pic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6AD7B5CB-9C27-4550-9187-260B0C8DBF1F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/>
              <a:t>Zápatí prezentace</a:t>
            </a:r>
            <a:endParaRPr lang="cs-CZ" dirty="0"/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5AFCF54A-C03C-4199-B525-93C71BE2B69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0970407D-EE58-4A0B-824B-1D3AE42DD9CF}" type="slidenum">
              <a:rPr lang="cs-CZ" altLang="cs-CZ" smtClean="0"/>
              <a:pPr/>
              <a:t>18</a:t>
            </a:fld>
            <a:endParaRPr lang="cs-CZ" altLang="cs-CZ" dirty="0"/>
          </a:p>
        </p:txBody>
      </p:sp>
      <p:sp>
        <p:nvSpPr>
          <p:cNvPr id="8" name="Obdélník 7">
            <a:extLst>
              <a:ext uri="{FF2B5EF4-FFF2-40B4-BE49-F238E27FC236}">
                <a16:creationId xmlns:a16="http://schemas.microsoft.com/office/drawing/2014/main" id="{E37A8216-045E-41CA-A051-99016AF364A8}"/>
              </a:ext>
            </a:extLst>
          </p:cNvPr>
          <p:cNvSpPr/>
          <p:nvPr/>
        </p:nvSpPr>
        <p:spPr bwMode="auto">
          <a:xfrm>
            <a:off x="3029505" y="1256108"/>
            <a:ext cx="4307889" cy="523433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2100" dirty="0" err="1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FEEE0078-EB17-453E-A212-6D0D3D6ED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751" y="1021906"/>
            <a:ext cx="8064900" cy="338682"/>
          </a:xfrm>
        </p:spPr>
        <p:txBody>
          <a:bodyPr/>
          <a:lstStyle/>
          <a:p>
            <a:pPr algn="ctr"/>
            <a:r>
              <a:rPr lang="cs-CZ" sz="2400" dirty="0"/>
              <a:t>Flexe zárodku (4. týden vývoje)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AF14C0A-84FD-4902-AAEE-EA2E8DCD1A38}"/>
              </a:ext>
            </a:extLst>
          </p:cNvPr>
          <p:cNvSpPr txBox="1"/>
          <p:nvPr/>
        </p:nvSpPr>
        <p:spPr>
          <a:xfrm>
            <a:off x="2095301" y="5163175"/>
            <a:ext cx="564619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100" dirty="0">
                <a:solidFill>
                  <a:srgbClr val="0000DC"/>
                </a:solidFill>
                <a:latin typeface="+mn-lt"/>
              </a:rPr>
              <a:t>Diferenciace</a:t>
            </a:r>
            <a:r>
              <a:rPr lang="cs-CZ" sz="2100" dirty="0">
                <a:latin typeface="+mn-lt"/>
              </a:rPr>
              <a:t> </a:t>
            </a:r>
            <a:r>
              <a:rPr lang="cs-CZ" sz="2100" dirty="0" err="1">
                <a:solidFill>
                  <a:srgbClr val="0000DC"/>
                </a:solidFill>
                <a:latin typeface="+mn-lt"/>
              </a:rPr>
              <a:t>intraembryonálního</a:t>
            </a:r>
            <a:r>
              <a:rPr lang="cs-CZ" sz="2100" dirty="0">
                <a:solidFill>
                  <a:srgbClr val="0000DC"/>
                </a:solidFill>
                <a:latin typeface="+mn-lt"/>
              </a:rPr>
              <a:t> mesodermu</a:t>
            </a:r>
            <a:endParaRPr lang="en-US" sz="2100" dirty="0" err="1">
              <a:solidFill>
                <a:srgbClr val="0000DC"/>
              </a:solidFill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6333DDE-30AF-472F-8EA6-295D4E4DB282}"/>
              </a:ext>
            </a:extLst>
          </p:cNvPr>
          <p:cNvSpPr txBox="1"/>
          <p:nvPr/>
        </p:nvSpPr>
        <p:spPr>
          <a:xfrm>
            <a:off x="2196275" y="3805103"/>
            <a:ext cx="14135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dirty="0">
                <a:solidFill>
                  <a:srgbClr val="0000DC"/>
                </a:solidFill>
                <a:latin typeface="+mn-lt"/>
              </a:rPr>
              <a:t>3. týden</a:t>
            </a:r>
            <a:r>
              <a:rPr lang="cs-CZ" sz="1800" b="1" dirty="0">
                <a:latin typeface="+mn-lt"/>
              </a:rPr>
              <a:t> </a:t>
            </a:r>
            <a:endParaRPr lang="en-US" sz="1800" b="1" dirty="0" err="1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135C102C-5B86-4A1B-AF8A-753E0EBB1495}"/>
              </a:ext>
            </a:extLst>
          </p:cNvPr>
          <p:cNvSpPr txBox="1"/>
          <p:nvPr/>
        </p:nvSpPr>
        <p:spPr>
          <a:xfrm>
            <a:off x="3699769" y="4589624"/>
            <a:ext cx="1305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800" b="1" dirty="0">
                <a:solidFill>
                  <a:srgbClr val="0000DC"/>
                </a:solidFill>
                <a:latin typeface="+mn-lt"/>
              </a:rPr>
              <a:t>4.</a:t>
            </a:r>
            <a:r>
              <a:rPr lang="cs-CZ" sz="1800" b="1" dirty="0">
                <a:latin typeface="+mn-lt"/>
              </a:rPr>
              <a:t> </a:t>
            </a:r>
            <a:r>
              <a:rPr lang="cs-CZ" sz="1800" b="1" dirty="0">
                <a:solidFill>
                  <a:srgbClr val="0000DC"/>
                </a:solidFill>
                <a:latin typeface="+mn-lt"/>
              </a:rPr>
              <a:t>týden</a:t>
            </a:r>
            <a:endParaRPr lang="en-US" sz="1800" b="1" dirty="0" err="1">
              <a:solidFill>
                <a:srgbClr val="0000DC"/>
              </a:solidFill>
              <a:latin typeface="+mn-lt"/>
            </a:endParaRPr>
          </a:p>
        </p:txBody>
      </p: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42A636C4-C26A-40D1-9F4A-A258A0880A06}"/>
              </a:ext>
            </a:extLst>
          </p:cNvPr>
          <p:cNvCxnSpPr/>
          <p:nvPr/>
        </p:nvCxnSpPr>
        <p:spPr bwMode="auto">
          <a:xfrm flipV="1">
            <a:off x="4325644" y="1922128"/>
            <a:ext cx="492711" cy="81332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D69E62C3-CA12-4C61-9FEB-0E5B3D47AB1D}"/>
              </a:ext>
            </a:extLst>
          </p:cNvPr>
          <p:cNvSpPr txBox="1"/>
          <p:nvPr/>
        </p:nvSpPr>
        <p:spPr>
          <a:xfrm>
            <a:off x="4478824" y="1694319"/>
            <a:ext cx="171782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>
                <a:latin typeface="+mn-lt"/>
              </a:rPr>
              <a:t>nervová trubice</a:t>
            </a:r>
            <a:endParaRPr lang="en-US" sz="1350" dirty="0" err="1">
              <a:latin typeface="+mn-lt"/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5311FFC7-806B-4463-868D-52E3271EE88D}"/>
              </a:ext>
            </a:extLst>
          </p:cNvPr>
          <p:cNvSpPr txBox="1"/>
          <p:nvPr/>
        </p:nvSpPr>
        <p:spPr>
          <a:xfrm>
            <a:off x="3351142" y="1630172"/>
            <a:ext cx="141359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 err="1">
                <a:latin typeface="+mn-lt"/>
              </a:rPr>
              <a:t>somit</a:t>
            </a:r>
            <a:endParaRPr lang="en-US" sz="1350" dirty="0" err="1">
              <a:latin typeface="+mn-lt"/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9043964F-03F6-4E7C-8832-8C821A13F376}"/>
              </a:ext>
            </a:extLst>
          </p:cNvPr>
          <p:cNvSpPr txBox="1"/>
          <p:nvPr/>
        </p:nvSpPr>
        <p:spPr>
          <a:xfrm>
            <a:off x="2025202" y="1653551"/>
            <a:ext cx="129264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 err="1">
                <a:solidFill>
                  <a:srgbClr val="0000DC"/>
                </a:solidFill>
                <a:latin typeface="+mn-lt"/>
              </a:rPr>
              <a:t>paraxiální</a:t>
            </a:r>
            <a:endParaRPr lang="en-US" sz="1350" dirty="0" err="1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7" name="TextovéPole 16">
            <a:extLst>
              <a:ext uri="{FF2B5EF4-FFF2-40B4-BE49-F238E27FC236}">
                <a16:creationId xmlns:a16="http://schemas.microsoft.com/office/drawing/2014/main" id="{44C16330-54F6-4662-A4F8-743E881E013F}"/>
              </a:ext>
            </a:extLst>
          </p:cNvPr>
          <p:cNvSpPr txBox="1"/>
          <p:nvPr/>
        </p:nvSpPr>
        <p:spPr>
          <a:xfrm>
            <a:off x="1179705" y="1990432"/>
            <a:ext cx="122511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>
                <a:solidFill>
                  <a:srgbClr val="0000DC"/>
                </a:solidFill>
                <a:latin typeface="+mn-lt"/>
              </a:rPr>
              <a:t>intermediární</a:t>
            </a:r>
            <a:endParaRPr lang="en-US" sz="1350" dirty="0" err="1">
              <a:solidFill>
                <a:srgbClr val="0000DC"/>
              </a:solidFill>
              <a:latin typeface="+mn-lt"/>
            </a:endParaRPr>
          </a:p>
        </p:txBody>
      </p:sp>
      <p:sp>
        <p:nvSpPr>
          <p:cNvPr id="18" name="TextovéPole 17">
            <a:extLst>
              <a:ext uri="{FF2B5EF4-FFF2-40B4-BE49-F238E27FC236}">
                <a16:creationId xmlns:a16="http://schemas.microsoft.com/office/drawing/2014/main" id="{57910C22-803D-4EF7-9029-70206FC8B790}"/>
              </a:ext>
            </a:extLst>
          </p:cNvPr>
          <p:cNvSpPr txBox="1"/>
          <p:nvPr/>
        </p:nvSpPr>
        <p:spPr>
          <a:xfrm>
            <a:off x="1275972" y="2420641"/>
            <a:ext cx="82137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>
                <a:solidFill>
                  <a:srgbClr val="0000DC"/>
                </a:solidFill>
                <a:latin typeface="+mn-lt"/>
              </a:rPr>
              <a:t>laterální</a:t>
            </a:r>
            <a:endParaRPr lang="en-US" sz="1350" dirty="0" err="1">
              <a:solidFill>
                <a:srgbClr val="0000DC"/>
              </a:solidFill>
              <a:latin typeface="+mn-lt"/>
            </a:endParaRPr>
          </a:p>
        </p:txBody>
      </p: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29CC6106-82F8-47E5-B5D0-918A175561CE}"/>
              </a:ext>
            </a:extLst>
          </p:cNvPr>
          <p:cNvCxnSpPr/>
          <p:nvPr/>
        </p:nvCxnSpPr>
        <p:spPr bwMode="auto">
          <a:xfrm>
            <a:off x="1997476" y="2619412"/>
            <a:ext cx="479394" cy="231439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942C2109-27B9-4F6C-A69C-9C4322695DF6}"/>
              </a:ext>
            </a:extLst>
          </p:cNvPr>
          <p:cNvCxnSpPr/>
          <p:nvPr/>
        </p:nvCxnSpPr>
        <p:spPr bwMode="auto">
          <a:xfrm flipV="1">
            <a:off x="4325644" y="2243850"/>
            <a:ext cx="769115" cy="68411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6" name="TextovéPole 25">
            <a:extLst>
              <a:ext uri="{FF2B5EF4-FFF2-40B4-BE49-F238E27FC236}">
                <a16:creationId xmlns:a16="http://schemas.microsoft.com/office/drawing/2014/main" id="{78FF2C05-6EBF-4415-A5C1-E37B40358F83}"/>
              </a:ext>
            </a:extLst>
          </p:cNvPr>
          <p:cNvSpPr txBox="1"/>
          <p:nvPr/>
        </p:nvSpPr>
        <p:spPr>
          <a:xfrm>
            <a:off x="5004786" y="2005370"/>
            <a:ext cx="24024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>
                <a:latin typeface="+mn-lt"/>
              </a:rPr>
              <a:t>chorda dorsalis</a:t>
            </a:r>
            <a:endParaRPr lang="en-US" sz="1200" dirty="0" err="1">
              <a:latin typeface="+mn-lt"/>
            </a:endParaRPr>
          </a:p>
        </p:txBody>
      </p:sp>
      <p:sp>
        <p:nvSpPr>
          <p:cNvPr id="27" name="TextovéPole 26">
            <a:extLst>
              <a:ext uri="{FF2B5EF4-FFF2-40B4-BE49-F238E27FC236}">
                <a16:creationId xmlns:a16="http://schemas.microsoft.com/office/drawing/2014/main" id="{81258E96-0DC1-43E4-95C2-62B08E95F11B}"/>
              </a:ext>
            </a:extLst>
          </p:cNvPr>
          <p:cNvSpPr txBox="1"/>
          <p:nvPr/>
        </p:nvSpPr>
        <p:spPr>
          <a:xfrm>
            <a:off x="3173758" y="4622407"/>
            <a:ext cx="672484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>
                <a:latin typeface="+mn-lt"/>
              </a:rPr>
              <a:t>aorta</a:t>
            </a:r>
            <a:endParaRPr lang="en-US" sz="1350" dirty="0" err="1">
              <a:latin typeface="+mn-lt"/>
            </a:endParaRPr>
          </a:p>
        </p:txBody>
      </p:sp>
      <p:sp>
        <p:nvSpPr>
          <p:cNvPr id="28" name="TextovéPole 27">
            <a:extLst>
              <a:ext uri="{FF2B5EF4-FFF2-40B4-BE49-F238E27FC236}">
                <a16:creationId xmlns:a16="http://schemas.microsoft.com/office/drawing/2014/main" id="{CD3DABB8-88AA-471C-9EC9-3DB758A64D91}"/>
              </a:ext>
            </a:extLst>
          </p:cNvPr>
          <p:cNvSpPr txBox="1"/>
          <p:nvPr/>
        </p:nvSpPr>
        <p:spPr>
          <a:xfrm>
            <a:off x="6206002" y="4737214"/>
            <a:ext cx="1719197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50" b="1" dirty="0">
                <a:latin typeface="+mn-lt"/>
              </a:rPr>
              <a:t>tělo embrya</a:t>
            </a:r>
            <a:endParaRPr lang="en-US" sz="1050" b="1" dirty="0" err="1">
              <a:latin typeface="+mn-lt"/>
            </a:endParaRPr>
          </a:p>
        </p:txBody>
      </p:sp>
      <p:sp>
        <p:nvSpPr>
          <p:cNvPr id="29" name="TextovéPole 28">
            <a:extLst>
              <a:ext uri="{FF2B5EF4-FFF2-40B4-BE49-F238E27FC236}">
                <a16:creationId xmlns:a16="http://schemas.microsoft.com/office/drawing/2014/main" id="{C1A14A56-BCEE-403B-86E7-D7EA227704E7}"/>
              </a:ext>
            </a:extLst>
          </p:cNvPr>
          <p:cNvSpPr txBox="1"/>
          <p:nvPr/>
        </p:nvSpPr>
        <p:spPr>
          <a:xfrm>
            <a:off x="7265445" y="4004164"/>
            <a:ext cx="13916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>
                <a:latin typeface="+mn-lt"/>
              </a:rPr>
              <a:t>primitivní střevní trubice</a:t>
            </a:r>
            <a:endParaRPr lang="en-US" sz="1350" dirty="0" err="1">
              <a:latin typeface="+mn-lt"/>
            </a:endParaRPr>
          </a:p>
        </p:txBody>
      </p:sp>
      <p:sp>
        <p:nvSpPr>
          <p:cNvPr id="30" name="TextovéPole 29">
            <a:extLst>
              <a:ext uri="{FF2B5EF4-FFF2-40B4-BE49-F238E27FC236}">
                <a16:creationId xmlns:a16="http://schemas.microsoft.com/office/drawing/2014/main" id="{6E592713-17CE-4CD9-8793-71A04FC1F357}"/>
              </a:ext>
            </a:extLst>
          </p:cNvPr>
          <p:cNvSpPr txBox="1"/>
          <p:nvPr/>
        </p:nvSpPr>
        <p:spPr>
          <a:xfrm>
            <a:off x="7265445" y="3360412"/>
            <a:ext cx="9887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>
                <a:latin typeface="+mn-lt"/>
              </a:rPr>
              <a:t>aorta</a:t>
            </a:r>
            <a:endParaRPr lang="en-US" sz="1350" dirty="0" err="1">
              <a:latin typeface="+mn-lt"/>
            </a:endParaRPr>
          </a:p>
        </p:txBody>
      </p:sp>
      <p:sp>
        <p:nvSpPr>
          <p:cNvPr id="31" name="TextovéPole 30">
            <a:extLst>
              <a:ext uri="{FF2B5EF4-FFF2-40B4-BE49-F238E27FC236}">
                <a16:creationId xmlns:a16="http://schemas.microsoft.com/office/drawing/2014/main" id="{6C7DDA5E-6EDC-49DC-8E2B-AA1AD2A4E466}"/>
              </a:ext>
            </a:extLst>
          </p:cNvPr>
          <p:cNvSpPr txBox="1"/>
          <p:nvPr/>
        </p:nvSpPr>
        <p:spPr>
          <a:xfrm>
            <a:off x="6131446" y="1978302"/>
            <a:ext cx="26107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1350" dirty="0" err="1">
                <a:latin typeface="+mn-lt"/>
              </a:rPr>
              <a:t>sklerotom</a:t>
            </a:r>
            <a:r>
              <a:rPr lang="cs-CZ" sz="1350" dirty="0">
                <a:latin typeface="+mn-lt"/>
              </a:rPr>
              <a:t> (</a:t>
            </a:r>
            <a:r>
              <a:rPr lang="cs-CZ" sz="1050" dirty="0">
                <a:latin typeface="+mn-lt"/>
              </a:rPr>
              <a:t>základ obratlového oblouku)</a:t>
            </a:r>
            <a:endParaRPr lang="en-US" sz="1050" dirty="0" err="1">
              <a:latin typeface="+mn-lt"/>
            </a:endParaRPr>
          </a:p>
        </p:txBody>
      </p:sp>
      <p:sp>
        <p:nvSpPr>
          <p:cNvPr id="32" name="TextovéPole 31">
            <a:extLst>
              <a:ext uri="{FF2B5EF4-FFF2-40B4-BE49-F238E27FC236}">
                <a16:creationId xmlns:a16="http://schemas.microsoft.com/office/drawing/2014/main" id="{831A8D65-FD3F-453F-96BC-B67723D27FAC}"/>
              </a:ext>
            </a:extLst>
          </p:cNvPr>
          <p:cNvSpPr txBox="1"/>
          <p:nvPr/>
        </p:nvSpPr>
        <p:spPr>
          <a:xfrm>
            <a:off x="6804733" y="2474472"/>
            <a:ext cx="231246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 err="1">
                <a:latin typeface="+mn-lt"/>
              </a:rPr>
              <a:t>sklerotom</a:t>
            </a:r>
            <a:r>
              <a:rPr lang="cs-CZ" sz="1350" dirty="0">
                <a:latin typeface="+mn-lt"/>
              </a:rPr>
              <a:t> (</a:t>
            </a:r>
            <a:r>
              <a:rPr lang="cs-CZ" sz="1050" dirty="0">
                <a:latin typeface="+mn-lt"/>
              </a:rPr>
              <a:t>základ těla obratle</a:t>
            </a:r>
            <a:r>
              <a:rPr lang="cs-CZ" sz="1350" dirty="0">
                <a:latin typeface="+mn-lt"/>
              </a:rPr>
              <a:t>)</a:t>
            </a:r>
            <a:endParaRPr lang="en-US" sz="1350" dirty="0" err="1">
              <a:latin typeface="+mn-lt"/>
            </a:endParaRPr>
          </a:p>
        </p:txBody>
      </p:sp>
      <p:sp>
        <p:nvSpPr>
          <p:cNvPr id="33" name="TextovéPole 32">
            <a:extLst>
              <a:ext uri="{FF2B5EF4-FFF2-40B4-BE49-F238E27FC236}">
                <a16:creationId xmlns:a16="http://schemas.microsoft.com/office/drawing/2014/main" id="{728E5409-FAD9-427D-8426-0E8691B01203}"/>
              </a:ext>
            </a:extLst>
          </p:cNvPr>
          <p:cNvSpPr txBox="1"/>
          <p:nvPr/>
        </p:nvSpPr>
        <p:spPr>
          <a:xfrm>
            <a:off x="6726518" y="2979723"/>
            <a:ext cx="1834311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350" dirty="0">
                <a:latin typeface="+mn-lt"/>
              </a:rPr>
              <a:t>dermatom, </a:t>
            </a:r>
            <a:r>
              <a:rPr lang="cs-CZ" sz="1350" dirty="0" err="1">
                <a:latin typeface="+mn-lt"/>
              </a:rPr>
              <a:t>myotom</a:t>
            </a:r>
            <a:endParaRPr lang="en-US" sz="1350" dirty="0" err="1">
              <a:latin typeface="+mn-lt"/>
            </a:endParaRPr>
          </a:p>
        </p:txBody>
      </p:sp>
      <p:sp>
        <p:nvSpPr>
          <p:cNvPr id="34" name="TextovéPole 33">
            <a:extLst>
              <a:ext uri="{FF2B5EF4-FFF2-40B4-BE49-F238E27FC236}">
                <a16:creationId xmlns:a16="http://schemas.microsoft.com/office/drawing/2014/main" id="{0D11EBE4-FD4B-4DDA-9051-50D981690EB7}"/>
              </a:ext>
            </a:extLst>
          </p:cNvPr>
          <p:cNvSpPr txBox="1"/>
          <p:nvPr/>
        </p:nvSpPr>
        <p:spPr>
          <a:xfrm>
            <a:off x="1582616" y="2935561"/>
            <a:ext cx="514734" cy="415498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endParaRPr lang="en-US" sz="21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99188637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22" name="Object 2">
            <a:extLst>
              <a:ext uri="{FF2B5EF4-FFF2-40B4-BE49-F238E27FC236}">
                <a16:creationId xmlns:a16="http://schemas.microsoft.com/office/drawing/2014/main" id="{675B0D3F-2A3F-4771-8887-7FE91F130A5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1980011" y="857250"/>
          <a:ext cx="4697015" cy="40588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age" r:id="rId2" imgW="14857143" imgH="12838095" progId="Photoshop.Image.7">
                  <p:embed/>
                </p:oleObj>
              </mc:Choice>
              <mc:Fallback>
                <p:oleObj name="Image" r:id="rId2" imgW="14857143" imgH="12838095" progId="Photoshop.Image.7">
                  <p:embed/>
                  <p:pic>
                    <p:nvPicPr>
                      <p:cNvPr id="30722" name="Object 2">
                        <a:extLst>
                          <a:ext uri="{FF2B5EF4-FFF2-40B4-BE49-F238E27FC236}">
                            <a16:creationId xmlns:a16="http://schemas.microsoft.com/office/drawing/2014/main" id="{675B0D3F-2A3F-4771-8887-7FE91F130A5D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80011" y="857250"/>
                        <a:ext cx="4697015" cy="40588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0723" name="Rectangle 3">
            <a:extLst>
              <a:ext uri="{FF2B5EF4-FFF2-40B4-BE49-F238E27FC236}">
                <a16:creationId xmlns:a16="http://schemas.microsoft.com/office/drawing/2014/main" id="{B78880DA-4709-4ACD-B843-BE33C53738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85889" y="4832748"/>
            <a:ext cx="6480572" cy="1131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350" b="1" dirty="0">
                <a:latin typeface="Arial" panose="020B0604020202020204" pitchFamily="34" charset="0"/>
              </a:rPr>
              <a:t>Diferenciace</a:t>
            </a:r>
            <a:r>
              <a:rPr lang="cs-CZ" altLang="cs-CZ" sz="1350" b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350" b="1" dirty="0">
                <a:latin typeface="Arial" panose="020B0604020202020204" pitchFamily="34" charset="0"/>
              </a:rPr>
              <a:t>mezodermu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350" dirty="0">
                <a:latin typeface="Arial" panose="020B0604020202020204" pitchFamily="34" charset="0"/>
              </a:rPr>
              <a:t> </a:t>
            </a:r>
            <a:r>
              <a:rPr lang="cs-CZ" altLang="cs-CZ" sz="1350" b="1" dirty="0">
                <a:solidFill>
                  <a:srgbClr val="0000DC"/>
                </a:solidFill>
                <a:latin typeface="Arial" panose="020B0604020202020204" pitchFamily="34" charset="0"/>
              </a:rPr>
              <a:t>laterální</a:t>
            </a:r>
            <a:r>
              <a:rPr lang="cs-CZ" altLang="cs-CZ" sz="135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350" b="1" dirty="0">
                <a:solidFill>
                  <a:srgbClr val="0000DC"/>
                </a:solidFill>
                <a:latin typeface="Arial" panose="020B0604020202020204" pitchFamily="34" charset="0"/>
              </a:rPr>
              <a:t>mezoderm</a:t>
            </a:r>
            <a:r>
              <a:rPr lang="cs-CZ" altLang="cs-CZ" sz="1350" dirty="0">
                <a:latin typeface="Arial" panose="020B0604020202020204" pitchFamily="34" charset="0"/>
              </a:rPr>
              <a:t>  - zachovává si podobu listu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350" dirty="0">
                <a:latin typeface="Arial" panose="020B0604020202020204" pitchFamily="34" charset="0"/>
              </a:rPr>
              <a:t> mezoderm po stranách chordy zmohutní v ploténku = tzv. </a:t>
            </a:r>
            <a:r>
              <a:rPr lang="cs-CZ" altLang="cs-CZ" sz="1350" b="1" dirty="0" err="1">
                <a:solidFill>
                  <a:srgbClr val="0000DC"/>
                </a:solidFill>
                <a:latin typeface="Arial" panose="020B0604020202020204" pitchFamily="34" charset="0"/>
              </a:rPr>
              <a:t>paraaxiální</a:t>
            </a:r>
            <a:r>
              <a:rPr lang="cs-CZ" altLang="cs-CZ" sz="135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350" b="1" dirty="0">
                <a:solidFill>
                  <a:srgbClr val="0000DC"/>
                </a:solidFill>
                <a:latin typeface="Arial" panose="020B0604020202020204" pitchFamily="34" charset="0"/>
              </a:rPr>
              <a:t>mezoderm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Char char="•"/>
            </a:pPr>
            <a:r>
              <a:rPr lang="cs-CZ" altLang="cs-CZ" sz="1350" dirty="0">
                <a:latin typeface="Arial" panose="020B0604020202020204" pitchFamily="34" charset="0"/>
              </a:rPr>
              <a:t> mezi oběma oddíly mezodermu = </a:t>
            </a:r>
            <a:r>
              <a:rPr lang="cs-CZ" altLang="cs-CZ" sz="1350" b="1" dirty="0">
                <a:solidFill>
                  <a:srgbClr val="0000DC"/>
                </a:solidFill>
                <a:latin typeface="Arial" panose="020B0604020202020204" pitchFamily="34" charset="0"/>
              </a:rPr>
              <a:t>intermediární</a:t>
            </a:r>
            <a:r>
              <a:rPr lang="cs-CZ" altLang="cs-CZ" sz="1350" b="1" dirty="0">
                <a:solidFill>
                  <a:srgbClr val="3333FF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350" b="1" dirty="0">
                <a:solidFill>
                  <a:srgbClr val="0000DC"/>
                </a:solidFill>
                <a:latin typeface="Arial" panose="020B0604020202020204" pitchFamily="34" charset="0"/>
              </a:rPr>
              <a:t>mezoderm</a:t>
            </a:r>
            <a:r>
              <a:rPr lang="cs-CZ" altLang="cs-CZ" sz="1350" b="1" dirty="0">
                <a:solidFill>
                  <a:srgbClr val="3333FF"/>
                </a:solidFill>
                <a:latin typeface="Arial" panose="020B0604020202020204" pitchFamily="34" charset="0"/>
              </a:rPr>
              <a:t> (</a:t>
            </a:r>
            <a:r>
              <a:rPr lang="cs-CZ" altLang="cs-CZ" sz="1350" b="1" dirty="0" err="1">
                <a:solidFill>
                  <a:srgbClr val="0000DC"/>
                </a:solidFill>
                <a:latin typeface="Arial" panose="020B0604020202020204" pitchFamily="34" charset="0"/>
              </a:rPr>
              <a:t>nefrotomy</a:t>
            </a:r>
            <a:r>
              <a:rPr lang="cs-CZ" altLang="cs-CZ" sz="1350" b="1" dirty="0">
                <a:solidFill>
                  <a:srgbClr val="3333FF"/>
                </a:solidFill>
                <a:latin typeface="Arial" panose="020B0604020202020204" pitchFamily="34" charset="0"/>
              </a:rPr>
              <a:t>)</a:t>
            </a:r>
          </a:p>
        </p:txBody>
      </p:sp>
      <p:cxnSp>
        <p:nvCxnSpPr>
          <p:cNvPr id="3" name="Přímá spojnice se šipkou 2">
            <a:extLst>
              <a:ext uri="{FF2B5EF4-FFF2-40B4-BE49-F238E27FC236}">
                <a16:creationId xmlns:a16="http://schemas.microsoft.com/office/drawing/2014/main" id="{309D4FE7-E61C-4B83-8324-772460FFF83D}"/>
              </a:ext>
            </a:extLst>
          </p:cNvPr>
          <p:cNvCxnSpPr/>
          <p:nvPr/>
        </p:nvCxnSpPr>
        <p:spPr bwMode="auto">
          <a:xfrm>
            <a:off x="3415684" y="1136897"/>
            <a:ext cx="439445" cy="10653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5" name="Přímá spojnice se šipkou 4">
            <a:extLst>
              <a:ext uri="{FF2B5EF4-FFF2-40B4-BE49-F238E27FC236}">
                <a16:creationId xmlns:a16="http://schemas.microsoft.com/office/drawing/2014/main" id="{5BFA70DB-011F-446F-9660-C3F9BA75C567}"/>
              </a:ext>
            </a:extLst>
          </p:cNvPr>
          <p:cNvCxnSpPr/>
          <p:nvPr/>
        </p:nvCxnSpPr>
        <p:spPr bwMode="auto">
          <a:xfrm>
            <a:off x="2896340" y="1449835"/>
            <a:ext cx="732408" cy="912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011C8D5E-6A53-40E3-AC04-1640BC18F94C}"/>
              </a:ext>
            </a:extLst>
          </p:cNvPr>
          <p:cNvCxnSpPr/>
          <p:nvPr/>
        </p:nvCxnSpPr>
        <p:spPr bwMode="auto">
          <a:xfrm>
            <a:off x="2496845" y="1749456"/>
            <a:ext cx="765699" cy="67914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9" name="Přímá spojnice se šipkou 8">
            <a:extLst>
              <a:ext uri="{FF2B5EF4-FFF2-40B4-BE49-F238E27FC236}">
                <a16:creationId xmlns:a16="http://schemas.microsoft.com/office/drawing/2014/main" id="{3306BFE6-36D7-45CC-A2A6-996AC88889CE}"/>
              </a:ext>
            </a:extLst>
          </p:cNvPr>
          <p:cNvCxnSpPr/>
          <p:nvPr/>
        </p:nvCxnSpPr>
        <p:spPr bwMode="auto">
          <a:xfrm flipV="1">
            <a:off x="4174724" y="2481863"/>
            <a:ext cx="46608" cy="206406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Přímá spojnice se šipkou 10">
            <a:extLst>
              <a:ext uri="{FF2B5EF4-FFF2-40B4-BE49-F238E27FC236}">
                <a16:creationId xmlns:a16="http://schemas.microsoft.com/office/drawing/2014/main" id="{ACCD241F-0D7B-4372-B066-C18F24C8E482}"/>
              </a:ext>
            </a:extLst>
          </p:cNvPr>
          <p:cNvCxnSpPr/>
          <p:nvPr/>
        </p:nvCxnSpPr>
        <p:spPr bwMode="auto">
          <a:xfrm flipH="1">
            <a:off x="4314547" y="1449835"/>
            <a:ext cx="257453" cy="91218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id="{EB43B394-47A3-4C38-AD74-84844789CA0C}"/>
              </a:ext>
            </a:extLst>
          </p:cNvPr>
          <p:cNvCxnSpPr/>
          <p:nvPr/>
        </p:nvCxnSpPr>
        <p:spPr bwMode="auto">
          <a:xfrm flipH="1">
            <a:off x="4987031" y="1682873"/>
            <a:ext cx="432786" cy="28630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5" name="Přímá spojnice se šipkou 14">
            <a:extLst>
              <a:ext uri="{FF2B5EF4-FFF2-40B4-BE49-F238E27FC236}">
                <a16:creationId xmlns:a16="http://schemas.microsoft.com/office/drawing/2014/main" id="{EF7A73C0-6EEF-41C8-B412-848B5B0DB67A}"/>
              </a:ext>
            </a:extLst>
          </p:cNvPr>
          <p:cNvCxnSpPr/>
          <p:nvPr/>
        </p:nvCxnSpPr>
        <p:spPr bwMode="auto">
          <a:xfrm flipH="1">
            <a:off x="4867183" y="1889279"/>
            <a:ext cx="619217" cy="59258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Přímá spojnice se šipkou 18">
            <a:extLst>
              <a:ext uri="{FF2B5EF4-FFF2-40B4-BE49-F238E27FC236}">
                <a16:creationId xmlns:a16="http://schemas.microsoft.com/office/drawing/2014/main" id="{55C424C2-158D-4CA8-95B6-ACE83EE8D45B}"/>
              </a:ext>
            </a:extLst>
          </p:cNvPr>
          <p:cNvCxnSpPr/>
          <p:nvPr/>
        </p:nvCxnSpPr>
        <p:spPr bwMode="auto">
          <a:xfrm>
            <a:off x="2989556" y="3600450"/>
            <a:ext cx="639192" cy="36979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0" name="Přímá spojnice se šipkou 19">
            <a:extLst>
              <a:ext uri="{FF2B5EF4-FFF2-40B4-BE49-F238E27FC236}">
                <a16:creationId xmlns:a16="http://schemas.microsoft.com/office/drawing/2014/main" id="{B70335E9-E4E4-46B4-BD56-45D032424C71}"/>
              </a:ext>
            </a:extLst>
          </p:cNvPr>
          <p:cNvCxnSpPr/>
          <p:nvPr/>
        </p:nvCxnSpPr>
        <p:spPr bwMode="auto">
          <a:xfrm>
            <a:off x="2769833" y="4023122"/>
            <a:ext cx="272988" cy="12996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Přímá spojnice se šipkou 21">
            <a:extLst>
              <a:ext uri="{FF2B5EF4-FFF2-40B4-BE49-F238E27FC236}">
                <a16:creationId xmlns:a16="http://schemas.microsoft.com/office/drawing/2014/main" id="{6345950E-F4D3-4261-BEB5-F5205BDDDA63}"/>
              </a:ext>
            </a:extLst>
          </p:cNvPr>
          <p:cNvCxnSpPr/>
          <p:nvPr/>
        </p:nvCxnSpPr>
        <p:spPr bwMode="auto">
          <a:xfrm flipH="1">
            <a:off x="4443274" y="3227588"/>
            <a:ext cx="337352" cy="253014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4" name="Přímá spojnice se šipkou 23">
            <a:extLst>
              <a:ext uri="{FF2B5EF4-FFF2-40B4-BE49-F238E27FC236}">
                <a16:creationId xmlns:a16="http://schemas.microsoft.com/office/drawing/2014/main" id="{E2E3BFF3-77BF-4657-B3DB-449211342E16}"/>
              </a:ext>
            </a:extLst>
          </p:cNvPr>
          <p:cNvCxnSpPr/>
          <p:nvPr/>
        </p:nvCxnSpPr>
        <p:spPr bwMode="auto">
          <a:xfrm flipH="1">
            <a:off x="4747334" y="3470875"/>
            <a:ext cx="912180" cy="2227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6" name="Přímá spojnice se šipkou 25">
            <a:extLst>
              <a:ext uri="{FF2B5EF4-FFF2-40B4-BE49-F238E27FC236}">
                <a16:creationId xmlns:a16="http://schemas.microsoft.com/office/drawing/2014/main" id="{50D689E5-34F8-48CF-B051-2E8E5167F36E}"/>
              </a:ext>
            </a:extLst>
          </p:cNvPr>
          <p:cNvCxnSpPr/>
          <p:nvPr/>
        </p:nvCxnSpPr>
        <p:spPr bwMode="auto">
          <a:xfrm flipH="1">
            <a:off x="5272735" y="4023123"/>
            <a:ext cx="340172" cy="2165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Přímá spojnice se šipkou 27">
            <a:extLst>
              <a:ext uri="{FF2B5EF4-FFF2-40B4-BE49-F238E27FC236}">
                <a16:creationId xmlns:a16="http://schemas.microsoft.com/office/drawing/2014/main" id="{9BE33585-4FAA-4BF4-946B-8DF8B8F1A8C6}"/>
              </a:ext>
            </a:extLst>
          </p:cNvPr>
          <p:cNvCxnSpPr/>
          <p:nvPr/>
        </p:nvCxnSpPr>
        <p:spPr bwMode="auto">
          <a:xfrm flipH="1" flipV="1">
            <a:off x="4987031" y="4164866"/>
            <a:ext cx="499371" cy="461478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Přímá spojnice se šipkou 30">
            <a:extLst>
              <a:ext uri="{FF2B5EF4-FFF2-40B4-BE49-F238E27FC236}">
                <a16:creationId xmlns:a16="http://schemas.microsoft.com/office/drawing/2014/main" id="{C046A467-A56B-4753-ABB4-C6EE76BB0EDA}"/>
              </a:ext>
            </a:extLst>
          </p:cNvPr>
          <p:cNvCxnSpPr/>
          <p:nvPr/>
        </p:nvCxnSpPr>
        <p:spPr bwMode="auto">
          <a:xfrm flipH="1" flipV="1">
            <a:off x="3495583" y="4342845"/>
            <a:ext cx="133165" cy="28349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0729" name="Přímá spojnice se šipkou 30728">
            <a:extLst>
              <a:ext uri="{FF2B5EF4-FFF2-40B4-BE49-F238E27FC236}">
                <a16:creationId xmlns:a16="http://schemas.microsoft.com/office/drawing/2014/main" id="{89D1184E-976F-4E5A-B6AD-FF4348747AE7}"/>
              </a:ext>
            </a:extLst>
          </p:cNvPr>
          <p:cNvCxnSpPr/>
          <p:nvPr/>
        </p:nvCxnSpPr>
        <p:spPr bwMode="auto">
          <a:xfrm flipV="1">
            <a:off x="4987032" y="4342846"/>
            <a:ext cx="86557" cy="263522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mitoza a meioza">
            <a:extLst>
              <a:ext uri="{FF2B5EF4-FFF2-40B4-BE49-F238E27FC236}">
                <a16:creationId xmlns:a16="http://schemas.microsoft.com/office/drawing/2014/main" id="{5A0B6958-9BD6-484D-AB44-9600355979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40" y="0"/>
            <a:ext cx="48148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3" descr="flexe">
            <a:extLst>
              <a:ext uri="{FF2B5EF4-FFF2-40B4-BE49-F238E27FC236}">
                <a16:creationId xmlns:a16="http://schemas.microsoft.com/office/drawing/2014/main" id="{31288E52-B0C0-421E-AE04-4BB978C706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213" y="433572"/>
            <a:ext cx="4293394" cy="5724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0CF873BD-DC18-4108-AC44-4FD1A27F25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4264" y="1628685"/>
            <a:ext cx="2057618" cy="1812396"/>
          </a:xfrm>
          <a:prstGeom prst="rect">
            <a:avLst/>
          </a:prstGeom>
        </p:spPr>
      </p:pic>
      <p:pic>
        <p:nvPicPr>
          <p:cNvPr id="4" name="Obrázek 3">
            <a:extLst>
              <a:ext uri="{FF2B5EF4-FFF2-40B4-BE49-F238E27FC236}">
                <a16:creationId xmlns:a16="http://schemas.microsoft.com/office/drawing/2014/main" id="{C861D642-CB4F-41B5-86F1-FDE665F51F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79542" y="3794715"/>
            <a:ext cx="1753593" cy="1812396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B6D2F47D-998D-4EC7-8298-3D448E3FD8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7118" y="951463"/>
            <a:ext cx="8064900" cy="338682"/>
          </a:xfrm>
        </p:spPr>
        <p:txBody>
          <a:bodyPr/>
          <a:lstStyle/>
          <a:p>
            <a:r>
              <a:rPr lang="cs-CZ" dirty="0"/>
              <a:t>Flexe zárodku</a:t>
            </a:r>
            <a:endParaRPr lang="en-US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18895EE4-DBEF-4301-B97E-2F6104D6A2FF}"/>
              </a:ext>
            </a:extLst>
          </p:cNvPr>
          <p:cNvSpPr txBox="1"/>
          <p:nvPr/>
        </p:nvSpPr>
        <p:spPr>
          <a:xfrm>
            <a:off x="765134" y="1397852"/>
            <a:ext cx="292081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50" b="1" dirty="0" err="1">
                <a:latin typeface="+mn-lt"/>
              </a:rPr>
              <a:t>Intraembryonální</a:t>
            </a:r>
            <a:r>
              <a:rPr lang="cs-CZ" sz="1050" b="1" dirty="0">
                <a:latin typeface="+mn-lt"/>
              </a:rPr>
              <a:t> coelom</a:t>
            </a:r>
            <a:r>
              <a:rPr lang="cs-CZ" sz="1050" dirty="0">
                <a:latin typeface="+mn-lt"/>
              </a:rPr>
              <a:t> – podkovovitý tvar</a:t>
            </a:r>
            <a:endParaRPr lang="en-US" sz="1050" dirty="0" err="1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44A2D1B-CF93-4D11-AAFA-88B177FD1F93}"/>
              </a:ext>
            </a:extLst>
          </p:cNvPr>
          <p:cNvSpPr txBox="1"/>
          <p:nvPr/>
        </p:nvSpPr>
        <p:spPr>
          <a:xfrm>
            <a:off x="1639890" y="3603659"/>
            <a:ext cx="1691992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50" b="1" dirty="0">
                <a:latin typeface="+mn-lt"/>
              </a:rPr>
              <a:t>Základ srdce</a:t>
            </a:r>
            <a:endParaRPr lang="en-US" sz="1050" b="1" dirty="0" err="1">
              <a:latin typeface="+mn-lt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id="{270E2F91-C339-45B5-AE98-4AF21C7B844F}"/>
              </a:ext>
            </a:extLst>
          </p:cNvPr>
          <p:cNvCxnSpPr/>
          <p:nvPr/>
        </p:nvCxnSpPr>
        <p:spPr bwMode="auto">
          <a:xfrm>
            <a:off x="3022847" y="1791263"/>
            <a:ext cx="1005396" cy="167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BBCEE24C-C49E-485E-83E1-0C38CBED403F}"/>
              </a:ext>
            </a:extLst>
          </p:cNvPr>
          <p:cNvCxnSpPr/>
          <p:nvPr/>
        </p:nvCxnSpPr>
        <p:spPr bwMode="auto">
          <a:xfrm flipV="1">
            <a:off x="2703251" y="1859518"/>
            <a:ext cx="1324992" cy="1827491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7" name="Obdélník 6">
            <a:extLst>
              <a:ext uri="{FF2B5EF4-FFF2-40B4-BE49-F238E27FC236}">
                <a16:creationId xmlns:a16="http://schemas.microsoft.com/office/drawing/2014/main" id="{1C7C0442-20AB-4BE0-8573-68012016CEA4}"/>
              </a:ext>
            </a:extLst>
          </p:cNvPr>
          <p:cNvSpPr/>
          <p:nvPr/>
        </p:nvSpPr>
        <p:spPr bwMode="auto">
          <a:xfrm>
            <a:off x="5218110" y="1003732"/>
            <a:ext cx="960749" cy="166456"/>
          </a:xfrm>
          <a:prstGeom prst="rect">
            <a:avLst/>
          </a:prstGeom>
          <a:noFill/>
          <a:ln w="28575" cap="flat" cmpd="sng" algn="ctr">
            <a:solidFill>
              <a:srgbClr val="0000DC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/>
            <a:endParaRPr lang="en-US" sz="2100" dirty="0" err="1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7062004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47146" name="Object 10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4068666" y="1754814"/>
          <a:ext cx="3784176" cy="38344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Rastrový obrázek" r:id="rId2" imgW="4963218" imgH="5028571" progId="Paint.Picture">
                  <p:embed/>
                </p:oleObj>
              </mc:Choice>
              <mc:Fallback>
                <p:oleObj name="Rastrový obrázek" r:id="rId2" imgW="4963218" imgH="5028571" progId="Paint.Picture">
                  <p:embed/>
                  <p:pic>
                    <p:nvPicPr>
                      <p:cNvPr id="347146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8666" y="1754814"/>
                        <a:ext cx="3784176" cy="383442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bdélník 4"/>
          <p:cNvSpPr/>
          <p:nvPr/>
        </p:nvSpPr>
        <p:spPr>
          <a:xfrm rot="2867435">
            <a:off x="4961761" y="2130598"/>
            <a:ext cx="270030" cy="486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TextovéPole 5"/>
          <p:cNvSpPr txBox="1"/>
          <p:nvPr/>
        </p:nvSpPr>
        <p:spPr>
          <a:xfrm>
            <a:off x="1321917" y="1589745"/>
            <a:ext cx="2466996" cy="830997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0" lvl="1"/>
            <a:r>
              <a:rPr lang="cs-CZ" altLang="cs-CZ" sz="1200" dirty="0">
                <a:solidFill>
                  <a:srgbClr val="0000DC"/>
                </a:solidFill>
                <a:latin typeface="+mn-lt"/>
              </a:rPr>
              <a:t>parietální</a:t>
            </a:r>
            <a:r>
              <a:rPr lang="cs-CZ" altLang="cs-CZ" sz="1200" dirty="0">
                <a:latin typeface="+mn-lt"/>
              </a:rPr>
              <a:t> =</a:t>
            </a:r>
          </a:p>
          <a:p>
            <a:pPr marL="0" lvl="1"/>
            <a:r>
              <a:rPr lang="cs-CZ" altLang="cs-CZ" sz="1200" b="1" dirty="0" err="1">
                <a:latin typeface="+mn-lt"/>
              </a:rPr>
              <a:t>extraembryon</a:t>
            </a:r>
            <a:r>
              <a:rPr lang="cs-CZ" altLang="cs-CZ" sz="1200" b="1" dirty="0">
                <a:latin typeface="+mn-lt"/>
              </a:rPr>
              <a:t>. somatopleura </a:t>
            </a:r>
          </a:p>
          <a:p>
            <a:pPr marL="0" lvl="1"/>
            <a:r>
              <a:rPr lang="cs-CZ" altLang="cs-CZ" sz="1200" dirty="0">
                <a:latin typeface="+mn-lt"/>
              </a:rPr>
              <a:t>+ trofoblast → chorion</a:t>
            </a:r>
          </a:p>
          <a:p>
            <a:pPr marL="0" lvl="1"/>
            <a:r>
              <a:rPr lang="cs-CZ" altLang="cs-CZ" sz="1200" dirty="0">
                <a:latin typeface="+mn-lt"/>
              </a:rPr>
              <a:t>+ amniový ektoderm → amnion</a:t>
            </a:r>
            <a:endParaRPr lang="cs-CZ" sz="1200" dirty="0">
              <a:latin typeface="+mn-lt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1321917" y="2461935"/>
            <a:ext cx="2466996" cy="1015663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txBody>
          <a:bodyPr wrap="square" rtlCol="0">
            <a:spAutoFit/>
          </a:bodyPr>
          <a:lstStyle/>
          <a:p>
            <a:r>
              <a:rPr lang="cs-CZ" altLang="cs-CZ" sz="1200" dirty="0">
                <a:solidFill>
                  <a:srgbClr val="0000DC"/>
                </a:solidFill>
                <a:latin typeface="+mn-lt"/>
              </a:rPr>
              <a:t>viscerální</a:t>
            </a:r>
            <a:r>
              <a:rPr lang="cs-CZ" altLang="cs-CZ" sz="1200" dirty="0">
                <a:latin typeface="+mn-lt"/>
              </a:rPr>
              <a:t> = </a:t>
            </a:r>
          </a:p>
          <a:p>
            <a:r>
              <a:rPr lang="cs-CZ" altLang="cs-CZ" sz="1200" b="1" dirty="0" err="1">
                <a:latin typeface="+mn-lt"/>
              </a:rPr>
              <a:t>extraembryon</a:t>
            </a:r>
            <a:r>
              <a:rPr lang="cs-CZ" altLang="cs-CZ" sz="1200" b="1" dirty="0">
                <a:latin typeface="+mn-lt"/>
              </a:rPr>
              <a:t>. </a:t>
            </a:r>
            <a:r>
              <a:rPr lang="cs-CZ" altLang="cs-CZ" sz="1200" b="1" dirty="0" err="1">
                <a:latin typeface="+mn-lt"/>
              </a:rPr>
              <a:t>splanchnopleura</a:t>
            </a:r>
            <a:r>
              <a:rPr lang="cs-CZ" altLang="cs-CZ" sz="1200" dirty="0">
                <a:latin typeface="+mn-lt"/>
              </a:rPr>
              <a:t> + </a:t>
            </a:r>
            <a:r>
              <a:rPr lang="cs-CZ" altLang="cs-CZ" sz="1200" dirty="0" err="1">
                <a:latin typeface="+mn-lt"/>
              </a:rPr>
              <a:t>extraembryonální</a:t>
            </a:r>
            <a:r>
              <a:rPr lang="cs-CZ" altLang="cs-CZ" sz="1200" dirty="0">
                <a:latin typeface="+mn-lt"/>
              </a:rPr>
              <a:t> entoderm → žloutkový váček</a:t>
            </a:r>
            <a:endParaRPr lang="cs-CZ" sz="1200" dirty="0">
              <a:latin typeface="+mn-lt"/>
            </a:endParaRPr>
          </a:p>
        </p:txBody>
      </p:sp>
      <p:sp>
        <p:nvSpPr>
          <p:cNvPr id="9" name="Obdélník 8"/>
          <p:cNvSpPr/>
          <p:nvPr/>
        </p:nvSpPr>
        <p:spPr>
          <a:xfrm rot="3183412">
            <a:off x="5318361" y="3024929"/>
            <a:ext cx="270030" cy="378042"/>
          </a:xfrm>
          <a:prstGeom prst="rect">
            <a:avLst/>
          </a:prstGeom>
          <a:noFill/>
          <a:ln w="38100">
            <a:solidFill>
              <a:srgbClr val="00C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10" name="TextovéPole 9"/>
          <p:cNvSpPr txBox="1"/>
          <p:nvPr/>
        </p:nvSpPr>
        <p:spPr>
          <a:xfrm>
            <a:off x="5803953" y="1329442"/>
            <a:ext cx="1701107" cy="415498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r>
              <a:rPr lang="cs-CZ" sz="1050" dirty="0" err="1">
                <a:latin typeface="+mn-lt"/>
              </a:rPr>
              <a:t>extraembryonální</a:t>
            </a:r>
            <a:r>
              <a:rPr lang="cs-CZ" sz="1050" dirty="0">
                <a:latin typeface="+mn-lt"/>
              </a:rPr>
              <a:t> coelom</a:t>
            </a:r>
          </a:p>
          <a:p>
            <a:r>
              <a:rPr lang="cs-CZ" sz="1050" dirty="0">
                <a:latin typeface="+mn-lt"/>
              </a:rPr>
              <a:t>(</a:t>
            </a:r>
            <a:r>
              <a:rPr lang="cs-CZ" sz="1050" dirty="0" err="1">
                <a:latin typeface="+mn-lt"/>
              </a:rPr>
              <a:t>exocoelom</a:t>
            </a:r>
            <a:r>
              <a:rPr lang="cs-CZ" sz="1050" dirty="0">
                <a:latin typeface="+mn-lt"/>
              </a:rPr>
              <a:t>)</a:t>
            </a:r>
          </a:p>
        </p:txBody>
      </p:sp>
      <p:sp>
        <p:nvSpPr>
          <p:cNvPr id="13" name="TextovéPole 12"/>
          <p:cNvSpPr txBox="1"/>
          <p:nvPr/>
        </p:nvSpPr>
        <p:spPr>
          <a:xfrm>
            <a:off x="7210896" y="1561514"/>
            <a:ext cx="1136850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050" dirty="0">
                <a:latin typeface="+mn-lt"/>
              </a:rPr>
              <a:t>žloutkový váček</a:t>
            </a:r>
          </a:p>
        </p:txBody>
      </p:sp>
      <p:sp>
        <p:nvSpPr>
          <p:cNvPr id="14" name="TextovéPole 13"/>
          <p:cNvSpPr txBox="1"/>
          <p:nvPr/>
        </p:nvSpPr>
        <p:spPr>
          <a:xfrm>
            <a:off x="2768491" y="968835"/>
            <a:ext cx="438653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2100" b="1" dirty="0" err="1">
                <a:solidFill>
                  <a:srgbClr val="0000DC"/>
                </a:solidFill>
                <a:latin typeface="+mj-lt"/>
              </a:rPr>
              <a:t>Extraembryonální</a:t>
            </a:r>
            <a:r>
              <a:rPr lang="cs-CZ" altLang="cs-CZ" sz="2100" b="1" dirty="0">
                <a:latin typeface="+mj-lt"/>
              </a:rPr>
              <a:t> </a:t>
            </a:r>
            <a:r>
              <a:rPr lang="cs-CZ" altLang="cs-CZ" sz="2100" b="1" dirty="0">
                <a:solidFill>
                  <a:srgbClr val="0000DC"/>
                </a:solidFill>
                <a:latin typeface="+mj-lt"/>
              </a:rPr>
              <a:t>mezoderm</a:t>
            </a:r>
          </a:p>
        </p:txBody>
      </p:sp>
      <p:cxnSp>
        <p:nvCxnSpPr>
          <p:cNvPr id="16" name="Přímá spojnice 15"/>
          <p:cNvCxnSpPr>
            <a:cxnSpLocks/>
            <a:stCxn id="9" idx="2"/>
            <a:endCxn id="7" idx="3"/>
          </p:cNvCxnSpPr>
          <p:nvPr/>
        </p:nvCxnSpPr>
        <p:spPr>
          <a:xfrm flipH="1" flipV="1">
            <a:off x="3788913" y="2969767"/>
            <a:ext cx="1513391" cy="357789"/>
          </a:xfrm>
          <a:prstGeom prst="line">
            <a:avLst/>
          </a:prstGeom>
          <a:ln w="28575">
            <a:solidFill>
              <a:srgbClr val="00CC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Přímá spojnice 18"/>
          <p:cNvCxnSpPr>
            <a:stCxn id="5" idx="1"/>
            <a:endCxn id="6" idx="3"/>
          </p:cNvCxnSpPr>
          <p:nvPr/>
        </p:nvCxnSpPr>
        <p:spPr>
          <a:xfrm flipH="1" flipV="1">
            <a:off x="3788913" y="2005244"/>
            <a:ext cx="1217154" cy="268376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Přímá spojnice 16">
            <a:extLst>
              <a:ext uri="{FF2B5EF4-FFF2-40B4-BE49-F238E27FC236}">
                <a16:creationId xmlns:a16="http://schemas.microsoft.com/office/drawing/2014/main" id="{D1B93D8F-CB2C-4D3E-8B1B-FF2995F4B981}"/>
              </a:ext>
            </a:extLst>
          </p:cNvPr>
          <p:cNvCxnSpPr>
            <a:cxnSpLocks/>
            <a:endCxn id="6" idx="3"/>
          </p:cNvCxnSpPr>
          <p:nvPr/>
        </p:nvCxnSpPr>
        <p:spPr>
          <a:xfrm flipH="1" flipV="1">
            <a:off x="3788913" y="2005244"/>
            <a:ext cx="1566176" cy="183121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bdélník 19">
            <a:extLst>
              <a:ext uri="{FF2B5EF4-FFF2-40B4-BE49-F238E27FC236}">
                <a16:creationId xmlns:a16="http://schemas.microsoft.com/office/drawing/2014/main" id="{A5BD0119-5E2F-4B92-A55C-3CC97ECE2613}"/>
              </a:ext>
            </a:extLst>
          </p:cNvPr>
          <p:cNvSpPr/>
          <p:nvPr/>
        </p:nvSpPr>
        <p:spPr>
          <a:xfrm rot="6240740">
            <a:off x="5398001" y="3720471"/>
            <a:ext cx="270030" cy="486054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2A666330-3BDB-411E-BAD2-EA05E85D5038}"/>
              </a:ext>
            </a:extLst>
          </p:cNvPr>
          <p:cNvSpPr txBox="1"/>
          <p:nvPr/>
        </p:nvSpPr>
        <p:spPr>
          <a:xfrm>
            <a:off x="443163" y="3498835"/>
            <a:ext cx="3625504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500" b="1" dirty="0">
                <a:latin typeface="+mn-lt"/>
                <a:cs typeface="Calibri" panose="020F0502020204030204" pitchFamily="34" charset="0"/>
              </a:rPr>
              <a:t>choriové klky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500" b="1" dirty="0">
                <a:latin typeface="+mn-lt"/>
                <a:cs typeface="Calibri" panose="020F0502020204030204" pitchFamily="34" charset="0"/>
              </a:rPr>
              <a:t>primární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 – </a:t>
            </a:r>
            <a:r>
              <a:rPr lang="cs-CZ" sz="1500" dirty="0" err="1">
                <a:latin typeface="+mn-lt"/>
                <a:cs typeface="Calibri" panose="020F0502020204030204" pitchFamily="34" charset="0"/>
              </a:rPr>
              <a:t>cytotrofoblastické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 pupeny (10. den) </a:t>
            </a:r>
            <a:r>
              <a:rPr lang="cs-CZ" sz="1500" dirty="0">
                <a:latin typeface="+mn-lt"/>
              </a:rPr>
              <a:t>obklopené </a:t>
            </a:r>
            <a:r>
              <a:rPr lang="en-US" sz="1500" dirty="0" err="1">
                <a:latin typeface="+mn-lt"/>
              </a:rPr>
              <a:t>syncytiotro</a:t>
            </a:r>
            <a:r>
              <a:rPr lang="cs-CZ" sz="1500" dirty="0">
                <a:latin typeface="+mn-lt"/>
              </a:rPr>
              <a:t>f</a:t>
            </a:r>
            <a:r>
              <a:rPr lang="en-US" sz="1500" dirty="0">
                <a:latin typeface="+mn-lt"/>
              </a:rPr>
              <a:t>oblast</a:t>
            </a:r>
            <a:r>
              <a:rPr lang="cs-CZ" sz="1500" dirty="0" err="1">
                <a:latin typeface="+mn-lt"/>
              </a:rPr>
              <a:t>em</a:t>
            </a:r>
            <a:r>
              <a:rPr lang="en-US" sz="1500" dirty="0">
                <a:latin typeface="+mn-lt"/>
              </a:rPr>
              <a:t> </a:t>
            </a:r>
            <a:endParaRPr lang="cs-CZ" sz="1500" dirty="0">
              <a:latin typeface="+mn-lt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500" b="1" dirty="0">
                <a:latin typeface="+mn-lt"/>
                <a:cs typeface="Calibri" panose="020F0502020204030204" pitchFamily="34" charset="0"/>
              </a:rPr>
              <a:t>sekundární 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- s</a:t>
            </a:r>
            <a:r>
              <a:rPr lang="en-US" sz="1500" dirty="0">
                <a:latin typeface="+mn-lt"/>
                <a:cs typeface="Calibri" panose="020F0502020204030204" pitchFamily="34" charset="0"/>
              </a:rPr>
              <a:t> </a:t>
            </a:r>
            <a:r>
              <a:rPr lang="en-US" sz="1500" dirty="0" err="1">
                <a:latin typeface="+mn-lt"/>
                <a:cs typeface="Calibri" panose="020F0502020204030204" pitchFamily="34" charset="0"/>
              </a:rPr>
              <a:t>extraembryon</a:t>
            </a:r>
            <a:r>
              <a:rPr lang="cs-CZ" sz="1500" dirty="0" err="1">
                <a:latin typeface="+mn-lt"/>
                <a:cs typeface="Calibri" panose="020F0502020204030204" pitchFamily="34" charset="0"/>
              </a:rPr>
              <a:t>álním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 </a:t>
            </a:r>
            <a:r>
              <a:rPr lang="cs-CZ" sz="1500" dirty="0" err="1">
                <a:latin typeface="+mn-lt"/>
                <a:cs typeface="Calibri" panose="020F0502020204030204" pitchFamily="34" charset="0"/>
              </a:rPr>
              <a:t>me</a:t>
            </a:r>
            <a:r>
              <a:rPr lang="en-US" sz="1500" dirty="0" err="1">
                <a:latin typeface="+mn-lt"/>
                <a:cs typeface="Calibri" panose="020F0502020204030204" pitchFamily="34" charset="0"/>
              </a:rPr>
              <a:t>soderm</a:t>
            </a:r>
            <a:r>
              <a:rPr lang="cs-CZ" sz="1500" dirty="0" err="1">
                <a:latin typeface="+mn-lt"/>
                <a:cs typeface="Calibri" panose="020F0502020204030204" pitchFamily="34" charset="0"/>
              </a:rPr>
              <a:t>em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 (12-13 dní)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500" b="1" dirty="0">
                <a:latin typeface="+mn-lt"/>
                <a:cs typeface="Calibri" panose="020F0502020204030204" pitchFamily="34" charset="0"/>
              </a:rPr>
              <a:t>terciární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 – </a:t>
            </a:r>
            <a:r>
              <a:rPr lang="cs-CZ" sz="1500" dirty="0" err="1">
                <a:latin typeface="+mn-lt"/>
                <a:cs typeface="Calibri" panose="020F0502020204030204" pitchFamily="34" charset="0"/>
              </a:rPr>
              <a:t>vaskularizovaný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 </a:t>
            </a:r>
            <a:r>
              <a:rPr lang="cs-CZ" sz="1500" dirty="0" err="1">
                <a:latin typeface="+mn-lt"/>
                <a:cs typeface="Calibri" panose="020F0502020204030204" pitchFamily="34" charset="0"/>
              </a:rPr>
              <a:t>extraembryonální</a:t>
            </a:r>
            <a:r>
              <a:rPr lang="cs-CZ" sz="1500" dirty="0">
                <a:latin typeface="+mn-lt"/>
                <a:cs typeface="Calibri" panose="020F0502020204030204" pitchFamily="34" charset="0"/>
              </a:rPr>
              <a:t> mesoderm (17-18 dní)</a:t>
            </a:r>
            <a:endParaRPr lang="en-US" sz="1500" dirty="0" err="1">
              <a:latin typeface="+mn-lt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792981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862826"/>
            <a:ext cx="6849930" cy="48065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36177" y="998731"/>
            <a:ext cx="8269942" cy="738664"/>
          </a:xfrm>
          <a:prstGeom prst="rect">
            <a:avLst/>
          </a:prstGeom>
          <a:noFill/>
          <a:ln>
            <a:solidFill>
              <a:schemeClr val="bg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cs-CZ" sz="2100" b="1" dirty="0">
                <a:solidFill>
                  <a:schemeClr val="bg2"/>
                </a:solidFill>
                <a:latin typeface="+mj-lt"/>
              </a:rPr>
              <a:t>Žloutkový váček</a:t>
            </a:r>
            <a:r>
              <a:rPr lang="cs-CZ" sz="2100" b="1" dirty="0">
                <a:latin typeface="+mj-lt"/>
              </a:rPr>
              <a:t>, </a:t>
            </a:r>
            <a:r>
              <a:rPr lang="cs-CZ" sz="2100" b="1" dirty="0">
                <a:solidFill>
                  <a:srgbClr val="0000DC"/>
                </a:solidFill>
                <a:latin typeface="+mj-lt"/>
              </a:rPr>
              <a:t>amniový váček</a:t>
            </a:r>
            <a:r>
              <a:rPr lang="cs-CZ" sz="2100" b="1" dirty="0">
                <a:latin typeface="+mj-lt"/>
              </a:rPr>
              <a:t>, plodové obaly - amnion, chorion</a:t>
            </a:r>
          </a:p>
        </p:txBody>
      </p:sp>
      <p:sp>
        <p:nvSpPr>
          <p:cNvPr id="3" name="Obdélník 2"/>
          <p:cNvSpPr/>
          <p:nvPr/>
        </p:nvSpPr>
        <p:spPr>
          <a:xfrm>
            <a:off x="7326306" y="1916832"/>
            <a:ext cx="59406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129705905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44" y="1430778"/>
            <a:ext cx="6428622" cy="4562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3229167" y="979280"/>
            <a:ext cx="312136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b="1" dirty="0">
                <a:solidFill>
                  <a:srgbClr val="0000DC"/>
                </a:solidFill>
                <a:latin typeface="+mj-lt"/>
              </a:rPr>
              <a:t>Vývoj plodových obalů</a:t>
            </a:r>
            <a:endParaRPr lang="cs-CZ" sz="2100" dirty="0">
              <a:solidFill>
                <a:srgbClr val="0000DC"/>
              </a:solidFill>
              <a:latin typeface="+mj-lt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735796" y="5103186"/>
            <a:ext cx="702078" cy="216024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4" name="Obdélník 3"/>
          <p:cNvSpPr/>
          <p:nvPr/>
        </p:nvSpPr>
        <p:spPr>
          <a:xfrm>
            <a:off x="7208727" y="5103186"/>
            <a:ext cx="603633" cy="32403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5" name="Obdélník 4"/>
          <p:cNvSpPr/>
          <p:nvPr/>
        </p:nvSpPr>
        <p:spPr>
          <a:xfrm>
            <a:off x="4788024" y="1808820"/>
            <a:ext cx="486054" cy="1080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3878494E-7E34-4866-9C52-5A27166DB57D}"/>
              </a:ext>
            </a:extLst>
          </p:cNvPr>
          <p:cNvSpPr txBox="1"/>
          <p:nvPr/>
        </p:nvSpPr>
        <p:spPr>
          <a:xfrm>
            <a:off x="6778101" y="1028577"/>
            <a:ext cx="2205379" cy="192052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 sz="1200" u="sng" dirty="0">
                <a:latin typeface="+mn-lt"/>
              </a:rPr>
              <a:t>Rozdílný růst klků</a:t>
            </a:r>
            <a:r>
              <a:rPr lang="cs-CZ" altLang="cs-CZ" sz="1200" dirty="0">
                <a:latin typeface="+mn-lt"/>
              </a:rPr>
              <a:t>: v oblasti</a:t>
            </a:r>
            <a:r>
              <a:rPr lang="cs-CZ" altLang="cs-CZ" sz="1200" b="1" dirty="0">
                <a:latin typeface="+mn-lt"/>
              </a:rPr>
              <a:t> decidua </a:t>
            </a:r>
            <a:r>
              <a:rPr lang="cs-CZ" altLang="cs-CZ" sz="1200" b="1" dirty="0" err="1">
                <a:latin typeface="+mn-lt"/>
              </a:rPr>
              <a:t>basalis</a:t>
            </a:r>
            <a:r>
              <a:rPr lang="cs-CZ" altLang="cs-CZ" sz="1200" dirty="0">
                <a:latin typeface="+mn-lt"/>
              </a:rPr>
              <a:t> (částečně také decidua </a:t>
            </a:r>
            <a:r>
              <a:rPr lang="cs-CZ" altLang="cs-CZ" sz="1200" dirty="0" err="1">
                <a:latin typeface="+mn-lt"/>
              </a:rPr>
              <a:t>marginalis</a:t>
            </a:r>
            <a:r>
              <a:rPr lang="cs-CZ" altLang="cs-CZ" sz="1200" dirty="0">
                <a:latin typeface="+mn-lt"/>
              </a:rPr>
              <a:t>) a v oblasti </a:t>
            </a:r>
            <a:r>
              <a:rPr lang="cs-CZ" altLang="cs-CZ" sz="1200" b="1" dirty="0">
                <a:latin typeface="+mn-lt"/>
              </a:rPr>
              <a:t>decidua </a:t>
            </a:r>
            <a:r>
              <a:rPr lang="cs-CZ" altLang="cs-CZ" sz="1200" b="1" dirty="0" err="1">
                <a:latin typeface="+mn-lt"/>
              </a:rPr>
              <a:t>capsularis</a:t>
            </a:r>
            <a:r>
              <a:rPr lang="cs-CZ" altLang="cs-CZ" sz="1200" b="1" dirty="0">
                <a:latin typeface="+mn-lt"/>
              </a:rPr>
              <a:t> </a:t>
            </a:r>
            <a:r>
              <a:rPr lang="cs-CZ" altLang="cs-CZ" sz="1200" dirty="0">
                <a:latin typeface="+mn-lt"/>
              </a:rPr>
              <a:t>vede k</a:t>
            </a:r>
            <a:r>
              <a:rPr lang="cs-CZ" altLang="cs-CZ" sz="1200" b="1" dirty="0">
                <a:latin typeface="+mn-lt"/>
              </a:rPr>
              <a:t> </a:t>
            </a:r>
            <a:r>
              <a:rPr lang="cs-CZ" altLang="cs-CZ" sz="1200" dirty="0">
                <a:latin typeface="+mn-lt"/>
              </a:rPr>
              <a:t>rozlišení ve 2 základní oddíly:</a:t>
            </a:r>
            <a:endParaRPr lang="cs-CZ" altLang="cs-CZ" sz="1200" dirty="0">
              <a:latin typeface="+mn-lt"/>
              <a:sym typeface="Wingdings 3" panose="05040102010807070707" pitchFamily="18" charset="2"/>
            </a:endParaRPr>
          </a:p>
          <a:p>
            <a:pPr eaLnBrk="1" hangingPunct="1">
              <a:lnSpc>
                <a:spcPct val="90000"/>
              </a:lnSpc>
            </a:pPr>
            <a:r>
              <a:rPr lang="cs-CZ" altLang="cs-CZ" sz="1200" dirty="0">
                <a:latin typeface="+mn-lt"/>
                <a:sym typeface="Wingdings 3" panose="05040102010807070707" pitchFamily="18" charset="2"/>
              </a:rPr>
              <a:t></a:t>
            </a:r>
            <a:r>
              <a:rPr lang="cs-CZ" altLang="cs-CZ" sz="1200" dirty="0">
                <a:latin typeface="+mn-lt"/>
              </a:rPr>
              <a:t> </a:t>
            </a:r>
            <a:r>
              <a:rPr lang="cs-CZ" altLang="cs-CZ" sz="1200" b="1" dirty="0">
                <a:solidFill>
                  <a:srgbClr val="0000FF"/>
                </a:solidFill>
                <a:latin typeface="+mn-lt"/>
              </a:rPr>
              <a:t>CHORION FRONDOSUM</a:t>
            </a:r>
            <a:r>
              <a:rPr lang="cs-CZ" altLang="cs-CZ" sz="1200" dirty="0">
                <a:latin typeface="+mn-lt"/>
              </a:rPr>
              <a:t> (proti decidua </a:t>
            </a:r>
            <a:r>
              <a:rPr lang="cs-CZ" altLang="cs-CZ" sz="1200" dirty="0" err="1">
                <a:latin typeface="+mn-lt"/>
              </a:rPr>
              <a:t>basalis</a:t>
            </a:r>
            <a:r>
              <a:rPr lang="cs-CZ" altLang="cs-CZ" sz="1200" dirty="0">
                <a:latin typeface="+mn-lt"/>
              </a:rPr>
              <a:t> – s klky)                                                                     </a:t>
            </a:r>
            <a:r>
              <a:rPr lang="cs-CZ" altLang="cs-CZ" sz="1200" dirty="0">
                <a:latin typeface="+mn-lt"/>
                <a:sym typeface="Wingdings 3" panose="05040102010807070707" pitchFamily="18" charset="2"/>
              </a:rPr>
              <a:t></a:t>
            </a:r>
            <a:r>
              <a:rPr lang="cs-CZ" altLang="cs-CZ" sz="1200" dirty="0">
                <a:latin typeface="+mn-lt"/>
              </a:rPr>
              <a:t> </a:t>
            </a:r>
            <a:r>
              <a:rPr lang="cs-CZ" altLang="cs-CZ" sz="1200" b="1" dirty="0">
                <a:solidFill>
                  <a:srgbClr val="0000FF"/>
                </a:solidFill>
                <a:latin typeface="+mn-lt"/>
              </a:rPr>
              <a:t>CHORION LAEVE</a:t>
            </a:r>
            <a:r>
              <a:rPr lang="cs-CZ" altLang="cs-CZ" sz="1200" dirty="0">
                <a:latin typeface="+mn-lt"/>
              </a:rPr>
              <a:t> (hladké, bez klků)</a:t>
            </a:r>
            <a:endParaRPr lang="en-US" sz="135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049315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amniová a chor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644" y="1806847"/>
            <a:ext cx="6318647" cy="408556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243" name="Text Box 5"/>
          <p:cNvSpPr txBox="1">
            <a:spLocks noChangeArrowheads="1"/>
          </p:cNvSpPr>
          <p:nvPr/>
        </p:nvSpPr>
        <p:spPr bwMode="auto">
          <a:xfrm>
            <a:off x="282388" y="965587"/>
            <a:ext cx="8511988" cy="7386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cs-CZ" altLang="cs-CZ" sz="2100" b="1" dirty="0">
                <a:latin typeface="+mj-lt"/>
              </a:rPr>
              <a:t>CHORION = trofoblast</a:t>
            </a:r>
            <a:r>
              <a:rPr lang="cs-CZ" altLang="cs-CZ" sz="2100" b="1" dirty="0">
                <a:solidFill>
                  <a:srgbClr val="336699"/>
                </a:solidFill>
                <a:latin typeface="+mj-lt"/>
              </a:rPr>
              <a:t> </a:t>
            </a:r>
            <a:r>
              <a:rPr lang="cs-CZ" altLang="cs-CZ" sz="2100" b="1" dirty="0">
                <a:latin typeface="+mj-lt"/>
              </a:rPr>
              <a:t>+ </a:t>
            </a:r>
            <a:r>
              <a:rPr lang="cs-CZ" altLang="cs-CZ" sz="2100" b="1" dirty="0" err="1">
                <a:solidFill>
                  <a:srgbClr val="006699"/>
                </a:solidFill>
                <a:latin typeface="+mj-lt"/>
              </a:rPr>
              <a:t>extraembryonální</a:t>
            </a:r>
            <a:r>
              <a:rPr lang="cs-CZ" altLang="cs-CZ" sz="2100" b="1" dirty="0">
                <a:solidFill>
                  <a:srgbClr val="006699"/>
                </a:solidFill>
                <a:latin typeface="+mj-lt"/>
              </a:rPr>
              <a:t> mezoderm </a:t>
            </a:r>
          </a:p>
          <a:p>
            <a:pPr algn="ctr" eaLnBrk="1" hangingPunct="1"/>
            <a:r>
              <a:rPr lang="cs-CZ" altLang="cs-CZ" sz="2100" b="1" dirty="0">
                <a:latin typeface="+mj-lt"/>
              </a:rPr>
              <a:t>AMNION =</a:t>
            </a:r>
            <a:r>
              <a:rPr lang="cs-CZ" altLang="cs-CZ" sz="2100" b="1" dirty="0">
                <a:solidFill>
                  <a:srgbClr val="006699"/>
                </a:solidFill>
                <a:latin typeface="+mj-lt"/>
              </a:rPr>
              <a:t> </a:t>
            </a:r>
            <a:r>
              <a:rPr lang="cs-CZ" altLang="cs-CZ" sz="2100" b="1" dirty="0" err="1">
                <a:solidFill>
                  <a:srgbClr val="006699"/>
                </a:solidFill>
                <a:latin typeface="+mj-lt"/>
              </a:rPr>
              <a:t>extraembryonální</a:t>
            </a:r>
            <a:r>
              <a:rPr lang="cs-CZ" altLang="cs-CZ" sz="2100" b="1" dirty="0">
                <a:solidFill>
                  <a:srgbClr val="006699"/>
                </a:solidFill>
                <a:latin typeface="+mj-lt"/>
              </a:rPr>
              <a:t> mezoderm </a:t>
            </a:r>
            <a:r>
              <a:rPr lang="cs-CZ" altLang="cs-CZ" sz="2100" b="1" dirty="0">
                <a:latin typeface="+mj-lt"/>
              </a:rPr>
              <a:t>+ amniový </a:t>
            </a:r>
            <a:r>
              <a:rPr lang="cs-CZ" altLang="cs-CZ" sz="2100" b="1" dirty="0">
                <a:solidFill>
                  <a:srgbClr val="FF3300"/>
                </a:solidFill>
                <a:latin typeface="+mj-lt"/>
              </a:rPr>
              <a:t>ektoderm</a:t>
            </a:r>
            <a:r>
              <a:rPr lang="cs-CZ" altLang="cs-CZ" sz="2100" b="1" dirty="0">
                <a:latin typeface="+mj-lt"/>
              </a:rPr>
              <a:t> </a:t>
            </a:r>
          </a:p>
        </p:txBody>
      </p:sp>
      <p:cxnSp>
        <p:nvCxnSpPr>
          <p:cNvPr id="3" name="Přímá spojnice se šipkou 2"/>
          <p:cNvCxnSpPr>
            <a:cxnSpLocks/>
          </p:cNvCxnSpPr>
          <p:nvPr/>
        </p:nvCxnSpPr>
        <p:spPr>
          <a:xfrm flipH="1">
            <a:off x="2286000" y="3645024"/>
            <a:ext cx="37651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Přímá spojnice se šipkou 3"/>
          <p:cNvCxnSpPr/>
          <p:nvPr/>
        </p:nvCxnSpPr>
        <p:spPr>
          <a:xfrm flipH="1" flipV="1">
            <a:off x="3031196" y="3050958"/>
            <a:ext cx="108012" cy="37804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Přímá spojnice se šipkou 6"/>
          <p:cNvCxnSpPr>
            <a:cxnSpLocks/>
          </p:cNvCxnSpPr>
          <p:nvPr/>
        </p:nvCxnSpPr>
        <p:spPr>
          <a:xfrm flipV="1">
            <a:off x="3557156" y="3156262"/>
            <a:ext cx="193485" cy="272738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Přímá spojnice se šipkou 8"/>
          <p:cNvCxnSpPr>
            <a:cxnSpLocks/>
          </p:cNvCxnSpPr>
          <p:nvPr/>
        </p:nvCxnSpPr>
        <p:spPr>
          <a:xfrm>
            <a:off x="3750641" y="3791579"/>
            <a:ext cx="417948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ovéPole 9">
            <a:extLst>
              <a:ext uri="{FF2B5EF4-FFF2-40B4-BE49-F238E27FC236}">
                <a16:creationId xmlns:a16="http://schemas.microsoft.com/office/drawing/2014/main" id="{329987BC-D11E-45DC-A992-992F8EDE66E8}"/>
              </a:ext>
            </a:extLst>
          </p:cNvPr>
          <p:cNvSpPr txBox="1"/>
          <p:nvPr/>
        </p:nvSpPr>
        <p:spPr>
          <a:xfrm>
            <a:off x="242047" y="2917902"/>
            <a:ext cx="204395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cs-CZ" sz="1800" b="1" dirty="0">
                <a:latin typeface="+mn-lt"/>
              </a:rPr>
              <a:t>decidua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basalis</a:t>
            </a:r>
            <a:endParaRPr lang="cs-CZ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capsularis</a:t>
            </a:r>
            <a:endParaRPr lang="cs-CZ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marginalis</a:t>
            </a:r>
            <a:endParaRPr lang="cs-CZ" sz="1800" dirty="0">
              <a:latin typeface="+mn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1800" dirty="0" err="1">
                <a:latin typeface="+mn-lt"/>
              </a:rPr>
              <a:t>parietalis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04681825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2789803" y="4131078"/>
            <a:ext cx="3780420" cy="17821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 dirty="0"/>
          </a:p>
        </p:txBody>
      </p:sp>
      <p:sp>
        <p:nvSpPr>
          <p:cNvPr id="4" name="TextovéPole 3"/>
          <p:cNvSpPr txBox="1"/>
          <p:nvPr/>
        </p:nvSpPr>
        <p:spPr>
          <a:xfrm>
            <a:off x="1574183" y="1466687"/>
            <a:ext cx="1704634" cy="784830"/>
          </a:xfrm>
          <a:prstGeom prst="rect">
            <a:avLst/>
          </a:prstGeom>
          <a:noFill/>
          <a:ln w="38100">
            <a:noFill/>
          </a:ln>
        </p:spPr>
        <p:txBody>
          <a:bodyPr wrap="none" rtlCol="0">
            <a:spAutoFit/>
          </a:bodyPr>
          <a:lstStyle/>
          <a:p>
            <a:pPr marL="214313" indent="-214313">
              <a:buFontTx/>
              <a:buChar char="-"/>
            </a:pPr>
            <a:r>
              <a:rPr lang="cs-CZ" sz="1500" b="1" dirty="0" err="1">
                <a:latin typeface="+mn-lt"/>
              </a:rPr>
              <a:t>discoidalis</a:t>
            </a:r>
            <a:endParaRPr lang="cs-CZ" sz="1500" b="1" dirty="0">
              <a:latin typeface="+mn-lt"/>
            </a:endParaRPr>
          </a:p>
          <a:p>
            <a:pPr marL="214313" indent="-214313">
              <a:buFontTx/>
              <a:buChar char="-"/>
            </a:pPr>
            <a:r>
              <a:rPr lang="cs-CZ" sz="1500" dirty="0" err="1">
                <a:latin typeface="+mn-lt"/>
              </a:rPr>
              <a:t>olliformis</a:t>
            </a:r>
            <a:endParaRPr lang="cs-CZ" sz="1500" dirty="0">
              <a:latin typeface="+mn-lt"/>
            </a:endParaRPr>
          </a:p>
          <a:p>
            <a:pPr marL="214313" indent="-214313">
              <a:buFontTx/>
              <a:buChar char="-"/>
            </a:pPr>
            <a:r>
              <a:rPr lang="cs-CZ" sz="1500" b="1" dirty="0" err="1">
                <a:latin typeface="+mn-lt"/>
              </a:rPr>
              <a:t>hemochorialis</a:t>
            </a:r>
            <a:endParaRPr lang="cs-CZ" sz="1500" b="1" dirty="0">
              <a:latin typeface="+mn-lt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2072672" y="5096802"/>
            <a:ext cx="1396536" cy="715581"/>
          </a:xfrm>
          <a:prstGeom prst="rect">
            <a:avLst/>
          </a:prstGeom>
          <a:noFill/>
          <a:ln w="28575">
            <a:noFill/>
          </a:ln>
        </p:spPr>
        <p:txBody>
          <a:bodyPr wrap="none" rtlCol="0">
            <a:spAutoFit/>
          </a:bodyPr>
          <a:lstStyle/>
          <a:p>
            <a:pPr marL="214313" indent="-214313">
              <a:buFont typeface="Symbol" panose="05050102010706020507" pitchFamily="18" charset="2"/>
              <a:buChar char="Æ"/>
            </a:pPr>
            <a:r>
              <a:rPr lang="cs-CZ" sz="1350" dirty="0">
                <a:latin typeface="+mn-lt"/>
                <a:sym typeface="Symbol" panose="05050102010706020507" pitchFamily="18" charset="2"/>
              </a:rPr>
              <a:t>15 - 25 cm</a:t>
            </a:r>
          </a:p>
          <a:p>
            <a:r>
              <a:rPr lang="cs-CZ" sz="1350" dirty="0">
                <a:latin typeface="+mn-lt"/>
                <a:sym typeface="Symbol" panose="05050102010706020507" pitchFamily="18" charset="2"/>
              </a:rPr>
              <a:t>šířka 2 - 3 cm </a:t>
            </a:r>
          </a:p>
          <a:p>
            <a:r>
              <a:rPr lang="cs-CZ" sz="1350" dirty="0">
                <a:latin typeface="+mn-lt"/>
                <a:sym typeface="Symbol" panose="05050102010706020507" pitchFamily="18" charset="2"/>
              </a:rPr>
              <a:t>hm. 500 - 600 g</a:t>
            </a:r>
            <a:endParaRPr lang="cs-CZ" sz="1350" dirty="0">
              <a:latin typeface="+mn-lt"/>
            </a:endParaRPr>
          </a:p>
        </p:txBody>
      </p:sp>
      <p:pic>
        <p:nvPicPr>
          <p:cNvPr id="6" name="Picture 3" descr="placenta membrane separations - amnion and chorion membran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06547" y="2591837"/>
            <a:ext cx="3716827" cy="2382744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donošená placenta">
            <a:extLst>
              <a:ext uri="{FF2B5EF4-FFF2-40B4-BE49-F238E27FC236}">
                <a16:creationId xmlns:a16="http://schemas.microsoft.com/office/drawing/2014/main" id="{1597961F-F593-4633-BB39-20626018F4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1054" y="866355"/>
            <a:ext cx="4005263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81F7769C-665B-45A1-B5B2-6CDFA8EBBA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6315" y="999818"/>
            <a:ext cx="2943195" cy="338682"/>
          </a:xfrm>
        </p:spPr>
        <p:txBody>
          <a:bodyPr/>
          <a:lstStyle/>
          <a:p>
            <a:r>
              <a:rPr lang="cs-CZ" sz="2400" dirty="0"/>
              <a:t>Lidská placenta</a:t>
            </a:r>
            <a:endParaRPr lang="en-US" sz="2400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989FCEF-3F4D-4730-B80D-350A07F11E6E}"/>
              </a:ext>
            </a:extLst>
          </p:cNvPr>
          <p:cNvSpPr txBox="1"/>
          <p:nvPr/>
        </p:nvSpPr>
        <p:spPr>
          <a:xfrm>
            <a:off x="6363407" y="5198431"/>
            <a:ext cx="1023821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500" dirty="0">
                <a:latin typeface="+mn-lt"/>
              </a:rPr>
              <a:t>15-20</a:t>
            </a:r>
            <a:endParaRPr lang="en-US" sz="15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7590975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figu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2672953"/>
            <a:ext cx="6858000" cy="33277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35" name="Text Box 5"/>
          <p:cNvSpPr txBox="1">
            <a:spLocks noChangeArrowheads="1"/>
          </p:cNvSpPr>
          <p:nvPr/>
        </p:nvSpPr>
        <p:spPr bwMode="auto">
          <a:xfrm>
            <a:off x="913420" y="1039067"/>
            <a:ext cx="7317161" cy="1477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b="1" dirty="0">
                <a:latin typeface="+mn-lt"/>
              </a:rPr>
              <a:t>SOUČÁSTI PLACENTY:</a:t>
            </a:r>
            <a:endParaRPr lang="cs-CZ" altLang="cs-CZ" sz="1800" dirty="0">
              <a:latin typeface="+mn-lt"/>
              <a:sym typeface="Wingdings 3" panose="05040102010807070707" pitchFamily="18" charset="2"/>
            </a:endParaRP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cs-CZ" altLang="cs-CZ" sz="1800" dirty="0">
                <a:latin typeface="+mn-lt"/>
                <a:sym typeface="Wingdings 3" panose="05040102010807070707" pitchFamily="18" charset="2"/>
              </a:rPr>
              <a:t>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b="1" dirty="0">
                <a:solidFill>
                  <a:srgbClr val="FF3300"/>
                </a:solidFill>
                <a:latin typeface="+mn-lt"/>
              </a:rPr>
              <a:t>PARS FETALIS PLACENTAE</a:t>
            </a:r>
            <a:r>
              <a:rPr lang="cs-CZ" altLang="cs-CZ" sz="1800" dirty="0">
                <a:latin typeface="+mn-lt"/>
              </a:rPr>
              <a:t> – choriová ploténka + choriové  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cs-CZ" altLang="cs-CZ" sz="1800" dirty="0">
                <a:latin typeface="+mn-lt"/>
              </a:rPr>
              <a:t>     klky, </a:t>
            </a:r>
            <a:r>
              <a:rPr lang="cs-CZ" altLang="cs-CZ" sz="1800" dirty="0" err="1">
                <a:latin typeface="+mn-lt"/>
              </a:rPr>
              <a:t>intervilózní</a:t>
            </a:r>
            <a:r>
              <a:rPr lang="cs-CZ" altLang="cs-CZ" sz="1800" dirty="0">
                <a:latin typeface="+mn-lt"/>
              </a:rPr>
              <a:t> prostor  </a:t>
            </a:r>
          </a:p>
          <a:p>
            <a:pPr eaLnBrk="1" hangingPunct="1">
              <a:buFont typeface="Wingdings 3" panose="05040102010807070707" pitchFamily="18" charset="2"/>
              <a:buNone/>
            </a:pPr>
            <a:r>
              <a:rPr lang="cs-CZ" altLang="cs-CZ" sz="1800" dirty="0">
                <a:latin typeface="+mn-lt"/>
                <a:sym typeface="Wingdings 3" panose="05040102010807070707" pitchFamily="18" charset="2"/>
              </a:rPr>
              <a:t>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b="1" dirty="0">
                <a:solidFill>
                  <a:srgbClr val="FF3300"/>
                </a:solidFill>
                <a:latin typeface="+mn-lt"/>
              </a:rPr>
              <a:t>PARS MATERNA PLACENTAE</a:t>
            </a:r>
            <a:r>
              <a:rPr lang="cs-CZ" altLang="cs-CZ" sz="1800" b="1" dirty="0">
                <a:latin typeface="+mn-lt"/>
              </a:rPr>
              <a:t> = </a:t>
            </a:r>
            <a:r>
              <a:rPr lang="cs-CZ" altLang="cs-CZ" sz="1800" dirty="0" err="1">
                <a:latin typeface="+mn-lt"/>
              </a:rPr>
              <a:t>zona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functionalis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i="1" dirty="0" err="1">
                <a:latin typeface="+mn-lt"/>
              </a:rPr>
              <a:t>deciduae</a:t>
            </a:r>
            <a:r>
              <a:rPr lang="cs-CZ" altLang="cs-CZ" sz="1800" i="1" dirty="0">
                <a:latin typeface="+mn-lt"/>
              </a:rPr>
              <a:t> </a:t>
            </a:r>
          </a:p>
          <a:p>
            <a:pPr eaLnBrk="1" hangingPunct="1"/>
            <a:r>
              <a:rPr lang="cs-CZ" altLang="cs-CZ" sz="1800" i="1" dirty="0">
                <a:latin typeface="+mn-lt"/>
              </a:rPr>
              <a:t>     </a:t>
            </a:r>
            <a:r>
              <a:rPr lang="cs-CZ" altLang="cs-CZ" sz="1800" i="1" dirty="0" err="1">
                <a:latin typeface="+mn-lt"/>
              </a:rPr>
              <a:t>basalis</a:t>
            </a:r>
            <a:endParaRPr lang="cs-CZ" altLang="cs-CZ" sz="18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398931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umístění placent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9362" y="857250"/>
            <a:ext cx="3996929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Přímá spojnice 2"/>
          <p:cNvCxnSpPr/>
          <p:nvPr/>
        </p:nvCxnSpPr>
        <p:spPr>
          <a:xfrm>
            <a:off x="2519362" y="3915054"/>
            <a:ext cx="399692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id="{AA2401B9-DA0D-4A77-A8E4-46C4820B780D}"/>
              </a:ext>
            </a:extLst>
          </p:cNvPr>
          <p:cNvSpPr txBox="1"/>
          <p:nvPr/>
        </p:nvSpPr>
        <p:spPr>
          <a:xfrm>
            <a:off x="1012054" y="1993737"/>
            <a:ext cx="157800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100" dirty="0">
                <a:latin typeface="+mn-lt"/>
              </a:rPr>
              <a:t>fyziologické</a:t>
            </a:r>
            <a:endParaRPr lang="en-US" sz="2100" dirty="0" err="1">
              <a:latin typeface="+mn-lt"/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C1C550C9-E091-45E8-9C5F-69C4AC515F8A}"/>
              </a:ext>
            </a:extLst>
          </p:cNvPr>
          <p:cNvSpPr txBox="1"/>
          <p:nvPr/>
        </p:nvSpPr>
        <p:spPr>
          <a:xfrm>
            <a:off x="692459" y="4055297"/>
            <a:ext cx="2004132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2100" dirty="0">
                <a:latin typeface="+mn-lt"/>
              </a:rPr>
              <a:t>nefyziologické</a:t>
            </a:r>
            <a:endParaRPr lang="en-US" sz="2100" dirty="0" err="1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83864039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1657350" y="1018910"/>
            <a:ext cx="5829300" cy="647700"/>
          </a:xfrm>
        </p:spPr>
        <p:txBody>
          <a:bodyPr/>
          <a:lstStyle/>
          <a:p>
            <a:pPr algn="ctr" eaLnBrk="1" hangingPunct="1"/>
            <a:r>
              <a:rPr lang="cs-CZ" altLang="cs-CZ" dirty="0"/>
              <a:t>Anomálie placenty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33132" y="1766862"/>
            <a:ext cx="5829300" cy="3917752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Anomálie choriových klků</a:t>
            </a:r>
            <a:r>
              <a:rPr lang="cs-CZ" altLang="cs-CZ" dirty="0"/>
              <a:t>: (1 :100 těhotenství)</a:t>
            </a:r>
            <a:endParaRPr lang="cs-CZ" altLang="cs-CZ" dirty="0">
              <a:sym typeface="Wingdings 3" panose="05040102010807070707" pitchFamily="18" charset="2"/>
            </a:endParaRPr>
          </a:p>
          <a:p>
            <a:pPr>
              <a:lnSpc>
                <a:spcPct val="90000"/>
              </a:lnSpc>
            </a:pPr>
            <a:r>
              <a:rPr lang="cs-CZ" altLang="cs-CZ" dirty="0"/>
              <a:t> </a:t>
            </a:r>
            <a:r>
              <a:rPr lang="cs-CZ" altLang="cs-CZ" sz="1800" dirty="0"/>
              <a:t>mola </a:t>
            </a:r>
            <a:r>
              <a:rPr lang="cs-CZ" altLang="cs-CZ" sz="1800" dirty="0" err="1"/>
              <a:t>hydatidosa</a:t>
            </a:r>
            <a:r>
              <a:rPr lang="cs-CZ" altLang="cs-CZ" sz="18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 </a:t>
            </a:r>
            <a:r>
              <a:rPr lang="cs-CZ" altLang="cs-CZ" sz="1800" dirty="0" err="1"/>
              <a:t>chorionepitheliom</a:t>
            </a:r>
            <a:endParaRPr lang="cs-CZ" altLang="cs-CZ" sz="1800" dirty="0"/>
          </a:p>
          <a:p>
            <a:pPr eaLnBrk="1" hangingPunct="1">
              <a:lnSpc>
                <a:spcPct val="90000"/>
              </a:lnSpc>
              <a:buFontTx/>
              <a:buNone/>
            </a:pPr>
            <a:endParaRPr lang="cs-CZ" altLang="cs-CZ" b="1" dirty="0"/>
          </a:p>
          <a:p>
            <a:pPr eaLnBrk="1" hangingPunct="1">
              <a:lnSpc>
                <a:spcPct val="90000"/>
              </a:lnSpc>
              <a:buFontTx/>
              <a:buNone/>
            </a:pPr>
            <a:r>
              <a:rPr lang="cs-CZ" altLang="cs-CZ" b="1" dirty="0"/>
              <a:t>Anomálie v uložení</a:t>
            </a:r>
            <a:r>
              <a:rPr lang="cs-CZ" altLang="cs-CZ" dirty="0"/>
              <a:t>:</a:t>
            </a:r>
            <a:endParaRPr lang="cs-CZ" altLang="cs-CZ" dirty="0">
              <a:sym typeface="Wingdings 3" panose="05040102010807070707" pitchFamily="18" charset="2"/>
            </a:endParaRPr>
          </a:p>
          <a:p>
            <a:pPr>
              <a:lnSpc>
                <a:spcPct val="90000"/>
              </a:lnSpc>
            </a:pPr>
            <a:r>
              <a:rPr lang="cs-CZ" altLang="cs-CZ" sz="1800" b="1" dirty="0">
                <a:solidFill>
                  <a:srgbClr val="0000DC"/>
                </a:solidFill>
              </a:rPr>
              <a:t>placenta </a:t>
            </a:r>
            <a:r>
              <a:rPr lang="cs-CZ" altLang="cs-CZ" sz="1800" b="1" dirty="0" err="1">
                <a:solidFill>
                  <a:srgbClr val="0000DC"/>
                </a:solidFill>
              </a:rPr>
              <a:t>praevia</a:t>
            </a:r>
            <a:r>
              <a:rPr lang="cs-CZ" altLang="cs-CZ" sz="1800" dirty="0">
                <a:solidFill>
                  <a:srgbClr val="0000DC"/>
                </a:solidFill>
              </a:rPr>
              <a:t> </a:t>
            </a:r>
            <a:r>
              <a:rPr lang="cs-CZ" altLang="cs-CZ" sz="1800" dirty="0"/>
              <a:t>(vcestné lůžko) – krvácení </a:t>
            </a:r>
          </a:p>
          <a:p>
            <a:pPr marL="54000" indent="0">
              <a:lnSpc>
                <a:spcPct val="90000"/>
              </a:lnSpc>
              <a:buNone/>
            </a:pPr>
            <a:r>
              <a:rPr lang="cs-CZ" altLang="cs-CZ" sz="1800" dirty="0"/>
              <a:t>  z rodidel v 28. – 29. týdnu</a:t>
            </a:r>
          </a:p>
          <a:p>
            <a:pPr marL="54000" indent="0">
              <a:lnSpc>
                <a:spcPct val="90000"/>
              </a:lnSpc>
              <a:buNone/>
            </a:pPr>
            <a:r>
              <a:rPr lang="cs-CZ" altLang="cs-CZ" sz="1800" dirty="0"/>
              <a:t>  absolutní indikace k CS  </a:t>
            </a:r>
          </a:p>
          <a:p>
            <a:pPr>
              <a:lnSpc>
                <a:spcPct val="90000"/>
              </a:lnSpc>
            </a:pPr>
            <a:endParaRPr lang="cs-CZ" altLang="cs-CZ" sz="1800" dirty="0"/>
          </a:p>
          <a:p>
            <a:pPr>
              <a:lnSpc>
                <a:spcPct val="90000"/>
              </a:lnSpc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0000DC"/>
                </a:solidFill>
              </a:rPr>
              <a:t>placenta </a:t>
            </a:r>
            <a:r>
              <a:rPr lang="cs-CZ" altLang="cs-CZ" sz="1800" b="1" dirty="0" err="1">
                <a:solidFill>
                  <a:srgbClr val="0000DC"/>
                </a:solidFill>
              </a:rPr>
              <a:t>accreta</a:t>
            </a:r>
            <a:r>
              <a:rPr lang="cs-CZ" altLang="cs-CZ" sz="1800" b="1" dirty="0">
                <a:solidFill>
                  <a:srgbClr val="0000DC"/>
                </a:solidFill>
              </a:rPr>
              <a:t> </a:t>
            </a:r>
            <a:r>
              <a:rPr lang="cs-CZ" altLang="cs-CZ" sz="1800" dirty="0"/>
              <a:t>(přirostlá k </a:t>
            </a:r>
            <a:r>
              <a:rPr lang="cs-CZ" altLang="cs-CZ" sz="1800" dirty="0" err="1"/>
              <a:t>myometriu</a:t>
            </a:r>
            <a:r>
              <a:rPr lang="cs-CZ" altLang="cs-CZ" sz="1800" dirty="0"/>
              <a:t>)</a:t>
            </a:r>
          </a:p>
          <a:p>
            <a:pPr>
              <a:lnSpc>
                <a:spcPct val="90000"/>
              </a:lnSpc>
            </a:pPr>
            <a:r>
              <a:rPr lang="cs-CZ" altLang="cs-CZ" sz="1800" dirty="0"/>
              <a:t> </a:t>
            </a:r>
            <a:r>
              <a:rPr lang="cs-CZ" altLang="cs-CZ" sz="1800" b="1" dirty="0">
                <a:solidFill>
                  <a:srgbClr val="0000DC"/>
                </a:solidFill>
              </a:rPr>
              <a:t>placenta </a:t>
            </a:r>
            <a:r>
              <a:rPr lang="cs-CZ" altLang="cs-CZ" sz="1800" b="1" dirty="0" err="1">
                <a:solidFill>
                  <a:srgbClr val="0000DC"/>
                </a:solidFill>
              </a:rPr>
              <a:t>increta</a:t>
            </a:r>
            <a:r>
              <a:rPr lang="cs-CZ" altLang="cs-CZ" sz="1800" b="1" dirty="0">
                <a:solidFill>
                  <a:srgbClr val="0000DC"/>
                </a:solidFill>
              </a:rPr>
              <a:t> </a:t>
            </a:r>
            <a:r>
              <a:rPr lang="cs-CZ" altLang="cs-CZ" sz="1800" dirty="0"/>
              <a:t>(vrostlá do </a:t>
            </a:r>
            <a:r>
              <a:rPr lang="cs-CZ" altLang="cs-CZ" sz="1800" dirty="0" err="1"/>
              <a:t>myometria</a:t>
            </a:r>
            <a:r>
              <a:rPr lang="cs-CZ" altLang="cs-CZ" sz="1800" dirty="0"/>
              <a:t>)</a:t>
            </a:r>
            <a:endParaRPr lang="cs-CZ" altLang="cs-CZ" sz="1800" b="1" dirty="0">
              <a:solidFill>
                <a:srgbClr val="FF3300"/>
              </a:solidFill>
            </a:endParaRPr>
          </a:p>
          <a:p>
            <a:pPr>
              <a:lnSpc>
                <a:spcPct val="90000"/>
              </a:lnSpc>
            </a:pPr>
            <a:r>
              <a:rPr lang="cs-CZ" altLang="cs-CZ" sz="1800" b="1" dirty="0">
                <a:solidFill>
                  <a:srgbClr val="FF3300"/>
                </a:solidFill>
              </a:rPr>
              <a:t> </a:t>
            </a:r>
            <a:r>
              <a:rPr lang="cs-CZ" altLang="cs-CZ" sz="1800" b="1" dirty="0">
                <a:solidFill>
                  <a:srgbClr val="0000DC"/>
                </a:solidFill>
              </a:rPr>
              <a:t>placenta </a:t>
            </a:r>
            <a:r>
              <a:rPr lang="cs-CZ" altLang="cs-CZ" sz="1800" b="1" dirty="0" err="1">
                <a:solidFill>
                  <a:srgbClr val="0000DC"/>
                </a:solidFill>
              </a:rPr>
              <a:t>percreta</a:t>
            </a:r>
            <a:r>
              <a:rPr lang="cs-CZ" altLang="cs-CZ" sz="1800" b="1" dirty="0">
                <a:solidFill>
                  <a:srgbClr val="0000DC"/>
                </a:solidFill>
              </a:rPr>
              <a:t> </a:t>
            </a:r>
            <a:r>
              <a:rPr lang="cs-CZ" altLang="cs-CZ" sz="1800" dirty="0"/>
              <a:t>(prorostlá skrz </a:t>
            </a:r>
            <a:r>
              <a:rPr lang="cs-CZ" altLang="cs-CZ" sz="1800" dirty="0" err="1"/>
              <a:t>myometrium</a:t>
            </a:r>
            <a:r>
              <a:rPr lang="cs-CZ" altLang="cs-CZ" sz="1800" dirty="0"/>
              <a:t>)</a:t>
            </a:r>
            <a:endParaRPr lang="cs-CZ" altLang="cs-CZ" sz="1800" b="1" dirty="0">
              <a:solidFill>
                <a:srgbClr val="FF3300"/>
              </a:solidFill>
            </a:endParaRP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5D053D3D-7EFA-4756-A07D-B9A182DFC58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4032" y="2999574"/>
            <a:ext cx="3308792" cy="3001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96581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306" y="2139944"/>
            <a:ext cx="4501719" cy="2855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1242412" y="1214754"/>
            <a:ext cx="3296095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100" b="1" dirty="0">
                <a:solidFill>
                  <a:srgbClr val="0000DC"/>
                </a:solidFill>
                <a:latin typeface="+mj-lt"/>
              </a:rPr>
              <a:t>Anomálie</a:t>
            </a:r>
            <a:r>
              <a:rPr lang="cs-CZ" sz="2100" b="1" dirty="0">
                <a:latin typeface="+mj-lt"/>
              </a:rPr>
              <a:t> </a:t>
            </a:r>
            <a:r>
              <a:rPr lang="cs-CZ" sz="2100" b="1" dirty="0">
                <a:solidFill>
                  <a:srgbClr val="0000DC"/>
                </a:solidFill>
                <a:latin typeface="+mj-lt"/>
              </a:rPr>
              <a:t>tvaru</a:t>
            </a:r>
            <a:r>
              <a:rPr lang="cs-CZ" sz="2100" b="1" dirty="0">
                <a:latin typeface="+mj-lt"/>
              </a:rPr>
              <a:t> </a:t>
            </a:r>
            <a:r>
              <a:rPr lang="cs-CZ" sz="2100" b="1" dirty="0">
                <a:solidFill>
                  <a:srgbClr val="0000DC"/>
                </a:solidFill>
                <a:latin typeface="+mj-lt"/>
              </a:rPr>
              <a:t>placenty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5" y="1136897"/>
            <a:ext cx="3707906" cy="47942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030390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růst a zrání folikulů">
            <a:extLst>
              <a:ext uri="{FF2B5EF4-FFF2-40B4-BE49-F238E27FC236}">
                <a16:creationId xmlns:a16="http://schemas.microsoft.com/office/drawing/2014/main" id="{791D8A62-FB60-4E93-8EFE-D4D4766695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5" descr="1c-3">
            <a:extLst>
              <a:ext uri="{FF2B5EF4-FFF2-40B4-BE49-F238E27FC236}">
                <a16:creationId xmlns:a16="http://schemas.microsoft.com/office/drawing/2014/main" id="{000385B9-13A1-41A4-BEAA-0BAB3B2830DC}"/>
              </a:ext>
            </a:extLst>
          </p:cNvPr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161" y="1322785"/>
            <a:ext cx="2753915" cy="2065734"/>
          </a:xfrm>
        </p:spPr>
      </p:pic>
      <p:pic>
        <p:nvPicPr>
          <p:cNvPr id="8195" name="Picture 9" descr="HP_img6-16-23">
            <a:extLst>
              <a:ext uri="{FF2B5EF4-FFF2-40B4-BE49-F238E27FC236}">
                <a16:creationId xmlns:a16="http://schemas.microsoft.com/office/drawing/2014/main" id="{4A0BD466-5EDA-4068-8E91-77EAA1CB90FB}"/>
              </a:ext>
            </a:extLst>
          </p:cNvPr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53559" y="3537348"/>
            <a:ext cx="2753915" cy="2068115"/>
          </a:xfrm>
          <a:noFill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197" name="Text Box 13">
            <a:extLst>
              <a:ext uri="{FF2B5EF4-FFF2-40B4-BE49-F238E27FC236}">
                <a16:creationId xmlns:a16="http://schemas.microsoft.com/office/drawing/2014/main" id="{88F8B4C8-21FA-436E-821C-35ACC298C5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3756" y="931071"/>
            <a:ext cx="4475479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1800" b="1" dirty="0" err="1">
                <a:solidFill>
                  <a:srgbClr val="0000DC"/>
                </a:solidFill>
                <a:latin typeface="Arial" panose="020B0604020202020204" pitchFamily="34" charset="0"/>
              </a:rPr>
              <a:t>Funiculus</a:t>
            </a:r>
            <a:r>
              <a:rPr lang="cs-CZ" altLang="cs-CZ" sz="1800" b="1" dirty="0">
                <a:solidFill>
                  <a:srgbClr val="0000DC"/>
                </a:solidFill>
                <a:latin typeface="Arial" panose="020B0604020202020204" pitchFamily="34" charset="0"/>
              </a:rPr>
              <a:t> </a:t>
            </a:r>
            <a:r>
              <a:rPr lang="cs-CZ" altLang="cs-CZ" sz="1800" b="1" dirty="0" err="1">
                <a:solidFill>
                  <a:srgbClr val="0000DC"/>
                </a:solidFill>
                <a:latin typeface="Arial" panose="020B0604020202020204" pitchFamily="34" charset="0"/>
              </a:rPr>
              <a:t>umbilicalis</a:t>
            </a:r>
            <a:r>
              <a:rPr lang="cs-CZ" altLang="cs-CZ" sz="1800" dirty="0">
                <a:solidFill>
                  <a:srgbClr val="0000DC"/>
                </a:solidFill>
                <a:latin typeface="Arial" panose="020B0604020202020204" pitchFamily="34" charset="0"/>
              </a:rPr>
              <a:t> (HE, HES, AZAN)</a:t>
            </a:r>
          </a:p>
        </p:txBody>
      </p:sp>
      <p:pic>
        <p:nvPicPr>
          <p:cNvPr id="8198" name="Picture 18" descr="fu-AZAN-01">
            <a:extLst>
              <a:ext uri="{FF2B5EF4-FFF2-40B4-BE49-F238E27FC236}">
                <a16:creationId xmlns:a16="http://schemas.microsoft.com/office/drawing/2014/main" id="{A0CC15EB-EE1F-4BE3-8AC9-1E85AFA725D0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80347" y="1269207"/>
            <a:ext cx="2700338" cy="2159794"/>
          </a:xfrm>
        </p:spPr>
      </p:pic>
      <p:sp>
        <p:nvSpPr>
          <p:cNvPr id="8199" name="Text Box 21">
            <a:extLst>
              <a:ext uri="{FF2B5EF4-FFF2-40B4-BE49-F238E27FC236}">
                <a16:creationId xmlns:a16="http://schemas.microsoft.com/office/drawing/2014/main" id="{A0D4EF89-AF85-4A07-8BE1-A14C771B8D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9531" y="3375423"/>
            <a:ext cx="648891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900" dirty="0">
                <a:latin typeface="Arial" panose="020B0604020202020204" pitchFamily="34" charset="0"/>
              </a:rPr>
              <a:t>zv:2,5</a:t>
            </a:r>
          </a:p>
        </p:txBody>
      </p:sp>
      <p:sp>
        <p:nvSpPr>
          <p:cNvPr id="8200" name="Text Box 22">
            <a:extLst>
              <a:ext uri="{FF2B5EF4-FFF2-40B4-BE49-F238E27FC236}">
                <a16:creationId xmlns:a16="http://schemas.microsoft.com/office/drawing/2014/main" id="{309E7EFE-89B1-4DE7-BE83-FCDBE9742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4300" y="5588794"/>
            <a:ext cx="647700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900" dirty="0">
                <a:latin typeface="Arial" panose="020B0604020202020204" pitchFamily="34" charset="0"/>
              </a:rPr>
              <a:t>zv:2.5</a:t>
            </a:r>
          </a:p>
        </p:txBody>
      </p:sp>
      <p:sp>
        <p:nvSpPr>
          <p:cNvPr id="8201" name="Text Box 23">
            <a:extLst>
              <a:ext uri="{FF2B5EF4-FFF2-40B4-BE49-F238E27FC236}">
                <a16:creationId xmlns:a16="http://schemas.microsoft.com/office/drawing/2014/main" id="{6FBB4064-EFEE-4D0A-B95F-A063D680A6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4637" y="3213498"/>
            <a:ext cx="1025129" cy="2308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cs-CZ" altLang="cs-CZ" sz="900" dirty="0">
                <a:latin typeface="Arial" panose="020B0604020202020204" pitchFamily="34" charset="0"/>
              </a:rPr>
              <a:t>z APERIO</a:t>
            </a:r>
          </a:p>
        </p:txBody>
      </p:sp>
      <p:pic>
        <p:nvPicPr>
          <p:cNvPr id="8202" name="Picture 24" descr="fu-cor-01">
            <a:extLst>
              <a:ext uri="{FF2B5EF4-FFF2-40B4-BE49-F238E27FC236}">
                <a16:creationId xmlns:a16="http://schemas.microsoft.com/office/drawing/2014/main" id="{51E23DBF-71B2-4DFA-B2BD-72314FE26BF9}"/>
              </a:ext>
            </a:extLst>
          </p:cNvPr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56161" y="3537347"/>
            <a:ext cx="2753915" cy="2065734"/>
          </a:xfrm>
        </p:spPr>
      </p:pic>
      <p:sp>
        <p:nvSpPr>
          <p:cNvPr id="8203" name="TextovéPole 1">
            <a:extLst>
              <a:ext uri="{FF2B5EF4-FFF2-40B4-BE49-F238E27FC236}">
                <a16:creationId xmlns:a16="http://schemas.microsoft.com/office/drawing/2014/main" id="{DABF64BE-855A-475B-AC53-A276277A7B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3486" y="3752851"/>
            <a:ext cx="540544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vena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8204" name="TextovéPole 2">
            <a:extLst>
              <a:ext uri="{FF2B5EF4-FFF2-40B4-BE49-F238E27FC236}">
                <a16:creationId xmlns:a16="http://schemas.microsoft.com/office/drawing/2014/main" id="{231A0177-D10A-45D8-8A5F-51BF6700F3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71663" y="4238626"/>
            <a:ext cx="6477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arteria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8205" name="TextovéPole 3">
            <a:extLst>
              <a:ext uri="{FF2B5EF4-FFF2-40B4-BE49-F238E27FC236}">
                <a16:creationId xmlns:a16="http://schemas.microsoft.com/office/drawing/2014/main" id="{EB8954BE-2797-4E2A-ACD1-6C011C3843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51561" y="5049442"/>
            <a:ext cx="639672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cs-CZ" altLang="cs-CZ" sz="1200" dirty="0" err="1">
                <a:latin typeface="Arial" panose="020B0604020202020204" pitchFamily="34" charset="0"/>
              </a:rPr>
              <a:t>arteria</a:t>
            </a:r>
            <a:endParaRPr lang="cs-CZ" altLang="cs-CZ" sz="1200" dirty="0">
              <a:latin typeface="Arial" panose="020B0604020202020204" pitchFamily="34" charset="0"/>
            </a:endParaRP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C4B43ED6-3F4F-4CB9-B4BA-1BFA460E534D}"/>
              </a:ext>
            </a:extLst>
          </p:cNvPr>
          <p:cNvSpPr txBox="1"/>
          <p:nvPr/>
        </p:nvSpPr>
        <p:spPr>
          <a:xfrm>
            <a:off x="97437" y="1617247"/>
            <a:ext cx="1502764" cy="99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050" dirty="0">
                <a:latin typeface="+mn-lt"/>
              </a:rPr>
              <a:t>50 – 60 cm dlouhý</a:t>
            </a:r>
          </a:p>
          <a:p>
            <a:pPr marL="214313" indent="-2143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050" dirty="0">
                <a:latin typeface="+mn-lt"/>
              </a:rPr>
              <a:t>1,5 – 2 cm tlustý</a:t>
            </a:r>
            <a:endParaRPr lang="cs-CZ" altLang="cs-CZ" sz="1050" dirty="0">
              <a:latin typeface="+mn-lt"/>
              <a:sym typeface="Wingdings 3" panose="05040102010807070707" pitchFamily="18" charset="2"/>
            </a:endParaRPr>
          </a:p>
          <a:p>
            <a:pPr marL="214313" indent="-2143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050" dirty="0">
                <a:latin typeface="+mn-lt"/>
              </a:rPr>
              <a:t>na povrchu amniový ektoderm</a:t>
            </a:r>
          </a:p>
          <a:p>
            <a:pPr marL="214313" indent="-214313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cs-CZ" altLang="cs-CZ" sz="1050" dirty="0">
                <a:latin typeface="+mn-lt"/>
              </a:rPr>
              <a:t>rosolovité vazivo   s v. </a:t>
            </a:r>
            <a:r>
              <a:rPr lang="cs-CZ" altLang="cs-CZ" sz="1050" dirty="0" err="1">
                <a:latin typeface="+mn-lt"/>
              </a:rPr>
              <a:t>umbilicalis</a:t>
            </a:r>
            <a:r>
              <a:rPr lang="cs-CZ" altLang="cs-CZ" sz="1050" dirty="0">
                <a:latin typeface="+mn-lt"/>
              </a:rPr>
              <a:t> a </a:t>
            </a:r>
            <a:r>
              <a:rPr lang="cs-CZ" altLang="cs-CZ" sz="1050" dirty="0" err="1">
                <a:latin typeface="+mn-lt"/>
              </a:rPr>
              <a:t>aa.umbilicales</a:t>
            </a:r>
            <a:r>
              <a:rPr lang="cs-CZ" altLang="cs-CZ" sz="1050" dirty="0">
                <a:latin typeface="+mn-lt"/>
              </a:rPr>
              <a:t> 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D4152682-E910-4B26-8B83-DE7BD05F34D4}"/>
              </a:ext>
            </a:extLst>
          </p:cNvPr>
          <p:cNvSpPr txBox="1"/>
          <p:nvPr/>
        </p:nvSpPr>
        <p:spPr>
          <a:xfrm>
            <a:off x="7049506" y="2308749"/>
            <a:ext cx="165830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050" dirty="0" err="1">
                <a:latin typeface="+mn-lt"/>
              </a:rPr>
              <a:t>ductus</a:t>
            </a:r>
            <a:r>
              <a:rPr lang="cs-CZ" sz="1050" dirty="0">
                <a:latin typeface="+mn-lt"/>
              </a:rPr>
              <a:t> </a:t>
            </a:r>
            <a:r>
              <a:rPr lang="cs-CZ" sz="1050" dirty="0" err="1">
                <a:latin typeface="+mn-lt"/>
              </a:rPr>
              <a:t>allantoideus</a:t>
            </a:r>
            <a:endParaRPr lang="en-US" sz="1050" dirty="0" err="1">
              <a:latin typeface="+mn-lt"/>
            </a:endParaRPr>
          </a:p>
        </p:txBody>
      </p:sp>
      <p:cxnSp>
        <p:nvCxnSpPr>
          <p:cNvPr id="7" name="Přímá spojnice se šipkou 6">
            <a:extLst>
              <a:ext uri="{FF2B5EF4-FFF2-40B4-BE49-F238E27FC236}">
                <a16:creationId xmlns:a16="http://schemas.microsoft.com/office/drawing/2014/main" id="{4DF5C97E-F8F7-48C9-8FA7-2942E9E0F944}"/>
              </a:ext>
            </a:extLst>
          </p:cNvPr>
          <p:cNvCxnSpPr>
            <a:stCxn id="5" idx="1"/>
          </p:cNvCxnSpPr>
          <p:nvPr/>
        </p:nvCxnSpPr>
        <p:spPr bwMode="auto">
          <a:xfrm flipH="1">
            <a:off x="6032377" y="2435707"/>
            <a:ext cx="1017129" cy="10387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4" descr="anomálie pupečníku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5182" y="857250"/>
            <a:ext cx="3727178" cy="51435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ovéPole 1"/>
          <p:cNvSpPr txBox="1"/>
          <p:nvPr/>
        </p:nvSpPr>
        <p:spPr>
          <a:xfrm>
            <a:off x="707923" y="1073410"/>
            <a:ext cx="2859658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100" b="1" dirty="0">
                <a:solidFill>
                  <a:srgbClr val="0000DC"/>
                </a:solidFill>
                <a:latin typeface="+mj-lt"/>
              </a:rPr>
              <a:t>Anomálie pupečníku   </a:t>
            </a:r>
          </a:p>
        </p:txBody>
      </p:sp>
      <p:sp>
        <p:nvSpPr>
          <p:cNvPr id="3" name="Obdélník 2"/>
          <p:cNvSpPr/>
          <p:nvPr/>
        </p:nvSpPr>
        <p:spPr>
          <a:xfrm>
            <a:off x="4680012" y="1052736"/>
            <a:ext cx="2754306" cy="43204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sz="1800"/>
          </a:p>
        </p:txBody>
      </p:sp>
      <p:sp>
        <p:nvSpPr>
          <p:cNvPr id="4" name="TextovéPole 3"/>
          <p:cNvSpPr txBox="1"/>
          <p:nvPr/>
        </p:nvSpPr>
        <p:spPr>
          <a:xfrm>
            <a:off x="707923" y="1646803"/>
            <a:ext cx="3432029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altLang="cs-CZ" sz="1800" dirty="0">
                <a:latin typeface="+mn-lt"/>
              </a:rPr>
              <a:t>- krátký pupečník (</a:t>
            </a:r>
            <a:r>
              <a:rPr lang="cs-CZ" altLang="cs-CZ" sz="1800" dirty="0">
                <a:latin typeface="+mn-lt"/>
                <a:sym typeface="Symbol" panose="05050102010706020507" pitchFamily="18" charset="2"/>
              </a:rPr>
              <a:t> 40 cm)</a:t>
            </a:r>
            <a:endParaRPr lang="cs-CZ" altLang="cs-CZ" sz="1800" dirty="0">
              <a:latin typeface="+mn-lt"/>
            </a:endParaRPr>
          </a:p>
          <a:p>
            <a:r>
              <a:rPr lang="cs-CZ" altLang="cs-CZ" sz="1800" dirty="0">
                <a:latin typeface="+mn-lt"/>
              </a:rPr>
              <a:t>- dlouhý pupečník (</a:t>
            </a:r>
            <a:r>
              <a:rPr lang="cs-CZ" altLang="cs-CZ" sz="1800" dirty="0">
                <a:latin typeface="+mn-lt"/>
                <a:sym typeface="Symbol" panose="05050102010706020507" pitchFamily="18" charset="2"/>
              </a:rPr>
              <a:t> 60</a:t>
            </a:r>
            <a:r>
              <a:rPr lang="cs-CZ" altLang="cs-CZ" sz="1800" dirty="0">
                <a:latin typeface="+mn-lt"/>
              </a:rPr>
              <a:t> cm)  </a:t>
            </a:r>
          </a:p>
          <a:p>
            <a:r>
              <a:rPr lang="cs-CZ" altLang="cs-CZ" sz="1800" i="1" dirty="0">
                <a:latin typeface="+mn-lt"/>
              </a:rPr>
              <a:t>    </a:t>
            </a:r>
            <a:r>
              <a:rPr lang="cs-CZ" altLang="cs-CZ" sz="1500" i="1" dirty="0">
                <a:latin typeface="+mn-lt"/>
              </a:rPr>
              <a:t>(nebezpečí strangulace nebo  </a:t>
            </a:r>
          </a:p>
          <a:p>
            <a:r>
              <a:rPr lang="cs-CZ" altLang="cs-CZ" sz="1500" i="1" dirty="0">
                <a:latin typeface="+mn-lt"/>
              </a:rPr>
              <a:t>     vzniku pravých uzlů)</a:t>
            </a:r>
          </a:p>
          <a:p>
            <a:endParaRPr lang="cs-CZ" altLang="cs-CZ" sz="1500" i="1" dirty="0">
              <a:latin typeface="+mn-lt"/>
            </a:endParaRPr>
          </a:p>
          <a:p>
            <a:pPr marL="257175" indent="-257175">
              <a:buFontTx/>
              <a:buChar char="-"/>
            </a:pPr>
            <a:r>
              <a:rPr lang="cs-CZ" altLang="cs-CZ" sz="1800" dirty="0">
                <a:latin typeface="+mn-lt"/>
              </a:rPr>
              <a:t>pravé a nepravé uzly   </a:t>
            </a:r>
          </a:p>
          <a:p>
            <a:r>
              <a:rPr lang="cs-CZ" altLang="cs-CZ" sz="1800" dirty="0">
                <a:latin typeface="+mn-lt"/>
              </a:rPr>
              <a:t>                                                                                             </a:t>
            </a:r>
            <a:endParaRPr lang="cs-CZ" altLang="cs-CZ" sz="1800" dirty="0">
              <a:latin typeface="+mn-lt"/>
              <a:sym typeface="Wingdings 3" panose="05040102010807070707" pitchFamily="18" charset="2"/>
            </a:endParaRPr>
          </a:p>
          <a:p>
            <a:r>
              <a:rPr lang="cs-CZ" altLang="cs-CZ" sz="1800" dirty="0">
                <a:latin typeface="+mn-lt"/>
              </a:rPr>
              <a:t>- absence jedné umbilikální </a:t>
            </a:r>
          </a:p>
          <a:p>
            <a:r>
              <a:rPr lang="cs-CZ" altLang="cs-CZ" sz="1800" dirty="0">
                <a:latin typeface="+mn-lt"/>
              </a:rPr>
              <a:t>   arterie </a:t>
            </a:r>
            <a:r>
              <a:rPr lang="cs-CZ" altLang="cs-CZ" sz="1500" i="1" dirty="0">
                <a:latin typeface="+mn-lt"/>
              </a:rPr>
              <a:t>(hypotrofický plod)</a:t>
            </a:r>
            <a:endParaRPr lang="cs-CZ" sz="1500" i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65730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5" descr="Nornal (central) insertion of umbilical cord - next pictur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282" y="857251"/>
            <a:ext cx="2636044" cy="2621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7" descr="Placenta circumvallata with marginal insertion - next pictur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7776" y="857251"/>
            <a:ext cx="2707481" cy="2621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9" descr="Velamentous insertion of umbilical cord - next picture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382" y="3267075"/>
            <a:ext cx="3807619" cy="27336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821" name="Text Box 10"/>
          <p:cNvSpPr txBox="1">
            <a:spLocks noChangeArrowheads="1"/>
          </p:cNvSpPr>
          <p:nvPr/>
        </p:nvSpPr>
        <p:spPr bwMode="auto">
          <a:xfrm>
            <a:off x="4502944" y="2832498"/>
            <a:ext cx="280846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500" b="1"/>
              <a:t>1</a:t>
            </a:r>
          </a:p>
        </p:txBody>
      </p:sp>
      <p:sp>
        <p:nvSpPr>
          <p:cNvPr id="34822" name="Text Box 11"/>
          <p:cNvSpPr txBox="1">
            <a:spLocks noChangeArrowheads="1"/>
          </p:cNvSpPr>
          <p:nvPr/>
        </p:nvSpPr>
        <p:spPr bwMode="auto">
          <a:xfrm>
            <a:off x="5166123" y="2834880"/>
            <a:ext cx="215503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500" b="1"/>
              <a:t>2</a:t>
            </a:r>
          </a:p>
        </p:txBody>
      </p:sp>
      <p:sp>
        <p:nvSpPr>
          <p:cNvPr id="34823" name="Text Box 12"/>
          <p:cNvSpPr txBox="1">
            <a:spLocks noChangeArrowheads="1"/>
          </p:cNvSpPr>
          <p:nvPr/>
        </p:nvSpPr>
        <p:spPr bwMode="auto">
          <a:xfrm>
            <a:off x="4826794" y="3319464"/>
            <a:ext cx="280846" cy="32316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500" b="1"/>
              <a:t>3</a:t>
            </a:r>
          </a:p>
        </p:txBody>
      </p:sp>
      <p:sp>
        <p:nvSpPr>
          <p:cNvPr id="34824" name="Text Box 13"/>
          <p:cNvSpPr txBox="1">
            <a:spLocks noChangeArrowheads="1"/>
          </p:cNvSpPr>
          <p:nvPr/>
        </p:nvSpPr>
        <p:spPr bwMode="auto">
          <a:xfrm>
            <a:off x="848033" y="3821906"/>
            <a:ext cx="3220334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cs-CZ" altLang="cs-CZ" sz="1800" u="sng" dirty="0">
                <a:solidFill>
                  <a:srgbClr val="0000DC"/>
                </a:solidFill>
                <a:latin typeface="+mj-lt"/>
              </a:rPr>
              <a:t>Úpon pupečníku k placentě</a:t>
            </a:r>
          </a:p>
          <a:p>
            <a:pPr eaLnBrk="1" hangingPunct="1"/>
            <a:endParaRPr lang="cs-CZ" altLang="cs-CZ" sz="1800" u="sng" dirty="0">
              <a:latin typeface="+mn-lt"/>
            </a:endParaRPr>
          </a:p>
          <a:p>
            <a:pPr eaLnBrk="1" hangingPunct="1"/>
            <a:r>
              <a:rPr lang="cs-CZ" altLang="cs-CZ" sz="1800" dirty="0">
                <a:latin typeface="+mn-lt"/>
              </a:rPr>
              <a:t>1 – </a:t>
            </a:r>
            <a:r>
              <a:rPr lang="cs-CZ" altLang="cs-CZ" sz="1800" dirty="0" err="1">
                <a:latin typeface="+mn-lt"/>
              </a:rPr>
              <a:t>insertio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centralis</a:t>
            </a:r>
            <a:endParaRPr lang="cs-CZ" altLang="cs-CZ" sz="1800" dirty="0">
              <a:latin typeface="+mn-lt"/>
            </a:endParaRPr>
          </a:p>
          <a:p>
            <a:pPr eaLnBrk="1" hangingPunct="1"/>
            <a:r>
              <a:rPr lang="cs-CZ" altLang="cs-CZ" sz="1800" dirty="0">
                <a:latin typeface="+mn-lt"/>
              </a:rPr>
              <a:t>2 – </a:t>
            </a:r>
            <a:r>
              <a:rPr lang="cs-CZ" altLang="cs-CZ" sz="1800" dirty="0" err="1">
                <a:latin typeface="+mn-lt"/>
              </a:rPr>
              <a:t>insertio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marginalis</a:t>
            </a:r>
            <a:endParaRPr lang="cs-CZ" altLang="cs-CZ" sz="1800" dirty="0">
              <a:latin typeface="+mn-lt"/>
            </a:endParaRPr>
          </a:p>
          <a:p>
            <a:pPr eaLnBrk="1" hangingPunct="1"/>
            <a:r>
              <a:rPr lang="cs-CZ" altLang="cs-CZ" sz="1800" dirty="0">
                <a:latin typeface="+mn-lt"/>
              </a:rPr>
              <a:t>3 – </a:t>
            </a:r>
            <a:r>
              <a:rPr lang="cs-CZ" altLang="cs-CZ" sz="1800" dirty="0" err="1">
                <a:latin typeface="+mn-lt"/>
              </a:rPr>
              <a:t>insertio</a:t>
            </a:r>
            <a:r>
              <a:rPr lang="cs-CZ" altLang="cs-CZ" sz="1800" dirty="0">
                <a:latin typeface="+mn-lt"/>
              </a:rPr>
              <a:t> </a:t>
            </a:r>
            <a:r>
              <a:rPr lang="cs-CZ" altLang="cs-CZ" sz="1800" dirty="0" err="1">
                <a:latin typeface="+mn-lt"/>
              </a:rPr>
              <a:t>velamentosa</a:t>
            </a:r>
            <a:endParaRPr lang="cs-CZ" altLang="cs-CZ" sz="1800" dirty="0">
              <a:latin typeface="+mn-lt"/>
            </a:endParaRPr>
          </a:p>
          <a:p>
            <a:pPr eaLnBrk="1" hangingPunct="1"/>
            <a:r>
              <a:rPr lang="cs-CZ" altLang="cs-CZ" sz="1800" dirty="0">
                <a:latin typeface="+mn-lt"/>
              </a:rPr>
              <a:t>      (úpon k </a:t>
            </a:r>
            <a:r>
              <a:rPr lang="cs-CZ" altLang="cs-CZ" sz="1800" i="1" dirty="0">
                <a:latin typeface="+mn-lt"/>
              </a:rPr>
              <a:t>chorion </a:t>
            </a:r>
            <a:r>
              <a:rPr lang="cs-CZ" altLang="cs-CZ" sz="1800" i="1" dirty="0" err="1">
                <a:latin typeface="+mn-lt"/>
              </a:rPr>
              <a:t>laeve</a:t>
            </a:r>
            <a:r>
              <a:rPr lang="cs-CZ" altLang="cs-CZ" sz="1800" dirty="0">
                <a:latin typeface="+mn-lt"/>
              </a:rPr>
              <a:t>)</a:t>
            </a:r>
          </a:p>
        </p:txBody>
      </p:sp>
      <p:sp>
        <p:nvSpPr>
          <p:cNvPr id="34825" name="Line 14"/>
          <p:cNvSpPr>
            <a:spLocks noChangeShapeType="1"/>
          </p:cNvSpPr>
          <p:nvPr/>
        </p:nvSpPr>
        <p:spPr bwMode="auto">
          <a:xfrm>
            <a:off x="5004197" y="3914775"/>
            <a:ext cx="161925" cy="485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 sz="1800"/>
          </a:p>
        </p:txBody>
      </p:sp>
    </p:spTree>
    <p:extLst>
      <p:ext uri="{BB962C8B-B14F-4D97-AF65-F5344CB8AC3E}">
        <p14:creationId xmlns:p14="http://schemas.microsoft.com/office/powerpoint/2010/main" val="5752713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patí 1">
            <a:extLst>
              <a:ext uri="{FF2B5EF4-FFF2-40B4-BE49-F238E27FC236}">
                <a16:creationId xmlns:a16="http://schemas.microsoft.com/office/drawing/2014/main" id="{80B36C4F-F06C-4FEE-84AF-D8D7CA8E12B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cs-CZ" dirty="0"/>
              <a:t>zápatí prezentace</a:t>
            </a:r>
          </a:p>
        </p:txBody>
      </p:sp>
      <p:sp>
        <p:nvSpPr>
          <p:cNvPr id="3" name="Zástupný symbol pro číslo snímku 2">
            <a:extLst>
              <a:ext uri="{FF2B5EF4-FFF2-40B4-BE49-F238E27FC236}">
                <a16:creationId xmlns:a16="http://schemas.microsoft.com/office/drawing/2014/main" id="{4D3C171A-CCF4-4E4C-95B6-87E45A41913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6D6C118-631F-4A80-9886-907009361577}" type="slidenum">
              <a:rPr lang="cs-CZ" altLang="cs-CZ" smtClean="0"/>
              <a:pPr/>
              <a:t>33</a:t>
            </a:fld>
            <a:endParaRPr lang="cs-CZ" altLang="cs-CZ" dirty="0"/>
          </a:p>
        </p:txBody>
      </p:sp>
      <p:sp>
        <p:nvSpPr>
          <p:cNvPr id="4" name="Nadpis 3">
            <a:extLst>
              <a:ext uri="{FF2B5EF4-FFF2-40B4-BE49-F238E27FC236}">
                <a16:creationId xmlns:a16="http://schemas.microsoft.com/office/drawing/2014/main" id="{CE12E08D-1881-48EF-9650-696A53E77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sz="3200" dirty="0"/>
              <a:t>OBECNÁ EMBRYOLOGIE I</a:t>
            </a:r>
            <a:br>
              <a:rPr lang="cs-CZ" altLang="cs-CZ" sz="3200" dirty="0"/>
            </a:br>
            <a:r>
              <a:rPr lang="cs-CZ" altLang="cs-CZ" sz="3200" dirty="0"/>
              <a:t> </a:t>
            </a:r>
            <a:endParaRPr lang="cs-CZ" dirty="0"/>
          </a:p>
        </p:txBody>
      </p:sp>
      <p:sp>
        <p:nvSpPr>
          <p:cNvPr id="5" name="Zástupný symbol pro obsah 4">
            <a:extLst>
              <a:ext uri="{FF2B5EF4-FFF2-40B4-BE49-F238E27FC236}">
                <a16:creationId xmlns:a16="http://schemas.microsoft.com/office/drawing/2014/main" id="{49B49CA7-4847-4AF2-A332-F4C0318DE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4000" indent="0">
              <a:buNone/>
            </a:pPr>
            <a:r>
              <a:rPr lang="cs-CZ" dirty="0"/>
              <a:t>Cytologický a embryologický atlas – str. 71 – 79</a:t>
            </a:r>
          </a:p>
          <a:p>
            <a:endParaRPr lang="cs-CZ" dirty="0"/>
          </a:p>
          <a:p>
            <a:pPr marL="54000" indent="0">
              <a:buNone/>
            </a:pP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50224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193AC59-C5B4-41F3-8626-F468767E34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736" y="332873"/>
            <a:ext cx="7229814" cy="451576"/>
          </a:xfrm>
        </p:spPr>
        <p:txBody>
          <a:bodyPr/>
          <a:lstStyle/>
          <a:p>
            <a:r>
              <a:rPr lang="cs-CZ" dirty="0"/>
              <a:t>Oocyt                                 Spermie				</a:t>
            </a:r>
          </a:p>
        </p:txBody>
      </p:sp>
      <p:pic>
        <p:nvPicPr>
          <p:cNvPr id="6" name="Zástupný symbol pro obsah 5">
            <a:extLst>
              <a:ext uri="{FF2B5EF4-FFF2-40B4-BE49-F238E27FC236}">
                <a16:creationId xmlns:a16="http://schemas.microsoft.com/office/drawing/2014/main" id="{429125CE-CCF3-4D3C-8462-FC415B4183A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27487" y="1496443"/>
            <a:ext cx="5697538" cy="4273550"/>
          </a:xfrm>
        </p:spPr>
      </p:pic>
      <p:pic>
        <p:nvPicPr>
          <p:cNvPr id="8" name="Zástupný symbol pro obsah 7">
            <a:extLst>
              <a:ext uri="{FF2B5EF4-FFF2-40B4-BE49-F238E27FC236}">
                <a16:creationId xmlns:a16="http://schemas.microsoft.com/office/drawing/2014/main" id="{A2F604DA-BA3B-4C82-92D5-B997578F1ECE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13544" y="1496443"/>
            <a:ext cx="5697537" cy="4273550"/>
          </a:xfrm>
        </p:spPr>
      </p:pic>
    </p:spTree>
    <p:extLst>
      <p:ext uri="{BB962C8B-B14F-4D97-AF65-F5344CB8AC3E}">
        <p14:creationId xmlns:p14="http://schemas.microsoft.com/office/powerpoint/2010/main" val="20838850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3">
            <a:extLst>
              <a:ext uri="{FF2B5EF4-FFF2-40B4-BE49-F238E27FC236}">
                <a16:creationId xmlns:a16="http://schemas.microsoft.com/office/drawing/2014/main" id="{C4EBC70D-CEB8-4025-8DAA-744BCF1E2C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9" t="13641" r="51450" b="31001"/>
          <a:stretch>
            <a:fillRect/>
          </a:stretch>
        </p:blipFill>
        <p:spPr bwMode="auto">
          <a:xfrm>
            <a:off x="533931" y="884509"/>
            <a:ext cx="8076138" cy="54673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9F6F249-FF29-47FF-945A-F30EB1A10E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620" y="432933"/>
            <a:ext cx="8064900" cy="451576"/>
          </a:xfrm>
        </p:spPr>
        <p:txBody>
          <a:bodyPr/>
          <a:lstStyle/>
          <a:p>
            <a:r>
              <a:rPr lang="sk-SK" altLang="cs-CZ" sz="3200" dirty="0" err="1">
                <a:latin typeface="Arial" panose="020B0604020202020204" pitchFamily="34" charset="0"/>
              </a:rPr>
              <a:t>Akrozomová</a:t>
            </a:r>
            <a:r>
              <a:rPr lang="sk-SK" altLang="cs-CZ" sz="3200" dirty="0">
                <a:latin typeface="Arial" panose="020B0604020202020204" pitchFamily="34" charset="0"/>
              </a:rPr>
              <a:t> a </a:t>
            </a:r>
            <a:r>
              <a:rPr lang="sk-SK" altLang="cs-CZ" sz="3200" dirty="0" err="1">
                <a:latin typeface="Arial" panose="020B0604020202020204" pitchFamily="34" charset="0"/>
              </a:rPr>
              <a:t>kortikální</a:t>
            </a:r>
            <a:r>
              <a:rPr lang="sk-SK" altLang="cs-CZ" sz="3200" dirty="0">
                <a:latin typeface="Arial" panose="020B0604020202020204" pitchFamily="34" charset="0"/>
              </a:rPr>
              <a:t> </a:t>
            </a:r>
            <a:r>
              <a:rPr lang="sk-SK" altLang="cs-CZ" sz="3200" dirty="0" err="1">
                <a:latin typeface="Arial" panose="020B0604020202020204" pitchFamily="34" charset="0"/>
              </a:rPr>
              <a:t>reakce</a:t>
            </a:r>
            <a:br>
              <a:rPr lang="sk-SK" altLang="cs-CZ" sz="3200" dirty="0">
                <a:latin typeface="Arial" panose="020B0604020202020204" pitchFamily="34" charset="0"/>
              </a:rPr>
            </a:br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62DC74F0-7386-4F85-9BFF-008CF0A35C5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2303" y="-1313224"/>
            <a:ext cx="6660092" cy="8880122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030BCD56-5D25-4757-B8E4-4D27447AD3C6}"/>
              </a:ext>
            </a:extLst>
          </p:cNvPr>
          <p:cNvSpPr txBox="1"/>
          <p:nvPr/>
        </p:nvSpPr>
        <p:spPr>
          <a:xfrm>
            <a:off x="1706137" y="1739590"/>
            <a:ext cx="8586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200" dirty="0" err="1">
                <a:latin typeface="+mn-lt"/>
              </a:rPr>
              <a:t>cumulus</a:t>
            </a:r>
            <a:r>
              <a:rPr lang="cs-CZ" sz="1200" dirty="0">
                <a:latin typeface="+mn-lt"/>
              </a:rPr>
              <a:t> </a:t>
            </a:r>
            <a:r>
              <a:rPr lang="cs-CZ" sz="1200" dirty="0" err="1">
                <a:latin typeface="+mn-lt"/>
              </a:rPr>
              <a:t>oophorus</a:t>
            </a:r>
            <a:endParaRPr lang="en-US" sz="1200" dirty="0" err="1">
              <a:latin typeface="+mn-lt"/>
            </a:endParaRP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4D62F616-DB9F-4B9D-AE39-BCB639F529F4}"/>
              </a:ext>
            </a:extLst>
          </p:cNvPr>
          <p:cNvSpPr txBox="1"/>
          <p:nvPr/>
        </p:nvSpPr>
        <p:spPr>
          <a:xfrm>
            <a:off x="3055434" y="1284618"/>
            <a:ext cx="15165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 err="1">
                <a:latin typeface="+mn-lt"/>
              </a:rPr>
              <a:t>zona</a:t>
            </a:r>
            <a:r>
              <a:rPr lang="cs-CZ" sz="1400" dirty="0">
                <a:latin typeface="+mn-lt"/>
              </a:rPr>
              <a:t> </a:t>
            </a:r>
            <a:r>
              <a:rPr lang="cs-CZ" sz="1400" dirty="0" err="1">
                <a:latin typeface="+mn-lt"/>
              </a:rPr>
              <a:t>pellucida</a:t>
            </a:r>
            <a:endParaRPr lang="en-US" sz="1400" dirty="0" err="1">
              <a:latin typeface="+mn-lt"/>
            </a:endParaRP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4B98BBF2-3E58-409C-9144-390FBB807432}"/>
              </a:ext>
            </a:extLst>
          </p:cNvPr>
          <p:cNvSpPr txBox="1"/>
          <p:nvPr/>
        </p:nvSpPr>
        <p:spPr>
          <a:xfrm>
            <a:off x="4939990" y="1284618"/>
            <a:ext cx="109282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prvojádra</a:t>
            </a:r>
            <a:endParaRPr lang="en-US" sz="1400" dirty="0" err="1">
              <a:latin typeface="+mn-lt"/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D7D64E94-6F0D-4D65-99E4-E27184E7E0F6}"/>
              </a:ext>
            </a:extLst>
          </p:cNvPr>
          <p:cNvSpPr txBox="1"/>
          <p:nvPr/>
        </p:nvSpPr>
        <p:spPr>
          <a:xfrm>
            <a:off x="3189249" y="-89210"/>
            <a:ext cx="17507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penetrace</a:t>
            </a:r>
            <a:r>
              <a:rPr lang="cs-CZ" sz="2800" dirty="0">
                <a:latin typeface="+mn-lt"/>
              </a:rPr>
              <a:t> </a:t>
            </a:r>
            <a:r>
              <a:rPr lang="cs-CZ" sz="1400" dirty="0">
                <a:latin typeface="+mn-lt"/>
              </a:rPr>
              <a:t>spermie </a:t>
            </a:r>
            <a:endParaRPr lang="en-US" sz="1400" dirty="0" err="1">
              <a:latin typeface="+mn-lt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E60A958-E1A1-4B9B-8B07-69292ACF9A50}"/>
              </a:ext>
            </a:extLst>
          </p:cNvPr>
          <p:cNvSpPr txBox="1"/>
          <p:nvPr/>
        </p:nvSpPr>
        <p:spPr>
          <a:xfrm>
            <a:off x="1031488" y="4656746"/>
            <a:ext cx="1349297" cy="3077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oocyt II. řádu</a:t>
            </a:r>
            <a:endParaRPr lang="en-US" sz="1400" dirty="0" err="1">
              <a:latin typeface="+mn-lt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900C4CD-C397-43B7-8F95-E0A7B5E0D094}"/>
              </a:ext>
            </a:extLst>
          </p:cNvPr>
          <p:cNvSpPr txBox="1"/>
          <p:nvPr/>
        </p:nvSpPr>
        <p:spPr>
          <a:xfrm>
            <a:off x="2380785" y="5687123"/>
            <a:ext cx="30331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implantovaná blastocysta</a:t>
            </a:r>
            <a:endParaRPr lang="en-US" sz="1400" dirty="0" err="1">
              <a:latin typeface="+mn-lt"/>
            </a:endParaRP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60DB08BE-C4CA-4B61-B2EF-54B433D2980B}"/>
              </a:ext>
            </a:extLst>
          </p:cNvPr>
          <p:cNvSpPr txBox="1"/>
          <p:nvPr/>
        </p:nvSpPr>
        <p:spPr>
          <a:xfrm>
            <a:off x="5190892" y="4535036"/>
            <a:ext cx="19291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morula</a:t>
            </a:r>
            <a:endParaRPr lang="en-US" sz="1400" dirty="0" err="1">
              <a:latin typeface="+mn-lt"/>
            </a:endParaRP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32A96A89-1264-44CE-8622-354EAE7F487F}"/>
              </a:ext>
            </a:extLst>
          </p:cNvPr>
          <p:cNvSpPr txBox="1"/>
          <p:nvPr/>
        </p:nvSpPr>
        <p:spPr>
          <a:xfrm>
            <a:off x="6032810" y="5273412"/>
            <a:ext cx="128239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blastocysta</a:t>
            </a:r>
            <a:endParaRPr lang="en-US" sz="1400" dirty="0" err="1">
              <a:latin typeface="+mn-lt"/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E4F9E352-1337-4BAF-B4F8-BDD33658B937}"/>
              </a:ext>
            </a:extLst>
          </p:cNvPr>
          <p:cNvSpPr txBox="1"/>
          <p:nvPr/>
        </p:nvSpPr>
        <p:spPr>
          <a:xfrm>
            <a:off x="5647638" y="126233"/>
            <a:ext cx="13492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cs-CZ" sz="1400" dirty="0">
                <a:latin typeface="+mn-lt"/>
              </a:rPr>
              <a:t>zygota</a:t>
            </a:r>
            <a:endParaRPr lang="en-US" sz="1400" dirty="0" err="1">
              <a:latin typeface="+mn-lt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866B1242-A2FD-4F6E-8F5B-89B0AAFDACFB}"/>
              </a:ext>
            </a:extLst>
          </p:cNvPr>
          <p:cNvSpPr>
            <a:spLocks noGrp="1"/>
          </p:cNvSpPr>
          <p:nvPr>
            <p:ph type="title" sz="quarter"/>
          </p:nvPr>
        </p:nvSpPr>
        <p:spPr>
          <a:xfrm>
            <a:off x="846138" y="322818"/>
            <a:ext cx="7772400" cy="936625"/>
          </a:xfrm>
        </p:spPr>
        <p:txBody>
          <a:bodyPr/>
          <a:lstStyle/>
          <a:p>
            <a:pPr algn="ctr" eaLnBrk="1" hangingPunct="1"/>
            <a:r>
              <a:rPr lang="cs-CZ" altLang="cs-CZ" dirty="0"/>
              <a:t>Oplození (fertilizace)</a:t>
            </a:r>
          </a:p>
        </p:txBody>
      </p:sp>
      <p:pic>
        <p:nvPicPr>
          <p:cNvPr id="11267" name="Picture 3" descr="e1p_j1_zygote">
            <a:extLst>
              <a:ext uri="{FF2B5EF4-FFF2-40B4-BE49-F238E27FC236}">
                <a16:creationId xmlns:a16="http://schemas.microsoft.com/office/drawing/2014/main" id="{5699028F-13EF-4F11-A76F-61EB02FACB11}"/>
              </a:ext>
            </a:extLst>
          </p:cNvPr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0113" y="1628775"/>
            <a:ext cx="1981200" cy="1981200"/>
          </a:xfrm>
          <a:noFill/>
        </p:spPr>
      </p:pic>
      <p:pic>
        <p:nvPicPr>
          <p:cNvPr id="11268" name="Picture 4" descr="e1q_j2_2blasto">
            <a:extLst>
              <a:ext uri="{FF2B5EF4-FFF2-40B4-BE49-F238E27FC236}">
                <a16:creationId xmlns:a16="http://schemas.microsoft.com/office/drawing/2014/main" id="{F33F565E-EB63-4922-BDC2-787061C204DA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19475" y="1628775"/>
            <a:ext cx="1981200" cy="1981200"/>
          </a:xfrm>
          <a:noFill/>
        </p:spPr>
      </p:pic>
      <p:pic>
        <p:nvPicPr>
          <p:cNvPr id="11269" name="Picture 5" descr="e1r_j2_4blasto">
            <a:extLst>
              <a:ext uri="{FF2B5EF4-FFF2-40B4-BE49-F238E27FC236}">
                <a16:creationId xmlns:a16="http://schemas.microsoft.com/office/drawing/2014/main" id="{FDDDEE2E-5131-4B74-80AF-7875A6CDC2D4}"/>
              </a:ext>
            </a:extLst>
          </p:cNvPr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011863" y="1628775"/>
            <a:ext cx="1981200" cy="1981200"/>
          </a:xfrm>
          <a:noFill/>
        </p:spPr>
      </p:pic>
      <p:pic>
        <p:nvPicPr>
          <p:cNvPr id="11270" name="Picture 6" descr="e1s_j3_8blasto">
            <a:extLst>
              <a:ext uri="{FF2B5EF4-FFF2-40B4-BE49-F238E27FC236}">
                <a16:creationId xmlns:a16="http://schemas.microsoft.com/office/drawing/2014/main" id="{5EEEA3FD-2CE7-4AEB-8015-3D6399A0D6C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6138" y="3890963"/>
            <a:ext cx="2009775" cy="2093912"/>
          </a:xfrm>
          <a:noFill/>
        </p:spPr>
      </p:pic>
      <p:pic>
        <p:nvPicPr>
          <p:cNvPr id="11271" name="Picture 7" descr="e1t_j4_morula">
            <a:extLst>
              <a:ext uri="{FF2B5EF4-FFF2-40B4-BE49-F238E27FC236}">
                <a16:creationId xmlns:a16="http://schemas.microsoft.com/office/drawing/2014/main" id="{0A855FA4-6C9E-4315-99AA-FF0F9A3651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3933825"/>
            <a:ext cx="2016125" cy="201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73" name="Text Box 9">
            <a:extLst>
              <a:ext uri="{FF2B5EF4-FFF2-40B4-BE49-F238E27FC236}">
                <a16:creationId xmlns:a16="http://schemas.microsoft.com/office/drawing/2014/main" id="{3EB7E335-2B6C-4EA7-8F59-345DE5B925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6138" y="1221860"/>
            <a:ext cx="7489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</a:rPr>
              <a:t>zygota – 18 h po oplození                24 h                                     45 h</a:t>
            </a:r>
          </a:p>
        </p:txBody>
      </p:sp>
      <p:sp>
        <p:nvSpPr>
          <p:cNvPr id="11274" name="Text Box 10">
            <a:extLst>
              <a:ext uri="{FF2B5EF4-FFF2-40B4-BE49-F238E27FC236}">
                <a16:creationId xmlns:a16="http://schemas.microsoft.com/office/drawing/2014/main" id="{6854DA01-8CBF-4EF6-8624-03E6832D7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2553" y="5949950"/>
            <a:ext cx="403187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</a:rPr>
              <a:t>morula 72 h                            morula 96 h</a:t>
            </a:r>
          </a:p>
        </p:txBody>
      </p:sp>
      <p:sp>
        <p:nvSpPr>
          <p:cNvPr id="11275" name="Text Box 11">
            <a:extLst>
              <a:ext uri="{FF2B5EF4-FFF2-40B4-BE49-F238E27FC236}">
                <a16:creationId xmlns:a16="http://schemas.microsoft.com/office/drawing/2014/main" id="{93A6ABFD-FC50-43EB-A70A-34DC3A0374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84925" y="5984875"/>
            <a:ext cx="1200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cs-CZ" altLang="cs-CZ" sz="1800" dirty="0">
                <a:latin typeface="Times New Roman" panose="02020603050405020304" pitchFamily="18" charset="0"/>
              </a:rPr>
              <a:t>blastocysta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D0ABBDAC-1DF3-4217-8782-424BE0C8B34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6937" y="3890963"/>
            <a:ext cx="2016126" cy="2056359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implantace 2">
            <a:extLst>
              <a:ext uri="{FF2B5EF4-FFF2-40B4-BE49-F238E27FC236}">
                <a16:creationId xmlns:a16="http://schemas.microsoft.com/office/drawing/2014/main" id="{DA25F8F9-B576-417E-B80A-C28790CE1A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07B64A9-9918-4103-98DA-6709841AF5BD}"/>
              </a:ext>
            </a:extLst>
          </p:cNvPr>
          <p:cNvSpPr txBox="1"/>
          <p:nvPr/>
        </p:nvSpPr>
        <p:spPr>
          <a:xfrm>
            <a:off x="6355080" y="1905000"/>
            <a:ext cx="210312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3DB746AB-0DD3-4F66-B3C1-C8A82CFC6EAC}"/>
              </a:ext>
            </a:extLst>
          </p:cNvPr>
          <p:cNvSpPr txBox="1"/>
          <p:nvPr/>
        </p:nvSpPr>
        <p:spPr>
          <a:xfrm>
            <a:off x="6413803" y="1085117"/>
            <a:ext cx="252984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Blastocystová dutina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3" descr="implantace 3">
            <a:extLst>
              <a:ext uri="{FF2B5EF4-FFF2-40B4-BE49-F238E27FC236}">
                <a16:creationId xmlns:a16="http://schemas.microsoft.com/office/drawing/2014/main" id="{2D67883E-C7A9-4F4C-BEFF-3AA06DBF24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78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856E00A4-726F-4AEB-80C0-EF54638DE234}"/>
              </a:ext>
            </a:extLst>
          </p:cNvPr>
          <p:cNvSpPr txBox="1"/>
          <p:nvPr/>
        </p:nvSpPr>
        <p:spPr>
          <a:xfrm>
            <a:off x="885038" y="1904301"/>
            <a:ext cx="1669408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hypoblast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D32B57FD-2DA1-464B-85F1-A8E55ADA1BDD}"/>
              </a:ext>
            </a:extLst>
          </p:cNvPr>
          <p:cNvSpPr txBox="1"/>
          <p:nvPr/>
        </p:nvSpPr>
        <p:spPr>
          <a:xfrm>
            <a:off x="1023457" y="2692866"/>
            <a:ext cx="1392571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2000" dirty="0">
                <a:latin typeface="+mn-lt"/>
              </a:rPr>
              <a:t>epiblast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E1B152C5-A1F8-4091-B877-112EE8181F5D}"/>
              </a:ext>
            </a:extLst>
          </p:cNvPr>
          <p:cNvSpPr txBox="1"/>
          <p:nvPr/>
        </p:nvSpPr>
        <p:spPr>
          <a:xfrm>
            <a:off x="6589556" y="2075103"/>
            <a:ext cx="253901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l"/>
            <a:r>
              <a:rPr lang="cs-CZ" sz="1800" dirty="0" err="1">
                <a:latin typeface="+mn-lt"/>
              </a:rPr>
              <a:t>Heuserova</a:t>
            </a:r>
            <a:r>
              <a:rPr lang="cs-CZ" sz="1800" dirty="0">
                <a:latin typeface="+mn-lt"/>
              </a:rPr>
              <a:t> membrána</a:t>
            </a:r>
            <a:endParaRPr lang="en-US" sz="1800" dirty="0" err="1">
              <a:latin typeface="+mn-lt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Prezentace_MU_CZ">
  <a:themeElements>
    <a:clrScheme name="MUNI MED">
      <a:dk1>
        <a:srgbClr val="000000"/>
      </a:dk1>
      <a:lt1>
        <a:srgbClr val="FFFFFF"/>
      </a:lt1>
      <a:dk2>
        <a:srgbClr val="0000DC"/>
      </a:dk2>
      <a:lt2>
        <a:srgbClr val="FFC000"/>
      </a:lt2>
      <a:accent1>
        <a:srgbClr val="0000DC"/>
      </a:accent1>
      <a:accent2>
        <a:srgbClr val="F01928"/>
      </a:accent2>
      <a:accent3>
        <a:srgbClr val="00AF3F"/>
      </a:accent3>
      <a:accent4>
        <a:srgbClr val="4BC8FF"/>
      </a:accent4>
      <a:accent5>
        <a:srgbClr val="FF7300"/>
      </a:accent5>
      <a:accent6>
        <a:srgbClr val="B9006E"/>
      </a:accent6>
      <a:hlink>
        <a:srgbClr val="0000DC"/>
      </a:hlink>
      <a:folHlink>
        <a:srgbClr val="5AC8AF"/>
      </a:folHlink>
    </a:clrScheme>
    <a:fontScheme name="Office – klasické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rtlCol="0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sz="2800" b="0" i="0" u="none" strike="noStrike" cap="none" normalizeH="0" baseline="0" dirty="0" err="1" smtClean="0">
            <a:ln>
              <a:noFill/>
            </a:ln>
            <a:solidFill>
              <a:schemeClr val="bg1"/>
            </a:solidFill>
            <a:effectLst/>
            <a:latin typeface="+mn-lt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miter lim="800000"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  <a:txDef>
      <a:spPr>
        <a:noFill/>
      </a:spPr>
      <a:bodyPr wrap="square" rtlCol="0">
        <a:spAutoFit/>
      </a:bodyPr>
      <a:lstStyle>
        <a:defPPr algn="l">
          <a:defRPr sz="2800" dirty="0" err="1" smtClean="0">
            <a:latin typeface="+mn-lt"/>
          </a:defRPr>
        </a:defPPr>
      </a:lstStyle>
    </a:txDef>
  </a:objectDefaults>
  <a:extraClrSchemeLst>
    <a:extraClrScheme>
      <a:clrScheme name="Směsi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měsi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měsi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muni-med-prezentace-4-3-cz.potx" id="{C72545DF-B7E5-4E52-83DA-C125E0A0B8FD}" vid="{FF117BE7-DD54-4E19-84D2-24AC03D96F6C}"/>
    </a:ext>
  </a:ext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muni-med-prezentace-4-3-cz</Template>
  <TotalTime>186</TotalTime>
  <Words>666</Words>
  <Application>Microsoft Office PowerPoint</Application>
  <PresentationFormat>Předvádění na obrazovce (4:3)</PresentationFormat>
  <Paragraphs>171</Paragraphs>
  <Slides>33</Slides>
  <Notes>10</Notes>
  <HiddenSlides>0</HiddenSlides>
  <MMClips>0</MMClips>
  <ScaleCrop>false</ScaleCrop>
  <HeadingPairs>
    <vt:vector size="8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33</vt:i4>
      </vt:variant>
    </vt:vector>
  </HeadingPairs>
  <TitlesOfParts>
    <vt:vector size="43" baseType="lpstr">
      <vt:lpstr>Arial</vt:lpstr>
      <vt:lpstr>Calibri</vt:lpstr>
      <vt:lpstr>Symbol</vt:lpstr>
      <vt:lpstr>Tahoma</vt:lpstr>
      <vt:lpstr>Times New Roman</vt:lpstr>
      <vt:lpstr>Wingdings</vt:lpstr>
      <vt:lpstr>Wingdings 3</vt:lpstr>
      <vt:lpstr>Prezentace_MU_CZ</vt:lpstr>
      <vt:lpstr>Image</vt:lpstr>
      <vt:lpstr>Rastrový obrázek</vt:lpstr>
      <vt:lpstr>OBECNÁ EMBRYOLOGIE 1</vt:lpstr>
      <vt:lpstr>Prezentace aplikace PowerPoint</vt:lpstr>
      <vt:lpstr>Prezentace aplikace PowerPoint</vt:lpstr>
      <vt:lpstr>Oocyt                                 Spermie    </vt:lpstr>
      <vt:lpstr>Akrozomová a kortikální reakce </vt:lpstr>
      <vt:lpstr>Prezentace aplikace PowerPoint</vt:lpstr>
      <vt:lpstr>Oplození (fertilizace)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Zárodečný terčík  16. den vývoje  </vt:lpstr>
      <vt:lpstr>Prezentace aplikace PowerPoint</vt:lpstr>
      <vt:lpstr>Prezentace aplikace PowerPoint</vt:lpstr>
      <vt:lpstr>Prezentace aplikace PowerPoint</vt:lpstr>
      <vt:lpstr>Flexe zárodku (4. týden vývoje)</vt:lpstr>
      <vt:lpstr>Prezentace aplikace PowerPoint</vt:lpstr>
      <vt:lpstr>Flexe zárodku</vt:lpstr>
      <vt:lpstr>Prezentace aplikace PowerPoint</vt:lpstr>
      <vt:lpstr>Prezentace aplikace PowerPoint</vt:lpstr>
      <vt:lpstr>Prezentace aplikace PowerPoint</vt:lpstr>
      <vt:lpstr>Prezentace aplikace PowerPoint</vt:lpstr>
      <vt:lpstr>Lidská placenta</vt:lpstr>
      <vt:lpstr>Prezentace aplikace PowerPoint</vt:lpstr>
      <vt:lpstr>Prezentace aplikace PowerPoint</vt:lpstr>
      <vt:lpstr>Anomálie placenty</vt:lpstr>
      <vt:lpstr>Prezentace aplikace PowerPoint</vt:lpstr>
      <vt:lpstr>Prezentace aplikace PowerPoint</vt:lpstr>
      <vt:lpstr>Prezentace aplikace PowerPoint</vt:lpstr>
      <vt:lpstr>Prezentace aplikace PowerPoint</vt:lpstr>
      <vt:lpstr>OBECNÁ EMBRYOLOGIE I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OBECNÁ EMBRYOLOGIE 1</dc:title>
  <dc:creator>Jana Dumková</dc:creator>
  <cp:lastModifiedBy>Anna Mac Gillavry</cp:lastModifiedBy>
  <cp:revision>26</cp:revision>
  <dcterms:created xsi:type="dcterms:W3CDTF">2021-03-12T09:32:26Z</dcterms:created>
  <dcterms:modified xsi:type="dcterms:W3CDTF">2021-03-29T20:56:46Z</dcterms:modified>
</cp:coreProperties>
</file>