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image42.jpg" ContentType="image/jpeg"/>
  <Override PartName="/ppt/media/image43.jpg" ContentType="image/jpeg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9" r:id="rId4"/>
    <p:sldId id="260" r:id="rId5"/>
    <p:sldId id="262" r:id="rId6"/>
    <p:sldId id="258" r:id="rId7"/>
    <p:sldId id="263" r:id="rId8"/>
    <p:sldId id="264" r:id="rId9"/>
    <p:sldId id="261" r:id="rId10"/>
    <p:sldId id="265" r:id="rId11"/>
    <p:sldId id="266" r:id="rId12"/>
    <p:sldId id="274" r:id="rId13"/>
    <p:sldId id="268" r:id="rId14"/>
    <p:sldId id="269" r:id="rId15"/>
    <p:sldId id="276" r:id="rId16"/>
    <p:sldId id="270" r:id="rId17"/>
    <p:sldId id="267" r:id="rId18"/>
    <p:sldId id="271" r:id="rId19"/>
    <p:sldId id="272" r:id="rId20"/>
    <p:sldId id="275" r:id="rId21"/>
    <p:sldId id="278" r:id="rId22"/>
    <p:sldId id="279" r:id="rId23"/>
    <p:sldId id="280" r:id="rId24"/>
    <p:sldId id="281" r:id="rId25"/>
    <p:sldId id="282" r:id="rId26"/>
    <p:sldId id="292" r:id="rId27"/>
    <p:sldId id="283" r:id="rId28"/>
    <p:sldId id="293" r:id="rId29"/>
    <p:sldId id="294" r:id="rId30"/>
    <p:sldId id="295" r:id="rId31"/>
    <p:sldId id="296" r:id="rId32"/>
    <p:sldId id="297" r:id="rId33"/>
    <p:sldId id="322" r:id="rId34"/>
    <p:sldId id="323" r:id="rId35"/>
    <p:sldId id="324" r:id="rId36"/>
    <p:sldId id="320" r:id="rId37"/>
    <p:sldId id="329" r:id="rId38"/>
    <p:sldId id="287" r:id="rId39"/>
    <p:sldId id="325" r:id="rId40"/>
    <p:sldId id="326" r:id="rId41"/>
    <p:sldId id="330" r:id="rId42"/>
    <p:sldId id="319" r:id="rId43"/>
    <p:sldId id="327" r:id="rId44"/>
    <p:sldId id="331" r:id="rId45"/>
    <p:sldId id="328" r:id="rId46"/>
    <p:sldId id="33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ário Kandra" initials="MK" lastIdx="1" clrIdx="0">
    <p:extLst>
      <p:ext uri="{19B8F6BF-5375-455C-9EA6-DF929625EA0E}">
        <p15:presenceInfo xmlns:p15="http://schemas.microsoft.com/office/powerpoint/2012/main" userId="Mário Kand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126" autoAdjust="0"/>
  </p:normalViewPr>
  <p:slideViewPr>
    <p:cSldViewPr snapToGrid="0">
      <p:cViewPr varScale="1">
        <p:scale>
          <a:sx n="63" d="100"/>
          <a:sy n="63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2T06:11:22.128" idx="1">
    <p:pos x="6674" y="8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78EF8-459F-43D4-8A2B-77200A3EFE3E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C3061-258B-4CAE-8B8B-B88640E2F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4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PH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Pojivové</a:t>
            </a:r>
            <a:r>
              <a:rPr lang="sk-SK" dirty="0"/>
              <a:t> tkanivo pochádza z embryonálneho mezenchýmu, ktorý sa </a:t>
            </a:r>
            <a:r>
              <a:rPr lang="sk-SK" dirty="0" err="1"/>
              <a:t>vývýja</a:t>
            </a:r>
            <a:r>
              <a:rPr lang="sk-SK" dirty="0"/>
              <a:t> zo zárodočnej vrstvy </a:t>
            </a:r>
            <a:r>
              <a:rPr lang="sk-SK" dirty="0" err="1"/>
              <a:t>mezodermu</a:t>
            </a:r>
            <a:r>
              <a:rPr lang="sk-SK" dirty="0"/>
              <a:t>. </a:t>
            </a:r>
            <a:r>
              <a:rPr lang="sk-SK" dirty="0" err="1"/>
              <a:t>Niekotré</a:t>
            </a:r>
            <a:r>
              <a:rPr lang="sk-SK" dirty="0"/>
              <a:t> druhy </a:t>
            </a:r>
            <a:r>
              <a:rPr lang="sk-SK" dirty="0" err="1"/>
              <a:t>vaziva</a:t>
            </a:r>
            <a:r>
              <a:rPr lang="sk-SK" dirty="0"/>
              <a:t> vznikajú ako </a:t>
            </a:r>
            <a:r>
              <a:rPr lang="sk-SK" dirty="0" err="1"/>
              <a:t>ektomezenchým</a:t>
            </a:r>
            <a:r>
              <a:rPr lang="sk-SK" dirty="0"/>
              <a:t>, teda </a:t>
            </a:r>
            <a:r>
              <a:rPr lang="sk-SK" dirty="0" err="1"/>
              <a:t>pochádzaju</a:t>
            </a:r>
            <a:r>
              <a:rPr lang="sk-SK" dirty="0"/>
              <a:t> z </a:t>
            </a:r>
            <a:r>
              <a:rPr lang="sk-SK" dirty="0" err="1"/>
              <a:t>ektodermu</a:t>
            </a:r>
            <a:r>
              <a:rPr lang="sk-SK" dirty="0"/>
              <a:t>.</a:t>
            </a:r>
          </a:p>
          <a:p>
            <a:r>
              <a:rPr lang="sk-SK" dirty="0"/>
              <a:t>Medzi najdôležitejšie funkcie patrí podporná a spojovacia. </a:t>
            </a:r>
          </a:p>
          <a:p>
            <a:endParaRPr lang="sk-SK" dirty="0"/>
          </a:p>
          <a:p>
            <a:r>
              <a:rPr lang="sk-SK" dirty="0"/>
              <a:t>Spojuje bunky a tkanivá dokopy a </a:t>
            </a:r>
            <a:r>
              <a:rPr lang="sk-SK" dirty="0" err="1"/>
              <a:t>podiela</a:t>
            </a:r>
            <a:r>
              <a:rPr lang="sk-SK" dirty="0"/>
              <a:t> sa na utváraní </a:t>
            </a:r>
            <a:r>
              <a:rPr lang="sk-SK" dirty="0" err="1"/>
              <a:t>ogránov</a:t>
            </a:r>
            <a:r>
              <a:rPr lang="sk-SK" dirty="0"/>
              <a:t>. </a:t>
            </a:r>
            <a:r>
              <a:rPr lang="sk-SK" dirty="0" err="1"/>
              <a:t>Intersticiálna</a:t>
            </a:r>
            <a:r>
              <a:rPr lang="sk-SK" dirty="0"/>
              <a:t> tekutina väziva poskytuje bunkám metabolickú </a:t>
            </a:r>
            <a:r>
              <a:rPr lang="sk-SK" dirty="0" err="1"/>
              <a:t>podoporu</a:t>
            </a:r>
            <a:r>
              <a:rPr lang="sk-SK" dirty="0"/>
              <a:t> a umožňuje </a:t>
            </a:r>
            <a:r>
              <a:rPr lang="sk-SK" dirty="0" err="1"/>
              <a:t>difuziu</a:t>
            </a:r>
            <a:r>
              <a:rPr lang="sk-SK" dirty="0"/>
              <a:t> </a:t>
            </a:r>
            <a:r>
              <a:rPr lang="sk-SK" dirty="0" err="1"/>
              <a:t>zivin</a:t>
            </a:r>
            <a:r>
              <a:rPr lang="sk-SK" dirty="0"/>
              <a:t> a odpadových látok.</a:t>
            </a:r>
          </a:p>
          <a:p>
            <a:endParaRPr lang="sk-SK" dirty="0"/>
          </a:p>
          <a:p>
            <a:r>
              <a:rPr lang="sk-SK" dirty="0"/>
              <a:t>-bunky</a:t>
            </a:r>
          </a:p>
          <a:p>
            <a:r>
              <a:rPr lang="sk-SK" dirty="0" err="1"/>
              <a:t>ecm</a:t>
            </a:r>
            <a:endParaRPr lang="sk-SK" dirty="0"/>
          </a:p>
          <a:p>
            <a:endParaRPr lang="sk-SK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pojivovou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charakteristická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přítomnost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velkého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množství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extracelulární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(ECM),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jejíž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složení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určuje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výsledné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biomechanické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vlastnosti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základě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konkrétního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chemického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buněčného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složení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pojivové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klasifikovat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následujících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dirty="0"/>
          </a:p>
          <a:p>
            <a:pPr marL="171450" indent="-171450">
              <a:buFontTx/>
              <a:buChar char="-"/>
            </a:pPr>
            <a:r>
              <a:rPr lang="en-US" sz="1200" dirty="0" err="1"/>
              <a:t>vyživovacie</a:t>
            </a:r>
            <a:r>
              <a:rPr lang="en-US" sz="1200" dirty="0"/>
              <a:t> </a:t>
            </a:r>
            <a:r>
              <a:rPr lang="en-US" sz="1200" dirty="0" err="1"/>
              <a:t>tkanivá</a:t>
            </a:r>
            <a:r>
              <a:rPr lang="sk-SK" sz="1200" dirty="0"/>
              <a:t> , niekto zaradzuje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85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množství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kvality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vláknitých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struktur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buněk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rozděluje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několika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typů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Mezenchým – nediferencované bunky uniformne rozptýlene v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matrix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malým množstvom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kolagénych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vláken, obsahuje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kemnove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progenitorove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bunky pre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vsetky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vazivove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bunky. Mohli by sme ho nájsť ako vrstvu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mezodermu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skoreho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embrya.</a:t>
            </a: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69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derivuje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mezenchymu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nalézá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fetálním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období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pupečníku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Skládá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hvězdicovitých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fibroblastů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svými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výběžky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vstupují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kontakty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výběžky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sousedních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buněk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Mezibuněčná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slizovitý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rosolovitý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vzhledů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Obsahuje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vysoký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podíl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hyaluronové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kyseliny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jemná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4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nejrozšířenějším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intersticiální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jednotlivé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části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orgánů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vytváří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vazivovou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vrstvu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většiny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sliznic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podslizniční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výplň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orgány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umožňuje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jejich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posun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Kromě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čistě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mechanických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funkcí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vitální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Mezibuněčná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složena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především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sítí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elastických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ojedinělých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retikulárních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Jicen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obrazkum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sliznice</a:t>
            </a:r>
          </a:p>
          <a:p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kryci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epitel</a:t>
            </a:r>
          </a:p>
          <a:p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18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87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působí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směru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vytváří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husté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uspořádané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Skládá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paralelně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seřazených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vytvářejí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hrubé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snopce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vtěsnány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fibroblasty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seřazené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sloupcovitě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Uspořádané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vyskytuje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šlachách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vazech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Husté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vyskytuje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všude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tam,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působí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tlakové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síly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místech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převažuje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různém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směru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husté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neuspořádaného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případě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navzájem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proplétají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takže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vzniká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dojem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plsťovitého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uspořádání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zatlačeny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zcela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pozadí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06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působí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směru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vytváří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husté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uspořádané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Skládá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paralelně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seřazených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vytvářejí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hrubé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snopce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vtěsnány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fibroblasty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seřazené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sloupcovitě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Uspořádané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vyskytuje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šlachách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vazech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dirty="0"/>
          </a:p>
          <a:p>
            <a:endParaRPr lang="sk-SK" dirty="0"/>
          </a:p>
          <a:p>
            <a:r>
              <a:rPr lang="sk-SK" dirty="0" err="1"/>
              <a:t>Svazky</a:t>
            </a:r>
            <a:r>
              <a:rPr lang="sk-SK" dirty="0"/>
              <a:t> </a:t>
            </a:r>
            <a:r>
              <a:rPr lang="sk-SK" dirty="0" err="1"/>
              <a:t>vlaken</a:t>
            </a:r>
            <a:endParaRPr lang="sk-SK" dirty="0"/>
          </a:p>
          <a:p>
            <a:r>
              <a:rPr lang="sk-SK" dirty="0"/>
              <a:t>Jadra </a:t>
            </a:r>
            <a:r>
              <a:rPr lang="sk-SK" dirty="0" err="1"/>
              <a:t>fibrocytov</a:t>
            </a:r>
            <a:r>
              <a:rPr lang="sk-SK" dirty="0"/>
              <a:t>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60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Husté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vyskytuje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všude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tam,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působí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tlakové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síly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místech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uplatňuje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různých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směrech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husté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neuspořádaného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případě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navzájem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proplétají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takže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vzniká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dojem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plsťovitého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uspořádání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téměř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výlučně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fibroblasty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stlačeny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silnými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svazky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Základní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amorfní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přítomna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malém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množství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Neuspořádané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hluboké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vrstvy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škáry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bělimu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obaly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četných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orgánů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08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Skládá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retikulárních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těsně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připojených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retikulárním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buňkám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nosný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substrát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hematogenní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dřeni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slezině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lymfatické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uzlině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lymfocyty</a:t>
            </a: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produkovaná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retikulárními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buňkami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tvořena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III.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oválné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světlé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jádro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nebarví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běžnými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barvicími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metodami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jejich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znázornění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používá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impregnace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nejčastěji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solemi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stříbra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58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Sliznice </a:t>
            </a:r>
            <a:r>
              <a:rPr lang="sk-SK" dirty="0" err="1"/>
              <a:t>Tluste</a:t>
            </a:r>
            <a:r>
              <a:rPr lang="sk-SK" dirty="0"/>
              <a:t> </a:t>
            </a:r>
            <a:r>
              <a:rPr lang="sk-SK" dirty="0" err="1"/>
              <a:t>strevo</a:t>
            </a:r>
            <a:r>
              <a:rPr lang="sk-SK" dirty="0"/>
              <a:t>, 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retikulárními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buňkami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větší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zřetelná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jádra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zcela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vyplněn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lymfocyty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05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složeno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svazků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tlustých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rovnoběžně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uspořádaných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elastických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dodávají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žlutavý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vzhled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Buněk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stejně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amorfní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základní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elastické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49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Zakladne</a:t>
            </a:r>
            <a:r>
              <a:rPr lang="sk-SK" dirty="0"/>
              <a:t> delenie</a:t>
            </a:r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Medzi </a:t>
            </a:r>
            <a:r>
              <a:rPr lang="sk-SK" dirty="0" err="1"/>
              <a:t>bunečnu</a:t>
            </a:r>
            <a:r>
              <a:rPr lang="sk-SK" dirty="0"/>
              <a:t> hmoty tvora </a:t>
            </a:r>
            <a:r>
              <a:rPr lang="sk-SK" dirty="0" err="1"/>
              <a:t>rozne</a:t>
            </a:r>
            <a:r>
              <a:rPr lang="sk-SK" dirty="0"/>
              <a:t> kombinácie </a:t>
            </a:r>
            <a:r>
              <a:rPr lang="sk-SK" dirty="0" err="1"/>
              <a:t>vazivových</a:t>
            </a:r>
            <a:r>
              <a:rPr lang="sk-SK" dirty="0"/>
              <a:t> vláken – </a:t>
            </a:r>
            <a:r>
              <a:rPr lang="sk-SK" dirty="0" err="1"/>
              <a:t>vlaknita</a:t>
            </a:r>
            <a:r>
              <a:rPr lang="sk-SK" dirty="0"/>
              <a:t> zložka. Ktorá sa delí .....</a:t>
            </a:r>
          </a:p>
          <a:p>
            <a:endParaRPr lang="sk-SK" dirty="0"/>
          </a:p>
          <a:p>
            <a:endParaRPr lang="sk-SK" dirty="0"/>
          </a:p>
          <a:p>
            <a:r>
              <a:rPr lang="sk-SK" dirty="0" err="1"/>
              <a:t>Kolagenii</a:t>
            </a:r>
            <a:r>
              <a:rPr lang="sk-SK" dirty="0"/>
              <a:t> </a:t>
            </a:r>
            <a:r>
              <a:rPr lang="sk-SK" dirty="0" err="1"/>
              <a:t>vlakna</a:t>
            </a:r>
            <a:r>
              <a:rPr lang="sk-SK" dirty="0"/>
              <a:t> 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vyskytují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pojivových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tvořena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proteinem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yznačují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velkou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pevností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nepružna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dirty="0"/>
          </a:p>
          <a:p>
            <a:endParaRPr lang="sk-SK" dirty="0"/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Elastická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jeví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dlouhá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dvojlomná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často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větvící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Vyzrálá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elastická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tvořena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elastinem</a:t>
            </a:r>
            <a:r>
              <a:rPr lang="sk-SK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naznačuje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název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elastická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natahují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délky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skončení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působení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tahových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zkracují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původního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rozměr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podstatě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jemná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složená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III.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podpůrné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sítě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vyskytující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jemné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obaly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svalových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nervových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tukových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buněk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krevních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spojovací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součást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lamina basalis).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dirty="0"/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Základní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amorfní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bezbarvá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homogenní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substance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rosolovité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konzistence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Vyplňuje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prostory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pojivovými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buňkami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slouží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prostředí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skrz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difundují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živné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zplodiny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látkové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přeměny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kapilár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buněk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naopak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dirty="0"/>
          </a:p>
          <a:p>
            <a:endParaRPr lang="sk-SK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tvořena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glykosaminoglykany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proteoglykany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glykoproteiny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dirty="0"/>
          </a:p>
          <a:p>
            <a:endParaRPr lang="sk-SK" dirty="0"/>
          </a:p>
          <a:p>
            <a:r>
              <a:rPr lang="sk-SK" dirty="0"/>
              <a:t>Druha zložka je základná hmota </a:t>
            </a:r>
            <a:r>
              <a:rPr lang="sk-SK" dirty="0" err="1"/>
              <a:t>amrofná</a:t>
            </a:r>
            <a:r>
              <a:rPr lang="sk-SK" dirty="0"/>
              <a:t>.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70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Tuková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od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odlišuje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zejména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metabolickým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posláním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neboť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slouží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rezervoár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Současně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často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tepelně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izolační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chrání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některé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orgány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cévy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nervy)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mechanickým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poškozením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Hnědá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tuková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bohatě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vaskularizována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kontakt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tukových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buněk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krevními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kapilárami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těsný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chemického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ohřívače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novorozenců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dětí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3 let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nachází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mezilopatkové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krajině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kolísá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bílé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intenzívně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žluté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sférického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tvaru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velkou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kapkou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cytoplazmě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obklopeny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sítí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retikulárních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krevních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kapilár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namáhaných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místech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seskupují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lalůčků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oddělených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tenkými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pruhy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hustého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Tukové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lalůčky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fungují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tlumič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nárazů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52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podobně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ostatní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pojivové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skládá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buněk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mezibuněčné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liší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několika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směrech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dirty="0"/>
          </a:p>
          <a:p>
            <a:r>
              <a:rPr lang="en-US" dirty="0" err="1"/>
              <a:t>Mezibuněčná</a:t>
            </a:r>
            <a:r>
              <a:rPr lang="en-US" dirty="0"/>
              <a:t> </a:t>
            </a:r>
            <a:r>
              <a:rPr lang="en-US" dirty="0" err="1"/>
              <a:t>hmota</a:t>
            </a:r>
            <a:r>
              <a:rPr lang="en-US" dirty="0"/>
              <a:t> </a:t>
            </a:r>
            <a:r>
              <a:rPr lang="en-US" dirty="0" err="1"/>
              <a:t>chrupavky</a:t>
            </a:r>
            <a:r>
              <a:rPr lang="en-US" dirty="0"/>
              <a:t> je </a:t>
            </a: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bohatá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amorfní</a:t>
            </a:r>
            <a:r>
              <a:rPr lang="en-US" dirty="0"/>
              <a:t> </a:t>
            </a:r>
            <a:r>
              <a:rPr lang="en-US" dirty="0" err="1"/>
              <a:t>hmotu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zcela</a:t>
            </a:r>
            <a:r>
              <a:rPr lang="en-US" dirty="0"/>
              <a:t> </a:t>
            </a:r>
            <a:r>
              <a:rPr lang="en-US" dirty="0" err="1"/>
              <a:t>maskuje</a:t>
            </a:r>
            <a:r>
              <a:rPr lang="en-US" dirty="0"/>
              <a:t> </a:t>
            </a:r>
            <a:r>
              <a:rPr lang="en-US" dirty="0" err="1"/>
              <a:t>vláknitou</a:t>
            </a:r>
            <a:r>
              <a:rPr lang="en-US" dirty="0"/>
              <a:t> </a:t>
            </a:r>
            <a:r>
              <a:rPr lang="en-US" dirty="0" err="1"/>
              <a:t>složku</a:t>
            </a:r>
            <a:r>
              <a:rPr lang="en-US" dirty="0"/>
              <a:t>.</a:t>
            </a:r>
            <a:endParaRPr lang="sk-SK" dirty="0"/>
          </a:p>
          <a:p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výhradně</a:t>
            </a:r>
            <a:r>
              <a:rPr lang="en-US" dirty="0"/>
              <a:t> </a:t>
            </a:r>
            <a:r>
              <a:rPr lang="en-US" dirty="0" err="1"/>
              <a:t>podpůrnou</a:t>
            </a:r>
            <a:r>
              <a:rPr lang="en-US" dirty="0"/>
              <a:t> </a:t>
            </a:r>
            <a:r>
              <a:rPr lang="en-US" dirty="0" err="1"/>
              <a:t>funkci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které</a:t>
            </a:r>
            <a:r>
              <a:rPr lang="en-US" dirty="0"/>
              <a:t> se </a:t>
            </a:r>
            <a:r>
              <a:rPr lang="en-US" dirty="0" err="1"/>
              <a:t>vedle</a:t>
            </a:r>
            <a:r>
              <a:rPr lang="en-US" dirty="0"/>
              <a:t> </a:t>
            </a:r>
            <a:r>
              <a:rPr lang="en-US" dirty="0" err="1"/>
              <a:t>mezibuněčné</a:t>
            </a:r>
            <a:r>
              <a:rPr lang="en-US" dirty="0"/>
              <a:t> </a:t>
            </a:r>
            <a:r>
              <a:rPr lang="en-US" dirty="0" err="1"/>
              <a:t>hmoty</a:t>
            </a:r>
            <a:r>
              <a:rPr lang="en-US" dirty="0"/>
              <a:t> </a:t>
            </a:r>
            <a:r>
              <a:rPr lang="en-US" dirty="0" err="1"/>
              <a:t>podílejí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buňky</a:t>
            </a:r>
            <a:r>
              <a:rPr lang="en-US" dirty="0"/>
              <a:t>.</a:t>
            </a:r>
            <a:r>
              <a:rPr lang="sk-SK" dirty="0"/>
              <a:t> </a:t>
            </a:r>
          </a:p>
          <a:p>
            <a:r>
              <a:rPr lang="en-US" dirty="0" err="1"/>
              <a:t>nemá</a:t>
            </a:r>
            <a:r>
              <a:rPr lang="en-US" dirty="0"/>
              <a:t> </a:t>
            </a:r>
            <a:r>
              <a:rPr lang="en-US" dirty="0" err="1"/>
              <a:t>cévní</a:t>
            </a:r>
            <a:r>
              <a:rPr lang="en-US" dirty="0"/>
              <a:t> </a:t>
            </a:r>
            <a:r>
              <a:rPr lang="en-US" dirty="0" err="1"/>
              <a:t>zásobení</a:t>
            </a:r>
            <a:r>
              <a:rPr lang="en-US" dirty="0"/>
              <a:t>.</a:t>
            </a:r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Povrch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kryje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perichondrium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skládá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tuhého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příměsí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elastických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krevními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lymfatickými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cévami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nervy.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Přechod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plynulý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neboť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fibroblasty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perichondria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přeměňují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směrem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nitra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Z perichondria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zajištěna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výživa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morfologických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znaků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kvality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vzájemných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vztahů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fibrilární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interfibrilární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složky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mezibuněčné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rozeznávají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tři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druhy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hyalinní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elastická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38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středně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jednojaderné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bazofilní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cytoplazmu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kromě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obsahuje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poměrně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lipidové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chondrocytů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závisí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jejich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umístění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perichondriem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vřetenovitý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mění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polokulovitý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kulovitý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přechodu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hlubších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vrstev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ECM</a:t>
            </a: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JADRO</a:t>
            </a: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Cisterny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granularniho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</a:t>
            </a:r>
          </a:p>
          <a:p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Tukova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kvapka</a:t>
            </a: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57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Hyalinní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najbeznejsia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hmogenna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sklovita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vývoje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skelet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plodu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tvorý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výstuž steny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velkých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dýchacých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cest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průběhu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vývoje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mladé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množí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zůstávají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seskupeny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shlucích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vytvářejí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okolo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skupin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pouzdra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mezibuněčnou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skupiny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chondrocytů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vzniklé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opakovaným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dělením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označují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izogenetické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skupiny</a:t>
            </a:r>
            <a:endParaRPr lang="sk-SK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adipocity</a:t>
            </a:r>
            <a:endParaRPr lang="sk-SK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Perichondrium</a:t>
            </a:r>
            <a:endParaRPr lang="sk-SK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Izogenne</a:t>
            </a:r>
            <a:r>
              <a:rPr lang="sk-SK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skupiny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vývoje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zůstávají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všechny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derivující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téže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mezenchymové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pohromadě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izogenetické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skupiny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většinou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kulovitý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obklopeny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společným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pouzdrem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secernují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vláknitou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amorfní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složku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mezibuněčné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7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Elastická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čerstva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žluté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zbarvení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obdařena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značnou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ohebností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elasticitou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podklad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ušního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boltce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Eustachovy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trubice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elastické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rovnoměrně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rozptýleny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tvoria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velmi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alebo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ziadne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izogenetické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skupiny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Matrix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obsahuje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kromě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početná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elastická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27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Chondrocyty</a:t>
            </a:r>
          </a:p>
          <a:p>
            <a:r>
              <a:rPr lang="cs-CZ" dirty="0" err="1"/>
              <a:t>Elasticke</a:t>
            </a:r>
            <a:r>
              <a:rPr lang="cs-CZ" dirty="0"/>
              <a:t> </a:t>
            </a:r>
            <a:r>
              <a:rPr lang="cs-CZ" dirty="0" err="1"/>
              <a:t>vlakna</a:t>
            </a:r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68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mezibuněčné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převažuje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vláknitá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složka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tvořená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silnými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Nepočetné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uloženy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izolovaně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skupinách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svazky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meziobratlové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ploténky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sponu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stydkých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Vazivová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nemá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perichondrium.</a:t>
            </a:r>
          </a:p>
          <a:p>
            <a:endParaRPr lang="en-US" dirty="0"/>
          </a:p>
          <a:p>
            <a:br>
              <a:rPr lang="en-US" dirty="0"/>
            </a:b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Zralá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chrupavková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schopna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regenerace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náhradě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jakýmkoliv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způsobem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zničených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odumřelých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částí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dochází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perichondria.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něho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vytvoří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poškozeném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úseku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nejdříve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posléze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přestavěna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původní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chrupavkovou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81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představuje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vysoce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diferencovaný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pojiva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od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odlišuje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tvrdostí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pevností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těl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skelet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Skládá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z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buněk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mezibuněčné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zvané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matrix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rozdíl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ostatních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pojiv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obsahuje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vysoký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podíl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anorganických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látek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50 %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celkového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591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Osteoprogenitorní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kmenové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derivují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mezenchymu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vřetenovitě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protáhlé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nacházejí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vnitřní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periostu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Osteoblasty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syntetizují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organickou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mezibuněčné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proteoglykany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glykoproteiny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angažují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ukládání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anorganických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látek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matrix.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Osteoblasty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uloženy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výlučně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povrchu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vrstvě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takže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uspořádáním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připomínají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jednovrstevný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epitel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Jakmile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začínají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obklopovat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mezibuněčnou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postupně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uzavírány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mění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syntetizovaná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dosud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nekalcifikovaná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mezibuněčná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uložená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blízkosti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osteoblastů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nazývá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049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Cytoplazma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osteoblastů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vybíhá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výběžky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kterými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sousední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kontaktu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Drsne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nedoplazmaticke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retikulum</a:t>
            </a: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Jadro</a:t>
            </a:r>
          </a:p>
          <a:p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osteoid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71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Prvým typom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pojivovej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tkaniva je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pojivová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jejíž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mezibuněčné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převládá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vláknitá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složka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různém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počtu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rozmístěny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dvojí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mechanická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zásoba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střádání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látek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tvorba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protilátek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Zatímco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mechanickou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podmiňují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podkladem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Proto 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převládající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mechanickou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funkcí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vždy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buněk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kdežto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převážně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dominantní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naopak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menšině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Fibroblast -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nejrozšířenějším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nejdůležitějším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vazivovým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elementům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Produkuju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vätsinu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medzibunecnych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komponent.</a:t>
            </a: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Retikularni</a:t>
            </a:r>
            <a:r>
              <a:rPr lang="sk-SK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bunky 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rozvětvené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hvězdicové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dotýkají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svými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výběžky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takže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buněčnou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síť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Pigment-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syntetizují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melanin,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ukládají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cytoplazmě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podobě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zrn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zvaných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melanosomy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Makrofágy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inkorporují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cizorodé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částice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shromažďují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vakuolách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ohraničených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membránou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306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klidové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osteoblastů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uloženy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komůrkách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lamelami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nazývají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lakuny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vysílají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četné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výběžky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probíhají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tenkých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kanálcích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(canaliculi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ossium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navazujících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lakuny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Výběžky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sousedních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buněk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často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setkávají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skrze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intercelulární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vyměňují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molekuly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hormonů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kontrolujících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růst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vývoj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Prostřednictvím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výběžků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rovněž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zajišťována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látková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výměna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krevními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cévami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leží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větší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vzdálenosti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Kromě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podílejí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kontinuální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obměně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základní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amorfní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Osteocyt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lamela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14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Osteoklasty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průměr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 µm)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hojnými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nepravidelnými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výběžky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větším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počtem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jader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vyskytují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nejčastěji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jamkách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povrchu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resorbované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Resorpcni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povrch bunky –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zvlneny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lem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oblasti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zvlněným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vyprazdňují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lysozomy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vytvářejí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prostředí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nízkým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PH"/>
              </a:rPr>
              <a:t>pH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zjištěno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osteoklasty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vznikají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fúzí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monocytů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proto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počítají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monocytomakrofágovému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systému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369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dirty="0" err="1"/>
              <a:t>Zevni</a:t>
            </a:r>
            <a:r>
              <a:rPr lang="sk-SK" dirty="0"/>
              <a:t> </a:t>
            </a:r>
            <a:r>
              <a:rPr lang="sk-SK" dirty="0" err="1"/>
              <a:t>vlaknita</a:t>
            </a:r>
            <a:r>
              <a:rPr lang="sk-SK" dirty="0"/>
              <a:t> vrstva </a:t>
            </a:r>
            <a:r>
              <a:rPr lang="sk-SK" dirty="0" err="1"/>
              <a:t>obashujuca</a:t>
            </a:r>
            <a:r>
              <a:rPr lang="sk-SK" dirty="0"/>
              <a:t> vrstvu </a:t>
            </a:r>
            <a:r>
              <a:rPr lang="sk-SK" dirty="0" err="1"/>
              <a:t>husteho</a:t>
            </a:r>
            <a:r>
              <a:rPr lang="sk-SK" dirty="0"/>
              <a:t> </a:t>
            </a:r>
            <a:r>
              <a:rPr lang="sk-SK" dirty="0" err="1"/>
              <a:t>kolegeniho</a:t>
            </a:r>
            <a:r>
              <a:rPr lang="sk-SK" dirty="0"/>
              <a:t> </a:t>
            </a:r>
            <a:r>
              <a:rPr lang="sk-SK" dirty="0" err="1"/>
              <a:t>vaziva</a:t>
            </a:r>
            <a:r>
              <a:rPr lang="sk-SK" dirty="0"/>
              <a:t>, fibroblasty a </a:t>
            </a:r>
            <a:r>
              <a:rPr lang="sk-SK" dirty="0" err="1"/>
              <a:t>krevni</a:t>
            </a:r>
            <a:r>
              <a:rPr lang="sk-SK" dirty="0"/>
              <a:t> </a:t>
            </a:r>
            <a:r>
              <a:rPr lang="sk-SK" err="1"/>
              <a:t>cevy</a:t>
            </a:r>
            <a:r>
              <a:rPr lang="sk-SK"/>
              <a:t>,</a:t>
            </a:r>
          </a:p>
          <a:p>
            <a:r>
              <a:rPr lang="sk-SK"/>
              <a:t> Pomocou sharpeyovych vlaken je perios fixovany k kosti.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periostu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probíhají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cévy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krevní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nervové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větévky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nachází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množství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senzitivních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nervových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zakončení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periostu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regeneruje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dirty="0"/>
          </a:p>
          <a:p>
            <a:endParaRPr lang="sk-SK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77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uspořádání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průběhu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fibril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základní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rozlišují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základní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stavební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vláknitá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lamelózní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vláknitého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vyznačuje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mezibuněčná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složena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plsťovitě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propletených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fibril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sdružených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často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hrubší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svazky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prostoupených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interfibrilární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svazky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lakunách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bohatě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větvené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Vláknitá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místech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drsnatin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tuberositates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ossium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zubní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cement.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tohoto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vláknitá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složka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mezibuněčné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pravidelně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uspořádána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téže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lamele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probíhají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paralelně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průběhu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stmelena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amorfní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základní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ploténky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tloušťce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3-8 µm,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lamely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Ty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řadí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vytvářejí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různě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trámečky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spongiózní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různě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složité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systémy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kompaktní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503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Osteocyty</a:t>
            </a:r>
            <a:endParaRPr lang="en-US" dirty="0"/>
          </a:p>
          <a:p>
            <a:r>
              <a:rPr lang="en-US" dirty="0" err="1"/>
              <a:t>Osteoblasty</a:t>
            </a:r>
            <a:endParaRPr lang="en-US" dirty="0"/>
          </a:p>
          <a:p>
            <a:r>
              <a:rPr lang="en-US" dirty="0" err="1"/>
              <a:t>Nepravidelne</a:t>
            </a:r>
            <a:r>
              <a:rPr lang="en-US" dirty="0"/>
              <a:t> </a:t>
            </a:r>
            <a:r>
              <a:rPr lang="en-US" dirty="0" err="1"/>
              <a:t>usporiadania</a:t>
            </a:r>
            <a:endParaRPr lang="en-US" dirty="0"/>
          </a:p>
          <a:p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045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kompaktní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vytvořené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mineralizovaných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cirkulárně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uspořádaných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každého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osteonu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nachází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Haversův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kanálek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cévním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zásobením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inervací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osteon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Intersticiální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lamely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intersticiální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lamely,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žádný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vztah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cévám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porůznu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rozloženy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představují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nefunkční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Haversovy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systémy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odbourávání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výsledkem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zároveň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dokladem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přestavby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Harvesuv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kanalek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203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Kostne</a:t>
            </a:r>
            <a:r>
              <a:rPr lang="en-US" dirty="0"/>
              <a:t> </a:t>
            </a:r>
            <a:r>
              <a:rPr lang="en-US" dirty="0" err="1"/>
              <a:t>tramce</a:t>
            </a:r>
            <a:endParaRPr lang="en-US" dirty="0"/>
          </a:p>
          <a:p>
            <a:r>
              <a:rPr lang="en-US" dirty="0" err="1"/>
              <a:t>Paralelne</a:t>
            </a:r>
            <a:r>
              <a:rPr lang="en-US" dirty="0"/>
              <a:t> </a:t>
            </a:r>
            <a:r>
              <a:rPr lang="en-US" dirty="0" err="1"/>
              <a:t>usporiadane</a:t>
            </a:r>
            <a:r>
              <a:rPr lang="en-US" dirty="0"/>
              <a:t> lamely</a:t>
            </a:r>
            <a:endParaRPr lang="sk-SK" dirty="0"/>
          </a:p>
          <a:p>
            <a:r>
              <a:rPr lang="sk-SK" dirty="0" err="1"/>
              <a:t>osteocyty</a:t>
            </a:r>
            <a:endParaRPr lang="en-US" dirty="0"/>
          </a:p>
          <a:p>
            <a:r>
              <a:rPr lang="en-US" dirty="0" err="1"/>
              <a:t>Kostna</a:t>
            </a:r>
            <a:r>
              <a:rPr lang="en-US" dirty="0"/>
              <a:t> </a:t>
            </a:r>
            <a:r>
              <a:rPr lang="en-US" dirty="0" err="1"/>
              <a:t>dren</a:t>
            </a:r>
            <a:endParaRPr lang="en-US" dirty="0"/>
          </a:p>
          <a:p>
            <a:r>
              <a:rPr lang="en-US" dirty="0"/>
              <a:t>   - </a:t>
            </a:r>
            <a:r>
              <a:rPr lang="en-US" dirty="0" err="1"/>
              <a:t>retikularne</a:t>
            </a:r>
            <a:r>
              <a:rPr lang="en-US" dirty="0"/>
              <a:t> v</a:t>
            </a:r>
            <a:r>
              <a:rPr lang="sk-SK" dirty="0" err="1"/>
              <a:t>äziva</a:t>
            </a:r>
            <a:endParaRPr lang="sk-SK" dirty="0"/>
          </a:p>
          <a:p>
            <a:r>
              <a:rPr lang="sk-SK" dirty="0"/>
              <a:t>    - </a:t>
            </a:r>
            <a:r>
              <a:rPr lang="sk-SK" dirty="0" err="1"/>
              <a:t>vyvyjajuce</a:t>
            </a:r>
            <a:r>
              <a:rPr lang="sk-SK" dirty="0"/>
              <a:t> sa krvne elementy</a:t>
            </a:r>
          </a:p>
          <a:p>
            <a:r>
              <a:rPr lang="sk-SK" dirty="0"/>
              <a:t>    - </a:t>
            </a:r>
            <a:r>
              <a:rPr lang="sk-SK" dirty="0" err="1"/>
              <a:t>tukove</a:t>
            </a:r>
            <a:r>
              <a:rPr lang="sk-SK" dirty="0"/>
              <a:t> bunky </a:t>
            </a:r>
          </a:p>
          <a:p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598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resp.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vyvíjejí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dvěma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způsoby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b="1" dirty="0" err="1"/>
              <a:t>Desmogenní</a:t>
            </a:r>
            <a:r>
              <a:rPr lang="en-US" b="1" dirty="0"/>
              <a:t> </a:t>
            </a:r>
            <a:r>
              <a:rPr lang="en-US" b="1" dirty="0" err="1"/>
              <a:t>osifikací</a:t>
            </a:r>
            <a:r>
              <a:rPr lang="en-US" dirty="0"/>
              <a:t> (</a:t>
            </a:r>
            <a:r>
              <a:rPr lang="en-US" dirty="0" err="1"/>
              <a:t>intramembránová</a:t>
            </a:r>
            <a:r>
              <a:rPr lang="en-US" dirty="0"/>
              <a:t> </a:t>
            </a:r>
            <a:r>
              <a:rPr lang="en-US" dirty="0" err="1"/>
              <a:t>osteogeneza</a:t>
            </a:r>
            <a:r>
              <a:rPr lang="en-US" dirty="0"/>
              <a:t>) </a:t>
            </a:r>
            <a:r>
              <a:rPr lang="en-US" dirty="0" err="1"/>
              <a:t>přímo</a:t>
            </a:r>
            <a:r>
              <a:rPr lang="en-US" dirty="0"/>
              <a:t> z </a:t>
            </a:r>
            <a:r>
              <a:rPr lang="en-US" dirty="0" err="1"/>
              <a:t>mezenchymu</a:t>
            </a:r>
            <a:r>
              <a:rPr lang="en-US" dirty="0"/>
              <a:t>,</a:t>
            </a:r>
            <a:endParaRPr lang="sk-SK" dirty="0"/>
          </a:p>
          <a:p>
            <a:r>
              <a:rPr lang="en-US" b="1" dirty="0" err="1"/>
              <a:t>Chondrogenní</a:t>
            </a:r>
            <a:r>
              <a:rPr lang="en-US" b="1" dirty="0"/>
              <a:t> </a:t>
            </a:r>
            <a:r>
              <a:rPr lang="en-US" b="1" dirty="0" err="1"/>
              <a:t>osifikací</a:t>
            </a:r>
            <a:r>
              <a:rPr lang="en-US" dirty="0"/>
              <a:t> (</a:t>
            </a:r>
            <a:r>
              <a:rPr lang="en-US" dirty="0" err="1"/>
              <a:t>intrakartilaginózní</a:t>
            </a:r>
            <a:r>
              <a:rPr lang="en-US" dirty="0"/>
              <a:t> </a:t>
            </a:r>
            <a:r>
              <a:rPr lang="en-US" dirty="0" err="1"/>
              <a:t>osteogeneza</a:t>
            </a:r>
            <a:r>
              <a:rPr lang="en-US" dirty="0"/>
              <a:t>)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podkladě</a:t>
            </a:r>
            <a:r>
              <a:rPr lang="en-US" dirty="0"/>
              <a:t> </a:t>
            </a:r>
            <a:r>
              <a:rPr lang="en-US" dirty="0" err="1"/>
              <a:t>hyalinní</a:t>
            </a:r>
            <a:r>
              <a:rPr lang="en-US" dirty="0"/>
              <a:t> </a:t>
            </a:r>
            <a:r>
              <a:rPr lang="en-US" dirty="0" err="1"/>
              <a:t>chrupavky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slouží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model </a:t>
            </a:r>
            <a:r>
              <a:rPr lang="en-US" dirty="0" err="1"/>
              <a:t>budoucí</a:t>
            </a:r>
            <a:r>
              <a:rPr lang="en-US" dirty="0"/>
              <a:t> </a:t>
            </a:r>
            <a:r>
              <a:rPr lang="en-US" dirty="0" err="1"/>
              <a:t>kosti</a:t>
            </a:r>
            <a:r>
              <a:rPr lang="en-US" dirty="0"/>
              <a:t> a </a:t>
            </a:r>
            <a:r>
              <a:rPr lang="en-US" dirty="0" err="1"/>
              <a:t>zároveň</a:t>
            </a:r>
            <a:r>
              <a:rPr lang="en-US" dirty="0"/>
              <a:t> </a:t>
            </a:r>
            <a:r>
              <a:rPr lang="en-US" dirty="0" err="1"/>
              <a:t>prostředí</a:t>
            </a:r>
            <a:r>
              <a:rPr lang="en-US" dirty="0"/>
              <a:t> pro </a:t>
            </a:r>
            <a:r>
              <a:rPr lang="en-US" dirty="0" err="1"/>
              <a:t>ukládání</a:t>
            </a:r>
            <a:r>
              <a:rPr lang="en-US" dirty="0"/>
              <a:t> </a:t>
            </a:r>
            <a:r>
              <a:rPr lang="en-US" dirty="0" err="1"/>
              <a:t>kostní</a:t>
            </a:r>
            <a:r>
              <a:rPr lang="en-US" dirty="0"/>
              <a:t> matrix.</a:t>
            </a:r>
            <a:endParaRPr lang="sk-SK" dirty="0"/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produkovaná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oběma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způsoby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po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histologické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stránce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totožná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Rozlišuje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sekundární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Během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vzniká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tzv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pseudohaverská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lamely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zřetelné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postrádají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pravidelné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uspořádání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Pseudohaverská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sekundární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přestavěna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tkáň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lamelózního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nedosahuje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definitivního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tvaru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ukládáním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jednotlivých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složek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nýbrž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růst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výsledkem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dvou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protichůdných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výstavby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konstrukce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odbourávání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destrukce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41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err="1"/>
              <a:t>Primární</a:t>
            </a:r>
            <a:r>
              <a:rPr lang="en-US" sz="2000" b="1" dirty="0"/>
              <a:t> </a:t>
            </a:r>
            <a:r>
              <a:rPr lang="en-US" sz="2000" b="1" dirty="0" err="1"/>
              <a:t>osifikace</a:t>
            </a:r>
            <a:endParaRPr lang="en-US" sz="2000" b="1" dirty="0"/>
          </a:p>
          <a:p>
            <a:r>
              <a:rPr lang="en-US" dirty="0"/>
              <a:t>V </a:t>
            </a:r>
            <a:r>
              <a:rPr lang="en-US" dirty="0" err="1"/>
              <a:t>mezenchymovém</a:t>
            </a:r>
            <a:r>
              <a:rPr lang="en-US" dirty="0"/>
              <a:t> </a:t>
            </a:r>
            <a:r>
              <a:rPr lang="en-US" dirty="0" err="1"/>
              <a:t>modelu</a:t>
            </a:r>
            <a:r>
              <a:rPr lang="en-US" dirty="0"/>
              <a:t> </a:t>
            </a:r>
            <a:r>
              <a:rPr lang="en-US" dirty="0" err="1"/>
              <a:t>kosti</a:t>
            </a:r>
            <a:r>
              <a:rPr lang="en-US" dirty="0"/>
              <a:t> se </a:t>
            </a:r>
            <a:r>
              <a:rPr lang="en-US" dirty="0" err="1"/>
              <a:t>diferencují</a:t>
            </a:r>
            <a:r>
              <a:rPr lang="en-US" dirty="0"/>
              <a:t> </a:t>
            </a:r>
            <a:r>
              <a:rPr lang="en-US" dirty="0" err="1"/>
              <a:t>osteoblasty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produkují</a:t>
            </a:r>
            <a:r>
              <a:rPr lang="en-US" dirty="0"/>
              <a:t> a </a:t>
            </a:r>
            <a:r>
              <a:rPr lang="en-US" dirty="0" err="1"/>
              <a:t>ukládají</a:t>
            </a:r>
            <a:r>
              <a:rPr lang="en-US" dirty="0"/>
              <a:t> </a:t>
            </a:r>
            <a:r>
              <a:rPr lang="en-US" dirty="0" err="1"/>
              <a:t>kostní</a:t>
            </a:r>
            <a:r>
              <a:rPr lang="en-US" dirty="0"/>
              <a:t> matrix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tenké</a:t>
            </a:r>
            <a:r>
              <a:rPr lang="en-US" dirty="0"/>
              <a:t> </a:t>
            </a:r>
            <a:r>
              <a:rPr lang="en-US" dirty="0" err="1"/>
              <a:t>kolagenní</a:t>
            </a:r>
            <a:r>
              <a:rPr lang="en-US" dirty="0"/>
              <a:t> </a:t>
            </a:r>
            <a:r>
              <a:rPr lang="en-US" dirty="0" err="1"/>
              <a:t>fibrily</a:t>
            </a:r>
            <a:r>
              <a:rPr lang="en-US" dirty="0"/>
              <a:t> </a:t>
            </a:r>
            <a:r>
              <a:rPr lang="en-US" dirty="0" err="1"/>
              <a:t>vazivového</a:t>
            </a:r>
            <a:r>
              <a:rPr lang="en-US" dirty="0"/>
              <a:t> </a:t>
            </a:r>
            <a:r>
              <a:rPr lang="en-US" dirty="0" err="1"/>
              <a:t>základu</a:t>
            </a:r>
            <a:r>
              <a:rPr lang="en-US" dirty="0"/>
              <a:t>. </a:t>
            </a:r>
            <a:endParaRPr lang="sk-SK" dirty="0"/>
          </a:p>
          <a:p>
            <a:r>
              <a:rPr lang="en-US" dirty="0"/>
              <a:t>K </a:t>
            </a:r>
            <a:r>
              <a:rPr lang="en-US" dirty="0" err="1"/>
              <a:t>zahájení</a:t>
            </a:r>
            <a:r>
              <a:rPr lang="en-US" dirty="0"/>
              <a:t>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osteogeneze</a:t>
            </a:r>
            <a:r>
              <a:rPr lang="en-US" dirty="0"/>
              <a:t> </a:t>
            </a:r>
            <a:r>
              <a:rPr lang="en-US" dirty="0" err="1"/>
              <a:t>dochází</a:t>
            </a:r>
            <a:r>
              <a:rPr lang="en-US" dirty="0"/>
              <a:t> v </a:t>
            </a:r>
            <a:r>
              <a:rPr lang="en-US" dirty="0" err="1"/>
              <a:t>okamžiku</a:t>
            </a:r>
            <a:r>
              <a:rPr lang="en-US" dirty="0"/>
              <a:t>, </a:t>
            </a:r>
            <a:r>
              <a:rPr lang="en-US" dirty="0" err="1"/>
              <a:t>kdy</a:t>
            </a:r>
            <a:r>
              <a:rPr lang="en-US" dirty="0"/>
              <a:t> se </a:t>
            </a:r>
            <a:r>
              <a:rPr lang="en-US" dirty="0" err="1"/>
              <a:t>podél</a:t>
            </a:r>
            <a:r>
              <a:rPr lang="en-US" dirty="0"/>
              <a:t> </a:t>
            </a:r>
            <a:r>
              <a:rPr lang="en-US" dirty="0" err="1"/>
              <a:t>cév</a:t>
            </a:r>
            <a:r>
              <a:rPr lang="en-US" dirty="0"/>
              <a:t> </a:t>
            </a:r>
            <a:r>
              <a:rPr lang="en-US" dirty="0" err="1"/>
              <a:t>začínají</a:t>
            </a:r>
            <a:r>
              <a:rPr lang="en-US" dirty="0"/>
              <a:t> </a:t>
            </a:r>
            <a:r>
              <a:rPr lang="en-US" dirty="0" err="1"/>
              <a:t>objevovat</a:t>
            </a:r>
            <a:r>
              <a:rPr lang="en-US" dirty="0"/>
              <a:t> </a:t>
            </a:r>
            <a:r>
              <a:rPr lang="en-US" dirty="0" err="1"/>
              <a:t>proužky</a:t>
            </a:r>
            <a:r>
              <a:rPr lang="en-US" dirty="0"/>
              <a:t> </a:t>
            </a:r>
            <a:r>
              <a:rPr lang="en-US" dirty="0" err="1"/>
              <a:t>nezvápenatělé</a:t>
            </a:r>
            <a:r>
              <a:rPr lang="en-US" dirty="0"/>
              <a:t> </a:t>
            </a:r>
            <a:r>
              <a:rPr lang="en-US" dirty="0" err="1"/>
              <a:t>amorfní</a:t>
            </a:r>
            <a:r>
              <a:rPr lang="en-US" dirty="0"/>
              <a:t> </a:t>
            </a:r>
            <a:r>
              <a:rPr lang="en-US" dirty="0" err="1"/>
              <a:t>hmoty</a:t>
            </a:r>
            <a:r>
              <a:rPr lang="en-US" dirty="0"/>
              <a:t> </a:t>
            </a:r>
            <a:r>
              <a:rPr lang="en-US" dirty="0" err="1"/>
              <a:t>kosti</a:t>
            </a:r>
            <a:r>
              <a:rPr lang="en-US" dirty="0"/>
              <a:t>. </a:t>
            </a:r>
            <a:endParaRPr lang="sk-SK" dirty="0"/>
          </a:p>
          <a:p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vznikne</a:t>
            </a:r>
            <a:r>
              <a:rPr lang="en-US" dirty="0"/>
              <a:t> </a:t>
            </a:r>
            <a:r>
              <a:rPr lang="en-US" dirty="0" err="1"/>
              <a:t>rozvětvená</a:t>
            </a:r>
            <a:r>
              <a:rPr lang="en-US" dirty="0"/>
              <a:t> </a:t>
            </a:r>
            <a:r>
              <a:rPr lang="en-US" dirty="0" err="1"/>
              <a:t>síť</a:t>
            </a:r>
            <a:r>
              <a:rPr lang="en-US" dirty="0"/>
              <a:t> </a:t>
            </a:r>
            <a:r>
              <a:rPr lang="en-US" dirty="0" err="1"/>
              <a:t>trámců</a:t>
            </a:r>
            <a:r>
              <a:rPr lang="en-US" dirty="0"/>
              <a:t> </a:t>
            </a:r>
            <a:r>
              <a:rPr lang="en-US" dirty="0" err="1"/>
              <a:t>kostní</a:t>
            </a:r>
            <a:r>
              <a:rPr lang="en-US" dirty="0"/>
              <a:t> matrix,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jejichž</a:t>
            </a:r>
            <a:r>
              <a:rPr lang="en-US" dirty="0"/>
              <a:t> </a:t>
            </a:r>
            <a:r>
              <a:rPr lang="en-US" dirty="0" err="1"/>
              <a:t>povrch</a:t>
            </a:r>
            <a:r>
              <a:rPr lang="en-US" dirty="0"/>
              <a:t> v </a:t>
            </a:r>
            <a:r>
              <a:rPr lang="en-US" dirty="0" err="1"/>
              <a:t>jedné</a:t>
            </a:r>
            <a:r>
              <a:rPr lang="en-US" dirty="0"/>
              <a:t> </a:t>
            </a:r>
            <a:r>
              <a:rPr lang="en-US" dirty="0" err="1"/>
              <a:t>vrstvě</a:t>
            </a:r>
            <a:r>
              <a:rPr lang="en-US" dirty="0"/>
              <a:t> </a:t>
            </a:r>
            <a:r>
              <a:rPr lang="en-US" dirty="0" err="1"/>
              <a:t>nasedají</a:t>
            </a:r>
            <a:r>
              <a:rPr lang="en-US" dirty="0"/>
              <a:t> </a:t>
            </a:r>
            <a:r>
              <a:rPr lang="en-US" dirty="0" err="1"/>
              <a:t>osteoblasty</a:t>
            </a:r>
            <a:r>
              <a:rPr lang="en-US" dirty="0"/>
              <a:t>. </a:t>
            </a:r>
            <a:endParaRPr lang="sk-SK" dirty="0"/>
          </a:p>
          <a:p>
            <a:r>
              <a:rPr lang="en-US" dirty="0" err="1"/>
              <a:t>Díky</a:t>
            </a:r>
            <a:r>
              <a:rPr lang="en-US" dirty="0"/>
              <a:t> </a:t>
            </a:r>
            <a:r>
              <a:rPr lang="en-US" dirty="0" err="1"/>
              <a:t>sekreční</a:t>
            </a:r>
            <a:r>
              <a:rPr lang="en-US" dirty="0"/>
              <a:t> </a:t>
            </a:r>
            <a:r>
              <a:rPr lang="en-US" dirty="0" err="1"/>
              <a:t>činnosti</a:t>
            </a:r>
            <a:r>
              <a:rPr lang="en-US" dirty="0"/>
              <a:t> </a:t>
            </a:r>
            <a:r>
              <a:rPr lang="en-US" dirty="0" err="1"/>
              <a:t>osteocytů</a:t>
            </a:r>
            <a:r>
              <a:rPr lang="en-US" dirty="0"/>
              <a:t> </a:t>
            </a:r>
            <a:r>
              <a:rPr lang="en-US" dirty="0" err="1"/>
              <a:t>trámce</a:t>
            </a:r>
            <a:r>
              <a:rPr lang="en-US" dirty="0"/>
              <a:t> </a:t>
            </a:r>
            <a:r>
              <a:rPr lang="en-US" dirty="0" err="1"/>
              <a:t>kostní</a:t>
            </a:r>
            <a:r>
              <a:rPr lang="en-US" dirty="0"/>
              <a:t> matrix </a:t>
            </a:r>
            <a:r>
              <a:rPr lang="en-US" dirty="0" err="1"/>
              <a:t>postupně</a:t>
            </a:r>
            <a:r>
              <a:rPr lang="en-US" dirty="0"/>
              <a:t> </a:t>
            </a:r>
            <a:r>
              <a:rPr lang="en-US" dirty="0" err="1"/>
              <a:t>mohutní</a:t>
            </a:r>
            <a:r>
              <a:rPr lang="en-US" dirty="0"/>
              <a:t> a </a:t>
            </a:r>
            <a:r>
              <a:rPr lang="en-US" dirty="0" err="1"/>
              <a:t>mineralizují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, </a:t>
            </a:r>
            <a:r>
              <a:rPr lang="en-US" dirty="0" err="1"/>
              <a:t>jak</a:t>
            </a:r>
            <a:r>
              <a:rPr lang="en-US" dirty="0"/>
              <a:t> se </a:t>
            </a:r>
            <a:r>
              <a:rPr lang="en-US" dirty="0" err="1"/>
              <a:t>ukládá</a:t>
            </a:r>
            <a:r>
              <a:rPr lang="en-US" dirty="0"/>
              <a:t> </a:t>
            </a:r>
            <a:r>
              <a:rPr lang="en-US" dirty="0" err="1"/>
              <a:t>hydroxylapatit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kolagenní</a:t>
            </a:r>
            <a:r>
              <a:rPr lang="en-US" dirty="0"/>
              <a:t> </a:t>
            </a:r>
            <a:r>
              <a:rPr lang="en-US" dirty="0" err="1"/>
              <a:t>fibrily</a:t>
            </a:r>
            <a:r>
              <a:rPr lang="en-US" dirty="0"/>
              <a:t>.</a:t>
            </a:r>
          </a:p>
          <a:p>
            <a:r>
              <a:rPr lang="en-US" dirty="0" err="1"/>
              <a:t>Výsledkem</a:t>
            </a:r>
            <a:r>
              <a:rPr lang="en-US" dirty="0"/>
              <a:t> </a:t>
            </a:r>
            <a:r>
              <a:rPr lang="en-US" dirty="0" err="1"/>
              <a:t>primární</a:t>
            </a:r>
            <a:r>
              <a:rPr lang="en-US" dirty="0"/>
              <a:t> </a:t>
            </a:r>
            <a:r>
              <a:rPr lang="en-US" dirty="0" err="1"/>
              <a:t>osifikace</a:t>
            </a:r>
            <a:r>
              <a:rPr lang="en-US" dirty="0"/>
              <a:t> je </a:t>
            </a:r>
            <a:r>
              <a:rPr lang="en-US" dirty="0" err="1"/>
              <a:t>kostěná</a:t>
            </a:r>
            <a:r>
              <a:rPr lang="en-US" dirty="0"/>
              <a:t> </a:t>
            </a:r>
            <a:r>
              <a:rPr lang="en-US" dirty="0" err="1"/>
              <a:t>plotna</a:t>
            </a:r>
            <a:r>
              <a:rPr lang="en-US" dirty="0"/>
              <a:t> </a:t>
            </a:r>
            <a:r>
              <a:rPr lang="en-US" dirty="0" err="1"/>
              <a:t>tvořená</a:t>
            </a:r>
            <a:r>
              <a:rPr lang="en-US" dirty="0"/>
              <a:t> </a:t>
            </a:r>
            <a:r>
              <a:rPr lang="en-US" dirty="0" err="1"/>
              <a:t>sítí</a:t>
            </a:r>
            <a:r>
              <a:rPr lang="en-US" dirty="0"/>
              <a:t> </a:t>
            </a:r>
            <a:r>
              <a:rPr lang="en-US" dirty="0" err="1"/>
              <a:t>anorganických</a:t>
            </a:r>
            <a:r>
              <a:rPr lang="en-US" dirty="0"/>
              <a:t> </a:t>
            </a:r>
            <a:r>
              <a:rPr lang="en-US" dirty="0" err="1"/>
              <a:t>jehlic</a:t>
            </a:r>
            <a:r>
              <a:rPr lang="en-US" dirty="0"/>
              <a:t>, </a:t>
            </a:r>
            <a:r>
              <a:rPr lang="en-US" dirty="0" err="1"/>
              <a:t>krystalů</a:t>
            </a:r>
            <a:r>
              <a:rPr lang="en-US" dirty="0"/>
              <a:t> a </a:t>
            </a:r>
            <a:r>
              <a:rPr lang="en-US" dirty="0" err="1"/>
              <a:t>trámců</a:t>
            </a:r>
            <a:r>
              <a:rPr lang="en-US" dirty="0"/>
              <a:t> </a:t>
            </a:r>
            <a:r>
              <a:rPr lang="en-US" dirty="0" err="1"/>
              <a:t>vláknité</a:t>
            </a:r>
            <a:r>
              <a:rPr lang="en-US" dirty="0"/>
              <a:t> </a:t>
            </a:r>
            <a:r>
              <a:rPr lang="en-US" dirty="0" err="1"/>
              <a:t>kosti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400" b="1" dirty="0" err="1"/>
              <a:t>Sekundární</a:t>
            </a:r>
            <a:r>
              <a:rPr lang="en-US" sz="1400" b="1" dirty="0"/>
              <a:t> </a:t>
            </a:r>
            <a:r>
              <a:rPr lang="en-US" sz="1400" b="1" dirty="0" err="1"/>
              <a:t>osifikace</a:t>
            </a:r>
            <a:endParaRPr lang="en-US" sz="1400" b="1" dirty="0"/>
          </a:p>
          <a:p>
            <a:r>
              <a:rPr lang="en-US" sz="1200" dirty="0" err="1"/>
              <a:t>Zatímco</a:t>
            </a:r>
            <a:r>
              <a:rPr lang="en-US" sz="1200" dirty="0"/>
              <a:t> </a:t>
            </a:r>
            <a:r>
              <a:rPr lang="en-US" sz="1200" dirty="0" err="1"/>
              <a:t>oba</a:t>
            </a:r>
            <a:r>
              <a:rPr lang="en-US" sz="1200" dirty="0"/>
              <a:t> </a:t>
            </a:r>
            <a:r>
              <a:rPr lang="en-US" sz="1200" dirty="0" err="1"/>
              <a:t>povrchy</a:t>
            </a:r>
            <a:r>
              <a:rPr lang="en-US" sz="1200" dirty="0"/>
              <a:t> </a:t>
            </a:r>
            <a:r>
              <a:rPr lang="en-US" sz="1200" dirty="0" err="1"/>
              <a:t>kostěné</a:t>
            </a:r>
            <a:r>
              <a:rPr lang="en-US" sz="1200" dirty="0"/>
              <a:t> </a:t>
            </a:r>
            <a:r>
              <a:rPr lang="en-US" sz="1200" dirty="0" err="1"/>
              <a:t>plotny</a:t>
            </a:r>
            <a:r>
              <a:rPr lang="en-US" sz="1200" dirty="0"/>
              <a:t> se </a:t>
            </a:r>
            <a:r>
              <a:rPr lang="en-US" sz="1200" dirty="0" err="1"/>
              <a:t>nemění</a:t>
            </a:r>
            <a:r>
              <a:rPr lang="en-US" sz="1200" dirty="0"/>
              <a:t>, </a:t>
            </a:r>
            <a:r>
              <a:rPr lang="en-US" sz="1200" dirty="0" err="1"/>
              <a:t>její</a:t>
            </a:r>
            <a:r>
              <a:rPr lang="en-US" sz="1200" dirty="0"/>
              <a:t> </a:t>
            </a:r>
            <a:r>
              <a:rPr lang="en-US" sz="1200" dirty="0" err="1"/>
              <a:t>střední</a:t>
            </a:r>
            <a:r>
              <a:rPr lang="en-US" sz="1200" dirty="0"/>
              <a:t> </a:t>
            </a:r>
            <a:r>
              <a:rPr lang="en-US" sz="1200" dirty="0" err="1"/>
              <a:t>vrstva</a:t>
            </a:r>
            <a:r>
              <a:rPr lang="en-US" sz="1200" dirty="0"/>
              <a:t> je </a:t>
            </a:r>
            <a:r>
              <a:rPr lang="en-US" sz="1200" dirty="0" err="1"/>
              <a:t>postupně</a:t>
            </a:r>
            <a:r>
              <a:rPr lang="en-US" sz="1200" dirty="0"/>
              <a:t> </a:t>
            </a:r>
            <a:r>
              <a:rPr lang="en-US" sz="1200" dirty="0" err="1"/>
              <a:t>resorbována</a:t>
            </a:r>
            <a:r>
              <a:rPr lang="en-US" sz="1200" dirty="0"/>
              <a:t> a </a:t>
            </a:r>
            <a:r>
              <a:rPr lang="en-US" sz="1200" dirty="0" err="1"/>
              <a:t>nahrazena</a:t>
            </a:r>
            <a:r>
              <a:rPr lang="en-US" sz="1200" dirty="0"/>
              <a:t> </a:t>
            </a:r>
            <a:r>
              <a:rPr lang="en-US" sz="1200" dirty="0" err="1"/>
              <a:t>spongiózní</a:t>
            </a:r>
            <a:r>
              <a:rPr lang="en-US" sz="1200" dirty="0"/>
              <a:t> </a:t>
            </a:r>
            <a:r>
              <a:rPr lang="en-US" sz="1200" dirty="0" err="1"/>
              <a:t>kostí</a:t>
            </a:r>
            <a:r>
              <a:rPr lang="en-US" sz="1200" dirty="0"/>
              <a:t>. </a:t>
            </a:r>
            <a:endParaRPr lang="sk-SK" sz="1200" dirty="0"/>
          </a:p>
          <a:p>
            <a:endParaRPr lang="sk-SK" sz="1200" dirty="0"/>
          </a:p>
          <a:p>
            <a:r>
              <a:rPr lang="en-US" sz="1200" dirty="0" err="1"/>
              <a:t>Osifikující</a:t>
            </a:r>
            <a:r>
              <a:rPr lang="en-US" sz="1200" dirty="0"/>
              <a:t> </a:t>
            </a:r>
            <a:r>
              <a:rPr lang="en-US" sz="1200" dirty="0" err="1"/>
              <a:t>plochá</a:t>
            </a:r>
            <a:r>
              <a:rPr lang="en-US" sz="1200" dirty="0"/>
              <a:t> </a:t>
            </a:r>
            <a:r>
              <a:rPr lang="en-US" sz="1200" dirty="0" err="1"/>
              <a:t>kost</a:t>
            </a:r>
            <a:r>
              <a:rPr lang="en-US" sz="1200" dirty="0"/>
              <a:t> je </a:t>
            </a:r>
            <a:r>
              <a:rPr lang="en-US" sz="1200" dirty="0" err="1"/>
              <a:t>nejtlustší</a:t>
            </a:r>
            <a:r>
              <a:rPr lang="en-US" sz="1200" dirty="0"/>
              <a:t> v </a:t>
            </a:r>
            <a:r>
              <a:rPr lang="en-US" sz="1200" dirty="0" err="1"/>
              <a:t>centru</a:t>
            </a:r>
            <a:r>
              <a:rPr lang="en-US" sz="1200" dirty="0"/>
              <a:t>, </a:t>
            </a:r>
            <a:r>
              <a:rPr lang="en-US" sz="1200" dirty="0" err="1"/>
              <a:t>kde</a:t>
            </a:r>
            <a:r>
              <a:rPr lang="en-US" sz="1200" dirty="0"/>
              <a:t> </a:t>
            </a:r>
            <a:r>
              <a:rPr lang="en-US" sz="1200" dirty="0" err="1"/>
              <a:t>osifikace</a:t>
            </a:r>
            <a:r>
              <a:rPr lang="en-US" sz="1200" dirty="0"/>
              <a:t> </a:t>
            </a:r>
            <a:r>
              <a:rPr lang="en-US" sz="1200" dirty="0" err="1"/>
              <a:t>začíná</a:t>
            </a:r>
            <a:r>
              <a:rPr lang="en-US" sz="1200" dirty="0"/>
              <a:t>. </a:t>
            </a:r>
            <a:r>
              <a:rPr lang="en-US" sz="1200" dirty="0" err="1"/>
              <a:t>Její</a:t>
            </a:r>
            <a:r>
              <a:rPr lang="en-US" sz="1200" dirty="0"/>
              <a:t> </a:t>
            </a:r>
            <a:r>
              <a:rPr lang="en-US" sz="1200" dirty="0" err="1"/>
              <a:t>tloušťky</a:t>
            </a:r>
            <a:r>
              <a:rPr lang="en-US" sz="1200" dirty="0"/>
              <a:t> </a:t>
            </a:r>
            <a:r>
              <a:rPr lang="en-US" sz="1200" dirty="0" err="1"/>
              <a:t>postupně</a:t>
            </a:r>
            <a:r>
              <a:rPr lang="en-US" sz="1200" dirty="0"/>
              <a:t> </a:t>
            </a:r>
            <a:r>
              <a:rPr lang="en-US" sz="1200" dirty="0" err="1"/>
              <a:t>ubývá</a:t>
            </a:r>
            <a:r>
              <a:rPr lang="en-US" sz="1200" dirty="0"/>
              <a:t> </a:t>
            </a:r>
            <a:r>
              <a:rPr lang="en-US" sz="1200" dirty="0" err="1"/>
              <a:t>směrem</a:t>
            </a:r>
            <a:r>
              <a:rPr lang="en-US" sz="1200" dirty="0"/>
              <a:t> k </a:t>
            </a:r>
            <a:r>
              <a:rPr lang="en-US" sz="1200" dirty="0" err="1"/>
              <a:t>periferii</a:t>
            </a:r>
            <a:r>
              <a:rPr lang="en-US" sz="120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751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Vysvetlnenie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dlhych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kostiach</a:t>
            </a: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Dlhe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ivznikaju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chrupavcikoveho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modelu, ktorý pozostáva z valcovej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diafyzi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na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konoch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rozsirena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epifiza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Ako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prva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 objavuje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vzniknuta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osifikaciou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preioste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diafýzy. </a:t>
            </a:r>
          </a:p>
          <a:p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Tímto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sposobom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 v hlbokej vrstve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perichondria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obklopujuceho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chrupavku vytvor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duty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kostny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valec –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kostni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limec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Vnutry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limca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zacnu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chondrocyty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degradovat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zabranenie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difuzie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ziviv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Zakladnaej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hmote sa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zacne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ukladat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kalcium a chrupavka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zvapenati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Krvne cievy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prichádzaju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periostu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otvormy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cinostou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osteoklastov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prenikaju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zvapenatenou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chrupavkov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Spolu z cievami sa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dostavaju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aj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osteoprogenitorove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bunky,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proliferuju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diferencuju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 v osteoblasty</a:t>
            </a:r>
          </a:p>
          <a:p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Zacna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syntetizovatzkladna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hmota kosti na zbytkoch kalcifikovanej chrupavky, z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vývovjom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kostnej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matrix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postupne resorbovane zbytky chrupavky. –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primarne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osifikacne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centrum v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diafyze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Zaroven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ovznikom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osifikacneho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centra sa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aktivuju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aj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osteoklasty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resorbuju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smerom od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jejho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stredu. V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dosledku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toho sa objavuje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primarna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drenova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dutina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predlzuje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epifyzams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postupom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osifikacie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neskorsich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stadiach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vnzikaju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epifizac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sekundarne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osifikacne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centra.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Uloha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tychto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centier je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obdobna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ako u primárnych s rozdielom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rast je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radialny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zůstává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zachována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oblasti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kloubní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epifýzou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diafýzou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tzv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epifýzodiafyzární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ploténka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Epifýzodiafyzární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ploténka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dalším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epifyzární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diafyzární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rozrušována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osifikačními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cévami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chondroklasty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současně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rychle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neustále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proliferují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čímž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prodlužuje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Jelikož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rovnováze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ploténka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období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růstu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stejně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tlustá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Když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proliferace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chondrocytů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ploténce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ustává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končí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růst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délky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Výsledkem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složená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tlustého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pláště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periostální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kompakta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objemnou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dřeňovou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dutinou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uvnitř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vyplňuje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hematogenní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dření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trámce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teprve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sekundární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osifikací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vytváří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uspořádanou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stavbou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lamelární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Nejdříve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uprostřed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diafýzy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utvoří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perichondrální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vaskularizovaný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prstenec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jehož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vnitřní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mění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osteoblasty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perichondrium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získává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osteogenní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vlastnosti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postupně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ukládají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perichondrium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Výsledkem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tohoto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uzavření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části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diafýzy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periostální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manžetou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kompaktní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Současně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periostální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manžetou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dochází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změnám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diafýzy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hypertrofují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matrix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mineralizuje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vytváří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osifikační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centrum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něho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vrůstají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vaskularizovaného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perichondria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krevní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cévy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jejich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průvodu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osteoprogenitorní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chondroklasty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postupně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resorbují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osifikační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centrum,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čímž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vznikne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primární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dřeňová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dutina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dutině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obsažené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krevní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kapiláry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čepičkami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chondroklastů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zamíří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epifýzám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budoucí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přičemž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chondroklasty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kapilárám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Osteoprogenitorní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stranách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vlásečnic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osteoblasty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produkující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ukládající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osteoid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povrch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tzv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směrových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trámců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zbytky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neresorbované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základní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chrupavky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vlásečnicemi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dřeňová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dutina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rozšiřuje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oběma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epifýzám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osifikační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zóna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stále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posouvá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hranici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diafýzou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epifýzami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epifýz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začíná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později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diafýz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liší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tom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směru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osifikační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začínají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šíří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radiálně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Růst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šířky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zabezpečen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původně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perichondrální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později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periostální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těla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vytváří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plášť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kompakty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Periostální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epifýz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začíná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vymizení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epifýzodiafyzární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ploténky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přesunutím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periostální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diafýz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epifýzy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Výsledkem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složená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tlustého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pláště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periostální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kompakta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objemnou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dřeňovou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dutinou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uvnitř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vyplňuje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hematogenní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dření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trámce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Sekundární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začíná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přibližně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uprostřed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kompakty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diafýzy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šíří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transversálně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longitudinálně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takže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postupně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zaujímá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Přestavba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probíhá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účasti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osteoklastů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jejichž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činností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povrchu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pláště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periostální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nejprve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resorpční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dutinky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tzv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Howshipovy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lakuny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vrůstají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cévy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uvnitř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pláště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periostální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posléze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orientují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souběžně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podélnou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diafýzy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vazivových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buněk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průvodu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osteoblasty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začnou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osifikačních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ukládat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lamely.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plášti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postupně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vytvoří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každý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Haversovým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kanálkem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cévou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uprostřed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Popsaný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vynechává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vnější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vnitřní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povrch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kompakty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čímž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dojde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odlišení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zevních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vnitřních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plášťových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Přestavba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nekončí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náhradou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sekundární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nýbrž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pokračuje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nepřetržitě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život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jedince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Opakovaně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vytvářejí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resorpční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dutiny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vytvořené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Haversovy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systémy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nahrazovány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systémy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druhé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třetí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další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17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základní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množství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extracelulární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matrix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zásadně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ovlivňují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vlastnosti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elektronovém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snímku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zachycena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část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fibroblastu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obklopená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kolagenními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vlákny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příčném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podélném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řezu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Cytoplazma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fibroblastů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obsahuje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dobře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vyvinuté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drsné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endoplazmatické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rozdíl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epitelů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fibroblasty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postrádají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mezibuněčné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nacházejí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samostatně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422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Osifikační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zóna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směru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epifýzy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diafýze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zahrnuje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následující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vrstvy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dirty="0" err="1"/>
              <a:t>Klidová</a:t>
            </a:r>
            <a:r>
              <a:rPr lang="en-US" dirty="0"/>
              <a:t>, </a:t>
            </a:r>
            <a:r>
              <a:rPr lang="en-US" dirty="0" err="1"/>
              <a:t>reservní</a:t>
            </a:r>
            <a:r>
              <a:rPr lang="en-US" dirty="0"/>
              <a:t> </a:t>
            </a:r>
            <a:r>
              <a:rPr lang="en-US" b="1" dirty="0" err="1"/>
              <a:t>zóna</a:t>
            </a:r>
            <a:r>
              <a:rPr lang="en-US" b="1" dirty="0"/>
              <a:t> </a:t>
            </a:r>
            <a:r>
              <a:rPr lang="en-US" b="1" dirty="0" err="1"/>
              <a:t>normální</a:t>
            </a:r>
            <a:r>
              <a:rPr lang="en-US" b="1" dirty="0"/>
              <a:t> </a:t>
            </a:r>
            <a:r>
              <a:rPr lang="en-US" b="1" dirty="0" err="1"/>
              <a:t>chrupavky</a:t>
            </a:r>
            <a:r>
              <a:rPr lang="en-US" dirty="0"/>
              <a:t> je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počátku</a:t>
            </a:r>
            <a:r>
              <a:rPr lang="en-US" dirty="0"/>
              <a:t> </a:t>
            </a:r>
            <a:r>
              <a:rPr lang="en-US" dirty="0" err="1"/>
              <a:t>procesu</a:t>
            </a:r>
            <a:r>
              <a:rPr lang="en-US" dirty="0"/>
              <a:t> </a:t>
            </a:r>
            <a:r>
              <a:rPr lang="en-US" dirty="0" err="1"/>
              <a:t>mohutná</a:t>
            </a:r>
            <a:r>
              <a:rPr lang="en-US" dirty="0"/>
              <a:t>, ale </a:t>
            </a:r>
            <a:r>
              <a:rPr lang="en-US" dirty="0" err="1"/>
              <a:t>postupně</a:t>
            </a:r>
            <a:r>
              <a:rPr lang="en-US" dirty="0"/>
              <a:t> se </a:t>
            </a:r>
            <a:r>
              <a:rPr lang="en-US" dirty="0" err="1"/>
              <a:t>zužuje</a:t>
            </a:r>
            <a:r>
              <a:rPr lang="en-US" dirty="0"/>
              <a:t>. Je </a:t>
            </a:r>
            <a:r>
              <a:rPr lang="en-US" dirty="0" err="1"/>
              <a:t>tvořena</a:t>
            </a:r>
            <a:r>
              <a:rPr lang="en-US" dirty="0"/>
              <a:t> </a:t>
            </a:r>
            <a:r>
              <a:rPr lang="en-US" dirty="0" err="1"/>
              <a:t>primitivní</a:t>
            </a:r>
            <a:r>
              <a:rPr lang="en-US" dirty="0"/>
              <a:t> </a:t>
            </a:r>
            <a:r>
              <a:rPr lang="en-US" dirty="0" err="1"/>
              <a:t>hyalinní</a:t>
            </a:r>
            <a:r>
              <a:rPr lang="en-US" dirty="0"/>
              <a:t> </a:t>
            </a:r>
            <a:r>
              <a:rPr lang="en-US" dirty="0" err="1"/>
              <a:t>chrupavkou</a:t>
            </a:r>
            <a:r>
              <a:rPr lang="en-US" dirty="0"/>
              <a:t> a </a:t>
            </a:r>
            <a:r>
              <a:rPr lang="en-US" dirty="0" err="1"/>
              <a:t>růst</a:t>
            </a:r>
            <a:r>
              <a:rPr lang="en-US" dirty="0"/>
              <a:t> je </a:t>
            </a:r>
            <a:r>
              <a:rPr lang="en-US" dirty="0" err="1"/>
              <a:t>realizován</a:t>
            </a:r>
            <a:r>
              <a:rPr lang="en-US" dirty="0"/>
              <a:t> </a:t>
            </a:r>
            <a:r>
              <a:rPr lang="en-US" dirty="0" err="1"/>
              <a:t>nepravidelnými</a:t>
            </a:r>
            <a:r>
              <a:rPr lang="en-US" dirty="0"/>
              <a:t>, </a:t>
            </a:r>
            <a:r>
              <a:rPr lang="en-US" dirty="0" err="1"/>
              <a:t>nepříliš</a:t>
            </a:r>
            <a:r>
              <a:rPr lang="en-US" dirty="0"/>
              <a:t> </a:t>
            </a:r>
            <a:r>
              <a:rPr lang="en-US" dirty="0" err="1"/>
              <a:t>četnými</a:t>
            </a:r>
            <a:r>
              <a:rPr lang="en-US" dirty="0"/>
              <a:t> </a:t>
            </a:r>
            <a:r>
              <a:rPr lang="en-US" dirty="0" err="1"/>
              <a:t>mitózami</a:t>
            </a:r>
            <a:r>
              <a:rPr lang="en-US" dirty="0"/>
              <a:t> </a:t>
            </a:r>
            <a:r>
              <a:rPr lang="en-US" dirty="0" err="1"/>
              <a:t>chondrocytů</a:t>
            </a:r>
            <a:r>
              <a:rPr lang="en-US" dirty="0"/>
              <a:t>.</a:t>
            </a:r>
            <a:endParaRPr lang="sk-SK" dirty="0"/>
          </a:p>
          <a:p>
            <a:r>
              <a:rPr lang="en-US" b="1" dirty="0" err="1"/>
              <a:t>Zóna</a:t>
            </a:r>
            <a:r>
              <a:rPr lang="en-US" b="1" dirty="0"/>
              <a:t> </a:t>
            </a:r>
            <a:r>
              <a:rPr lang="en-US" b="1" dirty="0" err="1"/>
              <a:t>rostoucí</a:t>
            </a:r>
            <a:r>
              <a:rPr lang="en-US" b="1" dirty="0"/>
              <a:t> </a:t>
            </a:r>
            <a:r>
              <a:rPr lang="en-US" b="1" dirty="0" err="1"/>
              <a:t>chrupavky</a:t>
            </a:r>
            <a:r>
              <a:rPr lang="en-US" dirty="0"/>
              <a:t> - </a:t>
            </a:r>
            <a:r>
              <a:rPr lang="en-US" dirty="0" err="1"/>
              <a:t>aktivní</a:t>
            </a:r>
            <a:r>
              <a:rPr lang="en-US" dirty="0"/>
              <a:t> </a:t>
            </a:r>
            <a:r>
              <a:rPr lang="en-US" dirty="0" err="1"/>
              <a:t>zóna</a:t>
            </a:r>
            <a:r>
              <a:rPr lang="en-US" dirty="0"/>
              <a:t>, </a:t>
            </a:r>
            <a:r>
              <a:rPr lang="en-US" dirty="0" err="1"/>
              <a:t>kde</a:t>
            </a:r>
            <a:r>
              <a:rPr lang="en-US" dirty="0"/>
              <a:t> </a:t>
            </a:r>
            <a:r>
              <a:rPr lang="en-US" dirty="0" err="1"/>
              <a:t>mitózy</a:t>
            </a:r>
            <a:r>
              <a:rPr lang="en-US" dirty="0"/>
              <a:t> </a:t>
            </a:r>
            <a:r>
              <a:rPr lang="en-US" dirty="0" err="1"/>
              <a:t>buněk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početné</a:t>
            </a:r>
            <a:r>
              <a:rPr lang="en-US" dirty="0"/>
              <a:t>. </a:t>
            </a:r>
            <a:r>
              <a:rPr lang="en-US" dirty="0" err="1"/>
              <a:t>Typické</a:t>
            </a:r>
            <a:r>
              <a:rPr lang="en-US" dirty="0"/>
              <a:t> pro </a:t>
            </a:r>
            <a:r>
              <a:rPr lang="en-US" dirty="0" err="1"/>
              <a:t>tuto</a:t>
            </a:r>
            <a:r>
              <a:rPr lang="en-US" dirty="0"/>
              <a:t> </a:t>
            </a:r>
            <a:r>
              <a:rPr lang="en-US" dirty="0" err="1"/>
              <a:t>vrstvu</a:t>
            </a:r>
            <a:r>
              <a:rPr lang="en-US" dirty="0"/>
              <a:t> </a:t>
            </a:r>
            <a:r>
              <a:rPr lang="en-US" dirty="0" err="1"/>
              <a:t>chrupavky</a:t>
            </a:r>
            <a:r>
              <a:rPr lang="en-US" dirty="0"/>
              <a:t> je </a:t>
            </a:r>
            <a:r>
              <a:rPr lang="en-US" dirty="0" err="1"/>
              <a:t>uspořádání</a:t>
            </a:r>
            <a:r>
              <a:rPr lang="en-US" dirty="0"/>
              <a:t> </a:t>
            </a:r>
            <a:r>
              <a:rPr lang="en-US" dirty="0" err="1"/>
              <a:t>chondrocytů</a:t>
            </a:r>
            <a:r>
              <a:rPr lang="en-US" dirty="0"/>
              <a:t> do </a:t>
            </a:r>
            <a:r>
              <a:rPr lang="en-US" dirty="0" err="1"/>
              <a:t>sloupců</a:t>
            </a:r>
            <a:r>
              <a:rPr lang="en-US" dirty="0"/>
              <a:t> </a:t>
            </a:r>
            <a:r>
              <a:rPr lang="en-US" dirty="0" err="1"/>
              <a:t>izogenetických</a:t>
            </a:r>
            <a:r>
              <a:rPr lang="en-US" dirty="0"/>
              <a:t> </a:t>
            </a:r>
            <a:r>
              <a:rPr lang="en-US" dirty="0" err="1"/>
              <a:t>buněk</a:t>
            </a:r>
            <a:r>
              <a:rPr lang="en-US" dirty="0"/>
              <a:t> </a:t>
            </a:r>
            <a:r>
              <a:rPr lang="en-US" dirty="0" err="1"/>
              <a:t>probíhajících</a:t>
            </a:r>
            <a:r>
              <a:rPr lang="en-US" dirty="0"/>
              <a:t> </a:t>
            </a:r>
            <a:r>
              <a:rPr lang="en-US" dirty="0" err="1"/>
              <a:t>paralelně</a:t>
            </a:r>
            <a:r>
              <a:rPr lang="en-US" dirty="0"/>
              <a:t> s </a:t>
            </a:r>
            <a:r>
              <a:rPr lang="en-US" dirty="0" err="1"/>
              <a:t>dlouhou</a:t>
            </a:r>
            <a:r>
              <a:rPr lang="en-US" dirty="0"/>
              <a:t> </a:t>
            </a:r>
            <a:r>
              <a:rPr lang="en-US" dirty="0" err="1"/>
              <a:t>osou</a:t>
            </a:r>
            <a:r>
              <a:rPr lang="en-US" dirty="0"/>
              <a:t> </a:t>
            </a:r>
            <a:r>
              <a:rPr lang="en-US" dirty="0" err="1"/>
              <a:t>chrupavkového</a:t>
            </a:r>
            <a:r>
              <a:rPr lang="en-US" dirty="0"/>
              <a:t> </a:t>
            </a:r>
            <a:r>
              <a:rPr lang="en-US" dirty="0" err="1"/>
              <a:t>modelu</a:t>
            </a:r>
            <a:r>
              <a:rPr lang="en-US" dirty="0"/>
              <a:t> </a:t>
            </a:r>
            <a:r>
              <a:rPr lang="en-US" dirty="0" err="1"/>
              <a:t>kosti</a:t>
            </a:r>
            <a:r>
              <a:rPr lang="en-US" dirty="0"/>
              <a:t>. V </a:t>
            </a:r>
            <a:r>
              <a:rPr lang="en-US" dirty="0" err="1"/>
              <a:t>této</a:t>
            </a:r>
            <a:r>
              <a:rPr lang="en-US" dirty="0"/>
              <a:t> </a:t>
            </a:r>
            <a:r>
              <a:rPr lang="en-US" dirty="0" err="1"/>
              <a:t>zóně</a:t>
            </a:r>
            <a:r>
              <a:rPr lang="en-US" dirty="0"/>
              <a:t> </a:t>
            </a:r>
            <a:r>
              <a:rPr lang="en-US" dirty="0" err="1"/>
              <a:t>dochází</a:t>
            </a:r>
            <a:r>
              <a:rPr lang="en-US" dirty="0"/>
              <a:t> k </a:t>
            </a:r>
            <a:r>
              <a:rPr lang="en-US" dirty="0" err="1"/>
              <a:t>podélnému</a:t>
            </a:r>
            <a:r>
              <a:rPr lang="en-US" dirty="0"/>
              <a:t> </a:t>
            </a:r>
            <a:r>
              <a:rPr lang="en-US" dirty="0" err="1"/>
              <a:t>růstu</a:t>
            </a:r>
            <a:r>
              <a:rPr lang="en-US" dirty="0"/>
              <a:t> </a:t>
            </a:r>
            <a:r>
              <a:rPr lang="en-US" dirty="0" err="1"/>
              <a:t>chrupavky</a:t>
            </a:r>
            <a:r>
              <a:rPr lang="en-US" dirty="0"/>
              <a:t>.</a:t>
            </a:r>
            <a:endParaRPr lang="sk-SK" dirty="0"/>
          </a:p>
          <a:p>
            <a:r>
              <a:rPr lang="en-US" b="1" dirty="0" err="1"/>
              <a:t>Zóna</a:t>
            </a:r>
            <a:r>
              <a:rPr lang="en-US" b="1" dirty="0"/>
              <a:t> </a:t>
            </a:r>
            <a:r>
              <a:rPr lang="en-US" b="1" dirty="0" err="1"/>
              <a:t>hypertrofické</a:t>
            </a:r>
            <a:r>
              <a:rPr lang="en-US" b="1" dirty="0"/>
              <a:t> </a:t>
            </a:r>
            <a:r>
              <a:rPr lang="en-US" b="1" dirty="0" err="1"/>
              <a:t>chrupavky</a:t>
            </a:r>
            <a:r>
              <a:rPr lang="en-US" dirty="0"/>
              <a:t> - </a:t>
            </a:r>
            <a:r>
              <a:rPr lang="en-US" dirty="0" err="1"/>
              <a:t>obsahuje</a:t>
            </a:r>
            <a:r>
              <a:rPr lang="en-US" dirty="0"/>
              <a:t> </a:t>
            </a:r>
            <a:r>
              <a:rPr lang="en-US" dirty="0" err="1"/>
              <a:t>zvětšené</a:t>
            </a:r>
            <a:r>
              <a:rPr lang="en-US" dirty="0"/>
              <a:t> </a:t>
            </a:r>
            <a:r>
              <a:rPr lang="en-US" dirty="0" err="1"/>
              <a:t>buňky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se </a:t>
            </a:r>
            <a:r>
              <a:rPr lang="en-US" dirty="0" err="1"/>
              <a:t>již</a:t>
            </a:r>
            <a:r>
              <a:rPr lang="en-US" dirty="0"/>
              <a:t> </a:t>
            </a:r>
            <a:r>
              <a:rPr lang="en-US" dirty="0" err="1"/>
              <a:t>mitoticky</a:t>
            </a:r>
            <a:r>
              <a:rPr lang="en-US" dirty="0"/>
              <a:t> </a:t>
            </a:r>
            <a:r>
              <a:rPr lang="en-US" dirty="0" err="1"/>
              <a:t>nedělí</a:t>
            </a:r>
            <a:r>
              <a:rPr lang="en-US" dirty="0"/>
              <a:t>.</a:t>
            </a:r>
            <a:endParaRPr lang="sk-SK" dirty="0"/>
          </a:p>
          <a:p>
            <a:r>
              <a:rPr lang="en-US" b="1" dirty="0" err="1"/>
              <a:t>Zóna</a:t>
            </a:r>
            <a:r>
              <a:rPr lang="en-US" b="1" dirty="0"/>
              <a:t> </a:t>
            </a:r>
            <a:r>
              <a:rPr lang="en-US" b="1" dirty="0" err="1"/>
              <a:t>kalcifikace</a:t>
            </a:r>
            <a:r>
              <a:rPr lang="en-US" dirty="0"/>
              <a:t> (</a:t>
            </a:r>
            <a:r>
              <a:rPr lang="en-US" dirty="0" err="1"/>
              <a:t>zóna</a:t>
            </a:r>
            <a:r>
              <a:rPr lang="en-US" dirty="0"/>
              <a:t> </a:t>
            </a:r>
            <a:r>
              <a:rPr lang="en-US" dirty="0" err="1"/>
              <a:t>hypertrofické</a:t>
            </a:r>
            <a:r>
              <a:rPr lang="en-US" dirty="0"/>
              <a:t> </a:t>
            </a:r>
            <a:r>
              <a:rPr lang="en-US" dirty="0" err="1"/>
              <a:t>zvápenatělé</a:t>
            </a:r>
            <a:r>
              <a:rPr lang="en-US" dirty="0"/>
              <a:t> </a:t>
            </a:r>
            <a:r>
              <a:rPr lang="en-US" dirty="0" err="1"/>
              <a:t>chrupavky</a:t>
            </a:r>
            <a:r>
              <a:rPr lang="en-US" dirty="0"/>
              <a:t>) je oblast s </a:t>
            </a:r>
            <a:r>
              <a:rPr lang="en-US" dirty="0" err="1"/>
              <a:t>kalcifikovanou</a:t>
            </a:r>
            <a:r>
              <a:rPr lang="en-US" dirty="0"/>
              <a:t> </a:t>
            </a:r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hmotou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longitudinálně</a:t>
            </a:r>
            <a:r>
              <a:rPr lang="en-US" dirty="0"/>
              <a:t> </a:t>
            </a:r>
            <a:r>
              <a:rPr lang="en-US" dirty="0" err="1"/>
              <a:t>probíhajícími</a:t>
            </a:r>
            <a:r>
              <a:rPr lang="en-US" dirty="0"/>
              <a:t> </a:t>
            </a:r>
            <a:r>
              <a:rPr lang="en-US" dirty="0" err="1"/>
              <a:t>sloupci</a:t>
            </a:r>
            <a:r>
              <a:rPr lang="en-US" dirty="0"/>
              <a:t>.</a:t>
            </a:r>
            <a:endParaRPr lang="sk-SK" dirty="0"/>
          </a:p>
          <a:p>
            <a:r>
              <a:rPr lang="en-US" b="1" dirty="0" err="1"/>
              <a:t>Linie</a:t>
            </a:r>
            <a:r>
              <a:rPr lang="en-US" b="1" dirty="0"/>
              <a:t> </a:t>
            </a:r>
            <a:r>
              <a:rPr lang="en-US" b="1" dirty="0" err="1"/>
              <a:t>eroze</a:t>
            </a:r>
            <a:r>
              <a:rPr lang="en-US" dirty="0"/>
              <a:t> je </a:t>
            </a:r>
            <a:r>
              <a:rPr lang="en-US" dirty="0" err="1"/>
              <a:t>místo</a:t>
            </a:r>
            <a:r>
              <a:rPr lang="en-US" dirty="0"/>
              <a:t>, </a:t>
            </a:r>
            <a:r>
              <a:rPr lang="en-US" dirty="0" err="1"/>
              <a:t>kde</a:t>
            </a:r>
            <a:r>
              <a:rPr lang="en-US" dirty="0"/>
              <a:t> </a:t>
            </a:r>
            <a:r>
              <a:rPr lang="en-US" dirty="0" err="1"/>
              <a:t>chondroklasty</a:t>
            </a:r>
            <a:r>
              <a:rPr lang="en-US" dirty="0"/>
              <a:t> v </a:t>
            </a:r>
            <a:r>
              <a:rPr lang="en-US" dirty="0" err="1"/>
              <a:t>průvodu</a:t>
            </a:r>
            <a:r>
              <a:rPr lang="en-US" dirty="0"/>
              <a:t> a „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čele</a:t>
            </a:r>
            <a:r>
              <a:rPr lang="en-US" dirty="0"/>
              <a:t>“ </a:t>
            </a:r>
            <a:r>
              <a:rPr lang="en-US" dirty="0" err="1"/>
              <a:t>kapilárních</a:t>
            </a:r>
            <a:r>
              <a:rPr lang="en-US" dirty="0"/>
              <a:t> </a:t>
            </a:r>
            <a:r>
              <a:rPr lang="en-US" dirty="0" err="1"/>
              <a:t>kliček</a:t>
            </a:r>
            <a:r>
              <a:rPr lang="en-US" dirty="0"/>
              <a:t> </a:t>
            </a:r>
            <a:r>
              <a:rPr lang="en-US" dirty="0" err="1"/>
              <a:t>právě</a:t>
            </a:r>
            <a:r>
              <a:rPr lang="en-US" dirty="0"/>
              <a:t> </a:t>
            </a:r>
            <a:r>
              <a:rPr lang="en-US" dirty="0" err="1"/>
              <a:t>rozrušují</a:t>
            </a:r>
            <a:r>
              <a:rPr lang="en-US" dirty="0"/>
              <a:t> </a:t>
            </a:r>
            <a:r>
              <a:rPr lang="en-US" dirty="0" err="1"/>
              <a:t>hypertrofickou</a:t>
            </a:r>
            <a:r>
              <a:rPr lang="en-US" dirty="0"/>
              <a:t> </a:t>
            </a:r>
            <a:r>
              <a:rPr lang="en-US" dirty="0" err="1"/>
              <a:t>chrupavku</a:t>
            </a:r>
            <a:r>
              <a:rPr lang="en-US" dirty="0"/>
              <a:t> s </a:t>
            </a:r>
            <a:r>
              <a:rPr lang="en-US" dirty="0" err="1"/>
              <a:t>mineralizovanou</a:t>
            </a:r>
            <a:r>
              <a:rPr lang="en-US" dirty="0"/>
              <a:t> </a:t>
            </a:r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hmotou</a:t>
            </a:r>
            <a:r>
              <a:rPr lang="en-US" dirty="0"/>
              <a:t>. </a:t>
            </a:r>
            <a:r>
              <a:rPr lang="en-US" dirty="0" err="1"/>
              <a:t>Zbytky</a:t>
            </a:r>
            <a:r>
              <a:rPr lang="en-US" dirty="0"/>
              <a:t> </a:t>
            </a:r>
            <a:r>
              <a:rPr lang="en-US" dirty="0" err="1"/>
              <a:t>kalcifikované</a:t>
            </a:r>
            <a:r>
              <a:rPr lang="en-US" dirty="0"/>
              <a:t> </a:t>
            </a:r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hmoty</a:t>
            </a:r>
            <a:r>
              <a:rPr lang="en-US" dirty="0"/>
              <a:t> </a:t>
            </a:r>
            <a:r>
              <a:rPr lang="en-US" dirty="0" err="1"/>
              <a:t>zůstávají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 </a:t>
            </a:r>
            <a:r>
              <a:rPr lang="en-US" b="1" dirty="0" err="1"/>
              <a:t>směrové</a:t>
            </a:r>
            <a:r>
              <a:rPr lang="en-US" b="1" dirty="0"/>
              <a:t> </a:t>
            </a:r>
            <a:r>
              <a:rPr lang="en-US" b="1" dirty="0" err="1"/>
              <a:t>trámce</a:t>
            </a:r>
            <a:r>
              <a:rPr lang="en-US" dirty="0"/>
              <a:t>.</a:t>
            </a:r>
            <a:endParaRPr lang="sk-SK" dirty="0"/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Zóna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osifikace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obsahuje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směrové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trámce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přisedlými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osteoblasty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vytvoří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povrchu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µm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tlustou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vrstvu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nemineralizované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základní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amorfní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Hlouběji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vrstva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přechází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oblast,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mění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základní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hmota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uložená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povrchu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trámců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mineralizována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500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34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Cytoplazma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fibroblastů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obsahuje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dobře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vyvinuté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drsné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endoplazmatické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(ER)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Golgiho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aparát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organely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uplatňují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syntéze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ECM.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Jadro v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pravo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hore.</a:t>
            </a: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Kolegeni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myofybrili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vpravo dole.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65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Melanocyty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neuroektodermového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původu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syntetizují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melanin,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ukládají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cytoplazmě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podobě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zrn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zvaných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melanosomy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nacházejí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duhovky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cévnatky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bělimy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19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Tukové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rozloženy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tkáni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jednotlivě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skupinách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časté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podél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krevních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parafinových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řezech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zalévání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odvodňování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vymyjí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Vzniknou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opticky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prázdná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místa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63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Název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buněk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odvozen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jejich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poměrně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objemné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bazofilní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cytoplazmy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bohatým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drsn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endoplazmatick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(ER)</a:t>
            </a:r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Plazmatické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vznikají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diferenciací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B-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lymfocytů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sú zodpovedné za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syntezu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imunoglobulínu(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protilátek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Antigen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stimuluje klon b lymfocytov z ktorého je diferencovaná plazmatická bunka a ta produkuje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specificku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protilatku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Táto protilátka reaguje iba s týmto antigénom ale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velmi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podobnýmy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molekulami.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53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kulaté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oválné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kulovitým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jádrem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ytoplazma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žírných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buněk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vyplněna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četnými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sekrečními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granulami.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vykazují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tzv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metachromazii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znamená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menia farbu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nktorých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bazikých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farbív.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toluidinovou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modří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thioninem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barví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červenofialově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přestože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barvicí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roztok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modrý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Funkciou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zirnych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buniek je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lokalne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uvolennie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bioaktívnych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látok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dolezitých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 miestnu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zapolovú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odpoved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Granula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obsahují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heparin</a:t>
            </a:r>
            <a:r>
              <a:rPr lang="sk-SK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posobi</a:t>
            </a:r>
            <a:r>
              <a:rPr lang="sk-SK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ako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antikoagulant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histamin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serotonin.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Histamin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zvyšuje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permeabilitu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kapilár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venul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působí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krevní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Serotonin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vyvolává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vazokonstrikci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zvyšuje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krevní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zesiluje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střevní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peristaltiku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heparin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působí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protisrážlivě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sk-S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Žírné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buňky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hojně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vyskytují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řídkém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vazivu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C3061-258B-4CAE-8B8B-B88640E2F3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5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AB0D0C-47A2-42D6-876E-298F8BC70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0E9E89-F7FB-47D5-B13D-4681D68CF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BB9A9CA-355A-41FD-9EE2-B5012D8E0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34BF-FEB0-4395-8342-A892B03EC343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EDF69A6-69CC-4C0D-AFC3-AB13FDF2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72D58EF-BBC5-4439-8EE9-7B719D896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947B-CB04-4262-97EA-F56A0597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40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179FA7-CC9F-4B60-BA20-35DF98367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744225A-1291-427C-8766-656FFC449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76585C3-FA37-4025-9817-B524DEE2C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34BF-FEB0-4395-8342-A892B03EC343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62E7FD1-4B0C-4093-A97E-3D300F4F2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56C51E0-CD4C-4C33-803B-C8080BBBE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947B-CB04-4262-97EA-F56A0597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9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A108FF74-4FD9-4E47-8BD2-0F8120935D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104F6C5-AEC3-4BD3-8EC9-AA5B9C5F9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3131AD3-E6E8-4925-AC2E-5BEEA8382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34BF-FEB0-4395-8342-A892B03EC343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83FD51E-8AA0-4B3C-9332-82A56E13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9736CF1-4BB4-409C-A3C2-9DE46D3EE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947B-CB04-4262-97EA-F56A0597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67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00D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856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80734" y="64743"/>
            <a:ext cx="7230533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218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719264"/>
            <a:ext cx="5384800" cy="212883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000501"/>
            <a:ext cx="5384800" cy="21304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03399-8C59-42CA-8C6E-6314DDC6ADF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64710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719264"/>
            <a:ext cx="10972800" cy="212883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4000501"/>
            <a:ext cx="10972800" cy="21304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83814-6208-4480-9166-F48BCCFD129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67265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96602F-A750-4BFE-8B2B-444E309DE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13D8A0-0CF8-4E72-B7EE-25AD4871D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AB97BEA-69BF-48A9-A744-90A7C374A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34BF-FEB0-4395-8342-A892B03EC343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5041AD5-FCA4-481C-B604-24F3C91BB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7422BCA-8440-4152-B281-9C2DCA9B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947B-CB04-4262-97EA-F56A0597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4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DED80E-E8D1-4BCD-823F-4D4E8DFD8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59E34C-C915-4C17-97D8-313BB7738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77F1333-5580-4016-B49C-FE4C74F35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34BF-FEB0-4395-8342-A892B03EC343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9A80C04-B2C3-409B-8973-34EDEF349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661D23A-754E-453A-BF2C-44DB6B69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947B-CB04-4262-97EA-F56A0597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1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FEE356-C1FB-4738-B2D5-BF599CDB1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B9346DF-6326-4C77-927E-FF47637BD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EC7A8A7-5639-4FC7-AD05-D284C2977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FAFFB0A-EB53-4A65-95A6-6E02635DA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34BF-FEB0-4395-8342-A892B03EC343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379645E-F5D2-4A8D-A88E-8E6621A3C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1EA50E6-4558-4C14-AA89-0E3569E8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947B-CB04-4262-97EA-F56A0597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35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980F4E-DA89-44E7-BE30-E32B5A2E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70ABE43-4FCD-4D81-ABF6-DD2B22205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C022DC6-5DCB-4582-8809-FE20F4549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0E16796-6DF1-4496-9318-5E11A38FA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D1228F86-E2D4-48FC-BEE6-1DF63D204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EE33B41B-5630-4D55-A7EF-85114D3C5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34BF-FEB0-4395-8342-A892B03EC343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57AFA07C-C40A-40C1-9009-D1AB58F88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43585933-E029-415C-8486-CA4F587EC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947B-CB04-4262-97EA-F56A0597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00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8D5C42-71C0-4320-B132-6CA74BDA5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D39A000-9465-413C-814E-ABAC30B93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34BF-FEB0-4395-8342-A892B03EC343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3B75C9D-62DC-4BEB-81E7-21FD56C7C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C52C0B1-629B-4788-A986-D1651586A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947B-CB04-4262-97EA-F56A0597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36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8A0C972-52D5-44CA-A447-A804A8F8A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34BF-FEB0-4395-8342-A892B03EC343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9B0F063-E1E8-42B6-91CB-9709FFE3E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5CBE12C-5607-4F4E-912B-B486ADA2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947B-CB04-4262-97EA-F56A0597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3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BFBB76-FC18-4866-A997-78D306B75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139668B-F450-4DD3-8389-D8FB58CA1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1C5DB4A-ACAB-4A30-BF4D-97AFB7123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8945F73-9BA9-47DB-816C-5DFE6830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34BF-FEB0-4395-8342-A892B03EC343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9B37454-27B2-40EE-9298-A1FD83AF1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B9DF4B7-DA34-4014-9E81-15116855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947B-CB04-4262-97EA-F56A0597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1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3778F-90EC-4CCB-B468-C50B706C6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CBCC2A4-2497-4310-8C01-226711A65E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CCE3017-1906-4D76-A685-E047A4942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95421D7-ED25-47B3-953A-8DED61DE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34BF-FEB0-4395-8342-A892B03EC343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DECE638-3A29-4417-AED2-E63BCE1D8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9188F7C-01C0-4021-9789-131D95B94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947B-CB04-4262-97EA-F56A0597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4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8728563A-CE19-4712-BC1F-3DDE39B1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C47280B-0598-4580-835D-2C8662BE4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B4D164D-29D6-4F7D-BE70-C5B74E693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834BF-FEB0-4395-8342-A892B03EC343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64E6540-31E0-4162-A797-7F8C756CF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AAC4D64-1256-4D7A-9438-EE30A0845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1947B-CB04-4262-97EA-F56A0597D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hyperlink" Target="http://www.gwc.maricopa.ed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jmugica2003.blogspot.cz/" TargetMode="Externa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quizlet.com/" TargetMode="Externa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old.lf3.cuni.cz/histologie/atlas/demo/2/index.htm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dV1Bwe2v6c&amp;ab_channel=Amgen" TargetMode="Externa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0dV1Bwe2v6c?feature=oembed" TargetMode="External"/><Relationship Id="rId4" Type="http://schemas.openxmlformats.org/officeDocument/2006/relationships/hyperlink" Target="https://www.youtube.com/watch?v=0dV1Bwe2v6c&amp;ab_channel=Amgen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d8oU5OLMGU&amp;ab_channel=WhatsUpDude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od8oU5OLMGU?feature=oembed" TargetMode="External"/><Relationship Id="rId4" Type="http://schemas.openxmlformats.org/officeDocument/2006/relationships/hyperlink" Target="https://www.youtube.com/watch?v=od8oU5OLMGU&amp;ab_channel=WhatsUpDud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84FAB-0D5C-4F0C-AC65-EF81478769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Pojivová tkáň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E46581F-9580-4776-AF44-08452A4BFE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568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15255" y="61159"/>
            <a:ext cx="2039620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Žírná</a:t>
            </a:r>
            <a:r>
              <a:rPr sz="2800" spc="-65" dirty="0"/>
              <a:t> </a:t>
            </a:r>
            <a:r>
              <a:rPr sz="2800" spc="-5" dirty="0"/>
              <a:t>buňka</a:t>
            </a:r>
            <a:endParaRPr sz="28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539240" y="665233"/>
            <a:ext cx="9674253" cy="5976359"/>
            <a:chOff x="15240" y="665233"/>
            <a:chExt cx="9674253" cy="5976359"/>
          </a:xfrm>
        </p:grpSpPr>
        <p:sp>
          <p:nvSpPr>
            <p:cNvPr id="4" name="object 4"/>
            <p:cNvSpPr/>
            <p:nvPr/>
          </p:nvSpPr>
          <p:spPr>
            <a:xfrm>
              <a:off x="15240" y="981456"/>
              <a:ext cx="6807708" cy="56601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50309" y="665233"/>
              <a:ext cx="4139184" cy="33771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00216" y="4602479"/>
              <a:ext cx="2520950" cy="338455"/>
            </a:xfrm>
            <a:custGeom>
              <a:avLst/>
              <a:gdLst/>
              <a:ahLst/>
              <a:cxnLst/>
              <a:rect l="l" t="t" r="r" b="b"/>
              <a:pathLst>
                <a:path w="2520950" h="338454">
                  <a:moveTo>
                    <a:pt x="2520695" y="0"/>
                  </a:moveTo>
                  <a:lnTo>
                    <a:pt x="0" y="0"/>
                  </a:lnTo>
                  <a:lnTo>
                    <a:pt x="0" y="338328"/>
                  </a:lnTo>
                  <a:lnTo>
                    <a:pt x="2520695" y="338328"/>
                  </a:lnTo>
                  <a:lnTo>
                    <a:pt x="2520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904479" y="4631563"/>
            <a:ext cx="222631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latin typeface="Arial"/>
                <a:cs typeface="Arial"/>
              </a:rPr>
              <a:t>Denzní </a:t>
            </a:r>
            <a:r>
              <a:rPr sz="1600" spc="-5" dirty="0">
                <a:latin typeface="Arial"/>
                <a:cs typeface="Arial"/>
              </a:rPr>
              <a:t>sekreční</a:t>
            </a:r>
            <a:r>
              <a:rPr sz="1600" spc="-10" dirty="0">
                <a:latin typeface="Arial"/>
                <a:cs typeface="Arial"/>
              </a:rPr>
              <a:t> granula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15255" y="3726193"/>
            <a:ext cx="3083560" cy="1175385"/>
            <a:chOff x="3191255" y="3726192"/>
            <a:chExt cx="3083560" cy="1175385"/>
          </a:xfrm>
        </p:grpSpPr>
        <p:sp>
          <p:nvSpPr>
            <p:cNvPr id="9" name="object 9"/>
            <p:cNvSpPr/>
            <p:nvPr/>
          </p:nvSpPr>
          <p:spPr>
            <a:xfrm>
              <a:off x="4343400" y="3726192"/>
              <a:ext cx="1930907" cy="10759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01133" y="3861054"/>
              <a:ext cx="1736089" cy="880744"/>
            </a:xfrm>
            <a:custGeom>
              <a:avLst/>
              <a:gdLst/>
              <a:ahLst/>
              <a:cxnLst/>
              <a:rect l="l" t="t" r="r" b="b"/>
              <a:pathLst>
                <a:path w="1736089" h="880745">
                  <a:moveTo>
                    <a:pt x="110760" y="34044"/>
                  </a:moveTo>
                  <a:lnTo>
                    <a:pt x="93709" y="68190"/>
                  </a:lnTo>
                  <a:lnTo>
                    <a:pt x="1718690" y="880618"/>
                  </a:lnTo>
                  <a:lnTo>
                    <a:pt x="1735708" y="846582"/>
                  </a:lnTo>
                  <a:lnTo>
                    <a:pt x="110760" y="34044"/>
                  </a:lnTo>
                  <a:close/>
                </a:path>
                <a:path w="1736089" h="880745">
                  <a:moveTo>
                    <a:pt x="127762" y="0"/>
                  </a:moveTo>
                  <a:lnTo>
                    <a:pt x="0" y="0"/>
                  </a:lnTo>
                  <a:lnTo>
                    <a:pt x="76707" y="102235"/>
                  </a:lnTo>
                  <a:lnTo>
                    <a:pt x="93709" y="68190"/>
                  </a:lnTo>
                  <a:lnTo>
                    <a:pt x="76707" y="59690"/>
                  </a:lnTo>
                  <a:lnTo>
                    <a:pt x="93725" y="25527"/>
                  </a:lnTo>
                  <a:lnTo>
                    <a:pt x="115014" y="25527"/>
                  </a:lnTo>
                  <a:lnTo>
                    <a:pt x="127762" y="0"/>
                  </a:lnTo>
                  <a:close/>
                </a:path>
                <a:path w="1736089" h="880745">
                  <a:moveTo>
                    <a:pt x="93725" y="25527"/>
                  </a:moveTo>
                  <a:lnTo>
                    <a:pt x="76707" y="59690"/>
                  </a:lnTo>
                  <a:lnTo>
                    <a:pt x="93709" y="68190"/>
                  </a:lnTo>
                  <a:lnTo>
                    <a:pt x="110760" y="34044"/>
                  </a:lnTo>
                  <a:lnTo>
                    <a:pt x="93725" y="25527"/>
                  </a:lnTo>
                  <a:close/>
                </a:path>
                <a:path w="1736089" h="880745">
                  <a:moveTo>
                    <a:pt x="115014" y="25527"/>
                  </a:moveTo>
                  <a:lnTo>
                    <a:pt x="93725" y="25527"/>
                  </a:lnTo>
                  <a:lnTo>
                    <a:pt x="110760" y="34044"/>
                  </a:lnTo>
                  <a:lnTo>
                    <a:pt x="115014" y="25527"/>
                  </a:lnTo>
                  <a:close/>
                </a:path>
              </a:pathLst>
            </a:custGeom>
            <a:solidFill>
              <a:srgbClr val="4AC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191255" y="4590351"/>
              <a:ext cx="3075432" cy="3109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48989" y="4668011"/>
              <a:ext cx="2879725" cy="114300"/>
            </a:xfrm>
            <a:custGeom>
              <a:avLst/>
              <a:gdLst/>
              <a:ahLst/>
              <a:cxnLst/>
              <a:rect l="l" t="t" r="r" b="b"/>
              <a:pathLst>
                <a:path w="2879725" h="114300">
                  <a:moveTo>
                    <a:pt x="114300" y="0"/>
                  </a:moveTo>
                  <a:lnTo>
                    <a:pt x="0" y="57150"/>
                  </a:lnTo>
                  <a:lnTo>
                    <a:pt x="114300" y="114300"/>
                  </a:lnTo>
                  <a:lnTo>
                    <a:pt x="114300" y="76200"/>
                  </a:lnTo>
                  <a:lnTo>
                    <a:pt x="95250" y="76200"/>
                  </a:lnTo>
                  <a:lnTo>
                    <a:pt x="95250" y="38100"/>
                  </a:lnTo>
                  <a:lnTo>
                    <a:pt x="114300" y="38100"/>
                  </a:lnTo>
                  <a:lnTo>
                    <a:pt x="114300" y="0"/>
                  </a:lnTo>
                  <a:close/>
                </a:path>
                <a:path w="2879725" h="114300">
                  <a:moveTo>
                    <a:pt x="114300" y="38100"/>
                  </a:moveTo>
                  <a:lnTo>
                    <a:pt x="95250" y="38100"/>
                  </a:lnTo>
                  <a:lnTo>
                    <a:pt x="95250" y="76200"/>
                  </a:lnTo>
                  <a:lnTo>
                    <a:pt x="114300" y="76200"/>
                  </a:lnTo>
                  <a:lnTo>
                    <a:pt x="114300" y="38100"/>
                  </a:lnTo>
                  <a:close/>
                </a:path>
                <a:path w="2879725" h="114300">
                  <a:moveTo>
                    <a:pt x="2879725" y="38100"/>
                  </a:moveTo>
                  <a:lnTo>
                    <a:pt x="114300" y="38100"/>
                  </a:lnTo>
                  <a:lnTo>
                    <a:pt x="114300" y="76200"/>
                  </a:lnTo>
                  <a:lnTo>
                    <a:pt x="2879725" y="76200"/>
                  </a:lnTo>
                  <a:lnTo>
                    <a:pt x="2879725" y="38100"/>
                  </a:lnTo>
                  <a:close/>
                </a:path>
              </a:pathLst>
            </a:custGeom>
            <a:solidFill>
              <a:srgbClr val="4AC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672577" y="4098087"/>
            <a:ext cx="167258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latin typeface="Arial"/>
                <a:cs typeface="Arial"/>
                <a:hlinkClick r:id="rId7"/>
              </a:rPr>
              <a:t>http://www.gwc.maricopa.edu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A6247E8-70A0-4BC0-911C-CA1FC0363DBD}"/>
              </a:ext>
            </a:extLst>
          </p:cNvPr>
          <p:cNvSpPr txBox="1"/>
          <p:nvPr/>
        </p:nvSpPr>
        <p:spPr>
          <a:xfrm>
            <a:off x="10652760" y="6076788"/>
            <a:ext cx="1720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Elektronová</a:t>
            </a:r>
            <a:r>
              <a:rPr lang="sk-SK" dirty="0"/>
              <a:t> mikroskopie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0294BB-6BE6-4B1D-8EE7-935ECDD26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/>
              <a:t>Typy vaziva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51E4185-371E-4FEA-8A03-EBF60D3AA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Mezenchym</a:t>
            </a:r>
          </a:p>
          <a:p>
            <a:r>
              <a:rPr lang="cs-CZ" dirty="0"/>
              <a:t>Rosolovité vazivo</a:t>
            </a:r>
          </a:p>
          <a:p>
            <a:r>
              <a:rPr lang="cs-CZ" dirty="0"/>
              <a:t>Kolagenní vazivo</a:t>
            </a:r>
          </a:p>
          <a:p>
            <a:pPr lvl="1"/>
            <a:r>
              <a:rPr lang="cs-CZ" dirty="0"/>
              <a:t>Řídké</a:t>
            </a:r>
          </a:p>
          <a:p>
            <a:pPr lvl="1"/>
            <a:r>
              <a:rPr lang="cs-CZ" dirty="0"/>
              <a:t>Husté</a:t>
            </a:r>
          </a:p>
          <a:p>
            <a:pPr lvl="2"/>
            <a:r>
              <a:rPr lang="cs-CZ" dirty="0"/>
              <a:t>Uspořádané</a:t>
            </a:r>
          </a:p>
          <a:p>
            <a:pPr lvl="2"/>
            <a:r>
              <a:rPr lang="cs-CZ" dirty="0"/>
              <a:t>Neuspořádané</a:t>
            </a:r>
          </a:p>
          <a:p>
            <a:r>
              <a:rPr lang="cs-CZ" dirty="0"/>
              <a:t>Retikulární vazivo</a:t>
            </a:r>
          </a:p>
          <a:p>
            <a:r>
              <a:rPr lang="cs-CZ" dirty="0"/>
              <a:t>Elastické vazivo</a:t>
            </a:r>
          </a:p>
          <a:p>
            <a:r>
              <a:rPr lang="cs-CZ" dirty="0"/>
              <a:t>Tukové vazivo</a:t>
            </a:r>
          </a:p>
        </p:txBody>
      </p:sp>
    </p:spTree>
    <p:extLst>
      <p:ext uri="{BB962C8B-B14F-4D97-AF65-F5344CB8AC3E}">
        <p14:creationId xmlns:p14="http://schemas.microsoft.com/office/powerpoint/2010/main" val="4029775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59" y="75843"/>
            <a:ext cx="11776238" cy="87459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800" spc="-5" dirty="0"/>
              <a:t>Rosolovité vazivo </a:t>
            </a:r>
            <a:r>
              <a:rPr lang="cs-CZ" sz="2800" dirty="0"/>
              <a:t>– převaha ECM</a:t>
            </a:r>
            <a:br>
              <a:rPr lang="cs-CZ" sz="2800" dirty="0"/>
            </a:br>
            <a:r>
              <a:rPr lang="cs-CZ" sz="2800" dirty="0"/>
              <a:t>			podpora a obal velkých cév pupečníku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63654" y="1065525"/>
            <a:ext cx="8906392" cy="5447351"/>
            <a:chOff x="16764" y="157371"/>
            <a:chExt cx="9826761" cy="6010269"/>
          </a:xfrm>
        </p:grpSpPr>
        <p:sp>
          <p:nvSpPr>
            <p:cNvPr id="4" name="object 4"/>
            <p:cNvSpPr/>
            <p:nvPr/>
          </p:nvSpPr>
          <p:spPr>
            <a:xfrm>
              <a:off x="16764" y="836675"/>
              <a:ext cx="9110472" cy="50977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cs-CZ"/>
            </a:p>
          </p:txBody>
        </p:sp>
        <p:sp>
          <p:nvSpPr>
            <p:cNvPr id="5" name="object 5"/>
            <p:cNvSpPr/>
            <p:nvPr/>
          </p:nvSpPr>
          <p:spPr>
            <a:xfrm>
              <a:off x="1991868" y="4808232"/>
              <a:ext cx="573011" cy="13533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cs-CZ"/>
            </a:p>
          </p:txBody>
        </p:sp>
        <p:sp>
          <p:nvSpPr>
            <p:cNvPr id="6" name="object 6"/>
            <p:cNvSpPr/>
            <p:nvPr/>
          </p:nvSpPr>
          <p:spPr>
            <a:xfrm>
              <a:off x="2033905" y="4943094"/>
              <a:ext cx="399415" cy="1156970"/>
            </a:xfrm>
            <a:custGeom>
              <a:avLst/>
              <a:gdLst/>
              <a:ahLst/>
              <a:cxnLst/>
              <a:rect l="l" t="t" r="r" b="b"/>
              <a:pathLst>
                <a:path w="399414" h="1156970">
                  <a:moveTo>
                    <a:pt x="326178" y="103335"/>
                  </a:moveTo>
                  <a:lnTo>
                    <a:pt x="0" y="1145247"/>
                  </a:lnTo>
                  <a:lnTo>
                    <a:pt x="36321" y="1156627"/>
                  </a:lnTo>
                  <a:lnTo>
                    <a:pt x="362630" y="114750"/>
                  </a:lnTo>
                  <a:lnTo>
                    <a:pt x="326178" y="103335"/>
                  </a:lnTo>
                  <a:close/>
                </a:path>
                <a:path w="399414" h="1156970">
                  <a:moveTo>
                    <a:pt x="392276" y="85216"/>
                  </a:moveTo>
                  <a:lnTo>
                    <a:pt x="331850" y="85216"/>
                  </a:lnTo>
                  <a:lnTo>
                    <a:pt x="368300" y="96646"/>
                  </a:lnTo>
                  <a:lnTo>
                    <a:pt x="362630" y="114750"/>
                  </a:lnTo>
                  <a:lnTo>
                    <a:pt x="398906" y="126110"/>
                  </a:lnTo>
                  <a:lnTo>
                    <a:pt x="392276" y="85216"/>
                  </a:lnTo>
                  <a:close/>
                </a:path>
                <a:path w="399414" h="1156970">
                  <a:moveTo>
                    <a:pt x="331850" y="85216"/>
                  </a:moveTo>
                  <a:lnTo>
                    <a:pt x="326178" y="103335"/>
                  </a:lnTo>
                  <a:lnTo>
                    <a:pt x="362630" y="114750"/>
                  </a:lnTo>
                  <a:lnTo>
                    <a:pt x="368300" y="96646"/>
                  </a:lnTo>
                  <a:lnTo>
                    <a:pt x="331850" y="85216"/>
                  </a:lnTo>
                  <a:close/>
                </a:path>
                <a:path w="399414" h="1156970">
                  <a:moveTo>
                    <a:pt x="378459" y="0"/>
                  </a:moveTo>
                  <a:lnTo>
                    <a:pt x="289813" y="91947"/>
                  </a:lnTo>
                  <a:lnTo>
                    <a:pt x="326178" y="103335"/>
                  </a:lnTo>
                  <a:lnTo>
                    <a:pt x="331850" y="85216"/>
                  </a:lnTo>
                  <a:lnTo>
                    <a:pt x="392276" y="85216"/>
                  </a:lnTo>
                  <a:lnTo>
                    <a:pt x="3784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lang="cs-CZ"/>
            </a:p>
          </p:txBody>
        </p:sp>
        <p:sp>
          <p:nvSpPr>
            <p:cNvPr id="7" name="object 7"/>
            <p:cNvSpPr/>
            <p:nvPr/>
          </p:nvSpPr>
          <p:spPr>
            <a:xfrm>
              <a:off x="2214371" y="4949952"/>
              <a:ext cx="1216164" cy="12176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cs-CZ"/>
            </a:p>
          </p:txBody>
        </p:sp>
        <p:sp>
          <p:nvSpPr>
            <p:cNvPr id="8" name="object 8"/>
            <p:cNvSpPr/>
            <p:nvPr/>
          </p:nvSpPr>
          <p:spPr>
            <a:xfrm>
              <a:off x="2256536" y="5084826"/>
              <a:ext cx="1021715" cy="1021715"/>
            </a:xfrm>
            <a:custGeom>
              <a:avLst/>
              <a:gdLst/>
              <a:ahLst/>
              <a:cxnLst/>
              <a:rect l="l" t="t" r="r" b="b"/>
              <a:pathLst>
                <a:path w="1021714" h="1021714">
                  <a:moveTo>
                    <a:pt x="927206" y="67331"/>
                  </a:moveTo>
                  <a:lnTo>
                    <a:pt x="0" y="994587"/>
                  </a:lnTo>
                  <a:lnTo>
                    <a:pt x="26924" y="1021537"/>
                  </a:lnTo>
                  <a:lnTo>
                    <a:pt x="954109" y="94276"/>
                  </a:lnTo>
                  <a:lnTo>
                    <a:pt x="927206" y="67331"/>
                  </a:lnTo>
                  <a:close/>
                </a:path>
                <a:path w="1021714" h="1021714">
                  <a:moveTo>
                    <a:pt x="1003530" y="53848"/>
                  </a:moveTo>
                  <a:lnTo>
                    <a:pt x="940688" y="53848"/>
                  </a:lnTo>
                  <a:lnTo>
                    <a:pt x="967613" y="80772"/>
                  </a:lnTo>
                  <a:lnTo>
                    <a:pt x="954109" y="94276"/>
                  </a:lnTo>
                  <a:lnTo>
                    <a:pt x="981075" y="121285"/>
                  </a:lnTo>
                  <a:lnTo>
                    <a:pt x="1003530" y="53848"/>
                  </a:lnTo>
                  <a:close/>
                </a:path>
                <a:path w="1021714" h="1021714">
                  <a:moveTo>
                    <a:pt x="940688" y="53848"/>
                  </a:moveTo>
                  <a:lnTo>
                    <a:pt x="927206" y="67331"/>
                  </a:lnTo>
                  <a:lnTo>
                    <a:pt x="954109" y="94276"/>
                  </a:lnTo>
                  <a:lnTo>
                    <a:pt x="967613" y="80772"/>
                  </a:lnTo>
                  <a:lnTo>
                    <a:pt x="940688" y="53848"/>
                  </a:lnTo>
                  <a:close/>
                </a:path>
                <a:path w="1021714" h="1021714">
                  <a:moveTo>
                    <a:pt x="1021461" y="0"/>
                  </a:moveTo>
                  <a:lnTo>
                    <a:pt x="900302" y="40386"/>
                  </a:lnTo>
                  <a:lnTo>
                    <a:pt x="927206" y="67331"/>
                  </a:lnTo>
                  <a:lnTo>
                    <a:pt x="940688" y="53848"/>
                  </a:lnTo>
                  <a:lnTo>
                    <a:pt x="1003530" y="53848"/>
                  </a:lnTo>
                  <a:lnTo>
                    <a:pt x="10214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lang="cs-CZ"/>
            </a:p>
          </p:txBody>
        </p:sp>
        <p:sp>
          <p:nvSpPr>
            <p:cNvPr id="9" name="object 9"/>
            <p:cNvSpPr/>
            <p:nvPr/>
          </p:nvSpPr>
          <p:spPr>
            <a:xfrm>
              <a:off x="1661159" y="3511296"/>
              <a:ext cx="310959" cy="264414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cs-CZ"/>
            </a:p>
          </p:txBody>
        </p:sp>
        <p:sp>
          <p:nvSpPr>
            <p:cNvPr id="10" name="object 10"/>
            <p:cNvSpPr/>
            <p:nvPr/>
          </p:nvSpPr>
          <p:spPr>
            <a:xfrm>
              <a:off x="1765172" y="3646170"/>
              <a:ext cx="146050" cy="2448560"/>
            </a:xfrm>
            <a:custGeom>
              <a:avLst/>
              <a:gdLst/>
              <a:ahLst/>
              <a:cxnLst/>
              <a:rect l="l" t="t" r="r" b="b"/>
              <a:pathLst>
                <a:path w="146050" h="2448560">
                  <a:moveTo>
                    <a:pt x="76133" y="113666"/>
                  </a:moveTo>
                  <a:lnTo>
                    <a:pt x="38033" y="114809"/>
                  </a:lnTo>
                  <a:lnTo>
                    <a:pt x="107695" y="2448496"/>
                  </a:lnTo>
                  <a:lnTo>
                    <a:pt x="145795" y="2447353"/>
                  </a:lnTo>
                  <a:lnTo>
                    <a:pt x="76133" y="113666"/>
                  </a:lnTo>
                  <a:close/>
                </a:path>
                <a:path w="146050" h="2448560">
                  <a:moveTo>
                    <a:pt x="53720" y="0"/>
                  </a:moveTo>
                  <a:lnTo>
                    <a:pt x="0" y="115950"/>
                  </a:lnTo>
                  <a:lnTo>
                    <a:pt x="38033" y="114809"/>
                  </a:lnTo>
                  <a:lnTo>
                    <a:pt x="37464" y="95757"/>
                  </a:lnTo>
                  <a:lnTo>
                    <a:pt x="75564" y="94614"/>
                  </a:lnTo>
                  <a:lnTo>
                    <a:pt x="104659" y="94614"/>
                  </a:lnTo>
                  <a:lnTo>
                    <a:pt x="53720" y="0"/>
                  </a:lnTo>
                  <a:close/>
                </a:path>
                <a:path w="146050" h="2448560">
                  <a:moveTo>
                    <a:pt x="75564" y="94614"/>
                  </a:moveTo>
                  <a:lnTo>
                    <a:pt x="37464" y="95757"/>
                  </a:lnTo>
                  <a:lnTo>
                    <a:pt x="38033" y="114809"/>
                  </a:lnTo>
                  <a:lnTo>
                    <a:pt x="76133" y="113666"/>
                  </a:lnTo>
                  <a:lnTo>
                    <a:pt x="75564" y="94614"/>
                  </a:lnTo>
                  <a:close/>
                </a:path>
                <a:path w="146050" h="2448560">
                  <a:moveTo>
                    <a:pt x="104659" y="94614"/>
                  </a:moveTo>
                  <a:lnTo>
                    <a:pt x="75564" y="94614"/>
                  </a:lnTo>
                  <a:lnTo>
                    <a:pt x="76133" y="113666"/>
                  </a:lnTo>
                  <a:lnTo>
                    <a:pt x="114300" y="112521"/>
                  </a:lnTo>
                  <a:lnTo>
                    <a:pt x="104659" y="946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lang="cs-CZ"/>
            </a:p>
          </p:txBody>
        </p:sp>
        <p:sp>
          <p:nvSpPr>
            <p:cNvPr id="11" name="object 11"/>
            <p:cNvSpPr/>
            <p:nvPr/>
          </p:nvSpPr>
          <p:spPr>
            <a:xfrm>
              <a:off x="5160264" y="4808232"/>
              <a:ext cx="789444" cy="13548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cs-CZ"/>
            </a:p>
          </p:txBody>
        </p:sp>
        <p:sp>
          <p:nvSpPr>
            <p:cNvPr id="12" name="object 12"/>
            <p:cNvSpPr/>
            <p:nvPr/>
          </p:nvSpPr>
          <p:spPr>
            <a:xfrm>
              <a:off x="5203443" y="4943094"/>
              <a:ext cx="593725" cy="1159510"/>
            </a:xfrm>
            <a:custGeom>
              <a:avLst/>
              <a:gdLst/>
              <a:ahLst/>
              <a:cxnLst/>
              <a:rect l="l" t="t" r="r" b="b"/>
              <a:pathLst>
                <a:path w="593725" h="1159510">
                  <a:moveTo>
                    <a:pt x="525101" y="93661"/>
                  </a:moveTo>
                  <a:lnTo>
                    <a:pt x="0" y="1142403"/>
                  </a:lnTo>
                  <a:lnTo>
                    <a:pt x="34035" y="1159471"/>
                  </a:lnTo>
                  <a:lnTo>
                    <a:pt x="559179" y="110722"/>
                  </a:lnTo>
                  <a:lnTo>
                    <a:pt x="525101" y="93661"/>
                  </a:lnTo>
                  <a:close/>
                </a:path>
                <a:path w="593725" h="1159510">
                  <a:moveTo>
                    <a:pt x="593216" y="76580"/>
                  </a:moveTo>
                  <a:lnTo>
                    <a:pt x="533653" y="76580"/>
                  </a:lnTo>
                  <a:lnTo>
                    <a:pt x="567689" y="93725"/>
                  </a:lnTo>
                  <a:lnTo>
                    <a:pt x="559179" y="110722"/>
                  </a:lnTo>
                  <a:lnTo>
                    <a:pt x="593216" y="127761"/>
                  </a:lnTo>
                  <a:lnTo>
                    <a:pt x="593216" y="76580"/>
                  </a:lnTo>
                  <a:close/>
                </a:path>
                <a:path w="593725" h="1159510">
                  <a:moveTo>
                    <a:pt x="533653" y="76580"/>
                  </a:moveTo>
                  <a:lnTo>
                    <a:pt x="525101" y="93661"/>
                  </a:lnTo>
                  <a:lnTo>
                    <a:pt x="559179" y="110722"/>
                  </a:lnTo>
                  <a:lnTo>
                    <a:pt x="567689" y="93725"/>
                  </a:lnTo>
                  <a:lnTo>
                    <a:pt x="533653" y="76580"/>
                  </a:lnTo>
                  <a:close/>
                </a:path>
                <a:path w="593725" h="1159510">
                  <a:moveTo>
                    <a:pt x="593216" y="0"/>
                  </a:moveTo>
                  <a:lnTo>
                    <a:pt x="490981" y="76580"/>
                  </a:lnTo>
                  <a:lnTo>
                    <a:pt x="525101" y="93661"/>
                  </a:lnTo>
                  <a:lnTo>
                    <a:pt x="533653" y="76580"/>
                  </a:lnTo>
                  <a:lnTo>
                    <a:pt x="593216" y="76580"/>
                  </a:lnTo>
                  <a:lnTo>
                    <a:pt x="593216" y="0"/>
                  </a:lnTo>
                  <a:close/>
                </a:path>
              </a:pathLst>
            </a:custGeom>
            <a:solidFill>
              <a:srgbClr val="4AC7FF"/>
            </a:solidFill>
          </p:spPr>
          <p:txBody>
            <a:bodyPr wrap="square" lIns="0" tIns="0" rIns="0" bIns="0" rtlCol="0"/>
            <a:lstStyle/>
            <a:p>
              <a:endParaRPr lang="cs-CZ"/>
            </a:p>
          </p:txBody>
        </p:sp>
        <p:sp>
          <p:nvSpPr>
            <p:cNvPr id="13" name="object 13"/>
            <p:cNvSpPr/>
            <p:nvPr/>
          </p:nvSpPr>
          <p:spPr>
            <a:xfrm>
              <a:off x="4486655" y="4232135"/>
              <a:ext cx="719315" cy="19278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cs-CZ"/>
            </a:p>
          </p:txBody>
        </p:sp>
        <p:sp>
          <p:nvSpPr>
            <p:cNvPr id="14" name="object 14"/>
            <p:cNvSpPr/>
            <p:nvPr/>
          </p:nvSpPr>
          <p:spPr>
            <a:xfrm>
              <a:off x="4621656" y="4367021"/>
              <a:ext cx="546100" cy="1732914"/>
            </a:xfrm>
            <a:custGeom>
              <a:avLst/>
              <a:gdLst/>
              <a:ahLst/>
              <a:cxnLst/>
              <a:rect l="l" t="t" r="r" b="b"/>
              <a:pathLst>
                <a:path w="546100" h="1732914">
                  <a:moveTo>
                    <a:pt x="73039" y="104402"/>
                  </a:moveTo>
                  <a:lnTo>
                    <a:pt x="36466" y="115081"/>
                  </a:lnTo>
                  <a:lnTo>
                    <a:pt x="509269" y="1732546"/>
                  </a:lnTo>
                  <a:lnTo>
                    <a:pt x="545845" y="1721853"/>
                  </a:lnTo>
                  <a:lnTo>
                    <a:pt x="73039" y="104402"/>
                  </a:lnTo>
                  <a:close/>
                </a:path>
                <a:path w="546100" h="1732914">
                  <a:moveTo>
                    <a:pt x="22732" y="0"/>
                  </a:moveTo>
                  <a:lnTo>
                    <a:pt x="0" y="125729"/>
                  </a:lnTo>
                  <a:lnTo>
                    <a:pt x="36466" y="115081"/>
                  </a:lnTo>
                  <a:lnTo>
                    <a:pt x="31114" y="96773"/>
                  </a:lnTo>
                  <a:lnTo>
                    <a:pt x="67690" y="86105"/>
                  </a:lnTo>
                  <a:lnTo>
                    <a:pt x="102538" y="86105"/>
                  </a:lnTo>
                  <a:lnTo>
                    <a:pt x="22732" y="0"/>
                  </a:lnTo>
                  <a:close/>
                </a:path>
                <a:path w="546100" h="1732914">
                  <a:moveTo>
                    <a:pt x="67690" y="86105"/>
                  </a:moveTo>
                  <a:lnTo>
                    <a:pt x="31114" y="96773"/>
                  </a:lnTo>
                  <a:lnTo>
                    <a:pt x="36466" y="115081"/>
                  </a:lnTo>
                  <a:lnTo>
                    <a:pt x="73039" y="104402"/>
                  </a:lnTo>
                  <a:lnTo>
                    <a:pt x="67690" y="86105"/>
                  </a:lnTo>
                  <a:close/>
                </a:path>
                <a:path w="546100" h="1732914">
                  <a:moveTo>
                    <a:pt x="102538" y="86105"/>
                  </a:moveTo>
                  <a:lnTo>
                    <a:pt x="67690" y="86105"/>
                  </a:lnTo>
                  <a:lnTo>
                    <a:pt x="73039" y="104402"/>
                  </a:lnTo>
                  <a:lnTo>
                    <a:pt x="109600" y="93725"/>
                  </a:lnTo>
                  <a:lnTo>
                    <a:pt x="102538" y="86105"/>
                  </a:lnTo>
                  <a:close/>
                </a:path>
              </a:pathLst>
            </a:custGeom>
            <a:solidFill>
              <a:srgbClr val="4AC7FF"/>
            </a:solidFill>
          </p:spPr>
          <p:txBody>
            <a:bodyPr wrap="square" lIns="0" tIns="0" rIns="0" bIns="0" rtlCol="0"/>
            <a:lstStyle/>
            <a:p>
              <a:endParaRPr lang="cs-CZ"/>
            </a:p>
          </p:txBody>
        </p:sp>
        <p:sp>
          <p:nvSpPr>
            <p:cNvPr id="15" name="object 15"/>
            <p:cNvSpPr/>
            <p:nvPr/>
          </p:nvSpPr>
          <p:spPr>
            <a:xfrm>
              <a:off x="7525521" y="157371"/>
              <a:ext cx="2318004" cy="271576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cs-CZ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511120" y="6512877"/>
            <a:ext cx="26473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sz="2000" spc="-5">
                <a:latin typeface="Arial"/>
                <a:cs typeface="Arial"/>
              </a:rPr>
              <a:t>jádra </a:t>
            </a:r>
            <a:r>
              <a:rPr lang="cs-CZ" sz="2000">
                <a:latin typeface="Arial"/>
                <a:cs typeface="Arial"/>
              </a:rPr>
              <a:t>fibrocytů -</a:t>
            </a:r>
            <a:r>
              <a:rPr lang="cs-CZ" sz="2000" spc="-100">
                <a:latin typeface="Arial"/>
                <a:cs typeface="Arial"/>
              </a:rPr>
              <a:t> </a:t>
            </a:r>
            <a:r>
              <a:rPr lang="cs-CZ" sz="2000" b="1" spc="-5">
                <a:solidFill>
                  <a:srgbClr val="CC0066"/>
                </a:solidFill>
                <a:latin typeface="Arial"/>
                <a:cs typeface="Arial"/>
              </a:rPr>
              <a:t>fialová</a:t>
            </a:r>
            <a:endParaRPr lang="cs-CZ"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12001" y="6512877"/>
            <a:ext cx="29337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cs-CZ" sz="2000" spc="-5">
                <a:latin typeface="Arial"/>
                <a:cs typeface="Arial"/>
              </a:rPr>
              <a:t>kolagenní vlákna </a:t>
            </a:r>
            <a:r>
              <a:rPr lang="cs-CZ" sz="2000">
                <a:latin typeface="Arial"/>
                <a:cs typeface="Arial"/>
              </a:rPr>
              <a:t>-</a:t>
            </a:r>
            <a:r>
              <a:rPr lang="cs-CZ" sz="2000" spc="-70">
                <a:latin typeface="Arial"/>
                <a:cs typeface="Arial"/>
              </a:rPr>
              <a:t> </a:t>
            </a:r>
            <a:r>
              <a:rPr lang="cs-CZ" sz="2000" b="1" spc="-5">
                <a:solidFill>
                  <a:srgbClr val="3366CC"/>
                </a:solidFill>
                <a:latin typeface="Arial"/>
                <a:cs typeface="Arial"/>
              </a:rPr>
              <a:t>modrá</a:t>
            </a:r>
            <a:endParaRPr lang="cs-CZ" sz="2000">
              <a:latin typeface="Arial"/>
              <a:cs typeface="Arial"/>
            </a:endParaRPr>
          </a:p>
        </p:txBody>
      </p:sp>
      <p:sp>
        <p:nvSpPr>
          <p:cNvPr id="18" name="Obdĺžnik 17">
            <a:extLst>
              <a:ext uri="{FF2B5EF4-FFF2-40B4-BE49-F238E27FC236}">
                <a16:creationId xmlns:a16="http://schemas.microsoft.com/office/drawing/2014/main" id="{96717A3F-6E49-4156-9C4D-70605A82EFBF}"/>
              </a:ext>
            </a:extLst>
          </p:cNvPr>
          <p:cNvSpPr/>
          <p:nvPr/>
        </p:nvSpPr>
        <p:spPr>
          <a:xfrm>
            <a:off x="10112683" y="6433834"/>
            <a:ext cx="2100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/>
              <a:t>funiculus</a:t>
            </a:r>
            <a:r>
              <a:rPr lang="cs-CZ" spc="-100"/>
              <a:t> </a:t>
            </a:r>
            <a:r>
              <a:rPr lang="cs-CZ"/>
              <a:t>umbilicalis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1EE4A92-859C-44FA-9622-1364A7A9C70A}"/>
              </a:ext>
            </a:extLst>
          </p:cNvPr>
          <p:cNvSpPr txBox="1"/>
          <p:nvPr/>
        </p:nvSpPr>
        <p:spPr>
          <a:xfrm>
            <a:off x="10317446" y="5531478"/>
            <a:ext cx="1720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azan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0615" y="536448"/>
            <a:ext cx="8430768" cy="63215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85249" y="59181"/>
            <a:ext cx="4342130" cy="44371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5" dirty="0">
                <a:solidFill>
                  <a:schemeClr val="tx1"/>
                </a:solidFill>
                <a:latin typeface="+mj-lt"/>
              </a:rPr>
              <a:t>Řídké kolagenní vazivo </a:t>
            </a:r>
            <a:r>
              <a:rPr sz="2800" b="0" dirty="0">
                <a:solidFill>
                  <a:schemeClr val="tx1"/>
                </a:solidFill>
                <a:latin typeface="+mj-lt"/>
              </a:rPr>
              <a:t>-</a:t>
            </a:r>
            <a:r>
              <a:rPr sz="2800" b="0" spc="-45" dirty="0">
                <a:solidFill>
                  <a:schemeClr val="tx1"/>
                </a:solidFill>
                <a:latin typeface="+mj-lt"/>
              </a:rPr>
              <a:t> </a:t>
            </a:r>
            <a:r>
              <a:rPr sz="2800" b="0" spc="-5" dirty="0">
                <a:solidFill>
                  <a:schemeClr val="tx1"/>
                </a:solidFill>
                <a:latin typeface="+mj-lt"/>
              </a:rPr>
              <a:t>jícen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59E9EB7-F642-4594-B22E-B3D8446ADD18}"/>
              </a:ext>
            </a:extLst>
          </p:cNvPr>
          <p:cNvSpPr txBox="1"/>
          <p:nvPr/>
        </p:nvSpPr>
        <p:spPr>
          <a:xfrm>
            <a:off x="10972766" y="6488665"/>
            <a:ext cx="1720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šafrán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29" y="136414"/>
            <a:ext cx="10515600" cy="44371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</a:pPr>
            <a:r>
              <a:rPr lang="cs-CZ" sz="2800" spc="-5" dirty="0"/>
              <a:t>Řídké kolagenní vazivo </a:t>
            </a:r>
            <a:r>
              <a:rPr lang="cs-CZ" sz="2800" dirty="0"/>
              <a:t>– velké množství základní hmoty 	</a:t>
            </a:r>
            <a:endParaRPr lang="cs-CZ" sz="2800" spc="-5" dirty="0"/>
          </a:p>
        </p:txBody>
      </p:sp>
      <p:sp>
        <p:nvSpPr>
          <p:cNvPr id="3" name="object 3"/>
          <p:cNvSpPr/>
          <p:nvPr/>
        </p:nvSpPr>
        <p:spPr>
          <a:xfrm>
            <a:off x="2242556" y="1160283"/>
            <a:ext cx="9134855" cy="51175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42020" y="1782201"/>
            <a:ext cx="16275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lamina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epithelialis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44860" y="2152152"/>
            <a:ext cx="18246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lamina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propria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62914" y="2321012"/>
            <a:ext cx="165036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lamina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muscularis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38299" y="3717555"/>
            <a:ext cx="1256030" cy="28854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>
              <a:spcBef>
                <a:spcPts val="330"/>
              </a:spcBef>
            </a:pPr>
            <a:r>
              <a:rPr sz="1600" spc="-5" dirty="0">
                <a:latin typeface="Arial"/>
                <a:cs typeface="Arial"/>
              </a:rPr>
              <a:t>submucosa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61745" y="5173102"/>
            <a:ext cx="50038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žl</a:t>
            </a:r>
            <a:r>
              <a:rPr sz="1600" spc="-10" dirty="0">
                <a:latin typeface="Arial"/>
                <a:cs typeface="Arial"/>
              </a:rPr>
              <a:t>á</a:t>
            </a:r>
            <a:r>
              <a:rPr sz="1600" spc="-5" dirty="0">
                <a:latin typeface="Arial"/>
                <a:cs typeface="Arial"/>
              </a:rPr>
              <a:t>za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44486" y="1609100"/>
            <a:ext cx="2306955" cy="3462654"/>
          </a:xfrm>
          <a:custGeom>
            <a:avLst/>
            <a:gdLst/>
            <a:ahLst/>
            <a:cxnLst/>
            <a:rect l="l" t="t" r="r" b="b"/>
            <a:pathLst>
              <a:path w="2306955" h="3462654">
                <a:moveTo>
                  <a:pt x="2306955" y="3462147"/>
                </a:moveTo>
                <a:lnTo>
                  <a:pt x="2300401" y="3409950"/>
                </a:lnTo>
                <a:lnTo>
                  <a:pt x="2294890" y="3365881"/>
                </a:lnTo>
                <a:lnTo>
                  <a:pt x="2270849" y="3381895"/>
                </a:lnTo>
                <a:lnTo>
                  <a:pt x="1728990" y="2568702"/>
                </a:lnTo>
                <a:lnTo>
                  <a:pt x="1756410" y="2568702"/>
                </a:lnTo>
                <a:lnTo>
                  <a:pt x="1756410" y="2228850"/>
                </a:lnTo>
                <a:lnTo>
                  <a:pt x="1502537" y="2228850"/>
                </a:lnTo>
                <a:lnTo>
                  <a:pt x="60248" y="64287"/>
                </a:lnTo>
                <a:lnTo>
                  <a:pt x="78397" y="52197"/>
                </a:lnTo>
                <a:lnTo>
                  <a:pt x="84315" y="48260"/>
                </a:lnTo>
                <a:lnTo>
                  <a:pt x="0" y="0"/>
                </a:lnTo>
                <a:lnTo>
                  <a:pt x="12026" y="96393"/>
                </a:lnTo>
                <a:lnTo>
                  <a:pt x="36106" y="80365"/>
                </a:lnTo>
                <a:lnTo>
                  <a:pt x="1467726" y="2228850"/>
                </a:lnTo>
                <a:lnTo>
                  <a:pt x="201930" y="2228850"/>
                </a:lnTo>
                <a:lnTo>
                  <a:pt x="201930" y="2568702"/>
                </a:lnTo>
                <a:lnTo>
                  <a:pt x="1694180" y="2568702"/>
                </a:lnTo>
                <a:lnTo>
                  <a:pt x="2246744" y="3397948"/>
                </a:lnTo>
                <a:lnTo>
                  <a:pt x="2222627" y="3414014"/>
                </a:lnTo>
                <a:lnTo>
                  <a:pt x="2306955" y="34621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724850" y="3867922"/>
            <a:ext cx="13360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tunica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mucosa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A5C32D37-9CAF-4D3C-8106-9D63BCA33D66}"/>
              </a:ext>
            </a:extLst>
          </p:cNvPr>
          <p:cNvSpPr/>
          <p:nvPr/>
        </p:nvSpPr>
        <p:spPr>
          <a:xfrm>
            <a:off x="595310" y="5620655"/>
            <a:ext cx="16472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tunica </a:t>
            </a:r>
            <a:r>
              <a:rPr lang="en-US" spc="-5" dirty="0"/>
              <a:t>mucosa, </a:t>
            </a:r>
            <a:endParaRPr lang="sk-SK" spc="-5" dirty="0"/>
          </a:p>
          <a:p>
            <a:r>
              <a:rPr lang="en-US" dirty="0" err="1"/>
              <a:t>tela</a:t>
            </a:r>
            <a:r>
              <a:rPr lang="en-US" spc="-30" dirty="0"/>
              <a:t> </a:t>
            </a:r>
            <a:r>
              <a:rPr lang="en-US" spc="-5" dirty="0"/>
              <a:t>submucosa</a:t>
            </a:r>
            <a:endParaRPr lang="en-US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1C03C65-7A17-4385-ABAE-1646A7CDBEBA}"/>
              </a:ext>
            </a:extLst>
          </p:cNvPr>
          <p:cNvSpPr txBox="1"/>
          <p:nvPr/>
        </p:nvSpPr>
        <p:spPr>
          <a:xfrm>
            <a:off x="10972766" y="6488665"/>
            <a:ext cx="1720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šafrán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0294BB-6BE6-4B1D-8EE7-935ECDD26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/>
              <a:t>Husté kolagéni vazivo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51E4185-371E-4FEA-8A03-EBF60D3AA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Uspořádané</a:t>
            </a:r>
          </a:p>
          <a:p>
            <a:pPr lvl="1"/>
            <a:r>
              <a:rPr lang="cs-CZ" dirty="0"/>
              <a:t>Těsně uspořádané svazky kolegyních vláken</a:t>
            </a:r>
          </a:p>
          <a:p>
            <a:pPr lvl="1"/>
            <a:r>
              <a:rPr lang="cs-CZ" dirty="0"/>
              <a:t>Fibroblasty menší stlačené</a:t>
            </a:r>
          </a:p>
          <a:p>
            <a:pPr lvl="1"/>
            <a:r>
              <a:rPr lang="cs-CZ" dirty="0"/>
              <a:t>Odolnost v tahu</a:t>
            </a:r>
          </a:p>
          <a:p>
            <a:pPr lvl="1"/>
            <a:r>
              <a:rPr lang="cs-CZ" dirty="0"/>
              <a:t>Vazy, šlachy</a:t>
            </a:r>
          </a:p>
          <a:p>
            <a:pPr lvl="1"/>
            <a:endParaRPr lang="cs-CZ" dirty="0"/>
          </a:p>
          <a:p>
            <a:r>
              <a:rPr lang="cs-CZ" dirty="0"/>
              <a:t>Neuspořádané</a:t>
            </a:r>
          </a:p>
          <a:p>
            <a:pPr lvl="1"/>
            <a:r>
              <a:rPr lang="cs-CZ" dirty="0"/>
              <a:t>Náhodné uspořádaní kolagenních vláken</a:t>
            </a:r>
          </a:p>
          <a:p>
            <a:pPr lvl="1"/>
            <a:r>
              <a:rPr lang="cs-CZ" dirty="0"/>
              <a:t>Málo ECM, </a:t>
            </a:r>
          </a:p>
          <a:p>
            <a:pPr lvl="1"/>
            <a:r>
              <a:rPr lang="cs-CZ" dirty="0"/>
              <a:t>Málo buněk (fibroblasty)</a:t>
            </a:r>
          </a:p>
          <a:p>
            <a:pPr lvl="1"/>
            <a:r>
              <a:rPr lang="cs-CZ" dirty="0"/>
              <a:t>Pouzdra orgánu </a:t>
            </a:r>
          </a:p>
        </p:txBody>
      </p:sp>
    </p:spTree>
    <p:extLst>
      <p:ext uri="{BB962C8B-B14F-4D97-AF65-F5344CB8AC3E}">
        <p14:creationId xmlns:p14="http://schemas.microsoft.com/office/powerpoint/2010/main" val="3778768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5123" y="661414"/>
            <a:ext cx="8202168" cy="61539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37482" y="133847"/>
            <a:ext cx="6424930" cy="44371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5" dirty="0">
                <a:solidFill>
                  <a:schemeClr val="tx1"/>
                </a:solidFill>
                <a:latin typeface="+mj-lt"/>
              </a:rPr>
              <a:t>Husté kolagenní vazivo uspořádané </a:t>
            </a:r>
            <a:r>
              <a:rPr sz="2800" b="0" dirty="0">
                <a:solidFill>
                  <a:schemeClr val="tx1"/>
                </a:solidFill>
                <a:latin typeface="+mj-lt"/>
              </a:rPr>
              <a:t>-</a:t>
            </a:r>
            <a:r>
              <a:rPr sz="2800" b="0" spc="-50" dirty="0">
                <a:solidFill>
                  <a:schemeClr val="tx1"/>
                </a:solidFill>
                <a:latin typeface="+mj-lt"/>
              </a:rPr>
              <a:t> </a:t>
            </a:r>
            <a:r>
              <a:rPr sz="2800" b="0" spc="-5" dirty="0">
                <a:solidFill>
                  <a:schemeClr val="tx1"/>
                </a:solidFill>
                <a:latin typeface="+mj-lt"/>
              </a:rPr>
              <a:t>šlacha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F3E07B4-25AD-47F6-801D-0D54404144A5}"/>
              </a:ext>
            </a:extLst>
          </p:cNvPr>
          <p:cNvSpPr txBox="1"/>
          <p:nvPr/>
        </p:nvSpPr>
        <p:spPr>
          <a:xfrm>
            <a:off x="10896600" y="6263640"/>
            <a:ext cx="77724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HE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8384" y="865632"/>
            <a:ext cx="9093835" cy="5920740"/>
            <a:chOff x="24383" y="865632"/>
            <a:chExt cx="9093835" cy="5920740"/>
          </a:xfrm>
        </p:grpSpPr>
        <p:sp>
          <p:nvSpPr>
            <p:cNvPr id="3" name="object 3"/>
            <p:cNvSpPr/>
            <p:nvPr/>
          </p:nvSpPr>
          <p:spPr>
            <a:xfrm>
              <a:off x="24383" y="865632"/>
              <a:ext cx="9093708" cy="56555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051" y="3933442"/>
              <a:ext cx="2031492" cy="28529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09200" y="224772"/>
            <a:ext cx="12200350" cy="44371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/>
              <a:t>Husté kolagenní vazivo </a:t>
            </a:r>
            <a:r>
              <a:rPr sz="2800" dirty="0"/>
              <a:t>neuspořádané -</a:t>
            </a:r>
            <a:r>
              <a:rPr sz="2800" spc="-114" dirty="0"/>
              <a:t> </a:t>
            </a:r>
            <a:r>
              <a:rPr sz="2800" dirty="0"/>
              <a:t>bělima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37793" y="6628893"/>
            <a:ext cx="176593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latin typeface="Arial"/>
                <a:cs typeface="Arial"/>
                <a:hlinkClick r:id="rId5"/>
              </a:rPr>
              <a:t>http://jmugica2003.blogspot.cz/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87641" y="3229355"/>
            <a:ext cx="1571625" cy="28725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2710"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bělima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(sclera)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87640" y="1854707"/>
            <a:ext cx="2109470" cy="28725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2710"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cévnatka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(choroidea)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38756" y="960120"/>
            <a:ext cx="757555" cy="28661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spcBef>
                <a:spcPts val="315"/>
              </a:spcBef>
            </a:pPr>
            <a:r>
              <a:rPr sz="1600" spc="-5" dirty="0">
                <a:latin typeface="Arial"/>
                <a:cs typeface="Arial"/>
              </a:rPr>
              <a:t>retina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D3E6A6C-6189-40F8-821D-85952577B453}"/>
              </a:ext>
            </a:extLst>
          </p:cNvPr>
          <p:cNvSpPr txBox="1"/>
          <p:nvPr/>
        </p:nvSpPr>
        <p:spPr>
          <a:xfrm>
            <a:off x="11003280" y="6050280"/>
            <a:ext cx="118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solidFill>
                  <a:srgbClr val="FF0000"/>
                </a:solidFill>
              </a:rPr>
              <a:t>barveni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33173" y="1189974"/>
            <a:ext cx="7629268" cy="5645612"/>
            <a:chOff x="515112" y="691894"/>
            <a:chExt cx="8620125" cy="6067425"/>
          </a:xfrm>
        </p:grpSpPr>
        <p:sp>
          <p:nvSpPr>
            <p:cNvPr id="3" name="object 3"/>
            <p:cNvSpPr/>
            <p:nvPr/>
          </p:nvSpPr>
          <p:spPr>
            <a:xfrm>
              <a:off x="515112" y="691894"/>
              <a:ext cx="8089392" cy="60670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cs-CZ"/>
            </a:p>
          </p:txBody>
        </p:sp>
        <p:sp>
          <p:nvSpPr>
            <p:cNvPr id="4" name="object 4"/>
            <p:cNvSpPr/>
            <p:nvPr/>
          </p:nvSpPr>
          <p:spPr>
            <a:xfrm>
              <a:off x="6074664" y="691896"/>
              <a:ext cx="3060191" cy="27020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cs-CZ"/>
            </a:p>
          </p:txBody>
        </p:sp>
        <p:sp>
          <p:nvSpPr>
            <p:cNvPr id="5" name="object 5"/>
            <p:cNvSpPr/>
            <p:nvPr/>
          </p:nvSpPr>
          <p:spPr>
            <a:xfrm>
              <a:off x="7956804" y="3316224"/>
              <a:ext cx="1152525" cy="247015"/>
            </a:xfrm>
            <a:custGeom>
              <a:avLst/>
              <a:gdLst/>
              <a:ahLst/>
              <a:cxnLst/>
              <a:rect l="l" t="t" r="r" b="b"/>
              <a:pathLst>
                <a:path w="1152525" h="247014">
                  <a:moveTo>
                    <a:pt x="1152144" y="0"/>
                  </a:moveTo>
                  <a:lnTo>
                    <a:pt x="0" y="0"/>
                  </a:lnTo>
                  <a:lnTo>
                    <a:pt x="0" y="246887"/>
                  </a:lnTo>
                  <a:lnTo>
                    <a:pt x="1152144" y="246887"/>
                  </a:lnTo>
                  <a:lnTo>
                    <a:pt x="1152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cs-CZ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907" y="120768"/>
            <a:ext cx="11562142" cy="1304844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2800" b="0" spc="-5" dirty="0">
                <a:solidFill>
                  <a:schemeClr val="tx1"/>
                </a:solidFill>
                <a:latin typeface="+mj-lt"/>
              </a:rPr>
              <a:t>Retikulární vazivo – jemná síť vláken s </a:t>
            </a:r>
            <a:r>
              <a:rPr lang="cs-CZ" sz="2800" b="0" spc="-5" dirty="0" err="1">
                <a:solidFill>
                  <a:schemeClr val="tx1"/>
                </a:solidFill>
                <a:latin typeface="+mj-lt"/>
              </a:rPr>
              <a:t>přopojenými</a:t>
            </a:r>
            <a:r>
              <a:rPr lang="cs-CZ" sz="2800" b="0" spc="-5" dirty="0">
                <a:solidFill>
                  <a:schemeClr val="tx1"/>
                </a:solidFill>
                <a:latin typeface="+mj-lt"/>
              </a:rPr>
              <a:t> fibroblasty (</a:t>
            </a:r>
            <a:r>
              <a:rPr lang="cs-CZ" sz="2800" b="0" spc="-5" dirty="0" err="1">
                <a:solidFill>
                  <a:schemeClr val="tx1"/>
                </a:solidFill>
                <a:latin typeface="+mj-lt"/>
              </a:rPr>
              <a:t>retik</a:t>
            </a:r>
            <a:r>
              <a:rPr lang="cs-CZ" sz="2800" b="0" spc="-5" dirty="0">
                <a:solidFill>
                  <a:schemeClr val="tx1"/>
                </a:solidFill>
                <a:latin typeface="+mj-lt"/>
              </a:rPr>
              <a:t>. </a:t>
            </a:r>
            <a:r>
              <a:rPr lang="cs-CZ" sz="2800" b="0" spc="-5" dirty="0" err="1">
                <a:solidFill>
                  <a:schemeClr val="tx1"/>
                </a:solidFill>
                <a:latin typeface="+mj-lt"/>
              </a:rPr>
              <a:t>bunky</a:t>
            </a:r>
            <a:r>
              <a:rPr lang="cs-CZ" sz="2800" b="0" spc="-5" dirty="0">
                <a:solidFill>
                  <a:schemeClr val="tx1"/>
                </a:solidFill>
                <a:latin typeface="+mj-lt"/>
              </a:rPr>
              <a:t>)</a:t>
            </a:r>
            <a:br>
              <a:rPr lang="cs-CZ" sz="2800" b="0" spc="-5" dirty="0">
                <a:solidFill>
                  <a:schemeClr val="tx1"/>
                </a:solidFill>
                <a:latin typeface="+mj-lt"/>
              </a:rPr>
            </a:br>
            <a:r>
              <a:rPr lang="cs-CZ" sz="2800" b="0" spc="-5" dirty="0">
                <a:solidFill>
                  <a:schemeClr val="tx1"/>
                </a:solidFill>
                <a:latin typeface="+mj-lt"/>
              </a:rPr>
              <a:t>                                   kostní dřeň, </a:t>
            </a:r>
            <a:br>
              <a:rPr lang="cs-CZ" sz="2800" b="0" spc="-5" dirty="0">
                <a:solidFill>
                  <a:schemeClr val="tx1"/>
                </a:solidFill>
                <a:latin typeface="+mj-lt"/>
              </a:rPr>
            </a:br>
            <a:endParaRPr lang="cs-CZ" sz="28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04419" y="3663743"/>
            <a:ext cx="9766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z="1000" spc="-10">
                <a:latin typeface="Arial"/>
                <a:cs typeface="Arial"/>
                <a:hlinkClick r:id="rId5"/>
              </a:rPr>
              <a:t>http://quizlet.com</a:t>
            </a:r>
            <a:endParaRPr lang="cs-CZ" sz="1000">
              <a:latin typeface="Arial"/>
              <a:cs typeface="Arial"/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09D2D39E-DECF-4CE0-A041-69592BB6C638}"/>
              </a:ext>
            </a:extLst>
          </p:cNvPr>
          <p:cNvSpPr/>
          <p:nvPr/>
        </p:nvSpPr>
        <p:spPr>
          <a:xfrm>
            <a:off x="252190" y="59830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/>
              <a:t>slezina</a:t>
            </a:r>
            <a:r>
              <a:rPr lang="cs-CZ" spc="25"/>
              <a:t> </a:t>
            </a:r>
            <a:r>
              <a:rPr lang="cs-CZ" spc="-5"/>
              <a:t>(impregnace) soli střibra</a:t>
            </a:r>
            <a:br>
              <a:rPr lang="cs-CZ" spc="-5"/>
            </a:br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0868" y="1086611"/>
            <a:ext cx="8965692" cy="5510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78147" y="395593"/>
            <a:ext cx="7560309" cy="381515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-5" dirty="0">
                <a:solidFill>
                  <a:schemeClr val="tx1"/>
                </a:solidFill>
                <a:latin typeface="+mj-lt"/>
              </a:rPr>
              <a:t>Retikulární vazivo - intestinum crassum</a:t>
            </a:r>
            <a:r>
              <a:rPr b="0" spc="90" dirty="0">
                <a:solidFill>
                  <a:schemeClr val="tx1"/>
                </a:solidFill>
                <a:latin typeface="+mj-lt"/>
              </a:rPr>
              <a:t> </a:t>
            </a:r>
            <a:r>
              <a:rPr b="0" spc="-5" dirty="0">
                <a:solidFill>
                  <a:schemeClr val="tx1"/>
                </a:solidFill>
                <a:latin typeface="+mj-lt"/>
              </a:rPr>
              <a:t>(HE)</a:t>
            </a:r>
            <a:endParaRPr b="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CFFD814-89CA-40C6-801E-C946D23C5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34" y="663879"/>
            <a:ext cx="12079266" cy="59999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/>
              <a:t>Původ</a:t>
            </a:r>
            <a:r>
              <a:rPr lang="cs-CZ" sz="2400" dirty="0"/>
              <a:t> – většinou mezenchym (derivát mezodermu), po případě </a:t>
            </a:r>
            <a:r>
              <a:rPr lang="cs-CZ" sz="2400" dirty="0" err="1"/>
              <a:t>ektomezenchým</a:t>
            </a:r>
            <a:endParaRPr lang="cs-CZ" sz="2400" dirty="0"/>
          </a:p>
          <a:p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Funkce – </a:t>
            </a:r>
            <a:r>
              <a:rPr lang="cs-CZ" sz="2400" dirty="0"/>
              <a:t>podpůrná a spojovací</a:t>
            </a:r>
          </a:p>
          <a:p>
            <a:pPr marL="0" indent="0">
              <a:buNone/>
            </a:pPr>
            <a:r>
              <a:rPr lang="cs-CZ" sz="2400" dirty="0"/>
              <a:t>	    metabolická podpora a zprostředkovaný výměny živin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Obecná stavba – </a:t>
            </a:r>
            <a:r>
              <a:rPr lang="cs-CZ" sz="2400" dirty="0"/>
              <a:t>buňky</a:t>
            </a:r>
          </a:p>
          <a:p>
            <a:pPr marL="0" indent="0">
              <a:buNone/>
            </a:pPr>
            <a:r>
              <a:rPr lang="cs-CZ" sz="2400" dirty="0"/>
              <a:t>		     mezibuněčná hmota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Mezibuněčná hmota (extracelulární matrix ECM) - </a:t>
            </a:r>
            <a:r>
              <a:rPr lang="cs-CZ" sz="2400" dirty="0"/>
              <a:t>vyšší podíl jako u jiných tkaniv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Základní dělení </a:t>
            </a:r>
            <a:r>
              <a:rPr lang="cs-CZ" sz="2400" dirty="0"/>
              <a:t>– Vazivo</a:t>
            </a:r>
          </a:p>
          <a:p>
            <a:pPr marL="0" indent="0">
              <a:buNone/>
            </a:pPr>
            <a:r>
              <a:rPr lang="cs-CZ" sz="2400" dirty="0"/>
              <a:t>		      Chrupavka</a:t>
            </a:r>
          </a:p>
          <a:p>
            <a:pPr marL="0" indent="0">
              <a:buNone/>
            </a:pPr>
            <a:r>
              <a:rPr lang="cs-CZ" sz="2400" dirty="0"/>
              <a:t>		      Kost</a:t>
            </a:r>
          </a:p>
          <a:p>
            <a:pPr marL="0" indent="0">
              <a:buNone/>
            </a:pPr>
            <a:r>
              <a:rPr lang="cs-CZ" sz="2400" dirty="0"/>
              <a:t>		      Tekuté pojivá (krev, lymfa)</a:t>
            </a:r>
          </a:p>
          <a:p>
            <a:pPr marL="0" indent="0">
              <a:buNone/>
            </a:pP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6658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99609" y="134112"/>
            <a:ext cx="8782812" cy="6589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cs-CZ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579" y="134112"/>
            <a:ext cx="9630039" cy="1304844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2800" b="0" spc="-5" dirty="0">
                <a:solidFill>
                  <a:schemeClr val="tx1"/>
                </a:solidFill>
                <a:latin typeface="+mj-lt"/>
              </a:rPr>
              <a:t>Elastické vazivo –</a:t>
            </a:r>
            <a:r>
              <a:rPr lang="cs-CZ" sz="2800" b="0" spc="2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800" b="0" spc="-5" dirty="0">
                <a:solidFill>
                  <a:schemeClr val="tx1"/>
                </a:solidFill>
                <a:latin typeface="+mj-lt"/>
              </a:rPr>
              <a:t>převážné vláknitá složka</a:t>
            </a:r>
            <a:br>
              <a:rPr lang="cs-CZ" sz="2800" b="0" spc="-5" dirty="0">
                <a:solidFill>
                  <a:schemeClr val="tx1"/>
                </a:solidFill>
                <a:latin typeface="+mj-lt"/>
              </a:rPr>
            </a:br>
            <a:r>
              <a:rPr lang="cs-CZ" sz="2800" b="0" spc="-5" dirty="0">
                <a:solidFill>
                  <a:schemeClr val="tx1"/>
                </a:solidFill>
                <a:latin typeface="+mj-lt"/>
              </a:rPr>
              <a:t> - svazky tlustých, rovnoběžně uspořádaných elastických vláken</a:t>
            </a:r>
            <a:br>
              <a:rPr lang="cs-CZ" sz="2800" b="0" spc="-5" dirty="0">
                <a:solidFill>
                  <a:schemeClr val="tx1"/>
                </a:solidFill>
                <a:latin typeface="+mj-lt"/>
              </a:rPr>
            </a:br>
            <a:r>
              <a:rPr lang="cs-CZ" sz="2800" b="0" spc="-5" dirty="0">
                <a:solidFill>
                  <a:schemeClr val="tx1"/>
                </a:solidFill>
                <a:latin typeface="+mj-lt"/>
              </a:rPr>
              <a:t> - stěna velkých cév</a:t>
            </a:r>
            <a:endParaRPr lang="cs-CZ" sz="28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48895" y="6152267"/>
            <a:ext cx="28892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z="1600" spc="-5">
                <a:highlight>
                  <a:srgbClr val="FF00FF"/>
                </a:highlight>
                <a:latin typeface="Arial"/>
                <a:cs typeface="Arial"/>
              </a:rPr>
              <a:t>jádra hladkých svalových</a:t>
            </a:r>
            <a:r>
              <a:rPr lang="cs-CZ" sz="1600" spc="-85">
                <a:highlight>
                  <a:srgbClr val="FF00FF"/>
                </a:highlight>
                <a:latin typeface="Arial"/>
                <a:cs typeface="Arial"/>
              </a:rPr>
              <a:t> </a:t>
            </a:r>
            <a:r>
              <a:rPr lang="cs-CZ" sz="1600" spc="-10">
                <a:highlight>
                  <a:srgbClr val="FF00FF"/>
                </a:highlight>
                <a:latin typeface="Arial"/>
                <a:cs typeface="Arial"/>
              </a:rPr>
              <a:t>buněk</a:t>
            </a:r>
            <a:endParaRPr lang="cs-CZ" sz="1600">
              <a:highlight>
                <a:srgbClr val="FF00FF"/>
              </a:highlight>
              <a:latin typeface="Arial"/>
              <a:cs typeface="Arial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C82DE1A-7ED0-4DF5-B8F0-E82D65101729}"/>
              </a:ext>
            </a:extLst>
          </p:cNvPr>
          <p:cNvSpPr/>
          <p:nvPr/>
        </p:nvSpPr>
        <p:spPr>
          <a:xfrm>
            <a:off x="237360" y="6354556"/>
            <a:ext cx="801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00"/>
                </a:solidFill>
                <a:latin typeface="-apple-system"/>
              </a:rPr>
              <a:t>Orcein</a:t>
            </a:r>
            <a:endParaRPr lang="cs-CZ" b="0" i="0">
              <a:solidFill>
                <a:srgbClr val="000000"/>
              </a:solidFill>
              <a:effectLst/>
              <a:latin typeface="-apple-syste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67B9FA-D4CC-4364-A023-6E0AB490B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Tuková tkáň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4FB7061-170D-4306-B51A-7A7AC9489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málo vláken, hodně buněk,</a:t>
            </a:r>
          </a:p>
          <a:p>
            <a:r>
              <a:rPr lang="cs-CZ" dirty="0"/>
              <a:t>retikulární a kolagenní vlákna </a:t>
            </a:r>
          </a:p>
          <a:p>
            <a:r>
              <a:rPr lang="cs-CZ" dirty="0"/>
              <a:t>hnědá x bílá tuková tkáň</a:t>
            </a:r>
          </a:p>
        </p:txBody>
      </p:sp>
      <p:pic>
        <p:nvPicPr>
          <p:cNvPr id="1026" name="Picture 2" descr="https://upload.wikimedia.org/wikipedia/commons/2/27/Yellow_adipose_tissue_in_paraffin_section_-_lipids_washed_out.jpg">
            <a:extLst>
              <a:ext uri="{FF2B5EF4-FFF2-40B4-BE49-F238E27FC236}">
                <a16:creationId xmlns:a16="http://schemas.microsoft.com/office/drawing/2014/main" id="{67DF9F8D-57F5-4C55-88BB-1C9B89731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3862966"/>
            <a:ext cx="3854174" cy="276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wikiskripta.eu/images/thumb/c/c0/22_c_Hnedy_tuk_400x.jpg/1024px-22_c_Hnedy_tuk_400x.jpg">
            <a:extLst>
              <a:ext uri="{FF2B5EF4-FFF2-40B4-BE49-F238E27FC236}">
                <a16:creationId xmlns:a16="http://schemas.microsoft.com/office/drawing/2014/main" id="{62B32BA6-4EBE-402B-AB84-3F43CF932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121" y="3862965"/>
            <a:ext cx="3685404" cy="276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667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A91F6D-9932-4C2F-9FF8-EF357D2F6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Chrupavka</a:t>
            </a:r>
            <a:endParaRPr lang="cs-CZ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EC759CA-ABB4-411F-B0EC-75666E2D2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Pevná a odolná, tuhá a pružná </a:t>
            </a:r>
          </a:p>
          <a:p>
            <a:r>
              <a:rPr lang="cs-CZ" dirty="0"/>
              <a:t>Mechanická a podporní funkce</a:t>
            </a:r>
          </a:p>
          <a:p>
            <a:r>
              <a:rPr lang="cs-CZ" dirty="0"/>
              <a:t>Velké množství amorfní hmoty</a:t>
            </a:r>
          </a:p>
          <a:p>
            <a:r>
              <a:rPr lang="cs-CZ" dirty="0"/>
              <a:t>Avaskulární tkáň, bez inervace</a:t>
            </a:r>
          </a:p>
          <a:p>
            <a:r>
              <a:rPr lang="cs-CZ" b="1" dirty="0"/>
              <a:t>Perichondrium</a:t>
            </a:r>
            <a:r>
              <a:rPr lang="cs-CZ" dirty="0"/>
              <a:t> – je pouzdro z hustého kolagenního vaziva, které chrupavku obaluje</a:t>
            </a:r>
          </a:p>
          <a:p>
            <a:r>
              <a:rPr lang="cs-CZ" dirty="0"/>
              <a:t>Dělení: </a:t>
            </a:r>
          </a:p>
          <a:p>
            <a:pPr lvl="1"/>
            <a:r>
              <a:rPr lang="cs-CZ" dirty="0"/>
              <a:t>Hyalinní </a:t>
            </a:r>
          </a:p>
          <a:p>
            <a:pPr lvl="1"/>
            <a:r>
              <a:rPr lang="cs-CZ" dirty="0"/>
              <a:t>Elastická</a:t>
            </a:r>
          </a:p>
          <a:p>
            <a:pPr lvl="1"/>
            <a:r>
              <a:rPr lang="cs-CZ" dirty="0"/>
              <a:t>Vazivová</a:t>
            </a:r>
          </a:p>
          <a:p>
            <a:pPr lvl="1"/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2207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0BAD2C-DACE-42C6-8C2C-950D7EA82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/>
              <a:t>Buňky chrupavky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D245573-9E07-467F-AAFA-1A5B61CC1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Chondrocyty</a:t>
            </a:r>
          </a:p>
          <a:p>
            <a:pPr lvl="1"/>
            <a:r>
              <a:rPr lang="cs-CZ" dirty="0"/>
              <a:t>Produkce základní hmoty a vláken</a:t>
            </a:r>
          </a:p>
          <a:p>
            <a:pPr lvl="1"/>
            <a:r>
              <a:rPr lang="cs-CZ" dirty="0"/>
              <a:t>Často v </a:t>
            </a:r>
            <a:r>
              <a:rPr lang="cs-CZ" dirty="0" err="1"/>
              <a:t>izogenetických</a:t>
            </a:r>
            <a:r>
              <a:rPr lang="cs-CZ" dirty="0"/>
              <a:t> skupinkách v dutinkách(</a:t>
            </a:r>
            <a:r>
              <a:rPr lang="cs-CZ" dirty="0" err="1"/>
              <a:t>lakúny</a:t>
            </a:r>
            <a:r>
              <a:rPr lang="cs-CZ" dirty="0"/>
              <a:t>)</a:t>
            </a:r>
          </a:p>
          <a:p>
            <a:pPr lvl="1"/>
            <a:endParaRPr lang="cs-CZ" b="1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9B0E275A-BBAB-46E5-934B-53BD8FB1D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784" y="3036815"/>
            <a:ext cx="5000472" cy="372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52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D6BA691-5295-40FA-AC78-E68D7BCE8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0515600" cy="6065241"/>
          </a:xfrm>
        </p:spPr>
        <p:txBody>
          <a:bodyPr>
            <a:normAutofit/>
          </a:bodyPr>
          <a:lstStyle/>
          <a:p>
            <a:r>
              <a:rPr lang="cs-CZ" dirty="0">
                <a:latin typeface="+mj-lt"/>
              </a:rPr>
              <a:t>Hyalinní chrupavka- homogenní a sklovitá, nejběžnější </a:t>
            </a:r>
          </a:p>
          <a:p>
            <a:pPr lvl="1"/>
            <a:r>
              <a:rPr lang="cs-CZ" dirty="0"/>
              <a:t>Kloubní plochy pohyblivých kloubu, výztuž steny velkých dýchacích cest</a:t>
            </a:r>
          </a:p>
          <a:p>
            <a:pPr lvl="1"/>
            <a:r>
              <a:rPr lang="cs-CZ" dirty="0"/>
              <a:t>V embryonálním vývoji – základ většiny kostí </a:t>
            </a:r>
          </a:p>
          <a:p>
            <a:pPr lvl="1"/>
            <a:r>
              <a:rPr lang="cs-CZ" dirty="0"/>
              <a:t>Chondrocyty se vyskytují jednotlivě anebo v malých </a:t>
            </a:r>
            <a:r>
              <a:rPr lang="cs-CZ" dirty="0" err="1"/>
              <a:t>izogennych</a:t>
            </a:r>
            <a:r>
              <a:rPr lang="cs-CZ" dirty="0"/>
              <a:t> skupinách</a:t>
            </a:r>
          </a:p>
        </p:txBody>
      </p:sp>
      <p:pic>
        <p:nvPicPr>
          <p:cNvPr id="4" name="Picture 4" descr="hyalinní chrupavka">
            <a:extLst>
              <a:ext uri="{FF2B5EF4-FFF2-40B4-BE49-F238E27FC236}">
                <a16:creationId xmlns:a16="http://schemas.microsoft.com/office/drawing/2014/main" id="{83E7CF96-B14F-4A57-956A-DB891D67F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75521" y="2010317"/>
            <a:ext cx="6580711" cy="4847684"/>
          </a:xfrm>
          <a:prstGeom prst="rect">
            <a:avLst/>
          </a:prstGeom>
        </p:spPr>
      </p:pic>
      <p:pic>
        <p:nvPicPr>
          <p:cNvPr id="5" name="Obrázek 1">
            <a:extLst>
              <a:ext uri="{FF2B5EF4-FFF2-40B4-BE49-F238E27FC236}">
                <a16:creationId xmlns:a16="http://schemas.microsoft.com/office/drawing/2014/main" id="{6E3572AE-8308-43A3-B30C-80CDFD97A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063" y="1879431"/>
            <a:ext cx="1697161" cy="1306815"/>
          </a:xfrm>
          <a:prstGeom prst="rect">
            <a:avLst/>
          </a:prstGeom>
        </p:spPr>
      </p:pic>
      <p:sp>
        <p:nvSpPr>
          <p:cNvPr id="6" name="TextovéPole 4">
            <a:extLst>
              <a:ext uri="{FF2B5EF4-FFF2-40B4-BE49-F238E27FC236}">
                <a16:creationId xmlns:a16="http://schemas.microsoft.com/office/drawing/2014/main" id="{79A59E59-FB66-49CC-9D9B-037F80442B4C}"/>
              </a:ext>
            </a:extLst>
          </p:cNvPr>
          <p:cNvSpPr txBox="1"/>
          <p:nvPr/>
        </p:nvSpPr>
        <p:spPr>
          <a:xfrm>
            <a:off x="7865418" y="3182516"/>
            <a:ext cx="122444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/>
              <a:t>http://www3.delta.edu/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198F3505-5728-44A2-A1FB-860126245E69}"/>
              </a:ext>
            </a:extLst>
          </p:cNvPr>
          <p:cNvSpPr/>
          <p:nvPr/>
        </p:nvSpPr>
        <p:spPr>
          <a:xfrm>
            <a:off x="8418016" y="6406984"/>
            <a:ext cx="1343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trachea (HE)</a:t>
            </a:r>
          </a:p>
        </p:txBody>
      </p:sp>
    </p:spTree>
    <p:extLst>
      <p:ext uri="{BB962C8B-B14F-4D97-AF65-F5344CB8AC3E}">
        <p14:creationId xmlns:p14="http://schemas.microsoft.com/office/powerpoint/2010/main" val="3745997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48AA811-FA70-4DBC-8D0E-E6BCF6B56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latin typeface="+mj-lt"/>
              </a:rPr>
              <a:t>Elastická chrupavka – </a:t>
            </a:r>
          </a:p>
          <a:p>
            <a:pPr lvl="1"/>
            <a:r>
              <a:rPr lang="cs-CZ" dirty="0"/>
              <a:t>převládají elastická vlákna </a:t>
            </a:r>
          </a:p>
          <a:p>
            <a:pPr lvl="1"/>
            <a:r>
              <a:rPr lang="cs-CZ" dirty="0"/>
              <a:t>žlutavá, pružná, ohebná </a:t>
            </a:r>
          </a:p>
          <a:p>
            <a:pPr lvl="1"/>
            <a:r>
              <a:rPr lang="cs-CZ" dirty="0"/>
              <a:t>Chondrocyty - velmi malé </a:t>
            </a:r>
            <a:r>
              <a:rPr lang="cs-CZ" dirty="0" err="1"/>
              <a:t>izogenetické</a:t>
            </a:r>
            <a:r>
              <a:rPr lang="cs-CZ" dirty="0"/>
              <a:t> skupiny</a:t>
            </a:r>
          </a:p>
          <a:p>
            <a:pPr lvl="1"/>
            <a:r>
              <a:rPr lang="cs-CZ" dirty="0"/>
              <a:t>výskyt : ušní boltce, hrtanová příklopka </a:t>
            </a:r>
          </a:p>
          <a:p>
            <a:endParaRPr lang="cs-CZ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77FAC0B0-1DD3-4034-9176-1294BF8F1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043" y="2112735"/>
            <a:ext cx="6424017" cy="4684297"/>
          </a:xfrm>
          <a:prstGeom prst="rect">
            <a:avLst/>
          </a:prstGeom>
        </p:spPr>
      </p:pic>
      <p:sp>
        <p:nvSpPr>
          <p:cNvPr id="5" name="TextovéPole 3">
            <a:extLst>
              <a:ext uri="{FF2B5EF4-FFF2-40B4-BE49-F238E27FC236}">
                <a16:creationId xmlns:a16="http://schemas.microsoft.com/office/drawing/2014/main" id="{CD128096-2C07-4169-966B-D25C49B39A14}"/>
              </a:ext>
            </a:extLst>
          </p:cNvPr>
          <p:cNvSpPr txBox="1"/>
          <p:nvPr/>
        </p:nvSpPr>
        <p:spPr>
          <a:xfrm>
            <a:off x="3106624" y="6357115"/>
            <a:ext cx="1683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/>
              <a:t>perichondrium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8F31926A-0A87-4141-B1F8-8F6556B963D6}"/>
              </a:ext>
            </a:extLst>
          </p:cNvPr>
          <p:cNvSpPr/>
          <p:nvPr/>
        </p:nvSpPr>
        <p:spPr>
          <a:xfrm>
            <a:off x="9530641" y="6427700"/>
            <a:ext cx="771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orcein</a:t>
            </a:r>
          </a:p>
        </p:txBody>
      </p:sp>
    </p:spTree>
    <p:extLst>
      <p:ext uri="{BB962C8B-B14F-4D97-AF65-F5344CB8AC3E}">
        <p14:creationId xmlns:p14="http://schemas.microsoft.com/office/powerpoint/2010/main" val="3996643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2238"/>
            <a:ext cx="8147248" cy="642466"/>
          </a:xfrm>
        </p:spPr>
        <p:txBody>
          <a:bodyPr/>
          <a:lstStyle/>
          <a:p>
            <a:pPr eaLnBrk="1" hangingPunct="1"/>
            <a:r>
              <a:rPr lang="cs-CZ" sz="2800" dirty="0"/>
              <a:t>Elastická chrupavka – </a:t>
            </a:r>
            <a:r>
              <a:rPr lang="cs-CZ" sz="2800" dirty="0" err="1"/>
              <a:t>aurikula</a:t>
            </a:r>
            <a:r>
              <a:rPr lang="cs-CZ" sz="2800" dirty="0"/>
              <a:t> (HE)</a:t>
            </a:r>
          </a:p>
        </p:txBody>
      </p:sp>
      <p:pic>
        <p:nvPicPr>
          <p:cNvPr id="23556" name="Picture 8" descr="elastická chrupavk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0" y="812090"/>
            <a:ext cx="8100392" cy="6025251"/>
          </a:xfrm>
        </p:spPr>
      </p:pic>
      <p:pic>
        <p:nvPicPr>
          <p:cNvPr id="23555" name="Picture 5" descr="elastická chrupavka schem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7964315" y="260648"/>
            <a:ext cx="2524125" cy="1943100"/>
          </a:xfrm>
        </p:spPr>
      </p:pic>
      <p:sp>
        <p:nvSpPr>
          <p:cNvPr id="7" name="TextovéPole 6"/>
          <p:cNvSpPr txBox="1"/>
          <p:nvPr/>
        </p:nvSpPr>
        <p:spPr>
          <a:xfrm>
            <a:off x="8976320" y="2192086"/>
            <a:ext cx="15841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http://www3.delta.edu/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6AA58E1E-6C94-442B-98D8-75588D71B81E}"/>
              </a:ext>
            </a:extLst>
          </p:cNvPr>
          <p:cNvSpPr/>
          <p:nvPr/>
        </p:nvSpPr>
        <p:spPr>
          <a:xfrm>
            <a:off x="9789323" y="641268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HE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7ACCBFE-EC58-47E6-A18C-BCF70AD59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0515600" cy="4351338"/>
          </a:xfrm>
        </p:spPr>
        <p:txBody>
          <a:bodyPr/>
          <a:lstStyle/>
          <a:p>
            <a:r>
              <a:rPr lang="cs-CZ" dirty="0">
                <a:latin typeface="+mj-lt"/>
              </a:rPr>
              <a:t>Vazivová chrupavka</a:t>
            </a:r>
          </a:p>
          <a:p>
            <a:pPr lvl="1"/>
            <a:r>
              <a:rPr lang="cs-CZ" dirty="0"/>
              <a:t>chondrocyty izolované nebo v malých skupinách nad sebou </a:t>
            </a:r>
          </a:p>
          <a:p>
            <a:pPr lvl="1"/>
            <a:r>
              <a:rPr lang="cs-CZ" dirty="0"/>
              <a:t>matrix – převažuje vláknitá složka, tvořená silnými kolagenními vlákny  bez perichondria</a:t>
            </a:r>
          </a:p>
          <a:p>
            <a:pPr lvl="1"/>
            <a:r>
              <a:rPr lang="cs-CZ" dirty="0"/>
              <a:t>převládají kolagenní vlákna - bílá, odolná na tlak a tah - výskyt : meziobratlové ploténky stydká spona nitrokloubní destičky </a:t>
            </a:r>
          </a:p>
          <a:p>
            <a:endParaRPr lang="cs-CZ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80035DAD-65DC-44AE-89E7-F0E6CB5B3BCB}"/>
              </a:ext>
            </a:extLst>
          </p:cNvPr>
          <p:cNvSpPr/>
          <p:nvPr/>
        </p:nvSpPr>
        <p:spPr>
          <a:xfrm>
            <a:off x="9751075" y="6488668"/>
            <a:ext cx="2440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meziobratlová ploténka 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37665C25-146B-4522-B012-E151E926B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318" y="2427177"/>
            <a:ext cx="6017509" cy="4400865"/>
          </a:xfrm>
          <a:prstGeom prst="rect">
            <a:avLst/>
          </a:prstGeom>
        </p:spPr>
      </p:pic>
      <p:pic>
        <p:nvPicPr>
          <p:cNvPr id="6" name="Picture 7" descr="fibrocart">
            <a:extLst>
              <a:ext uri="{FF2B5EF4-FFF2-40B4-BE49-F238E27FC236}">
                <a16:creationId xmlns:a16="http://schemas.microsoft.com/office/drawing/2014/main" id="{2069E0E5-423A-4ED9-B135-F02C6CF9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70162" y="2479427"/>
            <a:ext cx="1440524" cy="1186648"/>
          </a:xfrm>
          <a:prstGeom prst="rect">
            <a:avLst/>
          </a:prstGeom>
        </p:spPr>
      </p:pic>
      <p:sp>
        <p:nvSpPr>
          <p:cNvPr id="7" name="TextovéPole 4">
            <a:extLst>
              <a:ext uri="{FF2B5EF4-FFF2-40B4-BE49-F238E27FC236}">
                <a16:creationId xmlns:a16="http://schemas.microsoft.com/office/drawing/2014/main" id="{65CA4443-DD7B-4301-8531-F7D26A0FE185}"/>
              </a:ext>
            </a:extLst>
          </p:cNvPr>
          <p:cNvSpPr txBox="1"/>
          <p:nvPr/>
        </p:nvSpPr>
        <p:spPr>
          <a:xfrm>
            <a:off x="7963968" y="3666075"/>
            <a:ext cx="14467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/>
              <a:t>http://www3.delta.edu/</a:t>
            </a:r>
          </a:p>
        </p:txBody>
      </p:sp>
    </p:spTree>
    <p:extLst>
      <p:ext uri="{BB962C8B-B14F-4D97-AF65-F5344CB8AC3E}">
        <p14:creationId xmlns:p14="http://schemas.microsoft.com/office/powerpoint/2010/main" val="832969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4DF1A0-BC53-41CA-8135-1C3018CC8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Kost</a:t>
            </a:r>
            <a:endParaRPr lang="cs-CZ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B5B65C1-81E6-4FBB-9B77-E49948A46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Podpora těla, ochrana orgánu, zásobárna vápníku</a:t>
            </a:r>
          </a:p>
          <a:p>
            <a:r>
              <a:rPr lang="cs-CZ" dirty="0"/>
              <a:t>Buňky 3 typy</a:t>
            </a:r>
          </a:p>
          <a:p>
            <a:pPr lvl="1"/>
            <a:r>
              <a:rPr lang="cs-CZ" dirty="0"/>
              <a:t>Osteoblasty</a:t>
            </a:r>
          </a:p>
          <a:p>
            <a:pPr lvl="1"/>
            <a:r>
              <a:rPr lang="cs-CZ" sz="2000" dirty="0"/>
              <a:t>Osteocyty</a:t>
            </a:r>
          </a:p>
          <a:p>
            <a:pPr lvl="1"/>
            <a:r>
              <a:rPr lang="cs-CZ" sz="2000" dirty="0"/>
              <a:t>Osteoklasty</a:t>
            </a:r>
          </a:p>
          <a:p>
            <a:endParaRPr lang="cs-CZ" dirty="0"/>
          </a:p>
          <a:p>
            <a:r>
              <a:rPr lang="cs-CZ" dirty="0"/>
              <a:t>Mezi buněčná hmota</a:t>
            </a:r>
          </a:p>
          <a:p>
            <a:pPr lvl="1"/>
            <a:r>
              <a:rPr lang="cs-CZ" dirty="0"/>
              <a:t>50% anorganické látky</a:t>
            </a:r>
          </a:p>
          <a:p>
            <a:pPr lvl="1"/>
            <a:r>
              <a:rPr lang="cs-CZ" dirty="0"/>
              <a:t>Kolagenní vlákna</a:t>
            </a:r>
          </a:p>
          <a:p>
            <a:pPr lvl="1"/>
            <a:r>
              <a:rPr lang="cs-CZ" dirty="0"/>
              <a:t>Amorfní matrix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913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FE08A-03AA-437C-BBE3-8E91BE940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</a:t>
            </a:r>
            <a:r>
              <a:rPr lang="cs-CZ" dirty="0" err="1"/>
              <a:t>bunky</a:t>
            </a:r>
            <a:endParaRPr lang="cs-CZ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41F41AF-F729-4636-B54B-B1A3BD2CC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33558" cy="4351338"/>
          </a:xfrm>
        </p:spPr>
        <p:txBody>
          <a:bodyPr/>
          <a:lstStyle/>
          <a:p>
            <a:r>
              <a:rPr lang="cs-CZ" sz="2400" dirty="0" err="1"/>
              <a:t>Osteoprogenitorove</a:t>
            </a:r>
            <a:r>
              <a:rPr lang="cs-CZ" sz="2400" dirty="0"/>
              <a:t> buňky – kmenové buňky kosti, umístněné v </a:t>
            </a:r>
            <a:r>
              <a:rPr lang="cs-CZ" sz="2400" dirty="0" err="1"/>
              <a:t>periostu</a:t>
            </a:r>
            <a:r>
              <a:rPr lang="cs-CZ" sz="2400" dirty="0"/>
              <a:t> a </a:t>
            </a:r>
            <a:r>
              <a:rPr lang="cs-CZ" sz="2400" dirty="0" err="1"/>
              <a:t>endostu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Osteoblasty – produkuju kostní matrix, uložené na povrchu kostní mezibuněčné hmoty, stávají se z nich osteocyty </a:t>
            </a:r>
          </a:p>
          <a:p>
            <a:r>
              <a:rPr lang="cs-CZ" sz="2400" dirty="0"/>
              <a:t>	            – mezi povrchem osteoblastu a kostním povrchem vytvářejí vrstvu </a:t>
            </a:r>
            <a:r>
              <a:rPr lang="cs-CZ" sz="2400" b="1" dirty="0" err="1"/>
              <a:t>osteoidu</a:t>
            </a:r>
            <a:r>
              <a:rPr lang="cs-CZ" sz="2400" dirty="0"/>
              <a:t> bohatého na kolagen </a:t>
            </a:r>
          </a:p>
          <a:p>
            <a:pPr marL="1828800" lvl="4" indent="0">
              <a:buNone/>
            </a:pPr>
            <a:r>
              <a:rPr lang="cs-CZ" dirty="0"/>
              <a:t>    	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7779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67B9FA-D4CC-4364-A023-6E0AB490B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Medzibunečná</a:t>
            </a:r>
            <a:r>
              <a:rPr lang="cs-CZ"/>
              <a:t> </a:t>
            </a:r>
            <a:r>
              <a:rPr lang="cs-CZ" sz="3600"/>
              <a:t>hmota</a:t>
            </a:r>
            <a:endParaRPr lang="cs-CZ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4FB7061-170D-4306-B51A-7A7AC9489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Vláknitá (Fibrilární) složka</a:t>
            </a:r>
          </a:p>
          <a:p>
            <a:pPr lvl="1"/>
            <a:r>
              <a:rPr lang="cs-CZ" dirty="0"/>
              <a:t>Kolagenní vlákna</a:t>
            </a:r>
          </a:p>
          <a:p>
            <a:pPr lvl="1"/>
            <a:r>
              <a:rPr lang="cs-CZ" dirty="0"/>
              <a:t>Elastická vlákna</a:t>
            </a:r>
          </a:p>
          <a:p>
            <a:pPr lvl="1"/>
            <a:r>
              <a:rPr lang="cs-CZ" dirty="0"/>
              <a:t>Retikulární vlákna</a:t>
            </a:r>
          </a:p>
          <a:p>
            <a:r>
              <a:rPr lang="cs-CZ" dirty="0"/>
              <a:t>Základní hmota amorfní (</a:t>
            </a:r>
            <a:r>
              <a:rPr lang="cs-CZ" dirty="0" err="1"/>
              <a:t>Interfibrilární</a:t>
            </a:r>
            <a:r>
              <a:rPr lang="cs-CZ" dirty="0"/>
              <a:t> složka)</a:t>
            </a:r>
          </a:p>
          <a:p>
            <a:pPr lvl="1"/>
            <a:r>
              <a:rPr lang="cs-CZ" dirty="0" err="1"/>
              <a:t>Glykosaminoglykany</a:t>
            </a:r>
            <a:endParaRPr lang="cs-CZ" dirty="0"/>
          </a:p>
          <a:p>
            <a:pPr lvl="1"/>
            <a:r>
              <a:rPr lang="cs-CZ" dirty="0"/>
              <a:t>Proteoglykany</a:t>
            </a:r>
          </a:p>
          <a:p>
            <a:pPr lvl="1"/>
            <a:r>
              <a:rPr lang="cs-CZ" dirty="0"/>
              <a:t>Glykoproteiny</a:t>
            </a:r>
          </a:p>
        </p:txBody>
      </p:sp>
    </p:spTree>
    <p:extLst>
      <p:ext uri="{BB962C8B-B14F-4D97-AF65-F5344CB8AC3E}">
        <p14:creationId xmlns:p14="http://schemas.microsoft.com/office/powerpoint/2010/main" val="1563324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>
            <a:extLst>
              <a:ext uri="{FF2B5EF4-FFF2-40B4-BE49-F238E27FC236}">
                <a16:creationId xmlns:a16="http://schemas.microsoft.com/office/drawing/2014/main" id="{92E8FE6E-BEFC-4679-88BC-090E76147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890" y="467616"/>
            <a:ext cx="8715027" cy="6381328"/>
          </a:xfrm>
          <a:prstGeom prst="rect">
            <a:avLst/>
          </a:prstGeom>
        </p:spPr>
      </p:pic>
      <p:sp>
        <p:nvSpPr>
          <p:cNvPr id="5" name="TextovéPole 2">
            <a:extLst>
              <a:ext uri="{FF2B5EF4-FFF2-40B4-BE49-F238E27FC236}">
                <a16:creationId xmlns:a16="http://schemas.microsoft.com/office/drawing/2014/main" id="{6CA42964-2FDF-40B7-A2B1-37A8F38D4C3A}"/>
              </a:ext>
            </a:extLst>
          </p:cNvPr>
          <p:cNvSpPr txBox="1"/>
          <p:nvPr/>
        </p:nvSpPr>
        <p:spPr>
          <a:xfrm>
            <a:off x="4602003" y="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+mj-lt"/>
              </a:rPr>
              <a:t>Osteoblast</a:t>
            </a:r>
            <a:endParaRPr lang="en-US" sz="2800" dirty="0">
              <a:latin typeface="+mj-lt"/>
            </a:endParaRPr>
          </a:p>
        </p:txBody>
      </p:sp>
      <p:sp>
        <p:nvSpPr>
          <p:cNvPr id="6" name="TextovéPole 3">
            <a:extLst>
              <a:ext uri="{FF2B5EF4-FFF2-40B4-BE49-F238E27FC236}">
                <a16:creationId xmlns:a16="http://schemas.microsoft.com/office/drawing/2014/main" id="{6B0D3570-7C80-4624-9BF1-2C49484D9487}"/>
              </a:ext>
            </a:extLst>
          </p:cNvPr>
          <p:cNvSpPr txBox="1"/>
          <p:nvPr/>
        </p:nvSpPr>
        <p:spPr>
          <a:xfrm>
            <a:off x="8274411" y="161974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GER</a:t>
            </a:r>
            <a:endParaRPr lang="en-US" dirty="0"/>
          </a:p>
        </p:txBody>
      </p:sp>
      <p:sp>
        <p:nvSpPr>
          <p:cNvPr id="7" name="TextovéPole 4">
            <a:extLst>
              <a:ext uri="{FF2B5EF4-FFF2-40B4-BE49-F238E27FC236}">
                <a16:creationId xmlns:a16="http://schemas.microsoft.com/office/drawing/2014/main" id="{5B6A1DB3-A8B8-4BF3-B201-EC82214244DA}"/>
              </a:ext>
            </a:extLst>
          </p:cNvPr>
          <p:cNvSpPr txBox="1"/>
          <p:nvPr/>
        </p:nvSpPr>
        <p:spPr>
          <a:xfrm>
            <a:off x="2369755" y="1187696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osteoid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7895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54A0637-515A-4EAF-B2CF-CA5A89AE8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latin typeface="+mj-lt"/>
              </a:rPr>
              <a:t>Osteocyty</a:t>
            </a:r>
          </a:p>
          <a:p>
            <a:pPr lvl="1"/>
            <a:r>
              <a:rPr lang="cs-CZ" dirty="0"/>
              <a:t>vyzrávají z osteoblastu, </a:t>
            </a:r>
          </a:p>
          <a:p>
            <a:pPr lvl="1"/>
            <a:r>
              <a:rPr lang="cs-CZ" dirty="0"/>
              <a:t>umístěné v lakunách, </a:t>
            </a:r>
          </a:p>
          <a:p>
            <a:pPr lvl="1"/>
            <a:r>
              <a:rPr lang="cs-CZ" dirty="0"/>
              <a:t>udržování kostní matrix,</a:t>
            </a:r>
          </a:p>
          <a:p>
            <a:pPr lvl="1"/>
            <a:r>
              <a:rPr lang="cs-CZ" dirty="0"/>
              <a:t>receptor mechanické zátěže kosti, </a:t>
            </a:r>
          </a:p>
          <a:p>
            <a:pPr lvl="1"/>
            <a:r>
              <a:rPr lang="cs-CZ" dirty="0"/>
              <a:t>s dalšími osteocyty komunikují svými výběžky v </a:t>
            </a:r>
            <a:r>
              <a:rPr lang="cs-CZ" dirty="0" err="1"/>
              <a:t>canaliculi</a:t>
            </a:r>
            <a:r>
              <a:rPr lang="cs-CZ" dirty="0"/>
              <a:t> </a:t>
            </a:r>
            <a:r>
              <a:rPr lang="cs-CZ" dirty="0" err="1"/>
              <a:t>ossium</a:t>
            </a:r>
            <a:endParaRPr lang="cs-CZ" dirty="0"/>
          </a:p>
          <a:p>
            <a:pPr lvl="3"/>
            <a:endParaRPr lang="cs-CZ" dirty="0"/>
          </a:p>
        </p:txBody>
      </p:sp>
      <p:pic>
        <p:nvPicPr>
          <p:cNvPr id="4" name="Picture 9" descr="lemelozní kost">
            <a:extLst>
              <a:ext uri="{FF2B5EF4-FFF2-40B4-BE49-F238E27FC236}">
                <a16:creationId xmlns:a16="http://schemas.microsoft.com/office/drawing/2014/main" id="{F42A893F-9EAB-4C94-8BBC-281E5AC3F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7104" y="2889282"/>
            <a:ext cx="5164350" cy="38520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5" descr="osteocyt v lakuně">
            <a:extLst>
              <a:ext uri="{FF2B5EF4-FFF2-40B4-BE49-F238E27FC236}">
                <a16:creationId xmlns:a16="http://schemas.microsoft.com/office/drawing/2014/main" id="{BF16767F-9216-453E-8694-5F09D6044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03190" y="2887447"/>
            <a:ext cx="4899380" cy="385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66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929C898-7AFD-4B80-94D8-4640B7A1B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303" y="151001"/>
            <a:ext cx="10515600" cy="5682013"/>
          </a:xfrm>
        </p:spPr>
        <p:txBody>
          <a:bodyPr/>
          <a:lstStyle/>
          <a:p>
            <a:r>
              <a:rPr lang="cs-CZ" dirty="0">
                <a:latin typeface="+mj-lt"/>
              </a:rPr>
              <a:t>Osteoklasty</a:t>
            </a:r>
          </a:p>
          <a:p>
            <a:pPr lvl="1"/>
            <a:r>
              <a:rPr lang="cs-CZ" dirty="0"/>
              <a:t>osteoklasty – jsou velmi velké (do 100 µm), mnohojaderné buňky </a:t>
            </a:r>
          </a:p>
          <a:p>
            <a:pPr lvl="1"/>
            <a:r>
              <a:rPr lang="cs-CZ" dirty="0"/>
              <a:t>vznikají fúzí monocyte</a:t>
            </a:r>
          </a:p>
          <a:p>
            <a:pPr lvl="1"/>
            <a:r>
              <a:rPr lang="cs-CZ" dirty="0"/>
              <a:t>Odbourávají mezibuněční hmotu během tvorby a přestavby kosti</a:t>
            </a:r>
          </a:p>
          <a:p>
            <a:pPr lvl="1"/>
            <a:r>
              <a:rPr lang="cs-CZ" dirty="0"/>
              <a:t>Enzymy uvolněné z lyzozomů ničí kolagenní vlákna </a:t>
            </a:r>
          </a:p>
          <a:p>
            <a:endParaRPr lang="cs-CZ" dirty="0"/>
          </a:p>
        </p:txBody>
      </p:sp>
      <p:sp>
        <p:nvSpPr>
          <p:cNvPr id="4" name="TextovéPole 1">
            <a:extLst>
              <a:ext uri="{FF2B5EF4-FFF2-40B4-BE49-F238E27FC236}">
                <a16:creationId xmlns:a16="http://schemas.microsoft.com/office/drawing/2014/main" id="{96F04991-4B85-4FEA-BA76-44F0C85F3142}"/>
              </a:ext>
            </a:extLst>
          </p:cNvPr>
          <p:cNvSpPr txBox="1"/>
          <p:nvPr/>
        </p:nvSpPr>
        <p:spPr>
          <a:xfrm>
            <a:off x="2993327" y="6564231"/>
            <a:ext cx="1620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/>
              <a:t>www.histology.leeds.ac.uk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F8BFA169-3387-4F98-8F78-D07491C2A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327" y="2557142"/>
            <a:ext cx="4579860" cy="4015011"/>
          </a:xfrm>
          <a:prstGeom prst="rect">
            <a:avLst/>
          </a:prstGeom>
        </p:spPr>
      </p:pic>
      <p:sp>
        <p:nvSpPr>
          <p:cNvPr id="6" name="TextovéPole 3">
            <a:extLst>
              <a:ext uri="{FF2B5EF4-FFF2-40B4-BE49-F238E27FC236}">
                <a16:creationId xmlns:a16="http://schemas.microsoft.com/office/drawing/2014/main" id="{B182C474-84F9-45A3-8591-EF56F619AC7B}"/>
              </a:ext>
            </a:extLst>
          </p:cNvPr>
          <p:cNvSpPr txBox="1"/>
          <p:nvPr/>
        </p:nvSpPr>
        <p:spPr>
          <a:xfrm>
            <a:off x="7047776" y="5152244"/>
            <a:ext cx="1257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/>
              <a:t>www.studyblue.com</a:t>
            </a:r>
          </a:p>
        </p:txBody>
      </p:sp>
      <p:pic>
        <p:nvPicPr>
          <p:cNvPr id="7" name="Obrázek 4">
            <a:extLst>
              <a:ext uri="{FF2B5EF4-FFF2-40B4-BE49-F238E27FC236}">
                <a16:creationId xmlns:a16="http://schemas.microsoft.com/office/drawing/2014/main" id="{E6E17934-6569-4EE9-8586-1BE3513A5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94" y="2557142"/>
            <a:ext cx="1620921" cy="259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39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577678"/>
            <a:ext cx="8424936" cy="565431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75720" y="63813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osteoklasty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9192344" y="5985776"/>
            <a:ext cx="1067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tchealth.com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960096" y="1166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osteoblasty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7680176" y="637203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osteocyty</a:t>
            </a:r>
            <a:endParaRPr lang="en-US" dirty="0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7608168" y="485964"/>
            <a:ext cx="72008" cy="22229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>
            <a:stCxn id="5" idx="2"/>
          </p:cNvCxnSpPr>
          <p:nvPr/>
        </p:nvCxnSpPr>
        <p:spPr>
          <a:xfrm>
            <a:off x="7680176" y="485964"/>
            <a:ext cx="792088" cy="15748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7824192" y="485964"/>
            <a:ext cx="1008112" cy="12148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 flipV="1">
            <a:off x="3575720" y="3284984"/>
            <a:ext cx="576064" cy="30870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 flipV="1">
            <a:off x="4079776" y="3256409"/>
            <a:ext cx="144016" cy="30963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stCxn id="3" idx="0"/>
          </p:cNvCxnSpPr>
          <p:nvPr/>
        </p:nvCxnSpPr>
        <p:spPr>
          <a:xfrm flipV="1">
            <a:off x="4295800" y="3573016"/>
            <a:ext cx="648072" cy="28083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>
            <a:stCxn id="6" idx="0"/>
          </p:cNvCxnSpPr>
          <p:nvPr/>
        </p:nvCxnSpPr>
        <p:spPr>
          <a:xfrm flipV="1">
            <a:off x="8256240" y="5301208"/>
            <a:ext cx="1152128" cy="10708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V="1">
            <a:off x="8184232" y="4221090"/>
            <a:ext cx="504056" cy="21602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H="1" flipV="1">
            <a:off x="6960096" y="4005065"/>
            <a:ext cx="1152128" cy="23476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072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6F2CFA-18E0-4D17-A527-03CFFEF30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/>
              <a:t>Povrch kostnej tkane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DE6CA0F-36FE-467D-BF32-1B8A0D906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Periost – kryje povrch kostní tkáně : </a:t>
            </a:r>
          </a:p>
          <a:p>
            <a:pPr lvl="1"/>
            <a:r>
              <a:rPr lang="cs-CZ"/>
              <a:t>Vnitřní vrstva (osteoblasty, fibroblasty) </a:t>
            </a:r>
          </a:p>
          <a:p>
            <a:pPr lvl="1"/>
            <a:r>
              <a:rPr lang="cs-CZ"/>
              <a:t>Zevní fibrózní vrstva (fibroblasty)</a:t>
            </a:r>
          </a:p>
          <a:p>
            <a:pPr marL="457200" lvl="1" indent="0">
              <a:buNone/>
            </a:pPr>
            <a:r>
              <a:rPr lang="cs-CZ"/>
              <a:t>Periost je pevně připojen pomocí Sharpeyových vláken.</a:t>
            </a:r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r>
              <a:rPr lang="cs-CZ"/>
              <a:t> </a:t>
            </a:r>
          </a:p>
          <a:p>
            <a:r>
              <a:rPr lang="cs-CZ"/>
              <a:t>Endost – membrána tvořená jednou vrstvou buněk </a:t>
            </a:r>
          </a:p>
          <a:p>
            <a:pPr lvl="1"/>
            <a:r>
              <a:rPr lang="cs-CZ"/>
              <a:t>obsahuje osteoblasty, osteoklasty</a:t>
            </a:r>
          </a:p>
        </p:txBody>
      </p:sp>
    </p:spTree>
    <p:extLst>
      <p:ext uri="{BB962C8B-B14F-4D97-AF65-F5344CB8AC3E}">
        <p14:creationId xmlns:p14="http://schemas.microsoft.com/office/powerpoint/2010/main" val="787721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9D8A26-1CBA-498F-BCCA-C9F6907D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" y="365125"/>
            <a:ext cx="11551640" cy="1325563"/>
          </a:xfrm>
        </p:spPr>
        <p:txBody>
          <a:bodyPr>
            <a:normAutofit/>
          </a:bodyPr>
          <a:lstStyle/>
          <a:p>
            <a:r>
              <a:rPr lang="cs-CZ" sz="3600"/>
              <a:t>Klasifikace kostní tkáně podle uspořádání kolagenních vláken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3509F05-8C76-40FA-AEEE-36D936FD7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240"/>
            <a:ext cx="11353800" cy="529345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Vláknitá kost </a:t>
            </a:r>
          </a:p>
          <a:p>
            <a:pPr lvl="1"/>
            <a:r>
              <a:rPr lang="cs-CZ" dirty="0"/>
              <a:t>primární kost – nepravidelné, náhodné uspořádaní buněk kolagenních vláken,</a:t>
            </a:r>
          </a:p>
          <a:p>
            <a:pPr lvl="1"/>
            <a:r>
              <a:rPr lang="cs-CZ" dirty="0"/>
              <a:t>vyšší zastoupeni osteocytu </a:t>
            </a:r>
            <a:r>
              <a:rPr lang="cs-CZ" dirty="0" err="1"/>
              <a:t>ako</a:t>
            </a:r>
            <a:r>
              <a:rPr lang="cs-CZ" dirty="0"/>
              <a:t> </a:t>
            </a:r>
            <a:r>
              <a:rPr lang="cs-CZ" dirty="0" err="1"/>
              <a:t>Lamelozni</a:t>
            </a:r>
            <a:r>
              <a:rPr lang="cs-CZ" dirty="0"/>
              <a:t>, </a:t>
            </a:r>
          </a:p>
          <a:p>
            <a:pPr lvl="1"/>
            <a:r>
              <a:rPr lang="cs-CZ" dirty="0"/>
              <a:t>vyvíjející se kost</a:t>
            </a:r>
          </a:p>
          <a:p>
            <a:endParaRPr lang="cs-CZ" dirty="0"/>
          </a:p>
          <a:p>
            <a:r>
              <a:rPr lang="cs-CZ" dirty="0" err="1"/>
              <a:t>Lamelózní</a:t>
            </a:r>
            <a:r>
              <a:rPr lang="cs-CZ" dirty="0"/>
              <a:t> kost </a:t>
            </a:r>
          </a:p>
          <a:p>
            <a:pPr lvl="1"/>
            <a:r>
              <a:rPr lang="cs-CZ" dirty="0"/>
              <a:t>sekundární kost – lamely tvořené paralelně jdoucími kol. Vlákny</a:t>
            </a:r>
          </a:p>
          <a:p>
            <a:pPr lvl="1"/>
            <a:r>
              <a:rPr lang="cs-CZ" dirty="0"/>
              <a:t>výrazně mineralizovaná</a:t>
            </a:r>
          </a:p>
          <a:p>
            <a:pPr lvl="1"/>
            <a:r>
              <a:rPr lang="cs-CZ" dirty="0"/>
              <a:t>vzniká přestavbou vláknité kosti</a:t>
            </a:r>
          </a:p>
          <a:p>
            <a:pPr marL="457200" lvl="1" indent="0">
              <a:buNone/>
            </a:pPr>
            <a:r>
              <a:rPr lang="cs-CZ" dirty="0"/>
              <a:t>	</a:t>
            </a:r>
            <a:r>
              <a:rPr lang="cs-CZ" b="1" dirty="0"/>
              <a:t>Kompaktní </a:t>
            </a:r>
            <a:r>
              <a:rPr lang="cs-CZ" dirty="0"/>
              <a:t>– paralelně lamely s početnými </a:t>
            </a:r>
            <a:r>
              <a:rPr lang="cs-CZ" dirty="0" err="1"/>
              <a:t>osteonmi</a:t>
            </a:r>
            <a:endParaRPr lang="cs-CZ" dirty="0"/>
          </a:p>
          <a:p>
            <a:pPr marL="457200" lvl="1" indent="0">
              <a:buNone/>
            </a:pPr>
            <a:r>
              <a:rPr lang="cs-CZ" dirty="0"/>
              <a:t>		           stěna diafýzy dlouhých kostí, pokryv epifýz dlouhých kostí  	</a:t>
            </a:r>
          </a:p>
          <a:p>
            <a:pPr marL="457200" lvl="1" indent="0">
              <a:buNone/>
            </a:pPr>
            <a:r>
              <a:rPr lang="cs-CZ" b="1" dirty="0"/>
              <a:t>       Spongiózní</a:t>
            </a:r>
            <a:r>
              <a:rPr lang="cs-CZ" dirty="0"/>
              <a:t> /</a:t>
            </a:r>
            <a:r>
              <a:rPr lang="cs-CZ" dirty="0" err="1"/>
              <a:t>trabekulární</a:t>
            </a:r>
            <a:r>
              <a:rPr lang="cs-CZ" dirty="0"/>
              <a:t>/ - navzájem přepojené drobné trámce kryte </a:t>
            </a:r>
            <a:r>
              <a:rPr lang="cs-CZ" dirty="0" err="1"/>
              <a:t>endostem</a:t>
            </a:r>
            <a:r>
              <a:rPr lang="cs-CZ" dirty="0"/>
              <a:t>  </a:t>
            </a:r>
          </a:p>
          <a:p>
            <a:pPr marL="457200" lvl="1" indent="0">
              <a:buNone/>
            </a:pPr>
            <a:r>
              <a:rPr lang="cs-CZ" dirty="0"/>
              <a:t>				          vnitřní povrch kosti sousedících s kostní dřeni</a:t>
            </a:r>
          </a:p>
        </p:txBody>
      </p:sp>
    </p:spTree>
    <p:extLst>
      <p:ext uri="{BB962C8B-B14F-4D97-AF65-F5344CB8AC3E}">
        <p14:creationId xmlns:p14="http://schemas.microsoft.com/office/powerpoint/2010/main" val="1287903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img0000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603" y="595618"/>
            <a:ext cx="8349842" cy="626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411" name="Text Box 3"/>
          <p:cNvSpPr txBox="1">
            <a:spLocks noChangeArrowheads="1"/>
          </p:cNvSpPr>
          <p:nvPr/>
        </p:nvSpPr>
        <p:spPr bwMode="auto">
          <a:xfrm>
            <a:off x="4359480" y="0"/>
            <a:ext cx="297459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800" dirty="0">
                <a:latin typeface="+mj-lt"/>
              </a:rPr>
              <a:t>Vláknitá kostní tkáň</a:t>
            </a:r>
          </a:p>
        </p:txBody>
      </p:sp>
    </p:spTree>
    <p:extLst>
      <p:ext uri="{BB962C8B-B14F-4D97-AF65-F5344CB8AC3E}">
        <p14:creationId xmlns:p14="http://schemas.microsoft.com/office/powerpoint/2010/main" val="3985104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ompaktní kost (odvápněná kost, barvení podle Schmorla)">
            <a:extLst>
              <a:ext uri="{FF2B5EF4-FFF2-40B4-BE49-F238E27FC236}">
                <a16:creationId xmlns:a16="http://schemas.microsoft.com/office/drawing/2014/main" id="{A8F88686-3752-40A2-8DD6-0938D110B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65" y="701748"/>
            <a:ext cx="8208336" cy="615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96D531C-85C4-4044-A629-5DBB76E908CA}"/>
              </a:ext>
            </a:extLst>
          </p:cNvPr>
          <p:cNvSpPr/>
          <p:nvPr/>
        </p:nvSpPr>
        <p:spPr>
          <a:xfrm>
            <a:off x="3545973" y="1373209"/>
            <a:ext cx="1545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err="1"/>
              <a:t>Harvesuv</a:t>
            </a:r>
            <a:r>
              <a:rPr lang="sk-SK" dirty="0"/>
              <a:t> </a:t>
            </a:r>
            <a:r>
              <a:rPr lang="sk-SK" dirty="0" err="1"/>
              <a:t>kanalek</a:t>
            </a:r>
            <a:endParaRPr lang="en-US" dirty="0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38DC730A-7B35-4BCE-99B0-B4B95D62FF85}"/>
              </a:ext>
            </a:extLst>
          </p:cNvPr>
          <p:cNvCxnSpPr>
            <a:cxnSpLocks/>
          </p:cNvCxnSpPr>
          <p:nvPr/>
        </p:nvCxnSpPr>
        <p:spPr>
          <a:xfrm flipH="1">
            <a:off x="3561469" y="1782064"/>
            <a:ext cx="961781" cy="104742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6C5D0926-9B83-4D78-9E40-62ACDF913B7B}"/>
              </a:ext>
            </a:extLst>
          </p:cNvPr>
          <p:cNvCxnSpPr>
            <a:cxnSpLocks/>
          </p:cNvCxnSpPr>
          <p:nvPr/>
        </p:nvCxnSpPr>
        <p:spPr>
          <a:xfrm>
            <a:off x="4523250" y="1782064"/>
            <a:ext cx="2478733" cy="108341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>
            <a:extLst>
              <a:ext uri="{FF2B5EF4-FFF2-40B4-BE49-F238E27FC236}">
                <a16:creationId xmlns:a16="http://schemas.microsoft.com/office/drawing/2014/main" id="{F90233EB-CC23-489F-BD98-9046885C11D9}"/>
              </a:ext>
            </a:extLst>
          </p:cNvPr>
          <p:cNvSpPr/>
          <p:nvPr/>
        </p:nvSpPr>
        <p:spPr>
          <a:xfrm>
            <a:off x="6635070" y="4847528"/>
            <a:ext cx="989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err="1"/>
              <a:t>osteon</a:t>
            </a:r>
            <a:endParaRPr lang="sk-SK" dirty="0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7433DE90-0DA1-4FB6-A487-59FE0F077B06}"/>
              </a:ext>
            </a:extLst>
          </p:cNvPr>
          <p:cNvSpPr/>
          <p:nvPr/>
        </p:nvSpPr>
        <p:spPr>
          <a:xfrm>
            <a:off x="5704503" y="1223162"/>
            <a:ext cx="3278948" cy="3809958"/>
          </a:xfrm>
          <a:custGeom>
            <a:avLst/>
            <a:gdLst>
              <a:gd name="connsiteX0" fmla="*/ 3268492 w 3868171"/>
              <a:gd name="connsiteY0" fmla="*/ 1507035 h 4244254"/>
              <a:gd name="connsiteX1" fmla="*/ 2373142 w 3868171"/>
              <a:gd name="connsiteY1" fmla="*/ 592635 h 4244254"/>
              <a:gd name="connsiteX2" fmla="*/ 982492 w 3868171"/>
              <a:gd name="connsiteY2" fmla="*/ 2085 h 4244254"/>
              <a:gd name="connsiteX3" fmla="*/ 125242 w 3868171"/>
              <a:gd name="connsiteY3" fmla="*/ 421185 h 4244254"/>
              <a:gd name="connsiteX4" fmla="*/ 1417 w 3868171"/>
              <a:gd name="connsiteY4" fmla="*/ 1059360 h 4244254"/>
              <a:gd name="connsiteX5" fmla="*/ 87142 w 3868171"/>
              <a:gd name="connsiteY5" fmla="*/ 1868985 h 4244254"/>
              <a:gd name="connsiteX6" fmla="*/ 153817 w 3868171"/>
              <a:gd name="connsiteY6" fmla="*/ 2650035 h 4244254"/>
              <a:gd name="connsiteX7" fmla="*/ 287167 w 3868171"/>
              <a:gd name="connsiteY7" fmla="*/ 3269160 h 4244254"/>
              <a:gd name="connsiteX8" fmla="*/ 496717 w 3868171"/>
              <a:gd name="connsiteY8" fmla="*/ 3554910 h 4244254"/>
              <a:gd name="connsiteX9" fmla="*/ 1134892 w 3868171"/>
              <a:gd name="connsiteY9" fmla="*/ 3726360 h 4244254"/>
              <a:gd name="connsiteX10" fmla="*/ 1811167 w 3868171"/>
              <a:gd name="connsiteY10" fmla="*/ 3735885 h 4244254"/>
              <a:gd name="connsiteX11" fmla="*/ 2087392 w 3868171"/>
              <a:gd name="connsiteY11" fmla="*/ 3878760 h 4244254"/>
              <a:gd name="connsiteX12" fmla="*/ 2639842 w 3868171"/>
              <a:gd name="connsiteY12" fmla="*/ 4183560 h 4244254"/>
              <a:gd name="connsiteX13" fmla="*/ 3087517 w 3868171"/>
              <a:gd name="connsiteY13" fmla="*/ 4212135 h 4244254"/>
              <a:gd name="connsiteX14" fmla="*/ 3792367 w 3868171"/>
              <a:gd name="connsiteY14" fmla="*/ 3821610 h 4244254"/>
              <a:gd name="connsiteX15" fmla="*/ 3839992 w 3868171"/>
              <a:gd name="connsiteY15" fmla="*/ 3278685 h 4244254"/>
              <a:gd name="connsiteX16" fmla="*/ 3716167 w 3868171"/>
              <a:gd name="connsiteY16" fmla="*/ 2678610 h 4244254"/>
              <a:gd name="connsiteX17" fmla="*/ 3649492 w 3868171"/>
              <a:gd name="connsiteY17" fmla="*/ 2573835 h 4244254"/>
              <a:gd name="connsiteX18" fmla="*/ 3563767 w 3868171"/>
              <a:gd name="connsiteY18" fmla="*/ 2202360 h 4244254"/>
              <a:gd name="connsiteX19" fmla="*/ 3354217 w 3868171"/>
              <a:gd name="connsiteY19" fmla="*/ 1688010 h 4244254"/>
              <a:gd name="connsiteX20" fmla="*/ 3220867 w 3868171"/>
              <a:gd name="connsiteY20" fmla="*/ 1487985 h 4244254"/>
              <a:gd name="connsiteX21" fmla="*/ 3268492 w 3868171"/>
              <a:gd name="connsiteY21" fmla="*/ 1507035 h 424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68171" h="4244254">
                <a:moveTo>
                  <a:pt x="3268492" y="1507035"/>
                </a:moveTo>
                <a:cubicBezTo>
                  <a:pt x="3127204" y="1357810"/>
                  <a:pt x="2754142" y="843460"/>
                  <a:pt x="2373142" y="592635"/>
                </a:cubicBezTo>
                <a:cubicBezTo>
                  <a:pt x="1992142" y="341810"/>
                  <a:pt x="1357142" y="30660"/>
                  <a:pt x="982492" y="2085"/>
                </a:cubicBezTo>
                <a:cubicBezTo>
                  <a:pt x="607842" y="-26490"/>
                  <a:pt x="288754" y="244973"/>
                  <a:pt x="125242" y="421185"/>
                </a:cubicBezTo>
                <a:cubicBezTo>
                  <a:pt x="-38270" y="597397"/>
                  <a:pt x="7767" y="818060"/>
                  <a:pt x="1417" y="1059360"/>
                </a:cubicBezTo>
                <a:cubicBezTo>
                  <a:pt x="-4933" y="1300660"/>
                  <a:pt x="61742" y="1603873"/>
                  <a:pt x="87142" y="1868985"/>
                </a:cubicBezTo>
                <a:cubicBezTo>
                  <a:pt x="112542" y="2134097"/>
                  <a:pt x="120480" y="2416673"/>
                  <a:pt x="153817" y="2650035"/>
                </a:cubicBezTo>
                <a:cubicBezTo>
                  <a:pt x="187154" y="2883397"/>
                  <a:pt x="230017" y="3118348"/>
                  <a:pt x="287167" y="3269160"/>
                </a:cubicBezTo>
                <a:cubicBezTo>
                  <a:pt x="344317" y="3419973"/>
                  <a:pt x="355429" y="3478710"/>
                  <a:pt x="496717" y="3554910"/>
                </a:cubicBezTo>
                <a:cubicBezTo>
                  <a:pt x="638005" y="3631110"/>
                  <a:pt x="915817" y="3696198"/>
                  <a:pt x="1134892" y="3726360"/>
                </a:cubicBezTo>
                <a:cubicBezTo>
                  <a:pt x="1353967" y="3756522"/>
                  <a:pt x="1652417" y="3710485"/>
                  <a:pt x="1811167" y="3735885"/>
                </a:cubicBezTo>
                <a:cubicBezTo>
                  <a:pt x="1969917" y="3761285"/>
                  <a:pt x="1949280" y="3804148"/>
                  <a:pt x="2087392" y="3878760"/>
                </a:cubicBezTo>
                <a:cubicBezTo>
                  <a:pt x="2225504" y="3953372"/>
                  <a:pt x="2473154" y="4127998"/>
                  <a:pt x="2639842" y="4183560"/>
                </a:cubicBezTo>
                <a:cubicBezTo>
                  <a:pt x="2806529" y="4239123"/>
                  <a:pt x="2895430" y="4272460"/>
                  <a:pt x="3087517" y="4212135"/>
                </a:cubicBezTo>
                <a:cubicBezTo>
                  <a:pt x="3279604" y="4151810"/>
                  <a:pt x="3666955" y="3977185"/>
                  <a:pt x="3792367" y="3821610"/>
                </a:cubicBezTo>
                <a:cubicBezTo>
                  <a:pt x="3917779" y="3666035"/>
                  <a:pt x="3852692" y="3469185"/>
                  <a:pt x="3839992" y="3278685"/>
                </a:cubicBezTo>
                <a:cubicBezTo>
                  <a:pt x="3827292" y="3088185"/>
                  <a:pt x="3747917" y="2796085"/>
                  <a:pt x="3716167" y="2678610"/>
                </a:cubicBezTo>
                <a:cubicBezTo>
                  <a:pt x="3684417" y="2561135"/>
                  <a:pt x="3674892" y="2653210"/>
                  <a:pt x="3649492" y="2573835"/>
                </a:cubicBezTo>
                <a:cubicBezTo>
                  <a:pt x="3624092" y="2494460"/>
                  <a:pt x="3612980" y="2349998"/>
                  <a:pt x="3563767" y="2202360"/>
                </a:cubicBezTo>
                <a:cubicBezTo>
                  <a:pt x="3514554" y="2054722"/>
                  <a:pt x="3411367" y="1807073"/>
                  <a:pt x="3354217" y="1688010"/>
                </a:cubicBezTo>
                <a:cubicBezTo>
                  <a:pt x="3297067" y="1568948"/>
                  <a:pt x="3238329" y="1521322"/>
                  <a:pt x="3220867" y="1487985"/>
                </a:cubicBezTo>
                <a:cubicBezTo>
                  <a:pt x="3203405" y="1454648"/>
                  <a:pt x="3409780" y="1656260"/>
                  <a:pt x="3268492" y="1507035"/>
                </a:cubicBezTo>
                <a:close/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E551CF9D-0E1F-4C18-8BE6-9B23FF09BF41}"/>
              </a:ext>
            </a:extLst>
          </p:cNvPr>
          <p:cNvSpPr/>
          <p:nvPr/>
        </p:nvSpPr>
        <p:spPr>
          <a:xfrm>
            <a:off x="4227775" y="5424898"/>
            <a:ext cx="1746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Intersticiální</a:t>
            </a:r>
            <a:r>
              <a:rPr lang="en-US" dirty="0"/>
              <a:t> lamely</a:t>
            </a:r>
            <a:r>
              <a:rPr lang="sk-SK" dirty="0"/>
              <a:t> </a:t>
            </a:r>
            <a:endParaRPr lang="en-US" dirty="0"/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237101A-820F-4DA5-9867-FAE2447BC05B}"/>
              </a:ext>
            </a:extLst>
          </p:cNvPr>
          <p:cNvCxnSpPr>
            <a:cxnSpLocks/>
          </p:cNvCxnSpPr>
          <p:nvPr/>
        </p:nvCxnSpPr>
        <p:spPr>
          <a:xfrm flipH="1">
            <a:off x="5058883" y="4658387"/>
            <a:ext cx="3206" cy="7476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3">
            <a:extLst>
              <a:ext uri="{FF2B5EF4-FFF2-40B4-BE49-F238E27FC236}">
                <a16:creationId xmlns:a16="http://schemas.microsoft.com/office/drawing/2014/main" id="{51F4997B-2688-487D-95DC-FF5DCE153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4425" y="67564"/>
            <a:ext cx="3457575" cy="3429000"/>
          </a:xfrm>
          <a:prstGeom prst="rect">
            <a:avLst/>
          </a:prstGeom>
        </p:spPr>
      </p:pic>
      <p:sp>
        <p:nvSpPr>
          <p:cNvPr id="21" name="TextovéPole 5">
            <a:extLst>
              <a:ext uri="{FF2B5EF4-FFF2-40B4-BE49-F238E27FC236}">
                <a16:creationId xmlns:a16="http://schemas.microsoft.com/office/drawing/2014/main" id="{A6F3B243-77EB-4078-83F8-792D9647574D}"/>
              </a:ext>
            </a:extLst>
          </p:cNvPr>
          <p:cNvSpPr txBox="1"/>
          <p:nvPr/>
        </p:nvSpPr>
        <p:spPr>
          <a:xfrm>
            <a:off x="2142559" y="9175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>
                <a:latin typeface="+mj-lt"/>
              </a:rPr>
              <a:t>Lamelózní</a:t>
            </a:r>
            <a:r>
              <a:rPr lang="cs-CZ" sz="2800" dirty="0">
                <a:latin typeface="+mj-lt"/>
              </a:rPr>
              <a:t> kost kompaktní (</a:t>
            </a:r>
            <a:r>
              <a:rPr lang="cs-CZ" sz="2800" dirty="0" err="1">
                <a:latin typeface="+mj-lt"/>
              </a:rPr>
              <a:t>Schmorl</a:t>
            </a:r>
            <a:r>
              <a:rPr lang="cs-CZ" sz="2800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3840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3154807" y="152638"/>
            <a:ext cx="5544616" cy="504056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dirty="0" err="1"/>
              <a:t>Lamelózní</a:t>
            </a:r>
            <a:r>
              <a:rPr lang="cs-CZ" sz="2800" dirty="0"/>
              <a:t> kost spongiózní (HE)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570288" y="6613037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imgkid.com</a:t>
            </a:r>
            <a:endParaRPr lang="en-US" sz="1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66" y="764704"/>
            <a:ext cx="7802880" cy="58521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668" y="692697"/>
            <a:ext cx="2923837" cy="226789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509246" y="2960590"/>
            <a:ext cx="1123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studydroid.com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D9CB8F-F67E-4EE6-BBA8-E562ACB47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Histogeneze kostní </a:t>
            </a:r>
            <a:r>
              <a:rPr lang="cs-CZ" sz="3600" dirty="0" err="1"/>
              <a:t>tkáne</a:t>
            </a:r>
            <a:endParaRPr lang="cs-CZ" sz="36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93B1C18-CC27-475A-BCF0-E089BF9BCC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Desmogenní</a:t>
            </a:r>
            <a:r>
              <a:rPr lang="cs-CZ" dirty="0"/>
              <a:t> osifikace – kost je tvořena přeměnou skupin mezenchymových buněk v osteoblasty </a:t>
            </a:r>
          </a:p>
          <a:p>
            <a:pPr lvl="1"/>
            <a:r>
              <a:rPr lang="cs-CZ" dirty="0"/>
              <a:t> kosti lebky, části mandibuly a </a:t>
            </a:r>
            <a:r>
              <a:rPr lang="cs-CZ" dirty="0" err="1"/>
              <a:t>clavicula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4EA3B5D-EDC0-465A-91A8-1F6449E0F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err="1"/>
              <a:t>Chondrogenní</a:t>
            </a:r>
            <a:r>
              <a:rPr lang="cs-CZ" dirty="0"/>
              <a:t> osifikace – chrupavka slouží jako model pro tvorbu kostní tkáně </a:t>
            </a:r>
          </a:p>
          <a:p>
            <a:pPr lvl="1"/>
            <a:r>
              <a:rPr lang="cs-CZ" dirty="0"/>
              <a:t>všechny dlouhé kosti, kosti nepravidelného tvaru (většina kostí)</a:t>
            </a:r>
          </a:p>
        </p:txBody>
      </p:sp>
    </p:spTree>
    <p:extLst>
      <p:ext uri="{BB962C8B-B14F-4D97-AF65-F5344CB8AC3E}">
        <p14:creationId xmlns:p14="http://schemas.microsoft.com/office/powerpoint/2010/main" val="3653137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C952F9-8832-405D-B67C-0183D9F1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17" y="247671"/>
            <a:ext cx="12100142" cy="1577954"/>
          </a:xfrm>
        </p:spPr>
        <p:txBody>
          <a:bodyPr>
            <a:noAutofit/>
          </a:bodyPr>
          <a:lstStyle/>
          <a:p>
            <a:r>
              <a:rPr lang="cs-CZ" sz="3600" b="1" dirty="0"/>
              <a:t>Vazivo </a:t>
            </a:r>
            <a:br>
              <a:rPr lang="cs-CZ" sz="3600" b="1" dirty="0"/>
            </a:br>
            <a:r>
              <a:rPr lang="cs-CZ" sz="3600" b="1" dirty="0"/>
              <a:t>	</a:t>
            </a:r>
            <a:r>
              <a:rPr lang="cs-CZ" sz="3600" dirty="0"/>
              <a:t>– převládá vláknitá složka, funkce mechanická a vitální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DCAF4A3-1CFF-44A0-BFF3-6AD64380E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6092"/>
            <a:ext cx="10515600" cy="4351338"/>
          </a:xfrm>
        </p:spPr>
        <p:txBody>
          <a:bodyPr numCol="2"/>
          <a:lstStyle/>
          <a:p>
            <a:pPr marL="0" indent="0" algn="ctr">
              <a:buNone/>
            </a:pPr>
            <a:r>
              <a:rPr lang="cs-CZ" dirty="0"/>
              <a:t>Fixní </a:t>
            </a:r>
          </a:p>
          <a:p>
            <a:pPr lvl="1"/>
            <a:r>
              <a:rPr lang="cs-CZ" dirty="0"/>
              <a:t>Fibroblasty a </a:t>
            </a:r>
            <a:r>
              <a:rPr lang="cs-CZ" dirty="0" err="1"/>
              <a:t>fibrocyty</a:t>
            </a:r>
            <a:endParaRPr lang="cs-CZ" dirty="0"/>
          </a:p>
          <a:p>
            <a:pPr lvl="1"/>
            <a:r>
              <a:rPr lang="cs-CZ" dirty="0"/>
              <a:t>Retikulární buňky</a:t>
            </a:r>
          </a:p>
          <a:p>
            <a:pPr lvl="1"/>
            <a:r>
              <a:rPr lang="cs-CZ" dirty="0"/>
              <a:t>Pigmentové buňky</a:t>
            </a:r>
          </a:p>
          <a:p>
            <a:pPr lvl="1"/>
            <a:r>
              <a:rPr lang="cs-CZ" dirty="0"/>
              <a:t>Nediferencované buňky vaziva</a:t>
            </a:r>
          </a:p>
          <a:p>
            <a:pPr lvl="1"/>
            <a:r>
              <a:rPr lang="cs-CZ" dirty="0"/>
              <a:t>Adipocyty – tukové buňky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sz="2800" dirty="0"/>
          </a:p>
          <a:p>
            <a:pPr marL="457200" lvl="1" indent="0" algn="ctr">
              <a:buNone/>
            </a:pPr>
            <a:r>
              <a:rPr lang="cs-CZ" sz="2800" dirty="0"/>
              <a:t>Bloudivé</a:t>
            </a:r>
          </a:p>
          <a:p>
            <a:pPr lvl="1"/>
            <a:r>
              <a:rPr lang="cs-CZ" dirty="0"/>
              <a:t>Makrofágy</a:t>
            </a:r>
          </a:p>
          <a:p>
            <a:pPr lvl="1"/>
            <a:r>
              <a:rPr lang="cs-CZ" dirty="0"/>
              <a:t>Žírné buňky</a:t>
            </a:r>
          </a:p>
          <a:p>
            <a:pPr lvl="1"/>
            <a:r>
              <a:rPr lang="cs-CZ" dirty="0"/>
              <a:t>Plazmatické buňky</a:t>
            </a:r>
          </a:p>
          <a:p>
            <a:pPr lvl="1"/>
            <a:r>
              <a:rPr lang="cs-CZ" dirty="0"/>
              <a:t>Leukocyty</a:t>
            </a:r>
          </a:p>
          <a:p>
            <a:pPr lvl="1"/>
            <a:endParaRPr lang="cs-CZ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33F9C12A-F37F-4CF7-8EAC-40B6A070E926}"/>
              </a:ext>
            </a:extLst>
          </p:cNvPr>
          <p:cNvSpPr/>
          <p:nvPr/>
        </p:nvSpPr>
        <p:spPr>
          <a:xfrm>
            <a:off x="4459798" y="1564015"/>
            <a:ext cx="2044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/>
              <a:t>Buňky vaziva</a:t>
            </a:r>
          </a:p>
        </p:txBody>
      </p:sp>
    </p:spTree>
    <p:extLst>
      <p:ext uri="{BB962C8B-B14F-4D97-AF65-F5344CB8AC3E}">
        <p14:creationId xmlns:p14="http://schemas.microsoft.com/office/powerpoint/2010/main" val="1047987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EA4DC33-7619-49D4-8CAA-6A6DF754BD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2EC84AE-7648-41FB-99CE-F1B4A4451B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00"/>
          <a:stretch/>
        </p:blipFill>
        <p:spPr>
          <a:xfrm>
            <a:off x="778391" y="2020186"/>
            <a:ext cx="6345422" cy="3371554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6C117D1B-1CBE-4C54-8D80-515F9C24BF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2" t="6641" r="21955" b="63101"/>
          <a:stretch/>
        </p:blipFill>
        <p:spPr>
          <a:xfrm>
            <a:off x="7123813" y="2192462"/>
            <a:ext cx="4455041" cy="277787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1DBA3F4-B753-4975-AF64-A8C9D94C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>
            <a:normAutofit/>
          </a:bodyPr>
          <a:lstStyle/>
          <a:p>
            <a:r>
              <a:rPr lang="cs-CZ" sz="3600" dirty="0" err="1"/>
              <a:t>Desmogenní</a:t>
            </a:r>
            <a:r>
              <a:rPr lang="cs-CZ" sz="3600" dirty="0"/>
              <a:t> osifikace</a:t>
            </a:r>
          </a:p>
        </p:txBody>
      </p:sp>
    </p:spTree>
    <p:extLst>
      <p:ext uri="{BB962C8B-B14F-4D97-AF65-F5344CB8AC3E}">
        <p14:creationId xmlns:p14="http://schemas.microsoft.com/office/powerpoint/2010/main" val="3464263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6CAA158-DA11-4C92-AAA2-0BCA8EF4A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842" y="803927"/>
            <a:ext cx="9255077" cy="6054073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0539AE88-AB37-4837-AC6E-C4891BF3F300}"/>
              </a:ext>
            </a:extLst>
          </p:cNvPr>
          <p:cNvSpPr txBox="1">
            <a:spLocks/>
          </p:cNvSpPr>
          <p:nvPr/>
        </p:nvSpPr>
        <p:spPr>
          <a:xfrm>
            <a:off x="762000" y="274638"/>
            <a:ext cx="10058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err="1"/>
              <a:t>Chondrogenní</a:t>
            </a:r>
            <a:r>
              <a:rPr lang="cs-CZ" sz="3600" dirty="0"/>
              <a:t> osifikace</a:t>
            </a:r>
          </a:p>
        </p:txBody>
      </p:sp>
    </p:spTree>
    <p:extLst>
      <p:ext uri="{BB962C8B-B14F-4D97-AF65-F5344CB8AC3E}">
        <p14:creationId xmlns:p14="http://schemas.microsoft.com/office/powerpoint/2010/main" val="1251875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16183"/>
            <a:ext cx="9144000" cy="511679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 rot="16200000">
            <a:off x="8448476" y="1733848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z. normální chrupavky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5685323" y="1734527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z. rostoucí chrupavky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 rot="16200000">
            <a:off x="4264846" y="1567521"/>
            <a:ext cx="28529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z. hypertrofické chrupavky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 rot="16200000">
            <a:off x="3696786" y="1734527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z. kalcifikace</a:t>
            </a:r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1566054" y="1733848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z. osifikace</a:t>
            </a:r>
            <a:endParaRPr lang="en-US" dirty="0"/>
          </a:p>
        </p:txBody>
      </p:sp>
      <p:sp>
        <p:nvSpPr>
          <p:cNvPr id="8" name="Volný tvar 7"/>
          <p:cNvSpPr/>
          <p:nvPr/>
        </p:nvSpPr>
        <p:spPr>
          <a:xfrm>
            <a:off x="3996390" y="1657266"/>
            <a:ext cx="666181" cy="5197013"/>
          </a:xfrm>
          <a:custGeom>
            <a:avLst/>
            <a:gdLst>
              <a:gd name="connsiteX0" fmla="*/ 375314 w 666181"/>
              <a:gd name="connsiteY0" fmla="*/ 0 h 5197013"/>
              <a:gd name="connsiteX1" fmla="*/ 619154 w 666181"/>
              <a:gd name="connsiteY1" fmla="*/ 1053737 h 5197013"/>
              <a:gd name="connsiteX2" fmla="*/ 593028 w 666181"/>
              <a:gd name="connsiteY2" fmla="*/ 1323703 h 5197013"/>
              <a:gd name="connsiteX3" fmla="*/ 645280 w 666181"/>
              <a:gd name="connsiteY3" fmla="*/ 1698172 h 5197013"/>
              <a:gd name="connsiteX4" fmla="*/ 636571 w 666181"/>
              <a:gd name="connsiteY4" fmla="*/ 2194560 h 5197013"/>
              <a:gd name="connsiteX5" fmla="*/ 305645 w 666181"/>
              <a:gd name="connsiteY5" fmla="*/ 3161212 h 5197013"/>
              <a:gd name="connsiteX6" fmla="*/ 366605 w 666181"/>
              <a:gd name="connsiteY6" fmla="*/ 4136572 h 5197013"/>
              <a:gd name="connsiteX7" fmla="*/ 157600 w 666181"/>
              <a:gd name="connsiteY7" fmla="*/ 4894217 h 5197013"/>
              <a:gd name="connsiteX8" fmla="*/ 9554 w 666181"/>
              <a:gd name="connsiteY8" fmla="*/ 5172892 h 5197013"/>
              <a:gd name="connsiteX9" fmla="*/ 26971 w 666181"/>
              <a:gd name="connsiteY9" fmla="*/ 5164183 h 519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6181" h="5197013">
                <a:moveTo>
                  <a:pt x="375314" y="0"/>
                </a:moveTo>
                <a:cubicBezTo>
                  <a:pt x="479091" y="416560"/>
                  <a:pt x="582868" y="833120"/>
                  <a:pt x="619154" y="1053737"/>
                </a:cubicBezTo>
                <a:cubicBezTo>
                  <a:pt x="655440" y="1274354"/>
                  <a:pt x="588674" y="1216297"/>
                  <a:pt x="593028" y="1323703"/>
                </a:cubicBezTo>
                <a:cubicBezTo>
                  <a:pt x="597382" y="1431109"/>
                  <a:pt x="638023" y="1553029"/>
                  <a:pt x="645280" y="1698172"/>
                </a:cubicBezTo>
                <a:cubicBezTo>
                  <a:pt x="652537" y="1843315"/>
                  <a:pt x="693177" y="1950720"/>
                  <a:pt x="636571" y="2194560"/>
                </a:cubicBezTo>
                <a:cubicBezTo>
                  <a:pt x="579965" y="2438400"/>
                  <a:pt x="350639" y="2837543"/>
                  <a:pt x="305645" y="3161212"/>
                </a:cubicBezTo>
                <a:cubicBezTo>
                  <a:pt x="260651" y="3484881"/>
                  <a:pt x="391279" y="3847738"/>
                  <a:pt x="366605" y="4136572"/>
                </a:cubicBezTo>
                <a:cubicBezTo>
                  <a:pt x="341931" y="4425406"/>
                  <a:pt x="217108" y="4721497"/>
                  <a:pt x="157600" y="4894217"/>
                </a:cubicBezTo>
                <a:cubicBezTo>
                  <a:pt x="98091" y="5066937"/>
                  <a:pt x="31326" y="5127898"/>
                  <a:pt x="9554" y="5172892"/>
                </a:cubicBezTo>
                <a:cubicBezTo>
                  <a:pt x="-12218" y="5217886"/>
                  <a:pt x="7376" y="5191034"/>
                  <a:pt x="26971" y="5164183"/>
                </a:cubicBezTo>
              </a:path>
            </a:pathLst>
          </a:cu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/>
          <p:cNvSpPr txBox="1"/>
          <p:nvPr/>
        </p:nvSpPr>
        <p:spPr>
          <a:xfrm rot="16200000">
            <a:off x="3763569" y="853491"/>
            <a:ext cx="1145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linie eroze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702776" y="25023"/>
            <a:ext cx="5415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>
                <a:latin typeface="+mj-lt"/>
              </a:rPr>
              <a:t>Chondrogenní</a:t>
            </a:r>
            <a:r>
              <a:rPr lang="cs-CZ" sz="2800" dirty="0">
                <a:latin typeface="+mj-lt"/>
              </a:rPr>
              <a:t> osifikace (HEŠ)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2313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4F25B-B7B3-4C23-AC98-01DF1FE4B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/>
              <a:t>Remodelace kostni tkane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E664612-29AB-4A38-A254-F68C65BEB0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19264"/>
            <a:ext cx="10972800" cy="4773815"/>
          </a:xfrm>
        </p:spPr>
        <p:txBody>
          <a:bodyPr>
            <a:normAutofit fontScale="92500"/>
          </a:bodyPr>
          <a:lstStyle/>
          <a:p>
            <a:r>
              <a:rPr lang="cs-CZ" dirty="0"/>
              <a:t>Dynamická rovnováha mezi tvorbou a resorpcí kostní tkáně </a:t>
            </a:r>
          </a:p>
          <a:p>
            <a:r>
              <a:rPr lang="cs-CZ" dirty="0"/>
              <a:t>Neustala obnova procesem kostní přestavby</a:t>
            </a:r>
          </a:p>
          <a:p>
            <a:pPr lvl="1"/>
            <a:r>
              <a:rPr lang="cs-CZ" dirty="0"/>
              <a:t>Koordinovaná lokalizovaná buněčná aktivitu </a:t>
            </a:r>
          </a:p>
          <a:p>
            <a:pPr lvl="1"/>
            <a:r>
              <a:rPr lang="cs-CZ" dirty="0"/>
              <a:t>Pres svoji pevnost zůstává kost plastická</a:t>
            </a:r>
          </a:p>
          <a:p>
            <a:pPr lvl="1"/>
            <a:r>
              <a:rPr lang="cs-CZ" dirty="0"/>
              <a:t>Přizpůsobuje vnitřní strukturu v závislosti na zátěži</a:t>
            </a:r>
          </a:p>
          <a:p>
            <a:pPr lvl="1"/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Osteoklasty vytvářejí v kosti dutinu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Osteoblasty osídli dutinu vytvořenu </a:t>
            </a:r>
            <a:r>
              <a:rPr lang="cs-CZ" dirty="0" err="1"/>
              <a:t>ostaoklastami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Osteoblasty v cyklících vlnách produkuju </a:t>
            </a:r>
            <a:r>
              <a:rPr lang="cs-CZ" dirty="0" err="1"/>
              <a:t>osteoid</a:t>
            </a:r>
            <a:r>
              <a:rPr lang="cs-CZ" dirty="0"/>
              <a:t> a formuji vrstvy nove ECM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Průměr dutiny se zmenšuje až nakonec ostane len úzký </a:t>
            </a:r>
            <a:r>
              <a:rPr lang="cs-CZ" dirty="0" err="1"/>
              <a:t>Havresov</a:t>
            </a:r>
            <a:r>
              <a:rPr lang="cs-CZ" dirty="0"/>
              <a:t> </a:t>
            </a:r>
            <a:r>
              <a:rPr lang="cs-CZ" dirty="0" err="1"/>
              <a:t>kanalik</a:t>
            </a:r>
            <a:r>
              <a:rPr lang="cs-CZ" dirty="0"/>
              <a:t> s drobnými cévami</a:t>
            </a:r>
          </a:p>
          <a:p>
            <a:pPr lvl="1"/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19AE9D87-6C98-47EB-8680-DEDA0523289F}"/>
              </a:ext>
            </a:extLst>
          </p:cNvPr>
          <p:cNvSpPr/>
          <p:nvPr/>
        </p:nvSpPr>
        <p:spPr>
          <a:xfrm>
            <a:off x="5238308" y="60894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cs-CZ" dirty="0">
                <a:hlinkClick r:id="rId2"/>
              </a:rPr>
              <a:t>https://www.youtube.com/watch?v=0dV1Bwe2v6c&amp;ab_channel=Amgen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05101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967666-C1ED-4C9D-810C-2905F6319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nline médium 4" title="Bone Remodeling and Modeling">
            <a:hlinkClick r:id="" action="ppaction://media"/>
            <a:extLst>
              <a:ext uri="{FF2B5EF4-FFF2-40B4-BE49-F238E27FC236}">
                <a16:creationId xmlns:a16="http://schemas.microsoft.com/office/drawing/2014/main" id="{5C4C4A7E-2862-4BA4-BB78-FA56796A544F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" y="472885"/>
            <a:ext cx="10058400" cy="5684075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D7694F-ADCE-4E3F-AF13-AC691189E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3E2A42F-5503-4180-B34A-1CE0AD7DCDD2}"/>
              </a:ext>
            </a:extLst>
          </p:cNvPr>
          <p:cNvSpPr txBox="1"/>
          <p:nvPr/>
        </p:nvSpPr>
        <p:spPr>
          <a:xfrm>
            <a:off x="2132551" y="6412596"/>
            <a:ext cx="7012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4"/>
              </a:rPr>
              <a:t>https://www.youtube.com/watch?v=0dV1Bwe2v6c&amp;ab_channel=Amgen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525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1E1AA8-DD13-446C-A4BF-0CBB0697E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Hojeni fraktur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41C1E42-478D-4DC9-8EC9-29E304704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19264"/>
            <a:ext cx="10972800" cy="466901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cs-CZ" dirty="0"/>
              <a:t>Z krevných cév narušených při fraktuře vytéká krev – krevní sraženiny</a:t>
            </a:r>
          </a:p>
          <a:p>
            <a:pPr marL="514350" indent="-514350">
              <a:buAutoNum type="arabicPeriod"/>
            </a:pPr>
            <a:r>
              <a:rPr lang="cs-CZ" dirty="0"/>
              <a:t>Sraženiny sú odstraňované makrofágy a nahrazované měkkou hmotou podobnou vazivové chrupavce – měkký svalek</a:t>
            </a:r>
          </a:p>
          <a:p>
            <a:pPr marL="514350" indent="-514350">
              <a:buAutoNum type="arabicPeriod"/>
            </a:pPr>
            <a:r>
              <a:rPr lang="cs-CZ" dirty="0"/>
              <a:t>Do měkkého svalku prorůstají regenerující krevní cévy a </a:t>
            </a:r>
            <a:r>
              <a:rPr lang="cs-CZ" dirty="0" err="1"/>
              <a:t>proliferujici</a:t>
            </a:r>
            <a:r>
              <a:rPr lang="cs-CZ" dirty="0"/>
              <a:t> osteoblasty. Vazivová chrupavka nahrazená vláknitou kosti – kostní svalek</a:t>
            </a:r>
          </a:p>
          <a:p>
            <a:pPr marL="514350" indent="-514350">
              <a:buAutoNum type="arabicPeriod"/>
            </a:pPr>
            <a:r>
              <a:rPr lang="cs-CZ" dirty="0"/>
              <a:t>Vláknitá kost se přestavuje v kompaktní a spongiózní kost spojenou s okolní nepoškozenou kosti</a:t>
            </a:r>
          </a:p>
          <a:p>
            <a:pPr marL="514350" indent="-514350">
              <a:buAutoNum type="arabicPeriod"/>
            </a:pPr>
            <a:endParaRPr lang="cs-CZ" dirty="0"/>
          </a:p>
          <a:p>
            <a:pPr marL="514350" indent="-514350">
              <a:buAutoNum type="arabicPeriod"/>
            </a:pPr>
            <a:endParaRPr lang="cs-CZ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2729D610-BDA9-4D76-899C-83634CFAFAA9}"/>
              </a:ext>
            </a:extLst>
          </p:cNvPr>
          <p:cNvSpPr/>
          <p:nvPr/>
        </p:nvSpPr>
        <p:spPr>
          <a:xfrm>
            <a:off x="2346251" y="55406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3"/>
              </a:rPr>
              <a:t>https://www.youtube.com/watch?v=od8oU5OLMGU&amp;ab_channel=WhatsUpDude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6470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C5FF45-5F9B-477A-AEE9-C154D9AFA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nline médium 4" title="How Does A Bone Break Heal - Bone Fracture Healing Process">
            <a:hlinkClick r:id="" action="ppaction://media"/>
            <a:extLst>
              <a:ext uri="{FF2B5EF4-FFF2-40B4-BE49-F238E27FC236}">
                <a16:creationId xmlns:a16="http://schemas.microsoft.com/office/drawing/2014/main" id="{05B38F68-91EC-4C98-AF5A-F192C4FA0234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3560" y="727074"/>
            <a:ext cx="9450479" cy="5340534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B74722-44C1-4793-B276-016175772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945F428-632D-4FDA-B4D7-6B908C40F75C}"/>
              </a:ext>
            </a:extLst>
          </p:cNvPr>
          <p:cNvSpPr txBox="1"/>
          <p:nvPr/>
        </p:nvSpPr>
        <p:spPr>
          <a:xfrm>
            <a:off x="1905000" y="6366430"/>
            <a:ext cx="788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hlinkClick r:id="rId4"/>
              </a:rPr>
              <a:t>https://www.youtube.com/watch?v=od8oU5OLMGU&amp;ab_channel=WhatsUpDude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208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47795" y="118243"/>
            <a:ext cx="4296410" cy="44371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b="0" dirty="0">
                <a:solidFill>
                  <a:schemeClr val="tx1"/>
                </a:solidFill>
                <a:latin typeface="+mj-lt"/>
              </a:rPr>
              <a:t>Fibroblast + </a:t>
            </a:r>
            <a:r>
              <a:rPr sz="2800" b="0" spc="-5" dirty="0">
                <a:solidFill>
                  <a:schemeClr val="tx1"/>
                </a:solidFill>
                <a:latin typeface="+mj-lt"/>
              </a:rPr>
              <a:t>kolagenní</a:t>
            </a:r>
            <a:r>
              <a:rPr sz="2800" b="0" spc="-135" dirty="0">
                <a:solidFill>
                  <a:schemeClr val="tx1"/>
                </a:solidFill>
                <a:latin typeface="+mj-lt"/>
              </a:rPr>
              <a:t> </a:t>
            </a:r>
            <a:r>
              <a:rPr sz="2800" b="0" spc="-5" dirty="0">
                <a:solidFill>
                  <a:schemeClr val="tx1"/>
                </a:solidFill>
                <a:latin typeface="+mj-lt"/>
              </a:rPr>
              <a:t>vlákna</a:t>
            </a:r>
          </a:p>
        </p:txBody>
      </p:sp>
      <p:sp>
        <p:nvSpPr>
          <p:cNvPr id="3" name="object 3"/>
          <p:cNvSpPr/>
          <p:nvPr/>
        </p:nvSpPr>
        <p:spPr>
          <a:xfrm>
            <a:off x="1632204" y="617218"/>
            <a:ext cx="8927592" cy="61219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11C50EE-5777-472E-A9AE-3701607EA41B}"/>
              </a:ext>
            </a:extLst>
          </p:cNvPr>
          <p:cNvSpPr txBox="1"/>
          <p:nvPr/>
        </p:nvSpPr>
        <p:spPr>
          <a:xfrm>
            <a:off x="10805160" y="5897880"/>
            <a:ext cx="1386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Elektronová</a:t>
            </a:r>
            <a:r>
              <a:rPr lang="sk-SK" dirty="0"/>
              <a:t> mikroskopie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2204" y="620268"/>
            <a:ext cx="8967216" cy="6050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29534" y="156675"/>
            <a:ext cx="6614923" cy="44371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Fibroblast – </a:t>
            </a:r>
            <a:r>
              <a:rPr sz="2800" spc="-5" dirty="0"/>
              <a:t>aktivní</a:t>
            </a:r>
            <a:r>
              <a:rPr sz="2800" spc="-110" dirty="0"/>
              <a:t> </a:t>
            </a:r>
            <a:r>
              <a:rPr sz="2800" spc="-5" dirty="0"/>
              <a:t>buňka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438391" y="1510029"/>
            <a:ext cx="483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GA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50561" y="3671061"/>
            <a:ext cx="686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GER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0FF290E-3651-4B52-8F2A-9F11C3DEDD3D}"/>
              </a:ext>
            </a:extLst>
          </p:cNvPr>
          <p:cNvSpPr txBox="1"/>
          <p:nvPr/>
        </p:nvSpPr>
        <p:spPr>
          <a:xfrm>
            <a:off x="10805160" y="5897880"/>
            <a:ext cx="1386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Elektronová</a:t>
            </a:r>
            <a:r>
              <a:rPr lang="sk-SK" dirty="0"/>
              <a:t> mikroskopie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2739" y="1269749"/>
            <a:ext cx="8868269" cy="5483777"/>
            <a:chOff x="0" y="1362028"/>
            <a:chExt cx="8868269" cy="5483777"/>
          </a:xfrm>
        </p:grpSpPr>
        <p:sp>
          <p:nvSpPr>
            <p:cNvPr id="3" name="object 3"/>
            <p:cNvSpPr/>
            <p:nvPr/>
          </p:nvSpPr>
          <p:spPr>
            <a:xfrm>
              <a:off x="0" y="1362028"/>
              <a:ext cx="7723631" cy="548377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1404365" y="3496436"/>
              <a:ext cx="742950" cy="674370"/>
            </a:xfrm>
            <a:custGeom>
              <a:avLst/>
              <a:gdLst/>
              <a:ahLst/>
              <a:cxnLst/>
              <a:rect l="l" t="t" r="r" b="b"/>
              <a:pathLst>
                <a:path w="742950" h="674370">
                  <a:moveTo>
                    <a:pt x="46481" y="554989"/>
                  </a:moveTo>
                  <a:lnTo>
                    <a:pt x="0" y="673988"/>
                  </a:lnTo>
                  <a:lnTo>
                    <a:pt x="123062" y="639699"/>
                  </a:lnTo>
                  <a:lnTo>
                    <a:pt x="109055" y="624205"/>
                  </a:lnTo>
                  <a:lnTo>
                    <a:pt x="83439" y="624205"/>
                  </a:lnTo>
                  <a:lnTo>
                    <a:pt x="57912" y="596011"/>
                  </a:lnTo>
                  <a:lnTo>
                    <a:pt x="72028" y="583248"/>
                  </a:lnTo>
                  <a:lnTo>
                    <a:pt x="46481" y="554989"/>
                  </a:lnTo>
                  <a:close/>
                </a:path>
                <a:path w="742950" h="674370">
                  <a:moveTo>
                    <a:pt x="72028" y="583248"/>
                  </a:moveTo>
                  <a:lnTo>
                    <a:pt x="57912" y="596011"/>
                  </a:lnTo>
                  <a:lnTo>
                    <a:pt x="83439" y="624205"/>
                  </a:lnTo>
                  <a:lnTo>
                    <a:pt x="97536" y="611462"/>
                  </a:lnTo>
                  <a:lnTo>
                    <a:pt x="72028" y="583248"/>
                  </a:lnTo>
                  <a:close/>
                </a:path>
                <a:path w="742950" h="674370">
                  <a:moveTo>
                    <a:pt x="97536" y="611462"/>
                  </a:moveTo>
                  <a:lnTo>
                    <a:pt x="83439" y="624205"/>
                  </a:lnTo>
                  <a:lnTo>
                    <a:pt x="109055" y="624205"/>
                  </a:lnTo>
                  <a:lnTo>
                    <a:pt x="97536" y="611462"/>
                  </a:lnTo>
                  <a:close/>
                </a:path>
                <a:path w="742950" h="674370">
                  <a:moveTo>
                    <a:pt x="717169" y="0"/>
                  </a:moveTo>
                  <a:lnTo>
                    <a:pt x="72028" y="583248"/>
                  </a:lnTo>
                  <a:lnTo>
                    <a:pt x="97536" y="611462"/>
                  </a:lnTo>
                  <a:lnTo>
                    <a:pt x="742822" y="28193"/>
                  </a:lnTo>
                  <a:lnTo>
                    <a:pt x="71716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93549" y="1597597"/>
              <a:ext cx="3474720" cy="34747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03682" y="73697"/>
            <a:ext cx="3187065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Pigmentové</a:t>
            </a:r>
            <a:r>
              <a:rPr sz="2800" spc="-30" dirty="0"/>
              <a:t> </a:t>
            </a:r>
            <a:r>
              <a:rPr sz="2800" spc="-5" dirty="0"/>
              <a:t>buňky</a:t>
            </a:r>
            <a:endParaRPr sz="2800" dirty="0"/>
          </a:p>
        </p:txBody>
      </p:sp>
      <p:sp>
        <p:nvSpPr>
          <p:cNvPr id="8" name="object 8"/>
          <p:cNvSpPr txBox="1"/>
          <p:nvPr/>
        </p:nvSpPr>
        <p:spPr>
          <a:xfrm>
            <a:off x="8520686" y="5094278"/>
            <a:ext cx="11766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melanosomy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99424" y="3879532"/>
            <a:ext cx="679450" cy="1217295"/>
          </a:xfrm>
          <a:custGeom>
            <a:avLst/>
            <a:gdLst/>
            <a:ahLst/>
            <a:cxnLst/>
            <a:rect l="l" t="t" r="r" b="b"/>
            <a:pathLst>
              <a:path w="679450" h="1217295">
                <a:moveTo>
                  <a:pt x="679069" y="804418"/>
                </a:moveTo>
                <a:lnTo>
                  <a:pt x="674103" y="779526"/>
                </a:lnTo>
                <a:lnTo>
                  <a:pt x="662432" y="720852"/>
                </a:lnTo>
                <a:lnTo>
                  <a:pt x="605536" y="784225"/>
                </a:lnTo>
                <a:lnTo>
                  <a:pt x="632790" y="791718"/>
                </a:lnTo>
                <a:lnTo>
                  <a:pt x="525322" y="1183690"/>
                </a:lnTo>
                <a:lnTo>
                  <a:pt x="44030" y="66078"/>
                </a:lnTo>
                <a:lnTo>
                  <a:pt x="69977" y="54864"/>
                </a:lnTo>
                <a:lnTo>
                  <a:pt x="69367" y="54356"/>
                </a:lnTo>
                <a:lnTo>
                  <a:pt x="4826" y="0"/>
                </a:lnTo>
                <a:lnTo>
                  <a:pt x="0" y="85090"/>
                </a:lnTo>
                <a:lnTo>
                  <a:pt x="25857" y="73926"/>
                </a:lnTo>
                <a:lnTo>
                  <a:pt x="518033" y="1216787"/>
                </a:lnTo>
                <a:lnTo>
                  <a:pt x="527100" y="1212862"/>
                </a:lnTo>
                <a:lnTo>
                  <a:pt x="537083" y="1215644"/>
                </a:lnTo>
                <a:lnTo>
                  <a:pt x="651840" y="796950"/>
                </a:lnTo>
                <a:lnTo>
                  <a:pt x="679069" y="8044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603044" y="2253183"/>
            <a:ext cx="5334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tina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02739" y="4103370"/>
            <a:ext cx="916940" cy="769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choroidea</a:t>
            </a:r>
            <a:endParaRPr sz="160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1750">
              <a:latin typeface="Arial"/>
              <a:cs typeface="Arial"/>
            </a:endParaRPr>
          </a:p>
          <a:p>
            <a:pPr marL="12700"/>
            <a:r>
              <a:rPr sz="1600" spc="-5" dirty="0">
                <a:latin typeface="Arial"/>
                <a:cs typeface="Arial"/>
              </a:rPr>
              <a:t>sclera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3D98305-F375-4765-A2BB-2C2587890881}"/>
              </a:ext>
            </a:extLst>
          </p:cNvPr>
          <p:cNvSpPr txBox="1"/>
          <p:nvPr/>
        </p:nvSpPr>
        <p:spPr>
          <a:xfrm>
            <a:off x="10471008" y="6107195"/>
            <a:ext cx="1720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Elektronová</a:t>
            </a:r>
            <a:r>
              <a:rPr lang="sk-SK" dirty="0"/>
              <a:t> mikroskopie, HE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04503" y="0"/>
            <a:ext cx="1741170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-10" dirty="0">
                <a:solidFill>
                  <a:schemeClr val="tx1"/>
                </a:solidFill>
                <a:latin typeface="+mj-lt"/>
              </a:rPr>
              <a:t>Adipocyty</a:t>
            </a:r>
            <a:endParaRPr sz="28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30909" y="547116"/>
            <a:ext cx="8330183" cy="6109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240706A-CD0D-4E3B-B450-C7DE6A30BAD1}"/>
              </a:ext>
            </a:extLst>
          </p:cNvPr>
          <p:cNvSpPr txBox="1"/>
          <p:nvPr/>
        </p:nvSpPr>
        <p:spPr>
          <a:xfrm>
            <a:off x="10592928" y="6472166"/>
            <a:ext cx="1720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HE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84551" y="143382"/>
            <a:ext cx="32061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>
                <a:latin typeface="+mj-lt"/>
                <a:cs typeface="Arial"/>
              </a:rPr>
              <a:t>Plazmatická</a:t>
            </a:r>
            <a:r>
              <a:rPr sz="2800" spc="-45" dirty="0">
                <a:latin typeface="+mj-lt"/>
                <a:cs typeface="Arial"/>
              </a:rPr>
              <a:t> </a:t>
            </a:r>
            <a:r>
              <a:rPr sz="2800" spc="-5" dirty="0">
                <a:latin typeface="+mj-lt"/>
                <a:cs typeface="Arial"/>
              </a:rPr>
              <a:t>buňka</a:t>
            </a:r>
            <a:endParaRPr sz="2800" dirty="0">
              <a:latin typeface="+mj-lt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84960" y="833626"/>
            <a:ext cx="9012936" cy="60137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28164" y="4176141"/>
            <a:ext cx="686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GER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687181" y="10667"/>
            <a:ext cx="7981315" cy="6445250"/>
            <a:chOff x="1163180" y="10667"/>
            <a:chExt cx="7981315" cy="6445250"/>
          </a:xfrm>
        </p:grpSpPr>
        <p:sp>
          <p:nvSpPr>
            <p:cNvPr id="6" name="object 6"/>
            <p:cNvSpPr/>
            <p:nvPr/>
          </p:nvSpPr>
          <p:spPr>
            <a:xfrm>
              <a:off x="1163180" y="1916429"/>
              <a:ext cx="4272915" cy="4539615"/>
            </a:xfrm>
            <a:custGeom>
              <a:avLst/>
              <a:gdLst/>
              <a:ahLst/>
              <a:cxnLst/>
              <a:rect l="l" t="t" r="r" b="b"/>
              <a:pathLst>
                <a:path w="4272915" h="4539615">
                  <a:moveTo>
                    <a:pt x="652030" y="83693"/>
                  </a:moveTo>
                  <a:lnTo>
                    <a:pt x="647153" y="58420"/>
                  </a:lnTo>
                  <a:lnTo>
                    <a:pt x="635901" y="0"/>
                  </a:lnTo>
                  <a:lnTo>
                    <a:pt x="578624" y="63119"/>
                  </a:lnTo>
                  <a:lnTo>
                    <a:pt x="605777" y="70739"/>
                  </a:lnTo>
                  <a:lnTo>
                    <a:pt x="0" y="2230882"/>
                  </a:lnTo>
                  <a:lnTo>
                    <a:pt x="19075" y="2236343"/>
                  </a:lnTo>
                  <a:lnTo>
                    <a:pt x="624827" y="76073"/>
                  </a:lnTo>
                  <a:lnTo>
                    <a:pt x="652030" y="83693"/>
                  </a:lnTo>
                  <a:close/>
                </a:path>
                <a:path w="4272915" h="4539615">
                  <a:moveTo>
                    <a:pt x="853198" y="1658112"/>
                  </a:moveTo>
                  <a:lnTo>
                    <a:pt x="772045" y="1684020"/>
                  </a:lnTo>
                  <a:lnTo>
                    <a:pt x="791730" y="1704238"/>
                  </a:lnTo>
                  <a:lnTo>
                    <a:pt x="214515" y="2266950"/>
                  </a:lnTo>
                  <a:lnTo>
                    <a:pt x="228231" y="2281174"/>
                  </a:lnTo>
                  <a:lnTo>
                    <a:pt x="805522" y="1718386"/>
                  </a:lnTo>
                  <a:lnTo>
                    <a:pt x="825258" y="1738630"/>
                  </a:lnTo>
                  <a:lnTo>
                    <a:pt x="840282" y="1695323"/>
                  </a:lnTo>
                  <a:lnTo>
                    <a:pt x="853198" y="1658112"/>
                  </a:lnTo>
                  <a:close/>
                </a:path>
                <a:path w="4272915" h="4539615">
                  <a:moveTo>
                    <a:pt x="4130306" y="3317621"/>
                  </a:moveTo>
                  <a:lnTo>
                    <a:pt x="4124756" y="3313061"/>
                  </a:lnTo>
                  <a:lnTo>
                    <a:pt x="4064520" y="3263392"/>
                  </a:lnTo>
                  <a:lnTo>
                    <a:pt x="4058208" y="3290913"/>
                  </a:lnTo>
                  <a:lnTo>
                    <a:pt x="325640" y="2434844"/>
                  </a:lnTo>
                  <a:lnTo>
                    <a:pt x="321310" y="2454148"/>
                  </a:lnTo>
                  <a:lnTo>
                    <a:pt x="4053789" y="3310217"/>
                  </a:lnTo>
                  <a:lnTo>
                    <a:pt x="4047502" y="3337687"/>
                  </a:lnTo>
                  <a:lnTo>
                    <a:pt x="4130306" y="3317621"/>
                  </a:lnTo>
                  <a:close/>
                </a:path>
                <a:path w="4272915" h="4539615">
                  <a:moveTo>
                    <a:pt x="4272800" y="4539170"/>
                  </a:moveTo>
                  <a:lnTo>
                    <a:pt x="4258195" y="4519765"/>
                  </a:lnTo>
                  <a:lnTo>
                    <a:pt x="4221619" y="4471124"/>
                  </a:lnTo>
                  <a:lnTo>
                    <a:pt x="4209072" y="4496359"/>
                  </a:lnTo>
                  <a:lnTo>
                    <a:pt x="335546" y="2569718"/>
                  </a:lnTo>
                  <a:lnTo>
                    <a:pt x="326656" y="2587498"/>
                  </a:lnTo>
                  <a:lnTo>
                    <a:pt x="4200245" y="4514126"/>
                  </a:lnTo>
                  <a:lnTo>
                    <a:pt x="4187710" y="4539348"/>
                  </a:lnTo>
                  <a:lnTo>
                    <a:pt x="4272800" y="453917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44895" y="10667"/>
              <a:ext cx="3499104" cy="1374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B5DFA58E-BA11-4CAB-A38C-3BCBA373A8CA}"/>
              </a:ext>
            </a:extLst>
          </p:cNvPr>
          <p:cNvSpPr txBox="1"/>
          <p:nvPr/>
        </p:nvSpPr>
        <p:spPr>
          <a:xfrm>
            <a:off x="10695804" y="6132878"/>
            <a:ext cx="1720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Elektronová</a:t>
            </a:r>
            <a:r>
              <a:rPr lang="sk-SK" dirty="0"/>
              <a:t> mikroskopie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3889</TotalTime>
  <Words>5023</Words>
  <Application>Microsoft Office PowerPoint</Application>
  <PresentationFormat>Širokoúhlá obrazovka</PresentationFormat>
  <Paragraphs>602</Paragraphs>
  <Slides>46</Slides>
  <Notes>41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1" baseType="lpstr">
      <vt:lpstr>-apple-system</vt:lpstr>
      <vt:lpstr>Arial</vt:lpstr>
      <vt:lpstr>Calibri</vt:lpstr>
      <vt:lpstr>Calibri Light</vt:lpstr>
      <vt:lpstr>Motív Office</vt:lpstr>
      <vt:lpstr>Pojivová tkáň</vt:lpstr>
      <vt:lpstr>Prezentace aplikace PowerPoint</vt:lpstr>
      <vt:lpstr>Medzibunečná hmota</vt:lpstr>
      <vt:lpstr>Vazivo   – převládá vláknitá složka, funkce mechanická a vitální </vt:lpstr>
      <vt:lpstr>Fibroblast + kolagenní vlákna</vt:lpstr>
      <vt:lpstr>Fibroblast – aktivní buňka</vt:lpstr>
      <vt:lpstr>Pigmentové buňky</vt:lpstr>
      <vt:lpstr>Adipocyty</vt:lpstr>
      <vt:lpstr>Prezentace aplikace PowerPoint</vt:lpstr>
      <vt:lpstr>Žírná buňka</vt:lpstr>
      <vt:lpstr>Typy vaziva</vt:lpstr>
      <vt:lpstr>Rosolovité vazivo – převaha ECM    podpora a obal velkých cév pupečníku</vt:lpstr>
      <vt:lpstr>Řídké kolagenní vazivo - jícen</vt:lpstr>
      <vt:lpstr>Řídké kolagenní vazivo – velké množství základní hmoty  </vt:lpstr>
      <vt:lpstr>Husté kolagéni vazivo</vt:lpstr>
      <vt:lpstr>Husté kolagenní vazivo uspořádané - šlacha</vt:lpstr>
      <vt:lpstr>Husté kolagenní vazivo neuspořádané - bělima</vt:lpstr>
      <vt:lpstr>Retikulární vazivo – jemná síť vláken s přopojenými fibroblasty (retik. bunky)                                    kostní dřeň,  </vt:lpstr>
      <vt:lpstr>Retikulární vazivo - intestinum crassum (HE)</vt:lpstr>
      <vt:lpstr>Elastické vazivo – převážné vláknitá složka  - svazky tlustých, rovnoběžně uspořádaných elastických vláken  - stěna velkých cév</vt:lpstr>
      <vt:lpstr>Tuková tkáň</vt:lpstr>
      <vt:lpstr>Chrupavka</vt:lpstr>
      <vt:lpstr>Buňky chrupavky</vt:lpstr>
      <vt:lpstr>Prezentace aplikace PowerPoint</vt:lpstr>
      <vt:lpstr>Prezentace aplikace PowerPoint</vt:lpstr>
      <vt:lpstr>Elastická chrupavka – aurikula (HE)</vt:lpstr>
      <vt:lpstr>Prezentace aplikace PowerPoint</vt:lpstr>
      <vt:lpstr>Kost</vt:lpstr>
      <vt:lpstr>Kostní bunky</vt:lpstr>
      <vt:lpstr>Prezentace aplikace PowerPoint</vt:lpstr>
      <vt:lpstr>Prezentace aplikace PowerPoint</vt:lpstr>
      <vt:lpstr>Prezentace aplikace PowerPoint</vt:lpstr>
      <vt:lpstr>Prezentace aplikace PowerPoint</vt:lpstr>
      <vt:lpstr>Povrch kostnej tkane</vt:lpstr>
      <vt:lpstr>Klasifikace kostní tkáně podle uspořádání kolagenních vláken</vt:lpstr>
      <vt:lpstr>Prezentace aplikace PowerPoint</vt:lpstr>
      <vt:lpstr>Prezentace aplikace PowerPoint</vt:lpstr>
      <vt:lpstr>Lamelózní kost spongiózní (HE)</vt:lpstr>
      <vt:lpstr>Histogeneze kostní tkáne</vt:lpstr>
      <vt:lpstr>Desmogenní osifikace</vt:lpstr>
      <vt:lpstr>Prezentace aplikace PowerPoint</vt:lpstr>
      <vt:lpstr>Prezentace aplikace PowerPoint</vt:lpstr>
      <vt:lpstr>Remodelace kostni tkane</vt:lpstr>
      <vt:lpstr>Prezentace aplikace PowerPoint</vt:lpstr>
      <vt:lpstr>Hojeni fraktur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Pojivova tkan</dc:title>
  <dc:creator>Mário Kandra</dc:creator>
  <cp:lastModifiedBy>Anna Mac Gillavry</cp:lastModifiedBy>
  <cp:revision>85</cp:revision>
  <dcterms:created xsi:type="dcterms:W3CDTF">2021-04-14T07:09:37Z</dcterms:created>
  <dcterms:modified xsi:type="dcterms:W3CDTF">2021-04-22T09:23:22Z</dcterms:modified>
</cp:coreProperties>
</file>