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therapeutic-options.html" TargetMode="External"/><Relationship Id="rId13" Type="http://schemas.openxmlformats.org/officeDocument/2006/relationships/hyperlink" Target="https://www.who.int/emergencies/diseases/novel-coronavirus-2019/question-and-answers-hub/q-a-detail/coronavirus-disease-covid-19-dexamethasone" TargetMode="External"/><Relationship Id="rId3" Type="http://schemas.openxmlformats.org/officeDocument/2006/relationships/hyperlink" Target="https://www.covid19treatmentguidelines.nih.gov/antiviral-therapy/ivermectin/" TargetMode="External"/><Relationship Id="rId7" Type="http://schemas.openxmlformats.org/officeDocument/2006/relationships/hyperlink" Target="https://www.covid19treatmentguidelines.nih.gov/immunomodulators/corticosteroids/" TargetMode="External"/><Relationship Id="rId12" Type="http://schemas.openxmlformats.org/officeDocument/2006/relationships/hyperlink" Target="https://www.covid19treatmentguidelines.nih.gov/therapeutic-management/" TargetMode="External"/><Relationship Id="rId2" Type="http://schemas.openxmlformats.org/officeDocument/2006/relationships/hyperlink" Target="https://www.health.gov.sk/Clanok?covid-19-27-01-2021-ivermect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a.europa.eu/en/news/ema-endorses-use-dexamethasone-covid-19-patients-oxygen-mechanical-ventilation" TargetMode="External"/><Relationship Id="rId11" Type="http://schemas.openxmlformats.org/officeDocument/2006/relationships/hyperlink" Target="https://www.ema.europa.eu/en/medicines/human/EPAR/veklury" TargetMode="External"/><Relationship Id="rId5" Type="http://schemas.openxmlformats.org/officeDocument/2006/relationships/hyperlink" Target="https://www.covid19treatmentguidelines.nih.gov/critical-care/oxygenation-and-ventilation/" TargetMode="External"/><Relationship Id="rId10" Type="http://schemas.openxmlformats.org/officeDocument/2006/relationships/hyperlink" Target="https://www.health.harvard.edu/diseases-and-conditions/treatments-for-covid-19" TargetMode="External"/><Relationship Id="rId4" Type="http://schemas.openxmlformats.org/officeDocument/2006/relationships/hyperlink" Target="https://www.europeanlung.org/en/covid-19/covid-19-information-and-resources/covid-19-symptoms" TargetMode="External"/><Relationship Id="rId9" Type="http://schemas.openxmlformats.org/officeDocument/2006/relationships/hyperlink" Target="https://www.who.int/emergencies/diseases/novel-coronavirus-2019/question-and-answers-hub/q-a-detail/coronavirus-disease-covid-19#:~:text=protect" TargetMode="External"/><Relationship Id="rId14" Type="http://schemas.openxmlformats.org/officeDocument/2006/relationships/hyperlink" Target="https://www.who.int/health-topics/coronavirus#tab=tab_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ED183E-E1E7-43A4-B8AA-816DCFAC6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82698"/>
            <a:ext cx="7766936" cy="1646302"/>
          </a:xfrm>
        </p:spPr>
        <p:txBody>
          <a:bodyPr/>
          <a:lstStyle/>
          <a:p>
            <a:pPr algn="ctr"/>
            <a:r>
              <a:rPr lang="sk-SK" dirty="0"/>
              <a:t>MOŽNOSTI LIEČBY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5B63171-D1CA-4929-B14D-AAF857089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/>
              <a:t>Hana Dzubáková</a:t>
            </a:r>
          </a:p>
        </p:txBody>
      </p:sp>
    </p:spTree>
    <p:extLst>
      <p:ext uri="{BB962C8B-B14F-4D97-AF65-F5344CB8AC3E}">
        <p14:creationId xmlns:p14="http://schemas.microsoft.com/office/powerpoint/2010/main" val="330708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neregistrovanými liekmi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8915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IVERMEKTÍN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r>
              <a:rPr lang="sk-SK" sz="1100" dirty="0"/>
              <a:t>					https://statix.petissimo.eu/upload_files/products/7932-sh-ivermectin-light-spot-on-5-ml.jpg</a:t>
            </a:r>
          </a:p>
        </p:txBody>
      </p:sp>
      <p:pic>
        <p:nvPicPr>
          <p:cNvPr id="8" name="Obrázok 7" descr="Obrázok, na ktorom je text, fľaša&#10;&#10;Automaticky generovaný popis">
            <a:extLst>
              <a:ext uri="{FF2B5EF4-FFF2-40B4-BE49-F238E27FC236}">
                <a16:creationId xmlns:a16="http://schemas.microsoft.com/office/drawing/2014/main" xmlns="" id="{9292100D-61FF-4F25-8872-C668D3F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97" y="2260783"/>
            <a:ext cx="3350942" cy="39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9883E7-7957-42CE-B419-35E6B6863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604EA85-D833-47B9-9786-711D9C4E5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3115"/>
            <a:ext cx="8596668" cy="679141"/>
          </a:xfrm>
        </p:spPr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14400"/>
            <a:ext cx="8596668" cy="583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500" dirty="0">
                <a:hlinkClick r:id="rId2"/>
              </a:rPr>
              <a:t>https://www.health.gov.sk/Clanok?covid-19-27-01-2021-ivermectin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3"/>
              </a:rPr>
              <a:t>https://www.covid19treatmentguidelines.nih.gov/antiviral-therapy/ivermectin/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4"/>
              </a:rPr>
              <a:t>https://www.europeanlung.org/en/covid-19/covid-19-information-and-resources/covid-19-symptoms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5"/>
              </a:rPr>
              <a:t>https://www.covid19treatmentguidelines.nih.gov/critical-care/oxygenation-and-ventilation/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6"/>
              </a:rPr>
              <a:t>https://www.ema.europa.eu/en/news/ema-endorses-use-dexamethasone-covid-19-patients-oxygen-mechanical-ventilation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7"/>
              </a:rPr>
              <a:t>https://www.covid19treatmentguidelines.nih.gov/immunomodulators/corticosteroids/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8"/>
              </a:rPr>
              <a:t>https://www.cdc.gov/coronavirus/2019-ncov/hcp/therapeutic-options.html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9"/>
              </a:rPr>
              <a:t>https://www.who.int/emergencies/diseases/novel-coronavirus-2019/question-and-answers-hub/q-a-detail/coronavirus-disease-covid-19#:~:text=protect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10"/>
              </a:rPr>
              <a:t>https://www.health.harvard.edu/diseases-and-conditions/treatments-for-covid-19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11"/>
              </a:rPr>
              <a:t>https://www.ema.europa.eu/en/medicines/human/EPAR/veklury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12"/>
              </a:rPr>
              <a:t>https://www.covid19treatmentguidelines.nih.gov/therapeutic-management/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13"/>
              </a:rPr>
              <a:t>https://www.who.int/emergencies/diseases/novel-coronavirus-2019/question-and-answers-hub/q-a-detail/coronavirus-disease-covid-19-dexamethasone</a:t>
            </a:r>
            <a:endParaRPr lang="sk-SK" sz="1500" dirty="0"/>
          </a:p>
          <a:p>
            <a:pPr marL="0" indent="0">
              <a:buNone/>
            </a:pPr>
            <a:r>
              <a:rPr lang="sk-SK" sz="1500" dirty="0">
                <a:hlinkClick r:id="rId14"/>
              </a:rPr>
              <a:t>https://www.who.int/health-topics/coronavirus#tab=tab_3</a:t>
            </a:r>
            <a:endParaRPr lang="sk-SK" sz="15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39067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01926F-F9A0-4599-8644-10FC05B6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Symptómy Covid-19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54E28EA-B9C3-4FCC-93BA-AD0F762B9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647397" cy="4912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Najčastejšie málo závažné symptómy:</a:t>
            </a:r>
          </a:p>
          <a:p>
            <a:pPr marL="0" indent="0">
              <a:buNone/>
            </a:pPr>
            <a:r>
              <a:rPr lang="sk-SK" sz="2200" dirty="0"/>
              <a:t>Zvýšená teplota					Únava</a:t>
            </a:r>
          </a:p>
          <a:p>
            <a:pPr marL="0" indent="0">
              <a:buNone/>
            </a:pPr>
            <a:r>
              <a:rPr lang="sk-SK" sz="2200" dirty="0"/>
              <a:t>Suchý kašeľ						Bolesť hrdla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Menej časté závažnejšie symptómy:</a:t>
            </a:r>
          </a:p>
          <a:p>
            <a:pPr marL="0" indent="0">
              <a:buNone/>
            </a:pPr>
            <a:r>
              <a:rPr lang="sk-SK" sz="2200" dirty="0"/>
              <a:t>Hnačka								Strata čuchu a chuti</a:t>
            </a:r>
          </a:p>
          <a:p>
            <a:pPr marL="0" indent="0">
              <a:buNone/>
            </a:pPr>
            <a:r>
              <a:rPr lang="sk-SK" sz="2200" dirty="0"/>
              <a:t>Bolesť hlavy						Zmena farby končekov prstov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Závažné</a:t>
            </a:r>
            <a:r>
              <a:rPr lang="sk-SK" sz="2200" dirty="0"/>
              <a:t> </a:t>
            </a:r>
            <a:r>
              <a:rPr lang="sk-SK" sz="2600" dirty="0"/>
              <a:t>symptómy:</a:t>
            </a:r>
          </a:p>
          <a:p>
            <a:pPr marL="0" indent="0">
              <a:buNone/>
            </a:pPr>
            <a:r>
              <a:rPr lang="sk-SK" sz="2200" dirty="0"/>
              <a:t>Ťažkosti s dýchaním				Strata reči</a:t>
            </a:r>
          </a:p>
          <a:p>
            <a:pPr marL="0" indent="0">
              <a:buNone/>
            </a:pPr>
            <a:r>
              <a:rPr lang="sk-SK" sz="2200" dirty="0"/>
              <a:t>Bolesť a tlak na hrudníku			Nemožnosť pohybu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200" dirty="0"/>
          </a:p>
          <a:p>
            <a:pPr>
              <a:buFont typeface="Wingdings" panose="05000000000000000000" pitchFamily="2" charset="2"/>
              <a:buChar char="v"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21054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D6D7B3-8120-4BE2-90CC-ADC887E2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Kategórie infekcie Covid-19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7CC3826-FE42-4E1F-8DF7-D34A87D3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5030"/>
            <a:ext cx="8596668" cy="43634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Asymptomatická infekcia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Mierny priebeh infekcie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Stredne ťažký priebeh infekcie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Ťažký priebeh infekcie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Kritický priebeh infekcie</a:t>
            </a:r>
          </a:p>
        </p:txBody>
      </p:sp>
    </p:spTree>
    <p:extLst>
      <p:ext uri="{BB962C8B-B14F-4D97-AF65-F5344CB8AC3E}">
        <p14:creationId xmlns:p14="http://schemas.microsoft.com/office/powerpoint/2010/main" val="392071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3522D3-5A34-42E8-B523-D9CEE92D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pre nehospitalizovaných pacientov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D911695-3138-451E-93C8-AED49765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Dostatok odpočinku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Dostatok tekutín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Lieky proti bolesti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Lieky na zníženie teploty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Pri prípadnom zhoršení stavu kontaktovať lekára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35598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pre hospitalizovaných pacientov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953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REMDESIVIR (VEKLURY)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r>
              <a:rPr lang="sk-SK" sz="1100" dirty="0"/>
              <a:t>			https://dailymed.nlm.nih.gov/dailymed/image.cfm?name=remdesivir-01a.jpg&amp;id=530738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5" name="Obrázok 4" descr="Obrázok, na ktorom je text, vnútri&#10;&#10;Automaticky generovaný popis">
            <a:extLst>
              <a:ext uri="{FF2B5EF4-FFF2-40B4-BE49-F238E27FC236}">
                <a16:creationId xmlns:a16="http://schemas.microsoft.com/office/drawing/2014/main" xmlns="" id="{E5F1F3B8-C3B8-4701-A771-E7E0F017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62" y="2379573"/>
            <a:ext cx="5228855" cy="36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pre hospitalizovaných pacientov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9803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DEXAMETAZON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1100" dirty="0"/>
          </a:p>
          <a:p>
            <a:pPr marL="0" indent="0">
              <a:buNone/>
            </a:pPr>
            <a:r>
              <a:rPr lang="sk-SK" sz="1100" dirty="0"/>
              <a:t>		https://c.files.bbci.co.uk/15383/production/_112951968_f37c9cd2-8b71-4628-b509-ab5e1f9367c2.jpg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0BA87BB5-FAE1-4215-9791-FC84A20F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65" y="2518530"/>
            <a:ext cx="6630880" cy="37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pre hospitalizovaných pacientov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953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KYSLÍKOVÁ TERAPIA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1000" dirty="0"/>
          </a:p>
          <a:p>
            <a:pPr marL="0" indent="0">
              <a:buNone/>
            </a:pPr>
            <a:r>
              <a:rPr lang="sk-SK" sz="1100" dirty="0"/>
              <a:t>			https://api.time.com/wp-content/uploads/2020/04/ventilator.jpg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>
              <a:buFont typeface="Wingdings" panose="05000000000000000000" pitchFamily="2" charset="2"/>
              <a:buChar char="v"/>
            </a:pPr>
            <a:endParaRPr lang="sk-SK" sz="2600" dirty="0"/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9" name="Obrázok 8" descr="Obrázok, na ktorom je osoba, nemocničná izba&#10;&#10;Automaticky generovaný popis">
            <a:extLst>
              <a:ext uri="{FF2B5EF4-FFF2-40B4-BE49-F238E27FC236}">
                <a16:creationId xmlns:a16="http://schemas.microsoft.com/office/drawing/2014/main" xmlns="" id="{F98E1F94-D070-4EE4-9CA5-FBC3E403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60" y="2499791"/>
            <a:ext cx="5680189" cy="37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pre hospitalizovaných pacientov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2480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ANTIBIOTIKÁ</a:t>
            </a:r>
          </a:p>
          <a:p>
            <a:pPr marL="0" indent="0">
              <a:buNone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18695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3D364C-CFCB-47C4-BC60-A22B853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pre hospitalizovaných pacientov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55FA418-DB5D-447C-9A43-683E980D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8915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600" dirty="0"/>
              <a:t>ANTIKOAGULANTY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1100" dirty="0"/>
          </a:p>
          <a:p>
            <a:pPr marL="0" indent="0">
              <a:buNone/>
            </a:pPr>
            <a:endParaRPr lang="sk-SK" sz="1100" dirty="0"/>
          </a:p>
          <a:p>
            <a:pPr marL="0" indent="0">
              <a:buNone/>
            </a:pPr>
            <a:endParaRPr lang="sk-SK" sz="1100" dirty="0"/>
          </a:p>
          <a:p>
            <a:pPr marL="0" indent="0">
              <a:buNone/>
            </a:pPr>
            <a:r>
              <a:rPr lang="sk-SK" sz="1100" dirty="0"/>
              <a:t>		</a:t>
            </a:r>
          </a:p>
          <a:p>
            <a:pPr marL="0" indent="0">
              <a:buNone/>
            </a:pPr>
            <a:r>
              <a:rPr lang="sk-SK" sz="1100" dirty="0"/>
              <a:t>								https://5.imimg.com/data5/YV/AD/MY-31633711/heprain-500x500.jpg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FA9EE65-9004-4160-910F-D2C9B5E7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91" y="1793289"/>
            <a:ext cx="4094887" cy="40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488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135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Fazeta</vt:lpstr>
      <vt:lpstr>MOŽNOSTI LIEČBY COVID-19</vt:lpstr>
      <vt:lpstr>Symptómy Covid-19</vt:lpstr>
      <vt:lpstr>Kategórie infekcie Covid-19</vt:lpstr>
      <vt:lpstr>Liečba pre nehospitalizovaných pacientov</vt:lpstr>
      <vt:lpstr>Liečba pre hospitalizovaných pacientov</vt:lpstr>
      <vt:lpstr>Liečba pre hospitalizovaných pacientov</vt:lpstr>
      <vt:lpstr>Liečba pre hospitalizovaných pacientov</vt:lpstr>
      <vt:lpstr>Liečba pre hospitalizovaných pacientov</vt:lpstr>
      <vt:lpstr>Liečba pre hospitalizovaných pacientov</vt:lpstr>
      <vt:lpstr>Liečba neregistrovanými liekmi</vt:lpstr>
      <vt:lpstr>Ďakujem za pozornosť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LIEČBY COVID-19</dc:title>
  <dc:creator>Hana Dzubáková</dc:creator>
  <cp:lastModifiedBy>Uživatel systému Windows</cp:lastModifiedBy>
  <cp:revision>16</cp:revision>
  <dcterms:created xsi:type="dcterms:W3CDTF">2021-03-17T06:41:37Z</dcterms:created>
  <dcterms:modified xsi:type="dcterms:W3CDTF">2021-04-01T10:32:14Z</dcterms:modified>
</cp:coreProperties>
</file>