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76" r:id="rId4"/>
    <p:sldMasterId id="2147483696" r:id="rId5"/>
    <p:sldMasterId id="2147483700" r:id="rId6"/>
    <p:sldMasterId id="2147483702" r:id="rId7"/>
    <p:sldMasterId id="2147483704" r:id="rId8"/>
  </p:sldMasterIdLst>
  <p:notesMasterIdLst>
    <p:notesMasterId r:id="rId56"/>
  </p:notesMasterIdLst>
  <p:sldIdLst>
    <p:sldId id="256" r:id="rId9"/>
    <p:sldId id="293" r:id="rId10"/>
    <p:sldId id="324" r:id="rId11"/>
    <p:sldId id="325" r:id="rId12"/>
    <p:sldId id="294" r:id="rId13"/>
    <p:sldId id="319" r:id="rId14"/>
    <p:sldId id="295" r:id="rId15"/>
    <p:sldId id="296" r:id="rId16"/>
    <p:sldId id="318" r:id="rId17"/>
    <p:sldId id="297" r:id="rId18"/>
    <p:sldId id="299" r:id="rId19"/>
    <p:sldId id="300" r:id="rId20"/>
    <p:sldId id="301" r:id="rId21"/>
    <p:sldId id="302" r:id="rId22"/>
    <p:sldId id="303" r:id="rId23"/>
    <p:sldId id="304" r:id="rId24"/>
    <p:sldId id="306" r:id="rId25"/>
    <p:sldId id="305" r:id="rId26"/>
    <p:sldId id="307" r:id="rId27"/>
    <p:sldId id="308" r:id="rId28"/>
    <p:sldId id="309" r:id="rId29"/>
    <p:sldId id="310" r:id="rId30"/>
    <p:sldId id="312" r:id="rId31"/>
    <p:sldId id="313" r:id="rId32"/>
    <p:sldId id="311" r:id="rId33"/>
    <p:sldId id="321" r:id="rId34"/>
    <p:sldId id="322" r:id="rId35"/>
    <p:sldId id="323" r:id="rId36"/>
    <p:sldId id="320" r:id="rId37"/>
    <p:sldId id="314" r:id="rId38"/>
    <p:sldId id="275" r:id="rId39"/>
    <p:sldId id="276" r:id="rId40"/>
    <p:sldId id="286" r:id="rId41"/>
    <p:sldId id="288" r:id="rId42"/>
    <p:sldId id="289" r:id="rId43"/>
    <p:sldId id="290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9" r:id="rId55"/>
  </p:sldIdLst>
  <p:sldSz cx="9144000" cy="6858000" type="screen4x3"/>
  <p:notesSz cx="6858000" cy="9144000"/>
  <p:custDataLst>
    <p:tags r:id="rId5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gs" Target="tags/tag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20.04.2021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9450"/>
            <a:ext cx="4627563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76738"/>
            <a:ext cx="5016500" cy="4073525"/>
          </a:xfrm>
        </p:spPr>
        <p:txBody>
          <a:bodyPr/>
          <a:lstStyle/>
          <a:p>
            <a:r>
              <a:rPr lang="cs-CZ"/>
              <a:t>40</a:t>
            </a:r>
          </a:p>
          <a:p>
            <a:r>
              <a:rPr lang="cs-CZ"/>
              <a:t>Zadání – u bodu 1 znamená odvozeného že vycházet nejen z analyzovaných dat, ale také z charakteristik jednotlivých veličin</a:t>
            </a:r>
          </a:p>
          <a:p>
            <a:r>
              <a:rPr lang="cs-CZ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473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04DF-672C-49FC-8943-D1A18FAA8F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3E9C-7620-4181-9BF5-809E21BBF41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87B64-A335-48CC-A90B-E3631994D7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3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20.04.2021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Metabolická </a:t>
            </a:r>
            <a:r>
              <a:rPr lang="cs-CZ" dirty="0"/>
              <a:t>– průměr cév (platí hlavně pro arterioly, </a:t>
            </a:r>
            <a:r>
              <a:rPr lang="cs-CZ" dirty="0" err="1"/>
              <a:t>metarterioly</a:t>
            </a:r>
            <a:r>
              <a:rPr lang="cs-CZ" dirty="0"/>
              <a:t>, malé arterie) se mění podle požadavků tkání</a:t>
            </a:r>
          </a:p>
          <a:p>
            <a:r>
              <a:rPr lang="cs-CZ" dirty="0"/>
              <a:t>Je zprostředkovávána různými látkami:</a:t>
            </a:r>
          </a:p>
          <a:p>
            <a:pPr lvl="1"/>
            <a:r>
              <a:rPr lang="cs-CZ" dirty="0"/>
              <a:t>Metabolity – konečné produkty energetického metabolismu = CO</a:t>
            </a:r>
            <a:r>
              <a:rPr lang="cs-CZ" baseline="-25000" dirty="0"/>
              <a:t>2</a:t>
            </a:r>
            <a:r>
              <a:rPr lang="cs-CZ" dirty="0"/>
              <a:t>, kyselina mléčná,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/>
              <a:t>Hypoxie </a:t>
            </a:r>
            <a:r>
              <a:rPr lang="cs-CZ" sz="2000" dirty="0"/>
              <a:t>(systémová cirkulace: vazodilatace  x plicní oběh: vazokonstrikce)</a:t>
            </a:r>
          </a:p>
          <a:p>
            <a:pPr lvl="1"/>
            <a:r>
              <a:rPr lang="cs-CZ" sz="2000" dirty="0"/>
              <a:t>Adenosin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Humorální </a:t>
            </a:r>
            <a:r>
              <a:rPr lang="cs-CZ" dirty="0"/>
              <a:t>– </a:t>
            </a:r>
            <a:r>
              <a:rPr lang="cs-CZ" b="1" dirty="0"/>
              <a:t>působení látek </a:t>
            </a:r>
            <a:r>
              <a:rPr lang="cs-CZ" sz="1800" b="1" dirty="0"/>
              <a:t>(podobných hormonům)</a:t>
            </a:r>
            <a:r>
              <a:rPr lang="cs-CZ" b="1" dirty="0"/>
              <a:t> </a:t>
            </a:r>
            <a:r>
              <a:rPr lang="cs-CZ" dirty="0"/>
              <a:t>vznikajících</a:t>
            </a:r>
          </a:p>
          <a:p>
            <a:pPr lvl="1"/>
            <a:r>
              <a:rPr lang="cs-CZ" dirty="0"/>
              <a:t> v endotelu</a:t>
            </a:r>
          </a:p>
          <a:p>
            <a:pPr lvl="1"/>
            <a:r>
              <a:rPr lang="cs-CZ" dirty="0"/>
              <a:t> ve tkáních orgánů</a:t>
            </a:r>
          </a:p>
          <a:p>
            <a:pPr marL="457200" lvl="1" indent="0">
              <a:buNone/>
            </a:pPr>
            <a:r>
              <a:rPr lang="cs-CZ" sz="3600" b="1" dirty="0"/>
              <a:t>				na stěnu cév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/>
              <a:t>Vazodilatační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Oxid dusnatý (NO)</a:t>
            </a:r>
          </a:p>
          <a:p>
            <a:pPr marL="0" indent="0">
              <a:buNone/>
            </a:pPr>
            <a:r>
              <a:rPr lang="cs-CZ" dirty="0"/>
              <a:t>	Prostaglandiny (PGE</a:t>
            </a:r>
            <a:r>
              <a:rPr lang="cs-CZ" baseline="-25000" dirty="0"/>
              <a:t>2</a:t>
            </a:r>
            <a:r>
              <a:rPr lang="cs-CZ" dirty="0"/>
              <a:t>, PGD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Vazokonstrikční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Endoteliny</a:t>
            </a:r>
            <a:r>
              <a:rPr lang="cs-CZ" dirty="0"/>
              <a:t> (peptidy – 21AK)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endotelin</a:t>
            </a:r>
            <a:r>
              <a:rPr lang="cs-CZ" dirty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Působky</a:t>
            </a:r>
            <a:r>
              <a:rPr lang="cs-CZ" b="1" dirty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/>
              <a:t>Histamin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sz="2000" dirty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Bradykinin </a:t>
            </a:r>
            <a:r>
              <a:rPr lang="cs-CZ" sz="2000" dirty="0"/>
              <a:t>–  zástupce plazmatických kininů (</a:t>
            </a:r>
            <a:r>
              <a:rPr lang="cs-CZ" sz="2000" dirty="0" err="1"/>
              <a:t>lyzylbradykinin</a:t>
            </a:r>
            <a:r>
              <a:rPr lang="cs-CZ" sz="2000" dirty="0"/>
              <a:t>=</a:t>
            </a:r>
            <a:r>
              <a:rPr lang="cs-CZ" sz="2000" dirty="0" err="1"/>
              <a:t>kalidin</a:t>
            </a:r>
            <a:r>
              <a:rPr lang="cs-CZ" sz="2000" dirty="0"/>
              <a:t>). Tvorba z </a:t>
            </a:r>
            <a:r>
              <a:rPr lang="cs-CZ" sz="2000" dirty="0" err="1"/>
              <a:t>kininogenů</a:t>
            </a:r>
            <a:r>
              <a:rPr lang="cs-CZ" sz="2000" dirty="0"/>
              <a:t> prostřednictvím proteáz=</a:t>
            </a:r>
            <a:r>
              <a:rPr lang="cs-CZ" sz="2000" dirty="0" err="1"/>
              <a:t>kalikreinů</a:t>
            </a:r>
            <a:r>
              <a:rPr lang="cs-CZ" sz="2000" dirty="0"/>
              <a:t> (plazmatický + tkáňový). Působení: ve tkáních, které při zvýšené aktivitě uvolňují </a:t>
            </a:r>
            <a:r>
              <a:rPr lang="cs-CZ" sz="2000" dirty="0" err="1"/>
              <a:t>kalikrein</a:t>
            </a:r>
            <a:r>
              <a:rPr lang="cs-CZ" sz="2000" dirty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/>
              <a:t>10x silnější než histamin</a:t>
            </a:r>
          </a:p>
          <a:p>
            <a:pPr marL="0" indent="0">
              <a:buNone/>
            </a:pPr>
            <a:r>
              <a:rPr lang="cs-CZ" sz="2000" dirty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Serotonin </a:t>
            </a:r>
            <a:r>
              <a:rPr lang="cs-CZ" sz="2000" dirty="0"/>
              <a:t>– výskyt: </a:t>
            </a:r>
            <a:r>
              <a:rPr lang="cs-CZ" sz="2000" dirty="0" err="1"/>
              <a:t>chromafinní</a:t>
            </a:r>
            <a:r>
              <a:rPr lang="cs-CZ" sz="2000" dirty="0"/>
              <a:t> buňky GIT, CNS, trombocyty</a:t>
            </a:r>
          </a:p>
          <a:p>
            <a:pPr marL="0" indent="0">
              <a:buNone/>
            </a:pPr>
            <a:r>
              <a:rPr lang="cs-CZ" sz="2000" dirty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                : vazokonstrikce cév – ledviny, mozek, plíce, </a:t>
            </a:r>
            <a:r>
              <a:rPr lang="cs-CZ" sz="2000" dirty="0" err="1"/>
              <a:t>splanchnické</a:t>
            </a:r>
            <a:r>
              <a:rPr lang="cs-CZ" sz="2000" dirty="0"/>
              <a:t> řečiště</a:t>
            </a:r>
          </a:p>
          <a:p>
            <a:pPr marL="0" indent="0">
              <a:buNone/>
            </a:pPr>
            <a:r>
              <a:rPr lang="cs-CZ" sz="1700" dirty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HORMONÁLNÍ</a:t>
            </a:r>
            <a:r>
              <a:rPr lang="cs-CZ" dirty="0"/>
              <a:t> – působením hormonů ovlivňujících tonus hladkého svalstva cév:</a:t>
            </a:r>
          </a:p>
          <a:p>
            <a:pPr lvl="1"/>
            <a:r>
              <a:rPr lang="cs-CZ" dirty="0"/>
              <a:t>Katecholaminy </a:t>
            </a:r>
            <a:r>
              <a:rPr lang="cs-CZ" sz="1900" dirty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/>
              <a:t>Systém renin – </a:t>
            </a:r>
            <a:r>
              <a:rPr lang="cs-CZ" dirty="0" err="1"/>
              <a:t>angiotenzin</a:t>
            </a:r>
            <a:r>
              <a:rPr lang="cs-CZ" dirty="0"/>
              <a:t> </a:t>
            </a:r>
            <a:r>
              <a:rPr lang="cs-CZ" sz="1900" dirty="0"/>
              <a:t>(uplatňuje se hlavně při stresu)</a:t>
            </a:r>
          </a:p>
          <a:p>
            <a:pPr lvl="1"/>
            <a:r>
              <a:rPr lang="cs-CZ" dirty="0"/>
              <a:t>Antidiuretický hormon </a:t>
            </a:r>
            <a:r>
              <a:rPr lang="cs-CZ" sz="1900" dirty="0"/>
              <a:t>(mimo účinek na ledvinné tubuly vyvolává </a:t>
            </a:r>
            <a:r>
              <a:rPr lang="cs-CZ" sz="1900" dirty="0" err="1"/>
              <a:t>generalizovaně</a:t>
            </a:r>
            <a:r>
              <a:rPr lang="cs-CZ" sz="1900" dirty="0"/>
              <a:t> vazokonstrikci, nejvýrazněji v GIT a kožním řečišti)</a:t>
            </a:r>
          </a:p>
          <a:p>
            <a:pPr lvl="1"/>
            <a:r>
              <a:rPr lang="cs-CZ" dirty="0"/>
              <a:t>Atriální </a:t>
            </a:r>
            <a:r>
              <a:rPr lang="cs-CZ" dirty="0" err="1"/>
              <a:t>natriuretický</a:t>
            </a:r>
            <a:r>
              <a:rPr lang="cs-CZ" dirty="0"/>
              <a:t> peptid </a:t>
            </a:r>
            <a:r>
              <a:rPr lang="cs-CZ" sz="1900" dirty="0"/>
              <a:t>(syntéza v srdečních síních jako odpověď na roztažení – působí přímo na hladké svalstvo arteriálního a venózního řečiště </a:t>
            </a:r>
            <a:r>
              <a:rPr lang="cs-CZ" sz="1900" dirty="0" err="1"/>
              <a:t>vazodilatačně</a:t>
            </a:r>
            <a:r>
              <a:rPr lang="cs-CZ" sz="1900" dirty="0"/>
              <a:t> (sníží tlak krve)</a:t>
            </a:r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/>
              <a:t>(</a:t>
            </a:r>
            <a:r>
              <a:rPr lang="cs-CZ" sz="3000" dirty="0" err="1"/>
              <a:t>postgangliová</a:t>
            </a:r>
            <a:r>
              <a:rPr lang="cs-CZ" sz="3000" dirty="0"/>
              <a:t> vlákna – uvolnění noradrenalinu – působení na alfa1 adrenergní receptory)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/>
              <a:t>Pouze sakrální parasympatická </a:t>
            </a:r>
            <a:r>
              <a:rPr lang="cs-CZ" dirty="0" err="1"/>
              <a:t>cholinergní</a:t>
            </a:r>
            <a:r>
              <a:rPr lang="cs-CZ" dirty="0"/>
              <a:t> vlákna (Ach) </a:t>
            </a:r>
            <a:r>
              <a:rPr lang="cs-CZ" dirty="0" err="1"/>
              <a:t>inervující</a:t>
            </a:r>
            <a:r>
              <a:rPr lang="cs-CZ" dirty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Kardioinhibiční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prodloužená mícha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parasympatická vlákna </a:t>
            </a:r>
            <a:r>
              <a:rPr lang="cs-CZ" dirty="0" err="1"/>
              <a:t>X.hlavového</a:t>
            </a:r>
            <a:r>
              <a:rPr lang="cs-CZ" dirty="0"/>
              <a:t> nervu</a:t>
            </a:r>
          </a:p>
          <a:p>
            <a:pPr marL="0" indent="0">
              <a:buNone/>
            </a:pPr>
            <a:r>
              <a:rPr lang="cs-CZ" dirty="0"/>
              <a:t>	: je stále aktivní – tzv. vagový tonus</a:t>
            </a:r>
          </a:p>
          <a:p>
            <a:pPr marL="0" indent="0">
              <a:buNone/>
            </a:pPr>
            <a:r>
              <a:rPr lang="cs-CZ" dirty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Kardioexcitační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není přesná lokalizace, předpoklad: retikulární formace laterální části prodloužené míchy – spinální centra sympatiku v segmentech Th1-Th3;  </a:t>
            </a:r>
            <a:r>
              <a:rPr lang="cs-CZ" dirty="0" err="1"/>
              <a:t>nn.cardiaci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Centrum vazomotorické </a:t>
            </a:r>
            <a:r>
              <a:rPr lang="cs-CZ" dirty="0"/>
              <a:t>(pro regulaci činnosti cév)</a:t>
            </a:r>
          </a:p>
          <a:p>
            <a:pPr marL="0" indent="0">
              <a:buNone/>
            </a:pPr>
            <a:r>
              <a:rPr lang="cs-CZ" dirty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Presorická</a:t>
            </a:r>
            <a:r>
              <a:rPr lang="cs-CZ" dirty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Depresorická</a:t>
            </a:r>
            <a:r>
              <a:rPr lang="cs-CZ" dirty="0"/>
              <a:t> oblast (aktivace </a:t>
            </a:r>
            <a:r>
              <a:rPr lang="cs-CZ" dirty="0" err="1"/>
              <a:t>mediokaudální</a:t>
            </a:r>
            <a:r>
              <a:rPr lang="cs-CZ" dirty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/>
              <a:t>Kardiovaskulární centra jsou ovlivněna informacemi z periferie a jiných oblastí CNS:</a:t>
            </a:r>
          </a:p>
          <a:p>
            <a:pPr lvl="1"/>
            <a:r>
              <a:rPr lang="cs-CZ" dirty="0"/>
              <a:t> z retikulární formace mostu, </a:t>
            </a:r>
            <a:r>
              <a:rPr lang="cs-CZ" dirty="0" err="1"/>
              <a:t>mezencefala</a:t>
            </a:r>
            <a:r>
              <a:rPr lang="cs-CZ" dirty="0"/>
              <a:t> a </a:t>
            </a:r>
            <a:r>
              <a:rPr lang="cs-CZ" dirty="0" err="1"/>
              <a:t>diencefala</a:t>
            </a:r>
            <a:endParaRPr lang="cs-CZ" dirty="0"/>
          </a:p>
          <a:p>
            <a:pPr lvl="1"/>
            <a:r>
              <a:rPr lang="cs-CZ" dirty="0"/>
              <a:t>z </a:t>
            </a:r>
            <a:r>
              <a:rPr lang="cs-CZ" dirty="0" err="1"/>
              <a:t>hypothalamu</a:t>
            </a:r>
            <a:r>
              <a:rPr lang="cs-CZ" dirty="0"/>
              <a:t> (zadní </a:t>
            </a:r>
            <a:r>
              <a:rPr lang="cs-CZ" dirty="0" err="1"/>
              <a:t>hypothalamus</a:t>
            </a:r>
            <a:r>
              <a:rPr lang="cs-CZ" dirty="0"/>
              <a:t> má vztah k sympatickému NS)</a:t>
            </a:r>
          </a:p>
          <a:p>
            <a:pPr lvl="1"/>
            <a:r>
              <a:rPr lang="cs-CZ" dirty="0"/>
              <a:t>z mozkové kůry – motorická oblast - regulace průtoku kosterními svaly; v souvislosti s emocemi</a:t>
            </a:r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Rozdíl mezi pojmy: řízení    x   regulace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humorální </a:t>
            </a:r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>
                <a:solidFill>
                  <a:srgbClr val="FF3300"/>
                </a:solidFill>
                <a:latin typeface="Arial" pitchFamily="34" charset="0"/>
              </a:rPr>
              <a:t>Regulační mechanismy krevního tlaku</a:t>
            </a: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9865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krátkodobé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 -  baroreflex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střednědobé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humorální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sympatikem zprostředkovaný  vliv katecholaminů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systém renin-angiotenzin-aldosteron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působení antidiuretického hormonu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dlouhodobé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regulační systém ledviny</a:t>
            </a:r>
            <a:r>
              <a:rPr lang="cs-CZ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42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Krátkodobá regulace krevního tlaku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96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28700" y="188913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Finapres (Ohmeda, USA)</a:t>
            </a:r>
          </a:p>
        </p:txBody>
      </p:sp>
      <p:pic>
        <p:nvPicPr>
          <p:cNvPr id="75779" name="Picture 3" descr="IMG_08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7313613" cy="548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3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229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127625" y="423863"/>
            <a:ext cx="390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>
                <a:solidFill>
                  <a:srgbClr val="FF0000"/>
                </a:solidFill>
              </a:rPr>
              <a:t>Finometr (FMS, Nizozemí)</a:t>
            </a:r>
          </a:p>
        </p:txBody>
      </p:sp>
    </p:spTree>
    <p:extLst>
      <p:ext uri="{BB962C8B-B14F-4D97-AF65-F5344CB8AC3E}">
        <p14:creationId xmlns:p14="http://schemas.microsoft.com/office/powerpoint/2010/main" val="4211493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218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Záznam dýchání a</a:t>
            </a:r>
            <a:r>
              <a:rPr lang="cs-CZ" sz="4400">
                <a:solidFill>
                  <a:prstClr val="black"/>
                </a:solidFill>
              </a:rPr>
              <a:t> </a:t>
            </a:r>
            <a:br>
              <a:rPr lang="cs-CZ" sz="4400">
                <a:solidFill>
                  <a:prstClr val="black"/>
                </a:solidFill>
              </a:rPr>
            </a:br>
            <a: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vln v oběhových parametrech </a:t>
            </a:r>
            <a:b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(Peňázův plethysmomanometr) </a:t>
            </a:r>
            <a:b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89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Variabilita oběhových parametrů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frekvence  -  krevní tlak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variabilita vyjadřuje jejich kolísání kolem průměrné hodnoty v určených časových intervalech (nebo za různých okolností)</a:t>
            </a:r>
          </a:p>
        </p:txBody>
      </p:sp>
    </p:spTree>
    <p:extLst>
      <p:ext uri="{BB962C8B-B14F-4D97-AF65-F5344CB8AC3E}">
        <p14:creationId xmlns:p14="http://schemas.microsoft.com/office/powerpoint/2010/main" val="1385591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Variabilita srdeční frekvence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podává informaci o tonické aktivitě nervu vagu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Časová analýza:</a:t>
            </a:r>
          </a:p>
          <a:p>
            <a:r>
              <a:rPr lang="cs-CZ" dirty="0"/>
              <a:t>Rozbor RR intervalů z </a:t>
            </a:r>
            <a:r>
              <a:rPr lang="cs-CZ" b="1" dirty="0">
                <a:solidFill>
                  <a:srgbClr val="C00000"/>
                </a:solidFill>
              </a:rPr>
              <a:t>24hod</a:t>
            </a:r>
            <a:r>
              <a:rPr lang="cs-CZ" dirty="0"/>
              <a:t>inového záznamu </a:t>
            </a:r>
            <a:r>
              <a:rPr lang="cs-CZ" b="1" dirty="0">
                <a:solidFill>
                  <a:srgbClr val="C00000"/>
                </a:solidFill>
              </a:rPr>
              <a:t>EKG</a:t>
            </a:r>
            <a:r>
              <a:rPr lang="cs-CZ" dirty="0"/>
              <a:t> nebo </a:t>
            </a:r>
            <a:r>
              <a:rPr lang="cs-CZ" b="1" dirty="0">
                <a:solidFill>
                  <a:srgbClr val="C00000"/>
                </a:solidFill>
              </a:rPr>
              <a:t>5 - 30min</a:t>
            </a:r>
            <a:r>
              <a:rPr lang="cs-CZ" dirty="0"/>
              <a:t>utového </a:t>
            </a:r>
            <a:r>
              <a:rPr lang="cs-CZ" b="1" dirty="0">
                <a:solidFill>
                  <a:srgbClr val="C00000"/>
                </a:solidFill>
              </a:rPr>
              <a:t>EKG</a:t>
            </a:r>
          </a:p>
          <a:p>
            <a:r>
              <a:rPr lang="cs-CZ" b="1" dirty="0">
                <a:solidFill>
                  <a:srgbClr val="C00000"/>
                </a:solidFill>
              </a:rPr>
              <a:t>V podstatě jde o statistické hodnocení záznamu, s určením směrodatné odchylky</a:t>
            </a:r>
          </a:p>
          <a:p>
            <a:r>
              <a:rPr lang="cs-CZ" sz="2400" dirty="0"/>
              <a:t>Vyřadí se intervaly lišící se o více jak 20% od průměru, dále se tedy zpracovávají tzv. normální intervaly NN a hodnotí se směrodatná odchylka posloupnosti všech NN za 24hod</a:t>
            </a:r>
          </a:p>
        </p:txBody>
      </p:sp>
    </p:spTree>
    <p:extLst>
      <p:ext uri="{BB962C8B-B14F-4D97-AF65-F5344CB8AC3E}">
        <p14:creationId xmlns:p14="http://schemas.microsoft.com/office/powerpoint/2010/main" val="2520229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Spektrální analýza:</a:t>
            </a:r>
          </a:p>
          <a:p>
            <a:r>
              <a:rPr lang="cs-CZ" dirty="0"/>
              <a:t>Provádí se za standardních podmínek při různých manévrech (leh, stoj); hodnotí se vždy 300 reprezentativních intervalů RR/NN/</a:t>
            </a:r>
          </a:p>
          <a:p>
            <a:r>
              <a:rPr lang="cs-CZ" dirty="0"/>
              <a:t>Další matematické zpracování (Fourierova transformace)-délky intervalů RR jsou převedeny na cykly v Hz</a:t>
            </a:r>
          </a:p>
          <a:p>
            <a:r>
              <a:rPr lang="cs-CZ" dirty="0"/>
              <a:t>Spektrum rozložena na několik komponent – o nízké (</a:t>
            </a:r>
            <a:r>
              <a:rPr lang="cs-CZ" dirty="0" err="1"/>
              <a:t>LF:sympatická</a:t>
            </a:r>
            <a:r>
              <a:rPr lang="cs-CZ" dirty="0"/>
              <a:t> modulace) a vysoké frekvenci (</a:t>
            </a:r>
            <a:r>
              <a:rPr lang="cs-CZ" dirty="0" err="1"/>
              <a:t>HF:vagová</a:t>
            </a:r>
            <a:r>
              <a:rPr lang="cs-CZ" dirty="0"/>
              <a:t> modulace)</a:t>
            </a:r>
          </a:p>
          <a:p>
            <a:r>
              <a:rPr lang="cs-CZ" b="1" dirty="0">
                <a:solidFill>
                  <a:srgbClr val="FF0000"/>
                </a:solidFill>
              </a:rPr>
              <a:t>Lidé se sníženou variabilitou srdeční frekvence mají 5x vyšší riziko úmrtí  </a:t>
            </a:r>
          </a:p>
        </p:txBody>
      </p:sp>
    </p:spTree>
    <p:extLst>
      <p:ext uri="{BB962C8B-B14F-4D97-AF65-F5344CB8AC3E}">
        <p14:creationId xmlns:p14="http://schemas.microsoft.com/office/powerpoint/2010/main" val="1947653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3361" t="7246" r="12727" b="4149"/>
          <a:stretch/>
        </p:blipFill>
        <p:spPr>
          <a:xfrm>
            <a:off x="539552" y="620688"/>
            <a:ext cx="811563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Význam a regulační povaha nervového systému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4869160"/>
            <a:ext cx="71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Vstup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3861048"/>
            <a:ext cx="10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Integrace</a:t>
            </a:r>
          </a:p>
          <a:p>
            <a:pPr algn="ctr"/>
            <a:r>
              <a:rPr lang="cs-CZ" dirty="0"/>
              <a:t>CNS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869160"/>
            <a:ext cx="8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Výstup</a:t>
            </a:r>
            <a:endParaRPr lang="en-US" dirty="0"/>
          </a:p>
        </p:txBody>
      </p:sp>
      <p:cxnSp>
        <p:nvCxnSpPr>
          <p:cNvPr id="7" name="Přímá spojovací šipka 6"/>
          <p:cNvCxnSpPr>
            <a:stCxn id="4" idx="0"/>
            <a:endCxn id="5" idx="1"/>
          </p:cNvCxnSpPr>
          <p:nvPr/>
        </p:nvCxnSpPr>
        <p:spPr>
          <a:xfrm flipV="1">
            <a:off x="3128693" y="4184214"/>
            <a:ext cx="867243" cy="6849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3"/>
            <a:endCxn id="6" idx="0"/>
          </p:cNvCxnSpPr>
          <p:nvPr/>
        </p:nvCxnSpPr>
        <p:spPr>
          <a:xfrm>
            <a:off x="5056098" y="4184214"/>
            <a:ext cx="863016" cy="6849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203848" y="5313402"/>
            <a:ext cx="28083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REGULACE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2924944"/>
            <a:ext cx="17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Potenciální vstup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924944"/>
            <a:ext cx="18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Potenciální výstup</a:t>
            </a:r>
            <a:endParaRPr lang="en-US" dirty="0"/>
          </a:p>
        </p:txBody>
      </p:sp>
      <p:cxnSp>
        <p:nvCxnSpPr>
          <p:cNvPr id="12" name="Přímá spojovací šipka 11"/>
          <p:cNvCxnSpPr>
            <a:stCxn id="10" idx="2"/>
            <a:endCxn id="5" idx="1"/>
          </p:cNvCxnSpPr>
          <p:nvPr/>
        </p:nvCxnSpPr>
        <p:spPr>
          <a:xfrm>
            <a:off x="3160232" y="3294276"/>
            <a:ext cx="835704" cy="8899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3"/>
            <a:endCxn id="11" idx="2"/>
          </p:cNvCxnSpPr>
          <p:nvPr/>
        </p:nvCxnSpPr>
        <p:spPr>
          <a:xfrm flipV="1">
            <a:off x="5056098" y="3294276"/>
            <a:ext cx="1036680" cy="8899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131840" y="2001034"/>
            <a:ext cx="28083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ANTICIPACE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7584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Receptor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236296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Efektor</a:t>
            </a: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Kortex</a:t>
            </a:r>
            <a:endParaRPr lang="en-US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80312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Kortex</a:t>
            </a:r>
            <a:endParaRPr lang="en-US" dirty="0"/>
          </a:p>
        </p:txBody>
      </p:sp>
      <p:cxnSp>
        <p:nvCxnSpPr>
          <p:cNvPr id="20" name="Přímá spojovací čára 19"/>
          <p:cNvCxnSpPr>
            <a:stCxn id="15" idx="3"/>
            <a:endCxn id="4" idx="1"/>
          </p:cNvCxnSpPr>
          <p:nvPr/>
        </p:nvCxnSpPr>
        <p:spPr>
          <a:xfrm>
            <a:off x="1979712" y="5053826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7" idx="3"/>
            <a:endCxn id="10" idx="1"/>
          </p:cNvCxnSpPr>
          <p:nvPr/>
        </p:nvCxnSpPr>
        <p:spPr>
          <a:xfrm>
            <a:off x="1907704" y="3109610"/>
            <a:ext cx="3600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stCxn id="6" idx="3"/>
            <a:endCxn id="16" idx="1"/>
          </p:cNvCxnSpPr>
          <p:nvPr/>
        </p:nvCxnSpPr>
        <p:spPr>
          <a:xfrm>
            <a:off x="6330124" y="5053826"/>
            <a:ext cx="9061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stCxn id="11" idx="3"/>
            <a:endCxn id="18" idx="1"/>
          </p:cNvCxnSpPr>
          <p:nvPr/>
        </p:nvCxnSpPr>
        <p:spPr>
          <a:xfrm>
            <a:off x="7037492" y="3109610"/>
            <a:ext cx="3428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6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graphicFrame>
        <p:nvGraphicFramePr>
          <p:cNvPr id="89108" name="Graf 19"/>
          <p:cNvGraphicFramePr>
            <a:graphicFrameLocks/>
          </p:cNvGraphicFramePr>
          <p:nvPr/>
        </p:nvGraphicFramePr>
        <p:xfrm>
          <a:off x="128588" y="3208338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r:id="rId3" imgW="8888738" imgH="3346994" progId="Excel.Chart.8">
                  <p:embed/>
                </p:oleObj>
              </mc:Choice>
              <mc:Fallback>
                <p:oleObj r:id="rId3" imgW="8888738" imgH="33469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208338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983918" y="-46124"/>
            <a:ext cx="717619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  OBĚHOVÝCH   PARAMETRŮ</a:t>
            </a:r>
          </a:p>
        </p:txBody>
      </p:sp>
      <p:graphicFrame>
        <p:nvGraphicFramePr>
          <p:cNvPr id="89111" name="Graf 25"/>
          <p:cNvGraphicFramePr>
            <a:graphicFrameLocks/>
          </p:cNvGraphicFramePr>
          <p:nvPr/>
        </p:nvGraphicFramePr>
        <p:xfrm>
          <a:off x="128588" y="438150"/>
          <a:ext cx="8886825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r:id="rId5" imgW="8888738" imgH="3346994" progId="Excel.Chart.8">
                  <p:embed/>
                </p:oleObj>
              </mc:Choice>
              <mc:Fallback>
                <p:oleObj r:id="rId5" imgW="8888738" imgH="33469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38150"/>
                        <a:ext cx="8886825" cy="334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Šipka doleva 18"/>
          <p:cNvSpPr/>
          <p:nvPr/>
        </p:nvSpPr>
        <p:spPr>
          <a:xfrm rot="20294897">
            <a:off x="5822864" y="1511296"/>
            <a:ext cx="2970880" cy="559383"/>
          </a:xfrm>
          <a:prstGeom prst="leftArrow">
            <a:avLst/>
          </a:prstGeom>
          <a:solidFill>
            <a:srgbClr val="C00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 sinusová arytmie</a:t>
            </a:r>
          </a:p>
        </p:txBody>
      </p:sp>
      <p:sp>
        <p:nvSpPr>
          <p:cNvPr id="23" name="Šipka doleva 22"/>
          <p:cNvSpPr/>
          <p:nvPr/>
        </p:nvSpPr>
        <p:spPr>
          <a:xfrm rot="20438292">
            <a:off x="5990533" y="1958116"/>
            <a:ext cx="2995581" cy="361905"/>
          </a:xfrm>
          <a:prstGeom prst="leftArrow">
            <a:avLst/>
          </a:prstGeom>
          <a:solidFill>
            <a:srgbClr val="0000C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sinus arrhythmia</a:t>
            </a:r>
          </a:p>
        </p:txBody>
      </p:sp>
      <p:sp>
        <p:nvSpPr>
          <p:cNvPr id="14" name="Šipka doleva 13"/>
          <p:cNvSpPr/>
          <p:nvPr/>
        </p:nvSpPr>
        <p:spPr>
          <a:xfrm rot="19899493">
            <a:off x="5971215" y="3983779"/>
            <a:ext cx="2995581" cy="421316"/>
          </a:xfrm>
          <a:prstGeom prst="leftArrow">
            <a:avLst/>
          </a:prstGeom>
          <a:solidFill>
            <a:srgbClr val="C00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 nitrohrudního  tlaku</a:t>
            </a:r>
          </a:p>
        </p:txBody>
      </p:sp>
      <p:sp>
        <p:nvSpPr>
          <p:cNvPr id="16" name="Šipka doleva 15"/>
          <p:cNvSpPr/>
          <p:nvPr/>
        </p:nvSpPr>
        <p:spPr>
          <a:xfrm rot="20438292">
            <a:off x="6014754" y="4518414"/>
            <a:ext cx="3159234" cy="365777"/>
          </a:xfrm>
          <a:prstGeom prst="leftArrow">
            <a:avLst/>
          </a:prstGeom>
          <a:solidFill>
            <a:srgbClr val="0000C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intrathoracic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pressure</a:t>
            </a:r>
          </a:p>
        </p:txBody>
      </p:sp>
      <p:sp>
        <p:nvSpPr>
          <p:cNvPr id="17" name="Šipka doleva 16"/>
          <p:cNvSpPr/>
          <p:nvPr/>
        </p:nvSpPr>
        <p:spPr>
          <a:xfrm>
            <a:off x="1331913" y="404813"/>
            <a:ext cx="7200900" cy="4318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parasympathicus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274622" y="818780"/>
            <a:ext cx="2448272" cy="43204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sympathicus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Šipka doleva 21"/>
          <p:cNvSpPr/>
          <p:nvPr/>
        </p:nvSpPr>
        <p:spPr>
          <a:xfrm rot="20294897">
            <a:off x="3144428" y="1859603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24" name="Šipka doleva 23"/>
          <p:cNvSpPr/>
          <p:nvPr/>
        </p:nvSpPr>
        <p:spPr>
          <a:xfrm rot="20294897">
            <a:off x="2784389" y="3772160"/>
            <a:ext cx="1936531" cy="440010"/>
          </a:xfrm>
          <a:prstGeom prst="leftArrow">
            <a:avLst/>
          </a:prstGeom>
          <a:solidFill>
            <a:srgbClr val="FFC000">
              <a:alpha val="83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</p:spTree>
    <p:extLst>
      <p:ext uri="{BB962C8B-B14F-4D97-AF65-F5344CB8AC3E}">
        <p14:creationId xmlns:p14="http://schemas.microsoft.com/office/powerpoint/2010/main" val="84491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 descr="E7C22FD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3926" b="16032"/>
          <a:stretch>
            <a:fillRect/>
          </a:stretch>
        </p:blipFill>
        <p:spPr bwMode="auto">
          <a:xfrm>
            <a:off x="1187450" y="1628775"/>
            <a:ext cx="63436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47813" y="188913"/>
            <a:ext cx="62023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>
                <a:solidFill>
                  <a:srgbClr val="FF0000"/>
                </a:solidFill>
              </a:rPr>
              <a:t>            Invazivní metoda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373688"/>
            <a:ext cx="1752600" cy="8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6985000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755650" y="5589588"/>
            <a:ext cx="3476625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>
                <a:solidFill>
                  <a:srgbClr val="000000"/>
                </a:solidFill>
                <a:ea typeface="msgothic"/>
                <a:cs typeface="msgothic"/>
              </a:rPr>
              <a:t>Furlan R et al. Circulation 2003;108:717-723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455738" y="179388"/>
            <a:ext cx="62023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>
                <a:solidFill>
                  <a:srgbClr val="FF0000"/>
                </a:solidFill>
              </a:rPr>
              <a:t>Stanovení citlivosti baroreflexu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>
                <a:solidFill>
                  <a:srgbClr val="FF0000"/>
                </a:solidFill>
              </a:rPr>
              <a:t>      neinvazivně – neck suction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457200" y="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První spektrální analýza krevního tlaku u člověka</a:t>
            </a:r>
            <a:endParaRPr lang="en-GB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8851" name="Picture 3" descr="msoD4C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238" y="1412875"/>
            <a:ext cx="6380162" cy="4259263"/>
          </a:xfrm>
          <a:prstGeom prst="rect">
            <a:avLst/>
          </a:prstGeom>
          <a:noFill/>
        </p:spPr>
      </p:pic>
      <p:pic>
        <p:nvPicPr>
          <p:cNvPr id="78852" name="Picture 4" descr="mso2BF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6183312" cy="65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ovéPole 24"/>
          <p:cNvSpPr txBox="1"/>
          <p:nvPr/>
        </p:nvSpPr>
        <p:spPr>
          <a:xfrm>
            <a:off x="468313" y="2349500"/>
            <a:ext cx="8351837" cy="3503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změna délky tepového intervalu vyvolaná</a:t>
            </a:r>
            <a:endParaRPr lang="cs-CZ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změnou krevního tlaku o 1 mmHg</a:t>
            </a:r>
            <a:endParaRPr lang="cs-CZ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cs-CZ" sz="32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fyziologické rozmezí hodnot: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6 – 16 ms/mmHg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663575" y="463550"/>
            <a:ext cx="5589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4400" b="1">
                <a:solidFill>
                  <a:srgbClr val="FF0000"/>
                </a:solidFill>
              </a:rPr>
              <a:t>Citlivost baroreflexu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160338"/>
            <a:ext cx="914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Variabilita v krevním oběhu a </a:t>
            </a: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BRS – </a:t>
            </a:r>
            <a: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ukazatelé rizika srdeční smrti </a:t>
            </a:r>
          </a:p>
          <a:p>
            <a:pPr algn="ctr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 infarktu myokardu</a:t>
            </a:r>
            <a:endParaRPr lang="en-US" sz="4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 flipH="1">
            <a:off x="-107950" y="2328863"/>
            <a:ext cx="107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10000"/>
              </a:spcBef>
              <a:spcAft>
                <a:spcPct val="0"/>
              </a:spcAft>
            </a:pPr>
            <a:endParaRPr lang="en-US" sz="32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0900" name="Picture 4" descr="mso40F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6121400" cy="2911475"/>
          </a:xfrm>
          <a:prstGeom prst="rect">
            <a:avLst/>
          </a:prstGeom>
          <a:noFill/>
        </p:spPr>
      </p:pic>
      <p:pic>
        <p:nvPicPr>
          <p:cNvPr id="80901" name="Picture 5" descr="mso25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229225"/>
            <a:ext cx="6618287" cy="1538288"/>
          </a:xfrm>
          <a:prstGeom prst="rect">
            <a:avLst/>
          </a:prstGeom>
          <a:noFill/>
        </p:spPr>
      </p:pic>
      <p:pic>
        <p:nvPicPr>
          <p:cNvPr id="80902" name="Picture 6" descr="mso7AE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652963"/>
            <a:ext cx="6624637" cy="588962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885113" y="4797425"/>
            <a:ext cx="1841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0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body" idx="1"/>
          </p:nvPr>
        </p:nvSpPr>
        <p:spPr>
          <a:xfrm>
            <a:off x="0" y="419100"/>
            <a:ext cx="9144000" cy="6019800"/>
          </a:xfrm>
        </p:spPr>
        <p:txBody>
          <a:bodyPr/>
          <a:lstStyle/>
          <a:p>
            <a:endParaRPr lang="cs-CZ" sz="2800"/>
          </a:p>
          <a:p>
            <a:r>
              <a:rPr lang="cs-CZ" sz="2800">
                <a:solidFill>
                  <a:srgbClr val="CC0000"/>
                </a:solidFill>
              </a:rPr>
              <a:t>zavedení stanovení BRS u </a:t>
            </a:r>
            <a:r>
              <a:rPr lang="cs-CZ" sz="2800" b="1" i="1">
                <a:solidFill>
                  <a:srgbClr val="CC0000"/>
                </a:solidFill>
              </a:rPr>
              <a:t>hypertenzních</a:t>
            </a:r>
            <a:r>
              <a:rPr lang="cs-CZ" sz="2800">
                <a:solidFill>
                  <a:srgbClr val="CC0000"/>
                </a:solidFill>
              </a:rPr>
              <a:t> pacientů (BRS nižší než 5 ms/mmHg)</a:t>
            </a:r>
          </a:p>
          <a:p>
            <a:endParaRPr lang="cs-CZ" sz="2800">
              <a:solidFill>
                <a:srgbClr val="CC0000"/>
              </a:solidFill>
            </a:endParaRPr>
          </a:p>
          <a:p>
            <a:r>
              <a:rPr lang="cs-CZ" sz="2800">
                <a:solidFill>
                  <a:srgbClr val="CC0000"/>
                </a:solidFill>
              </a:rPr>
              <a:t>využití pro studium časných či pozdních změn účinků léčby kardiotoxicky a neurotoxicky  působícími </a:t>
            </a:r>
            <a:r>
              <a:rPr lang="cs-CZ" sz="2800" b="1" i="1">
                <a:solidFill>
                  <a:srgbClr val="CC0000"/>
                </a:solidFill>
              </a:rPr>
              <a:t>antracykliny</a:t>
            </a:r>
            <a:r>
              <a:rPr lang="cs-CZ" sz="2800">
                <a:solidFill>
                  <a:srgbClr val="CC0000"/>
                </a:solidFill>
              </a:rPr>
              <a:t> u </a:t>
            </a:r>
            <a:r>
              <a:rPr lang="cs-CZ" sz="2800" b="1" i="1">
                <a:solidFill>
                  <a:srgbClr val="CC0000"/>
                </a:solidFill>
              </a:rPr>
              <a:t>onkologicky</a:t>
            </a:r>
            <a:r>
              <a:rPr lang="cs-CZ" sz="2800">
                <a:solidFill>
                  <a:srgbClr val="CC0000"/>
                </a:solidFill>
              </a:rPr>
              <a:t> nemocných</a:t>
            </a:r>
          </a:p>
          <a:p>
            <a:endParaRPr lang="cs-CZ" sz="2800">
              <a:solidFill>
                <a:srgbClr val="CC0000"/>
              </a:solidFill>
            </a:endParaRPr>
          </a:p>
          <a:p>
            <a:r>
              <a:rPr lang="cs-CZ" sz="2800">
                <a:solidFill>
                  <a:srgbClr val="CC0000"/>
                </a:solidFill>
              </a:rPr>
              <a:t>předurčení rizika změn autonomního nervstva s dopadem na hladiny krevního tlaku u nemocných</a:t>
            </a:r>
            <a:endParaRPr lang="cs-CZ" sz="2800">
              <a:solidFill>
                <a:srgbClr val="CC0000"/>
              </a:solidFill>
              <a:latin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s-CZ" sz="2800">
                <a:solidFill>
                  <a:srgbClr val="CC0000"/>
                </a:solidFill>
                <a:latin typeface="Arial" pitchFamily="34" charset="0"/>
              </a:rPr>
              <a:t>  </a:t>
            </a:r>
            <a:r>
              <a:rPr lang="cs-CZ" sz="2800">
                <a:solidFill>
                  <a:srgbClr val="CC0000"/>
                </a:solidFill>
              </a:rPr>
              <a:t> s </a:t>
            </a:r>
            <a:r>
              <a:rPr lang="cs-CZ" sz="2800" b="1" i="1">
                <a:solidFill>
                  <a:srgbClr val="CC0000"/>
                </a:solidFill>
              </a:rPr>
              <a:t>diabetes mellitus</a:t>
            </a:r>
          </a:p>
          <a:p>
            <a:endParaRPr lang="cs-CZ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úlohou krevního oběhu je udržet dostatečnou perfuzi orgánů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TK = SV x TPR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44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Minutový výdej srdce nestačí dané metabolické potřebě při běžném pracovním zatížení anebo klesá pod normální hodnoty i v klidu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oběhové selhání je generalizované neadekvátní proudění krve v organismu, které způsobuje poškození tkání v důsledku sníženého proudění – tedy snížené dopravy kyslíku (a dalších výživových faktorů). Sám kardiovaskulární systém (srdeční svalovina, stěny cév, vazomotorický systém, a další části cirkulace) se zhoršuje až přijde oběhový šok  </a:t>
            </a:r>
          </a:p>
        </p:txBody>
      </p:sp>
    </p:spTree>
    <p:extLst>
      <p:ext uri="{BB962C8B-B14F-4D97-AF65-F5344CB8AC3E}">
        <p14:creationId xmlns:p14="http://schemas.microsoft.com/office/powerpoint/2010/main" val="2905452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 </a:t>
            </a: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altLang="cs-CZ" sz="5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</a:t>
            </a: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TPR</a:t>
            </a:r>
          </a:p>
          <a:p>
            <a:pPr eaLnBrk="1" hangingPunct="1">
              <a:buFontTx/>
              <a:buNone/>
            </a:pP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 je snížen: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objemu krve (snížený žilní návrat)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vazodilatace ve venózním systému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snížená čerpací funkce srdce</a:t>
            </a:r>
          </a:p>
        </p:txBody>
      </p:sp>
    </p:spTree>
    <p:extLst>
      <p:ext uri="{BB962C8B-B14F-4D97-AF65-F5344CB8AC3E}">
        <p14:creationId xmlns:p14="http://schemas.microsoft.com/office/powerpoint/2010/main" val="3307013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sz="4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objemu krve </a:t>
            </a:r>
            <a:endParaRPr lang="cs-CZ" alt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snížený žilní návrat 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důvodu zmenšeného objemu krve </a:t>
            </a:r>
            <a:r>
              <a:rPr lang="cs-CZ" altLang="cs-CZ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snížení cévního tonu (snížení žilního rezervoáru krve) nebo zúžení cév někde v krevním oběhu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Klinicky: např. 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hypovolemický</a:t>
            </a: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(hemoragický) šok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(Frank-</a:t>
            </a:r>
            <a:r>
              <a:rPr lang="cs-CZ" altLang="cs-CZ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Starlingův</a:t>
            </a: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mechanismus – snížení  SV)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Léčba: doplnění objemu tekutin – infuze (např. fyziologický roztok)</a:t>
            </a:r>
          </a:p>
        </p:txBody>
      </p:sp>
    </p:spTree>
    <p:extLst>
      <p:ext uri="{BB962C8B-B14F-4D97-AF65-F5344CB8AC3E}">
        <p14:creationId xmlns:p14="http://schemas.microsoft.com/office/powerpoint/2010/main" val="179676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Zpětnovazebná regulace</a:t>
            </a:r>
            <a:endParaRPr lang="en-US" sz="4000" b="1" dirty="0"/>
          </a:p>
        </p:txBody>
      </p:sp>
      <p:pic>
        <p:nvPicPr>
          <p:cNvPr id="6" name="Picture 7" descr="bal_simple_lo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CB"/>
              </a:clrFrom>
              <a:clrTo>
                <a:srgbClr val="FDFFC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764084" y="1844824"/>
            <a:ext cx="5616228" cy="42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167844" y="649514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/>
              <a:t>http://www.</a:t>
            </a:r>
            <a:r>
              <a:rPr lang="cs-CZ" sz="1000" dirty="0" err="1"/>
              <a:t>slideshare.net</a:t>
            </a:r>
            <a:r>
              <a:rPr lang="cs-CZ" sz="1000" dirty="0"/>
              <a:t>/</a:t>
            </a:r>
            <a:r>
              <a:rPr lang="cs-CZ" sz="1000" dirty="0" err="1"/>
              <a:t>drpsdeb</a:t>
            </a:r>
            <a:r>
              <a:rPr lang="cs-CZ" sz="1000" dirty="0"/>
              <a:t>/</a:t>
            </a:r>
            <a:r>
              <a:rPr lang="cs-CZ" sz="1000" dirty="0" err="1"/>
              <a:t>presentations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17545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cs-CZ" b="1" u="sng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Vazodilatace žilního systému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náhlá periferní vazodilatace – např. náhlá ztráta vazomotorického tonu (masivní dilatace cév):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vazomotorická synkopa </a:t>
            </a: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(=neurogenní šok při např. poškození mozku, hluboká nebo spinální anestézie)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vazovagální synkopa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Emoční  - např. silná emoční aktivace parasympatiku vedoucí ke zpomalení srdce a aktivuje potlačení vlivu sympatiku na cévy – nastává dilatace cév, snížení SV a TK </a:t>
            </a:r>
          </a:p>
        </p:txBody>
      </p:sp>
    </p:spTree>
    <p:extLst>
      <p:ext uri="{BB962C8B-B14F-4D97-AF65-F5344CB8AC3E}">
        <p14:creationId xmlns:p14="http://schemas.microsoft.com/office/powerpoint/2010/main" val="2995985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08050"/>
            <a:ext cx="8277225" cy="5411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cs-CZ" altLang="cs-CZ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cs-CZ" altLang="cs-CZ" b="1" u="sng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Snížená čerpací funkce srdce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Srdce není schopno pracovat jako srdeční pumpa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Např. infarkt myokardu, těžká dysfunkce srdečních chlopní, srdeční arytmie, poškození srdce toxiny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Výsledkem je rozvoj kardiogenního šoku </a:t>
            </a: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(tj. oběhový šok, který vyplývá z oslabené schopnosti srdce jako pumpy;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85% lidí, u kterých se rozvine kardiogenní šok, nepřežije)</a:t>
            </a:r>
          </a:p>
        </p:txBody>
      </p:sp>
    </p:spTree>
    <p:extLst>
      <p:ext uri="{BB962C8B-B14F-4D97-AF65-F5344CB8AC3E}">
        <p14:creationId xmlns:p14="http://schemas.microsoft.com/office/powerpoint/2010/main" val="1810778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 = SV x TPR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Oběhový šok beze změny SV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4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Obrovský nárůst metabolických nároků organismu (tak velký, že fyziologický SV je nedostatečný)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Abnormální perfuze tkáněmi – septický šok (otrava krví)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(neadekvátní zásobení nutrienty nebo neadekvátní produkce odpadních látek z tkání)</a:t>
            </a:r>
          </a:p>
        </p:txBody>
      </p:sp>
    </p:spTree>
    <p:extLst>
      <p:ext uri="{BB962C8B-B14F-4D97-AF65-F5344CB8AC3E}">
        <p14:creationId xmlns:p14="http://schemas.microsoft.com/office/powerpoint/2010/main" val="58543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OBĚHOVÉ SELHÁNÍ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981200"/>
            <a:ext cx="8856663" cy="4760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cs-CZ" altLang="cs-CZ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 = SV  </a:t>
            </a: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cs-CZ" altLang="cs-CZ" sz="54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TPR se snižuje: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vazodilatace z toxických příčin (histamin – alergie, anafylaktický šok; </a:t>
            </a:r>
            <a:r>
              <a:rPr lang="cs-CZ" altLang="cs-CZ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např. bodnutí včelou)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cs-CZ" altLang="cs-CZ" sz="28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altLang="cs-CZ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vegetativní kolaps - dysbalance autonomního nervového systému (pokles vlivu sympatiku na cévní tonus – vše souvisí se situacemi popsanými u vazodilatace žilního systému)</a:t>
            </a:r>
          </a:p>
        </p:txBody>
      </p:sp>
    </p:spTree>
    <p:extLst>
      <p:ext uri="{BB962C8B-B14F-4D97-AF65-F5344CB8AC3E}">
        <p14:creationId xmlns:p14="http://schemas.microsoft.com/office/powerpoint/2010/main" val="3986931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74725" y="1031875"/>
            <a:ext cx="71548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/>
              <a:t>SYNKOPA – projevem mozkové ischemie, která vzniká </a:t>
            </a:r>
          </a:p>
          <a:p>
            <a:pPr eaLnBrk="1" hangingPunct="1"/>
            <a:r>
              <a:rPr lang="cs-CZ" altLang="cs-CZ"/>
              <a:t>při náhlém poklesu tlaku v rámci selhání krevního oběhu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  - pokud se vědomí vleže vrátí rychle – do jedné minuty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323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řednášky - medici\příčiny synkop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934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03525" y="41275"/>
            <a:ext cx="202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Příčiny synkop</a:t>
            </a:r>
          </a:p>
        </p:txBody>
      </p:sp>
    </p:spTree>
    <p:extLst>
      <p:ext uri="{BB962C8B-B14F-4D97-AF65-F5344CB8AC3E}">
        <p14:creationId xmlns:p14="http://schemas.microsoft.com/office/powerpoint/2010/main" val="415106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NYHA klasifikace</a:t>
            </a:r>
          </a:p>
        </p:txBody>
      </p:sp>
      <p:pic>
        <p:nvPicPr>
          <p:cNvPr id="11267" name="Zástupný symbol pro obsah 3" descr="Clipboard07.bmp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334375" cy="4103687"/>
          </a:xfrm>
        </p:spPr>
      </p:pic>
    </p:spTree>
    <p:extLst>
      <p:ext uri="{BB962C8B-B14F-4D97-AF65-F5344CB8AC3E}">
        <p14:creationId xmlns:p14="http://schemas.microsoft.com/office/powerpoint/2010/main" val="161483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89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Úkolem těchto regulací – jak srdeční, tak cévní soustavy - je v souladu s měnícími se metabolickými požadavky organismu:</a:t>
            </a:r>
          </a:p>
          <a:p>
            <a:endParaRPr lang="cs-CZ" dirty="0"/>
          </a:p>
          <a:p>
            <a:r>
              <a:rPr lang="cs-CZ" dirty="0"/>
              <a:t> udržovat relativně konstantní arteriální tlak </a:t>
            </a:r>
          </a:p>
          <a:p>
            <a:r>
              <a:rPr lang="cs-CZ" dirty="0"/>
              <a:t>zabezpečit dostatečné prokrvení tkání  </a:t>
            </a:r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99" t="10373" r="46596" b="3868"/>
          <a:stretch/>
        </p:blipFill>
        <p:spPr>
          <a:xfrm>
            <a:off x="1259632" y="188640"/>
            <a:ext cx="648072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Cévní tonus = základní klidové napětí hladké svaloviny cév</a:t>
            </a:r>
          </a:p>
          <a:p>
            <a:r>
              <a:rPr lang="cs-CZ" dirty="0" err="1"/>
              <a:t>Vazomotorika</a:t>
            </a:r>
            <a:r>
              <a:rPr lang="cs-CZ" dirty="0"/>
              <a:t> = možnost cév se v případě potřeby stahovat či roztahovat</a:t>
            </a:r>
          </a:p>
          <a:p>
            <a:endParaRPr lang="cs-CZ" dirty="0"/>
          </a:p>
          <a:p>
            <a:r>
              <a:rPr lang="cs-CZ" dirty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                    - systémová regulace </a:t>
            </a:r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Autoregulace = céva ovlivňuje sama sebe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Myogenní</a:t>
            </a:r>
            <a:r>
              <a:rPr lang="cs-CZ" dirty="0"/>
              <a:t> – </a:t>
            </a:r>
            <a:r>
              <a:rPr lang="cs-CZ" dirty="0" err="1"/>
              <a:t>Baylissův</a:t>
            </a:r>
            <a:r>
              <a:rPr lang="cs-CZ" dirty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/>
              <a:t>Při větší náplni cév se zvyšuje tlak uvnitř cévy (intravaskulární) - napíná se cévní stěna, s ní i buňky hladké svaloviny - jejich membrána se depolarizuje, což vyvolá vazokonstrikci (tímto se udrží relativně stálý průtok krve i při změnách tlaku krve – uplatňuje se hlavně v ledvinách)</a:t>
            </a:r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043608" y="980728"/>
            <a:ext cx="7189076" cy="45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0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84f537c-5107-4ae5-8162-0cab6d02a15f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1762</Words>
  <Application>Microsoft Office PowerPoint</Application>
  <PresentationFormat>Předvádění na obrazovce (4:3)</PresentationFormat>
  <Paragraphs>233</Paragraphs>
  <Slides>47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61" baseType="lpstr">
      <vt:lpstr>Arial</vt:lpstr>
      <vt:lpstr>Calibri</vt:lpstr>
      <vt:lpstr>msgothic</vt:lpstr>
      <vt:lpstr>Times New Roman</vt:lpstr>
      <vt:lpstr>Wingdings</vt:lpstr>
      <vt:lpstr>Motiv sady Office</vt:lpstr>
      <vt:lpstr>2_Motiv sady Office</vt:lpstr>
      <vt:lpstr>8_Motiv sady Office</vt:lpstr>
      <vt:lpstr>9_Motiv sady Office</vt:lpstr>
      <vt:lpstr>19_Motiv sady Office</vt:lpstr>
      <vt:lpstr>21_Motiv sady Office</vt:lpstr>
      <vt:lpstr>22_Motiv sady Office</vt:lpstr>
      <vt:lpstr>23_Motiv sady Office</vt:lpstr>
      <vt:lpstr>Microsoft Excel Chart</vt:lpstr>
      <vt:lpstr>Prezentace aplikace PowerPoint</vt:lpstr>
      <vt:lpstr>TYPY REGULACÍ z obecného pohledu</vt:lpstr>
      <vt:lpstr>Význam a regulační povaha nervového systému</vt:lpstr>
      <vt:lpstr>Zpětnovazebná regulace</vt:lpstr>
      <vt:lpstr>REGULACE  V KARDIOVASKULÁRNÍM SYSTÉMU</vt:lpstr>
      <vt:lpstr>Prezentace aplikace PowerPoint</vt:lpstr>
      <vt:lpstr>Regulace cévního tonu</vt:lpstr>
      <vt:lpstr>Autoregulace</vt:lpstr>
      <vt:lpstr>Prezentace aplikace PowerPoint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INTEGRACE REGULACÍ  V KARDIOVASKULÁRNÍM SYSTÉMU</vt:lpstr>
      <vt:lpstr>INTEGRACE REGULACÍ  V KARDIOVASKULÁRNÍM SYSTÉMU</vt:lpstr>
      <vt:lpstr>INTEGRACE REGULACÍ  V KARDIOVASKULÁRNÍM SYSTÉMU</vt:lpstr>
      <vt:lpstr>INTEGRACE REGULACÍ  V KARDIOVASKULÁRNÍM SYSTÉMU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Variabilita oběhových parametrů</vt:lpstr>
      <vt:lpstr>Variabilita srdeční frekvence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OBĚHOVÉ SELHÁNÍ</vt:lpstr>
      <vt:lpstr>OBĚHOVÉ SELHÁNÍ</vt:lpstr>
      <vt:lpstr>OBĚHOVÉ SELHÁNÍ</vt:lpstr>
      <vt:lpstr>OBĚHOVÉ SELHÁNÍ</vt:lpstr>
      <vt:lpstr>OBĚHOVÉ SELHÁNÍ</vt:lpstr>
      <vt:lpstr>OBĚHOVÉ SELHÁNÍ</vt:lpstr>
      <vt:lpstr>OBĚHOVÉ SELHÁNÍ</vt:lpstr>
      <vt:lpstr>Prezentace aplikace PowerPoint</vt:lpstr>
      <vt:lpstr>Prezentace aplikace PowerPoint</vt:lpstr>
      <vt:lpstr>NYHA klasifikace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90</cp:revision>
  <dcterms:created xsi:type="dcterms:W3CDTF">2013-09-24T08:41:02Z</dcterms:created>
  <dcterms:modified xsi:type="dcterms:W3CDTF">2021-04-20T09:58:44Z</dcterms:modified>
</cp:coreProperties>
</file>