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66" r:id="rId4"/>
    <p:sldId id="267" r:id="rId5"/>
    <p:sldId id="300" r:id="rId6"/>
    <p:sldId id="268" r:id="rId7"/>
    <p:sldId id="269" r:id="rId8"/>
    <p:sldId id="302" r:id="rId9"/>
    <p:sldId id="274" r:id="rId10"/>
    <p:sldId id="311" r:id="rId11"/>
    <p:sldId id="316" r:id="rId12"/>
    <p:sldId id="312" r:id="rId13"/>
    <p:sldId id="313" r:id="rId14"/>
    <p:sldId id="315" r:id="rId15"/>
    <p:sldId id="314" r:id="rId16"/>
    <p:sldId id="276" r:id="rId17"/>
    <p:sldId id="277" r:id="rId18"/>
    <p:sldId id="303" r:id="rId19"/>
    <p:sldId id="304" r:id="rId20"/>
    <p:sldId id="308" r:id="rId21"/>
    <p:sldId id="309" r:id="rId22"/>
    <p:sldId id="278" r:id="rId23"/>
    <p:sldId id="285" r:id="rId24"/>
    <p:sldId id="28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89" d="100"/>
          <a:sy n="89" d="100"/>
        </p:scale>
        <p:origin x="11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 – Elektrokardiografie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akce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rytmus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frekvence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Vlny, kmity, úseky a intervaly</a:t>
            </a:r>
          </a:p>
          <a:p>
            <a:pPr lvl="1"/>
            <a:r>
              <a:rPr lang="cs-CZ" dirty="0"/>
              <a:t>P vlna</a:t>
            </a:r>
          </a:p>
          <a:p>
            <a:pPr lvl="1"/>
            <a:r>
              <a:rPr lang="cs-CZ" dirty="0"/>
              <a:t>PQ interval</a:t>
            </a:r>
          </a:p>
          <a:p>
            <a:pPr lvl="1"/>
            <a:r>
              <a:rPr lang="cs-CZ" dirty="0"/>
              <a:t>QRS komplex</a:t>
            </a:r>
          </a:p>
          <a:p>
            <a:pPr lvl="1"/>
            <a:r>
              <a:rPr lang="cs-CZ" dirty="0"/>
              <a:t>ST úsek</a:t>
            </a:r>
          </a:p>
          <a:p>
            <a:pPr lvl="1"/>
            <a:r>
              <a:rPr lang="cs-CZ" dirty="0"/>
              <a:t>T vlna</a:t>
            </a:r>
          </a:p>
          <a:p>
            <a:pPr lvl="1"/>
            <a:r>
              <a:rPr lang="cs-CZ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Elektrická osa srdeční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5167785" y="3089220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Milimetrový papír pomůže v rychlém rozměření</a:t>
            </a:r>
          </a:p>
          <a:p>
            <a:pPr lvl="1"/>
            <a:r>
              <a:rPr lang="cs-CZ" sz="1600" dirty="0"/>
              <a:t>Podívejte se, jaká je rychlost posunu papíru (zde 25 mm/s)</a:t>
            </a:r>
          </a:p>
          <a:p>
            <a:pPr lvl="1"/>
            <a:r>
              <a:rPr lang="cs-CZ" sz="1600" dirty="0"/>
              <a:t>Kontrolní otázka: kolik </a:t>
            </a:r>
            <a:r>
              <a:rPr lang="cs-CZ" sz="1600" dirty="0" err="1"/>
              <a:t>ms</a:t>
            </a:r>
            <a:r>
              <a:rPr lang="cs-CZ" sz="1600" dirty="0"/>
              <a:t> je jeden mm?</a:t>
            </a:r>
          </a:p>
          <a:p>
            <a:pPr lvl="1"/>
            <a:r>
              <a:rPr lang="cs-CZ" sz="1600" dirty="0"/>
              <a:t>Hodí se vědět, i kolik </a:t>
            </a:r>
            <a:r>
              <a:rPr lang="cs-CZ" sz="1600" dirty="0" err="1"/>
              <a:t>mV</a:t>
            </a:r>
            <a:r>
              <a:rPr lang="cs-CZ" sz="1600" dirty="0"/>
              <a:t> je jeden mm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Samozřejmě, počítač dnes již dokáže vyplivnout výsledky, aniž byste nad tím museli přemýšlet. </a:t>
            </a:r>
            <a:br>
              <a:rPr lang="cs-CZ" sz="1600" dirty="0"/>
            </a:br>
            <a:r>
              <a:rPr lang="cs-CZ" sz="1600" dirty="0"/>
              <a:t>Ale nikdy bezhlavě nevěřte počítači. Výpočet je závislý na kvalitě signálu. Pokud nedoléhají elektrody, hýbe se vám pacient atd, vzniklé artefakty v signálu snadno počítač zmatou. Ale Vás to zmást nemá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F0D9A2F-A32F-4B4A-8415-7242552F59DC}"/>
              </a:ext>
            </a:extLst>
          </p:cNvPr>
          <p:cNvCxnSpPr/>
          <p:nvPr/>
        </p:nvCxnSpPr>
        <p:spPr bwMode="auto">
          <a:xfrm>
            <a:off x="4371703" y="3709851"/>
            <a:ext cx="478971" cy="2442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Srdečné akce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Pravidelnost vzdáleností mezi QRS komplexy – RR intervaly</a:t>
            </a:r>
          </a:p>
          <a:p>
            <a:pPr>
              <a:lnSpc>
                <a:spcPct val="100000"/>
              </a:lnSpc>
            </a:pPr>
            <a:r>
              <a:rPr lang="cs-CZ" dirty="0"/>
              <a:t>Spočítejte rozdíl: RR – průměrné RR </a:t>
            </a:r>
            <a:br>
              <a:rPr lang="cs-CZ" dirty="0"/>
            </a:br>
            <a:r>
              <a:rPr lang="cs-CZ" sz="2000" dirty="0"/>
              <a:t>(stačí, když si vyberete nejkratší a nejdelší RR v záznamu)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Pravidelná akce: rozdíl </a:t>
            </a:r>
            <a:r>
              <a:rPr lang="en-GB" dirty="0"/>
              <a:t>&lt; </a:t>
            </a:r>
            <a:r>
              <a:rPr lang="cs-CZ" dirty="0"/>
              <a:t>0,16 s</a:t>
            </a:r>
          </a:p>
          <a:p>
            <a:pPr>
              <a:lnSpc>
                <a:spcPct val="100000"/>
              </a:lnSpc>
            </a:pPr>
            <a:r>
              <a:rPr lang="cs-CZ" dirty="0"/>
              <a:t>Nepravidelná akce: rozdíl </a:t>
            </a:r>
            <a:r>
              <a:rPr lang="en-GB" dirty="0"/>
              <a:t>&gt; 0,16 s</a:t>
            </a:r>
          </a:p>
          <a:p>
            <a:pPr lvl="1"/>
            <a:r>
              <a:rPr lang="en-GB" dirty="0" err="1"/>
              <a:t>Obv</a:t>
            </a:r>
            <a:r>
              <a:rPr lang="cs-CZ" dirty="0" err="1"/>
              <a:t>ykle</a:t>
            </a:r>
            <a:r>
              <a:rPr lang="cs-CZ" dirty="0"/>
              <a:t> patologická</a:t>
            </a:r>
          </a:p>
          <a:p>
            <a:pPr lvl="1"/>
            <a:r>
              <a:rPr lang="cs-CZ" dirty="0"/>
              <a:t>Pozor na významnou sinusovou respirační arytmii – tak je naopak velmi fyziologická. Pokud si nejste jistí, poproste pacienta, ať zadrží dech.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Pozn: je-li přítomná jedna extrasystola, ale jinak je akce pravidelná, tak ji za pravidelnou označujeme</a:t>
            </a:r>
            <a:endParaRPr lang="en-GB" sz="2400" dirty="0"/>
          </a:p>
          <a:p>
            <a:pPr lvl="1"/>
            <a:endParaRPr lang="cs-CZ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34103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rytmus se určuje podle zdroje akčních potenciálů, které vedou k </a:t>
            </a:r>
            <a:r>
              <a:rPr lang="cs-CZ" b="1" dirty="0"/>
              <a:t>depolarizaci komor</a:t>
            </a:r>
            <a:br>
              <a:rPr lang="cs-CZ" b="1" dirty="0"/>
            </a:br>
            <a:r>
              <a:rPr lang="cs-CZ" sz="1600" dirty="0"/>
              <a:t>depolarizace komor je klíčová, protože ta určuje srdeční výdej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Sinusový rytmus</a:t>
            </a:r>
          </a:p>
          <a:p>
            <a:pPr lvl="1"/>
            <a:r>
              <a:rPr lang="cs-CZ" dirty="0"/>
              <a:t>Vzruch začíná v sinoatriální uzlu</a:t>
            </a:r>
          </a:p>
          <a:p>
            <a:pPr lvl="1"/>
            <a:r>
              <a:rPr lang="cs-CZ" dirty="0"/>
              <a:t>Na EKG: přítomná vlna P (depolarizace síní), která předchází QRS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Junkční</a:t>
            </a:r>
            <a:r>
              <a:rPr lang="cs-CZ" sz="2400" b="1" dirty="0"/>
              <a:t> rytmus</a:t>
            </a:r>
          </a:p>
          <a:p>
            <a:pPr lvl="1"/>
            <a:r>
              <a:rPr lang="cs-CZ" dirty="0"/>
              <a:t>Vzruch vzniká </a:t>
            </a:r>
            <a:r>
              <a:rPr lang="cs-CZ" dirty="0" err="1"/>
              <a:t>atriovenrikulárním</a:t>
            </a:r>
            <a:r>
              <a:rPr lang="cs-CZ" dirty="0"/>
              <a:t> uzlu nebo </a:t>
            </a:r>
            <a:r>
              <a:rPr lang="cs-CZ" dirty="0" err="1"/>
              <a:t>Hisově</a:t>
            </a:r>
            <a:r>
              <a:rPr lang="cs-CZ" dirty="0"/>
              <a:t> svazku, frekvence obvykle 40 – 60 </a:t>
            </a:r>
            <a:r>
              <a:rPr lang="cs-CZ" dirty="0" err="1"/>
              <a:t>bpm</a:t>
            </a:r>
            <a:endParaRPr lang="cs-CZ" dirty="0"/>
          </a:p>
          <a:p>
            <a:pPr lvl="1"/>
            <a:r>
              <a:rPr lang="cs-CZ" dirty="0"/>
              <a:t>Před QRS není přítomná plna P, QRS má normální tvar (je úzký)</a:t>
            </a:r>
          </a:p>
          <a:p>
            <a:pPr lvl="1"/>
            <a:r>
              <a:rPr lang="cs-CZ" dirty="0"/>
              <a:t>Srdeční frekvence je nízká </a:t>
            </a:r>
          </a:p>
          <a:p>
            <a:pPr lvl="1"/>
            <a:r>
              <a:rPr lang="cs-CZ" dirty="0"/>
              <a:t>Depolarizace síní se může na EKG projevit, pokud se vzruch z komor převede na síně </a:t>
            </a:r>
            <a:br>
              <a:rPr lang="cs-CZ" dirty="0"/>
            </a:br>
            <a:r>
              <a:rPr lang="cs-CZ" sz="1600" dirty="0"/>
              <a:t>- vlna je po QRS a má opačnou polaritu, protože probíhá opačným směrem (takže např ve svodu II bude dolů)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Terciální rytmus</a:t>
            </a:r>
          </a:p>
          <a:p>
            <a:pPr lvl="1"/>
            <a:r>
              <a:rPr lang="cs-CZ" dirty="0"/>
              <a:t>Vzruch vzniká v dalších částech převodního systému, frekvence 30-40 </a:t>
            </a:r>
            <a:r>
              <a:rPr lang="cs-CZ" dirty="0" err="1"/>
              <a:t>bpm</a:t>
            </a:r>
            <a:endParaRPr lang="cs-CZ" dirty="0"/>
          </a:p>
          <a:p>
            <a:pPr lvl="1"/>
            <a:r>
              <a:rPr lang="cs-CZ" dirty="0"/>
              <a:t>QRS má divný tvar, je širší, protože se v komorách šíří nestandardním směrem</a:t>
            </a:r>
          </a:p>
        </p:txBody>
      </p:sp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 nebo </a:t>
            </a:r>
            <a:r>
              <a:rPr lang="cs-CZ" sz="2000" dirty="0" err="1"/>
              <a:t>Hisově</a:t>
            </a:r>
            <a:r>
              <a:rPr lang="cs-CZ" sz="2000" dirty="0"/>
              <a:t> svazku,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(komorový)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34" name="Nadpis 3">
            <a:extLst>
              <a:ext uri="{FF2B5EF4-FFF2-40B4-BE49-F238E27FC236}">
                <a16:creationId xmlns:a16="http://schemas.microsoft.com/office/drawing/2014/main" id="{3CA78BA0-C2A6-4344-92FE-11FE76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003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E83DCD3-FF8E-4415-9AB0-2112B988D941}"/>
              </a:ext>
            </a:extLst>
          </p:cNvPr>
          <p:cNvGrpSpPr/>
          <p:nvPr/>
        </p:nvGrpSpPr>
        <p:grpSpPr>
          <a:xfrm>
            <a:off x="6720830" y="3039271"/>
            <a:ext cx="4174260" cy="768302"/>
            <a:chOff x="251520" y="2840739"/>
            <a:chExt cx="4174260" cy="798177"/>
          </a:xfrm>
        </p:grpSpPr>
        <p:sp>
          <p:nvSpPr>
            <p:cNvPr id="37" name="Volný tvar 30">
              <a:extLst>
                <a:ext uri="{FF2B5EF4-FFF2-40B4-BE49-F238E27FC236}">
                  <a16:creationId xmlns:a16="http://schemas.microsoft.com/office/drawing/2014/main" id="{97B3D137-477F-47D1-87F7-E7441BA0B70F}"/>
                </a:ext>
              </a:extLst>
            </p:cNvPr>
            <p:cNvSpPr/>
            <p:nvPr/>
          </p:nvSpPr>
          <p:spPr>
            <a:xfrm>
              <a:off x="251520" y="2840739"/>
              <a:ext cx="2109176" cy="753775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80299"/>
                <a:gd name="connsiteX1" fmla="*/ 434608 w 3145460"/>
                <a:gd name="connsiteY1" fmla="*/ 890028 h 980299"/>
                <a:gd name="connsiteX2" fmla="*/ 639175 w 3145460"/>
                <a:gd name="connsiteY2" fmla="*/ 890027 h 980299"/>
                <a:gd name="connsiteX3" fmla="*/ 770375 w 3145460"/>
                <a:gd name="connsiteY3" fmla="*/ 897765 h 980299"/>
                <a:gd name="connsiteX4" fmla="*/ 807362 w 3145460"/>
                <a:gd name="connsiteY4" fmla="*/ 901383 h 980299"/>
                <a:gd name="connsiteX5" fmla="*/ 832257 w 3145460"/>
                <a:gd name="connsiteY5" fmla="*/ 878530 h 980299"/>
                <a:gd name="connsiteX6" fmla="*/ 841658 w 3145460"/>
                <a:gd name="connsiteY6" fmla="*/ 2 h 980299"/>
                <a:gd name="connsiteX7" fmla="*/ 858358 w 3145460"/>
                <a:gd name="connsiteY7" fmla="*/ 885611 h 980299"/>
                <a:gd name="connsiteX8" fmla="*/ 882170 w 3145460"/>
                <a:gd name="connsiteY8" fmla="*/ 904877 h 980299"/>
                <a:gd name="connsiteX9" fmla="*/ 1014240 w 3145460"/>
                <a:gd name="connsiteY9" fmla="*/ 980275 h 980299"/>
                <a:gd name="connsiteX10" fmla="*/ 1262119 w 3145460"/>
                <a:gd name="connsiteY10" fmla="*/ 909640 h 980299"/>
                <a:gd name="connsiteX11" fmla="*/ 1632780 w 3145460"/>
                <a:gd name="connsiteY11" fmla="*/ 660258 h 980299"/>
                <a:gd name="connsiteX12" fmla="*/ 1808384 w 3145460"/>
                <a:gd name="connsiteY12" fmla="*/ 874014 h 980299"/>
                <a:gd name="connsiteX13" fmla="*/ 3145460 w 3145460"/>
                <a:gd name="connsiteY13" fmla="*/ 898161 h 980299"/>
                <a:gd name="connsiteX0" fmla="*/ 0 w 3145460"/>
                <a:gd name="connsiteY0" fmla="*/ 881554 h 980917"/>
                <a:gd name="connsiteX1" fmla="*/ 434608 w 3145460"/>
                <a:gd name="connsiteY1" fmla="*/ 890028 h 980917"/>
                <a:gd name="connsiteX2" fmla="*/ 639175 w 3145460"/>
                <a:gd name="connsiteY2" fmla="*/ 890027 h 980917"/>
                <a:gd name="connsiteX3" fmla="*/ 770375 w 3145460"/>
                <a:gd name="connsiteY3" fmla="*/ 897765 h 980917"/>
                <a:gd name="connsiteX4" fmla="*/ 807362 w 3145460"/>
                <a:gd name="connsiteY4" fmla="*/ 901383 h 980917"/>
                <a:gd name="connsiteX5" fmla="*/ 832257 w 3145460"/>
                <a:gd name="connsiteY5" fmla="*/ 878530 h 980917"/>
                <a:gd name="connsiteX6" fmla="*/ 841658 w 3145460"/>
                <a:gd name="connsiteY6" fmla="*/ 2 h 980917"/>
                <a:gd name="connsiteX7" fmla="*/ 858358 w 3145460"/>
                <a:gd name="connsiteY7" fmla="*/ 885611 h 980917"/>
                <a:gd name="connsiteX8" fmla="*/ 882170 w 3145460"/>
                <a:gd name="connsiteY8" fmla="*/ 904877 h 980917"/>
                <a:gd name="connsiteX9" fmla="*/ 1014240 w 3145460"/>
                <a:gd name="connsiteY9" fmla="*/ 980275 h 980917"/>
                <a:gd name="connsiteX10" fmla="*/ 1134982 w 3145460"/>
                <a:gd name="connsiteY10" fmla="*/ 906060 h 980917"/>
                <a:gd name="connsiteX11" fmla="*/ 1262119 w 3145460"/>
                <a:gd name="connsiteY11" fmla="*/ 909640 h 980917"/>
                <a:gd name="connsiteX12" fmla="*/ 1632780 w 3145460"/>
                <a:gd name="connsiteY12" fmla="*/ 660258 h 980917"/>
                <a:gd name="connsiteX13" fmla="*/ 1808384 w 3145460"/>
                <a:gd name="connsiteY13" fmla="*/ 874014 h 980917"/>
                <a:gd name="connsiteX14" fmla="*/ 3145460 w 3145460"/>
                <a:gd name="connsiteY14" fmla="*/ 898161 h 980917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882170 w 3145460"/>
                <a:gd name="connsiteY8" fmla="*/ 904877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903478 w 3145460"/>
                <a:gd name="connsiteY8" fmla="*/ 864395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5460" h="1027902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48055" y="741545"/>
                    <a:pt x="858358" y="885611"/>
                  </a:cubicBezTo>
                  <a:cubicBezTo>
                    <a:pt x="868661" y="1029677"/>
                    <a:pt x="878682" y="840746"/>
                    <a:pt x="903478" y="864395"/>
                  </a:cubicBezTo>
                  <a:cubicBezTo>
                    <a:pt x="928274" y="888044"/>
                    <a:pt x="956716" y="1019437"/>
                    <a:pt x="1007137" y="1027506"/>
                  </a:cubicBezTo>
                  <a:cubicBezTo>
                    <a:pt x="1078865" y="1035575"/>
                    <a:pt x="1093669" y="917833"/>
                    <a:pt x="1134982" y="906060"/>
                  </a:cubicBezTo>
                  <a:cubicBezTo>
                    <a:pt x="1176295" y="894288"/>
                    <a:pt x="1200460" y="930365"/>
                    <a:pt x="1283426" y="889398"/>
                  </a:cubicBezTo>
                  <a:cubicBezTo>
                    <a:pt x="1366392" y="848431"/>
                    <a:pt x="1545287" y="662822"/>
                    <a:pt x="1632780" y="660258"/>
                  </a:cubicBezTo>
                  <a:cubicBezTo>
                    <a:pt x="1720273" y="657694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1">
              <a:extLst>
                <a:ext uri="{FF2B5EF4-FFF2-40B4-BE49-F238E27FC236}">
                  <a16:creationId xmlns:a16="http://schemas.microsoft.com/office/drawing/2014/main" id="{027E41AF-8AC3-46FC-9CF6-EF7AB1BE26BD}"/>
                </a:ext>
              </a:extLst>
            </p:cNvPr>
            <p:cNvSpPr/>
            <p:nvPr/>
          </p:nvSpPr>
          <p:spPr>
            <a:xfrm>
              <a:off x="2316604" y="2856745"/>
              <a:ext cx="2109176" cy="782171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71984"/>
                <a:gd name="connsiteX1" fmla="*/ 434608 w 3145460"/>
                <a:gd name="connsiteY1" fmla="*/ 890028 h 971984"/>
                <a:gd name="connsiteX2" fmla="*/ 639175 w 3145460"/>
                <a:gd name="connsiteY2" fmla="*/ 890027 h 971984"/>
                <a:gd name="connsiteX3" fmla="*/ 770375 w 3145460"/>
                <a:gd name="connsiteY3" fmla="*/ 897765 h 971984"/>
                <a:gd name="connsiteX4" fmla="*/ 807362 w 3145460"/>
                <a:gd name="connsiteY4" fmla="*/ 901383 h 971984"/>
                <a:gd name="connsiteX5" fmla="*/ 832257 w 3145460"/>
                <a:gd name="connsiteY5" fmla="*/ 878530 h 971984"/>
                <a:gd name="connsiteX6" fmla="*/ 841658 w 3145460"/>
                <a:gd name="connsiteY6" fmla="*/ 2 h 971984"/>
                <a:gd name="connsiteX7" fmla="*/ 858358 w 3145460"/>
                <a:gd name="connsiteY7" fmla="*/ 885611 h 971984"/>
                <a:gd name="connsiteX8" fmla="*/ 882170 w 3145460"/>
                <a:gd name="connsiteY8" fmla="*/ 904877 h 971984"/>
                <a:gd name="connsiteX9" fmla="*/ 1002781 w 3145460"/>
                <a:gd name="connsiteY9" fmla="*/ 971946 h 971984"/>
                <a:gd name="connsiteX10" fmla="*/ 1262119 w 3145460"/>
                <a:gd name="connsiteY10" fmla="*/ 909640 h 971984"/>
                <a:gd name="connsiteX11" fmla="*/ 1632780 w 3145460"/>
                <a:gd name="connsiteY11" fmla="*/ 660258 h 971984"/>
                <a:gd name="connsiteX12" fmla="*/ 1808384 w 3145460"/>
                <a:gd name="connsiteY12" fmla="*/ 874014 h 971984"/>
                <a:gd name="connsiteX13" fmla="*/ 3145460 w 3145460"/>
                <a:gd name="connsiteY13" fmla="*/ 898161 h 971984"/>
                <a:gd name="connsiteX0" fmla="*/ 0 w 3145460"/>
                <a:gd name="connsiteY0" fmla="*/ 881554 h 972884"/>
                <a:gd name="connsiteX1" fmla="*/ 434608 w 3145460"/>
                <a:gd name="connsiteY1" fmla="*/ 890028 h 972884"/>
                <a:gd name="connsiteX2" fmla="*/ 639175 w 3145460"/>
                <a:gd name="connsiteY2" fmla="*/ 890027 h 972884"/>
                <a:gd name="connsiteX3" fmla="*/ 770375 w 3145460"/>
                <a:gd name="connsiteY3" fmla="*/ 897765 h 972884"/>
                <a:gd name="connsiteX4" fmla="*/ 807362 w 3145460"/>
                <a:gd name="connsiteY4" fmla="*/ 901383 h 972884"/>
                <a:gd name="connsiteX5" fmla="*/ 832257 w 3145460"/>
                <a:gd name="connsiteY5" fmla="*/ 878530 h 972884"/>
                <a:gd name="connsiteX6" fmla="*/ 841658 w 3145460"/>
                <a:gd name="connsiteY6" fmla="*/ 2 h 972884"/>
                <a:gd name="connsiteX7" fmla="*/ 858358 w 3145460"/>
                <a:gd name="connsiteY7" fmla="*/ 885611 h 972884"/>
                <a:gd name="connsiteX8" fmla="*/ 882170 w 3145460"/>
                <a:gd name="connsiteY8" fmla="*/ 904877 h 972884"/>
                <a:gd name="connsiteX9" fmla="*/ 1002781 w 3145460"/>
                <a:gd name="connsiteY9" fmla="*/ 971946 h 972884"/>
                <a:gd name="connsiteX10" fmla="*/ 1137728 w 3145460"/>
                <a:gd name="connsiteY10" fmla="*/ 897728 h 972884"/>
                <a:gd name="connsiteX11" fmla="*/ 1262119 w 3145460"/>
                <a:gd name="connsiteY11" fmla="*/ 909640 h 972884"/>
                <a:gd name="connsiteX12" fmla="*/ 1632780 w 3145460"/>
                <a:gd name="connsiteY12" fmla="*/ 660258 h 972884"/>
                <a:gd name="connsiteX13" fmla="*/ 1808384 w 3145460"/>
                <a:gd name="connsiteY13" fmla="*/ 874014 h 972884"/>
                <a:gd name="connsiteX14" fmla="*/ 3145460 w 3145460"/>
                <a:gd name="connsiteY14" fmla="*/ 898161 h 972884"/>
                <a:gd name="connsiteX0" fmla="*/ 0 w 3145460"/>
                <a:gd name="connsiteY0" fmla="*/ 881554 h 972504"/>
                <a:gd name="connsiteX1" fmla="*/ 434608 w 3145460"/>
                <a:gd name="connsiteY1" fmla="*/ 890028 h 972504"/>
                <a:gd name="connsiteX2" fmla="*/ 639175 w 3145460"/>
                <a:gd name="connsiteY2" fmla="*/ 890027 h 972504"/>
                <a:gd name="connsiteX3" fmla="*/ 770375 w 3145460"/>
                <a:gd name="connsiteY3" fmla="*/ 897765 h 972504"/>
                <a:gd name="connsiteX4" fmla="*/ 807362 w 3145460"/>
                <a:gd name="connsiteY4" fmla="*/ 901383 h 972504"/>
                <a:gd name="connsiteX5" fmla="*/ 832257 w 3145460"/>
                <a:gd name="connsiteY5" fmla="*/ 878530 h 972504"/>
                <a:gd name="connsiteX6" fmla="*/ 841658 w 3145460"/>
                <a:gd name="connsiteY6" fmla="*/ 2 h 972504"/>
                <a:gd name="connsiteX7" fmla="*/ 858358 w 3145460"/>
                <a:gd name="connsiteY7" fmla="*/ 885611 h 972504"/>
                <a:gd name="connsiteX8" fmla="*/ 882170 w 3145460"/>
                <a:gd name="connsiteY8" fmla="*/ 904877 h 972504"/>
                <a:gd name="connsiteX9" fmla="*/ 931757 w 3145460"/>
                <a:gd name="connsiteY9" fmla="*/ 911224 h 972504"/>
                <a:gd name="connsiteX10" fmla="*/ 1002781 w 3145460"/>
                <a:gd name="connsiteY10" fmla="*/ 971946 h 972504"/>
                <a:gd name="connsiteX11" fmla="*/ 1137728 w 3145460"/>
                <a:gd name="connsiteY11" fmla="*/ 897728 h 972504"/>
                <a:gd name="connsiteX12" fmla="*/ 1262119 w 3145460"/>
                <a:gd name="connsiteY12" fmla="*/ 909640 h 972504"/>
                <a:gd name="connsiteX13" fmla="*/ 1632780 w 3145460"/>
                <a:gd name="connsiteY13" fmla="*/ 660258 h 972504"/>
                <a:gd name="connsiteX14" fmla="*/ 1808384 w 3145460"/>
                <a:gd name="connsiteY14" fmla="*/ 874014 h 972504"/>
                <a:gd name="connsiteX15" fmla="*/ 3145460 w 3145460"/>
                <a:gd name="connsiteY15" fmla="*/ 898161 h 972504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897728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3829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66622"/>
                <a:gd name="connsiteX1" fmla="*/ 434608 w 3145460"/>
                <a:gd name="connsiteY1" fmla="*/ 890028 h 1066622"/>
                <a:gd name="connsiteX2" fmla="*/ 639175 w 3145460"/>
                <a:gd name="connsiteY2" fmla="*/ 890027 h 1066622"/>
                <a:gd name="connsiteX3" fmla="*/ 770375 w 3145460"/>
                <a:gd name="connsiteY3" fmla="*/ 897765 h 1066622"/>
                <a:gd name="connsiteX4" fmla="*/ 807362 w 3145460"/>
                <a:gd name="connsiteY4" fmla="*/ 901383 h 1066622"/>
                <a:gd name="connsiteX5" fmla="*/ 832257 w 3145460"/>
                <a:gd name="connsiteY5" fmla="*/ 878530 h 1066622"/>
                <a:gd name="connsiteX6" fmla="*/ 841658 w 3145460"/>
                <a:gd name="connsiteY6" fmla="*/ 2 h 1066622"/>
                <a:gd name="connsiteX7" fmla="*/ 858358 w 3145460"/>
                <a:gd name="connsiteY7" fmla="*/ 885611 h 1066622"/>
                <a:gd name="connsiteX8" fmla="*/ 882170 w 3145460"/>
                <a:gd name="connsiteY8" fmla="*/ 904877 h 1066622"/>
                <a:gd name="connsiteX9" fmla="*/ 931757 w 3145460"/>
                <a:gd name="connsiteY9" fmla="*/ 911224 h 1066622"/>
                <a:gd name="connsiteX10" fmla="*/ 1024089 w 3145460"/>
                <a:gd name="connsiteY10" fmla="*/ 1066404 h 1066622"/>
                <a:gd name="connsiteX11" fmla="*/ 1137728 w 3145460"/>
                <a:gd name="connsiteY11" fmla="*/ 924716 h 1066622"/>
                <a:gd name="connsiteX12" fmla="*/ 1262119 w 3145460"/>
                <a:gd name="connsiteY12" fmla="*/ 909640 h 1066622"/>
                <a:gd name="connsiteX13" fmla="*/ 1632780 w 3145460"/>
                <a:gd name="connsiteY13" fmla="*/ 660258 h 1066622"/>
                <a:gd name="connsiteX14" fmla="*/ 1808384 w 3145460"/>
                <a:gd name="connsiteY14" fmla="*/ 874014 h 1066622"/>
                <a:gd name="connsiteX15" fmla="*/ 3145460 w 3145460"/>
                <a:gd name="connsiteY15" fmla="*/ 898161 h 1066622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5460" h="1066623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9937" y="900608"/>
                    <a:pt x="882170" y="904877"/>
                  </a:cubicBezTo>
                  <a:cubicBezTo>
                    <a:pt x="894403" y="909146"/>
                    <a:pt x="911655" y="900046"/>
                    <a:pt x="931757" y="911224"/>
                  </a:cubicBezTo>
                  <a:cubicBezTo>
                    <a:pt x="951859" y="922402"/>
                    <a:pt x="947146" y="1073151"/>
                    <a:pt x="1024089" y="1066404"/>
                  </a:cubicBezTo>
                  <a:cubicBezTo>
                    <a:pt x="1108133" y="1059658"/>
                    <a:pt x="1094505" y="935100"/>
                    <a:pt x="1137728" y="924716"/>
                  </a:cubicBezTo>
                  <a:cubicBezTo>
                    <a:pt x="1180951" y="914332"/>
                    <a:pt x="1179611" y="953716"/>
                    <a:pt x="1262119" y="909640"/>
                  </a:cubicBezTo>
                  <a:cubicBezTo>
                    <a:pt x="1344627" y="865564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40" name="Obdélník 39">
            <a:extLst>
              <a:ext uri="{FF2B5EF4-FFF2-40B4-BE49-F238E27FC236}">
                <a16:creationId xmlns:a16="http://schemas.microsoft.com/office/drawing/2014/main" id="{A945A86D-60EA-4207-A91D-2B48A9C9163E}"/>
              </a:ext>
            </a:extLst>
          </p:cNvPr>
          <p:cNvSpPr/>
          <p:nvPr/>
        </p:nvSpPr>
        <p:spPr>
          <a:xfrm>
            <a:off x="9398537" y="2964831"/>
            <a:ext cx="237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zpětná depolarizace síní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58BDD99-17DE-4B7B-A910-00CAA4EB8ABF}"/>
              </a:ext>
            </a:extLst>
          </p:cNvPr>
          <p:cNvCxnSpPr>
            <a:cxnSpLocks/>
          </p:cNvCxnSpPr>
          <p:nvPr/>
        </p:nvCxnSpPr>
        <p:spPr>
          <a:xfrm flipH="1">
            <a:off x="9501051" y="3295499"/>
            <a:ext cx="120390" cy="342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FAFCC655-9609-4A73-97A1-7C9289EE97B9}"/>
              </a:ext>
            </a:extLst>
          </p:cNvPr>
          <p:cNvSpPr/>
          <p:nvPr/>
        </p:nvSpPr>
        <p:spPr>
          <a:xfrm>
            <a:off x="6103524" y="310333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88020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Srdeční frekvence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 stahu komor (protože ta určuje srdeční výdej) </a:t>
            </a:r>
            <a:br>
              <a:rPr lang="cs-CZ" dirty="0"/>
            </a:br>
            <a:r>
              <a:rPr lang="cs-CZ" dirty="0"/>
              <a:t>na EKG – frekvence depolarizací komor</a:t>
            </a:r>
          </a:p>
          <a:p>
            <a:pPr>
              <a:lnSpc>
                <a:spcPct val="100000"/>
              </a:lnSpc>
            </a:pPr>
            <a:r>
              <a:rPr lang="cs-CZ" dirty="0"/>
              <a:t>HR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= 1 / RR (jednotky </a:t>
            </a:r>
            <a:r>
              <a:rPr lang="cs-CZ" dirty="0" err="1"/>
              <a:t>bpm</a:t>
            </a:r>
            <a:r>
              <a:rPr lang="cs-CZ" dirty="0"/>
              <a:t>: beat per </a:t>
            </a:r>
            <a:r>
              <a:rPr lang="cs-CZ" dirty="0" err="1"/>
              <a:t>minute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Fyziologická: 60 –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Tachykardie: </a:t>
            </a:r>
            <a:r>
              <a:rPr lang="en-GB" dirty="0"/>
              <a:t>&gt;</a:t>
            </a:r>
            <a:r>
              <a:rPr lang="cs-CZ" dirty="0"/>
              <a:t>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 lvl="1"/>
            <a:r>
              <a:rPr lang="cs-CZ" dirty="0"/>
              <a:t>Může být sinusová (vyšší aktivita sympatiku, léky, …)</a:t>
            </a:r>
          </a:p>
          <a:p>
            <a:pPr lvl="1"/>
            <a:r>
              <a:rPr lang="cs-CZ" dirty="0" err="1"/>
              <a:t>Tachyarytmie</a:t>
            </a:r>
            <a:r>
              <a:rPr lang="cs-CZ" dirty="0"/>
              <a:t>: rytmus není sinusový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&gt; </a:t>
            </a:r>
            <a:r>
              <a:rPr lang="cs-CZ" dirty="0"/>
              <a:t>cca </a:t>
            </a:r>
            <a:r>
              <a:rPr lang="en-GB" dirty="0"/>
              <a:t>180, </a:t>
            </a:r>
            <a:r>
              <a:rPr lang="cs-CZ" dirty="0"/>
              <a:t>rytmus s největší pravděpodobností sinusový nebude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</a:t>
            </a:r>
            <a:r>
              <a:rPr lang="en-GB" dirty="0"/>
              <a:t>&lt; 60 bpm</a:t>
            </a:r>
            <a:endParaRPr lang="cs-CZ" dirty="0"/>
          </a:p>
          <a:p>
            <a:pPr lvl="1"/>
            <a:r>
              <a:rPr lang="cs-CZ" dirty="0"/>
              <a:t>Může být sinusová (vyšší aktivita parasympatiku, sportovní bradykardie - fyziologická)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&lt; </a:t>
            </a:r>
            <a:r>
              <a:rPr lang="cs-CZ" dirty="0"/>
              <a:t>5</a:t>
            </a:r>
            <a:r>
              <a:rPr lang="en-GB" dirty="0"/>
              <a:t>0 bpm</a:t>
            </a:r>
            <a:r>
              <a:rPr lang="cs-CZ" dirty="0"/>
              <a:t>, rytmus pravděpodobně sinusový nebude (</a:t>
            </a:r>
            <a:r>
              <a:rPr lang="cs-CZ" dirty="0" err="1"/>
              <a:t>junkční</a:t>
            </a:r>
            <a:r>
              <a:rPr lang="cs-CZ" dirty="0"/>
              <a:t>, komorový)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1799450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82834" y="1976846"/>
            <a:ext cx="3091626" cy="414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1800" dirty="0">
                    <a:latin typeface="Arial" pitchFamily="34" charset="0"/>
                    <a:cs typeface="Arial" pitchFamily="34" charset="0"/>
                  </a:rPr>
                  <a:t>QT interval závisí na délce RR intervalu 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1425" r="-1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62073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Elektrická osa srdeční</a:t>
            </a:r>
            <a:endParaRPr lang="cs-CZ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2F0227B-591E-4A8C-8B25-F9D3183931FB}"/>
              </a:ext>
            </a:extLst>
          </p:cNvPr>
          <p:cNvSpPr txBox="1"/>
          <p:nvPr/>
        </p:nvSpPr>
        <p:spPr>
          <a:xfrm>
            <a:off x="5886994" y="1000964"/>
            <a:ext cx="61262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Elektrická osa srdeční: průměrný směr elektrického vektoru srdečního v průběhu depolarizace komor : QRS komplexu </a:t>
            </a:r>
            <a:br>
              <a:rPr lang="cs-CZ" sz="2000" dirty="0"/>
            </a:br>
            <a:r>
              <a:rPr lang="cs-CZ" sz="1600" dirty="0"/>
              <a:t>(lze určit i pro depolarizaci síní: P, nebo repolarizaci komor: T, ale v praktiku budeme řešit jen depolarizaci komor)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42ADA4A-D872-44B7-8C2F-346F986E4020}"/>
              </a:ext>
            </a:extLst>
          </p:cNvPr>
          <p:cNvGrpSpPr/>
          <p:nvPr/>
        </p:nvGrpSpPr>
        <p:grpSpPr>
          <a:xfrm>
            <a:off x="128263" y="1196752"/>
            <a:ext cx="5581382" cy="5402634"/>
            <a:chOff x="228847" y="1196752"/>
            <a:chExt cx="5581382" cy="5402634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7271D05F-17C3-4707-A837-09C2698A56A7}"/>
                </a:ext>
              </a:extLst>
            </p:cNvPr>
            <p:cNvSpPr/>
            <p:nvPr/>
          </p:nvSpPr>
          <p:spPr>
            <a:xfrm>
              <a:off x="4725465" y="3304798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</a:t>
              </a:r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730D4EF6-8CCD-4674-BE66-4207AFF132E0}"/>
                </a:ext>
              </a:extLst>
            </p:cNvPr>
            <p:cNvSpPr/>
            <p:nvPr/>
          </p:nvSpPr>
          <p:spPr>
            <a:xfrm>
              <a:off x="2040394" y="5700830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aVF</a:t>
              </a:r>
              <a:endParaRPr lang="cs-CZ" sz="1800" b="1" dirty="0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33274F6A-6B05-4C56-BF86-750B689ED95C}"/>
                </a:ext>
              </a:extLst>
            </p:cNvPr>
            <p:cNvSpPr/>
            <p:nvPr/>
          </p:nvSpPr>
          <p:spPr>
            <a:xfrm>
              <a:off x="3541215" y="530120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</a:t>
              </a:r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B35354DF-8C78-4C17-8F27-BB5150F99CD9}"/>
                </a:ext>
              </a:extLst>
            </p:cNvPr>
            <p:cNvSpPr/>
            <p:nvPr/>
          </p:nvSpPr>
          <p:spPr>
            <a:xfrm>
              <a:off x="907769" y="544522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III</a:t>
              </a:r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7E02946F-0617-42F6-8FB6-A46BE46CDDA5}"/>
                </a:ext>
              </a:extLst>
            </p:cNvPr>
            <p:cNvSpPr/>
            <p:nvPr/>
          </p:nvSpPr>
          <p:spPr>
            <a:xfrm>
              <a:off x="4340489" y="443711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aVR</a:t>
              </a:r>
              <a:endParaRPr lang="cs-CZ" sz="1800" b="1" dirty="0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1ACE948-CDFC-413E-BBA4-0AA598A47683}"/>
                </a:ext>
              </a:extLst>
            </p:cNvPr>
            <p:cNvSpPr/>
            <p:nvPr/>
          </p:nvSpPr>
          <p:spPr>
            <a:xfrm>
              <a:off x="4396848" y="2138985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aVL</a:t>
              </a:r>
              <a:r>
                <a:rPr lang="cs-CZ" sz="1800" b="1" dirty="0"/>
                <a:t> 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88EEF3C-FEC9-432D-BBFD-2CCFC12744A3}"/>
                </a:ext>
              </a:extLst>
            </p:cNvPr>
            <p:cNvSpPr txBox="1"/>
            <p:nvPr/>
          </p:nvSpPr>
          <p:spPr>
            <a:xfrm>
              <a:off x="1363846" y="13425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001457-DA53-4ED0-92C2-E160BF88A50E}"/>
                </a:ext>
              </a:extLst>
            </p:cNvPr>
            <p:cNvSpPr txBox="1"/>
            <p:nvPr/>
          </p:nvSpPr>
          <p:spPr>
            <a:xfrm>
              <a:off x="3397199" y="4726885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43C6B787-58FE-4D1D-8C45-9EAEBD982BEB}"/>
                </a:ext>
              </a:extLst>
            </p:cNvPr>
            <p:cNvSpPr txBox="1"/>
            <p:nvPr/>
          </p:nvSpPr>
          <p:spPr>
            <a:xfrm>
              <a:off x="3832087" y="4000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7298FF95-B0E4-4232-BC0B-3870007C2711}"/>
                </a:ext>
              </a:extLst>
            </p:cNvPr>
            <p:cNvSpPr txBox="1"/>
            <p:nvPr/>
          </p:nvSpPr>
          <p:spPr>
            <a:xfrm>
              <a:off x="4183521" y="2998693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1B72A470-7411-4043-9437-3FE18B01F060}"/>
                </a:ext>
              </a:extLst>
            </p:cNvPr>
            <p:cNvSpPr txBox="1"/>
            <p:nvPr/>
          </p:nvSpPr>
          <p:spPr>
            <a:xfrm>
              <a:off x="2410574" y="52309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C75B42D-7160-4212-B6A1-CCF5B1A813A7}"/>
                </a:ext>
              </a:extLst>
            </p:cNvPr>
            <p:cNvSpPr txBox="1"/>
            <p:nvPr/>
          </p:nvSpPr>
          <p:spPr>
            <a:xfrm>
              <a:off x="1347131" y="496835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15D53947-B94A-4542-A635-E2DF96B70C69}"/>
                </a:ext>
              </a:extLst>
            </p:cNvPr>
            <p:cNvSpPr txBox="1"/>
            <p:nvPr/>
          </p:nvSpPr>
          <p:spPr>
            <a:xfrm>
              <a:off x="3852785" y="216324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6F7D909F-954F-4A87-AF9F-E2547380CB7F}"/>
                </a:ext>
              </a:extLst>
            </p:cNvPr>
            <p:cNvSpPr txBox="1"/>
            <p:nvPr/>
          </p:nvSpPr>
          <p:spPr>
            <a:xfrm>
              <a:off x="539432" y="2077429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CF839957-6070-4464-ABA4-3ED8114E1A32}"/>
                </a:ext>
              </a:extLst>
            </p:cNvPr>
            <p:cNvSpPr txBox="1"/>
            <p:nvPr/>
          </p:nvSpPr>
          <p:spPr>
            <a:xfrm>
              <a:off x="2389087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1408FA36-FFA1-47A2-B132-C9A5F1906775}"/>
                </a:ext>
              </a:extLst>
            </p:cNvPr>
            <p:cNvSpPr txBox="1"/>
            <p:nvPr/>
          </p:nvSpPr>
          <p:spPr>
            <a:xfrm>
              <a:off x="3325191" y="170254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75E59CEE-6ABA-489B-A4EA-C7669A8CBD10}"/>
                </a:ext>
              </a:extLst>
            </p:cNvPr>
            <p:cNvSpPr txBox="1"/>
            <p:nvPr/>
          </p:nvSpPr>
          <p:spPr>
            <a:xfrm>
              <a:off x="228847" y="29969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1CB1119F-8D7A-4C21-B3F3-904D6BB625B1}"/>
                </a:ext>
              </a:extLst>
            </p:cNvPr>
            <p:cNvSpPr txBox="1"/>
            <p:nvPr/>
          </p:nvSpPr>
          <p:spPr>
            <a:xfrm>
              <a:off x="372863" y="407881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B3F982BF-04AE-442C-89B0-4A4050230BE8}"/>
                </a:ext>
              </a:extLst>
            </p:cNvPr>
            <p:cNvSpPr/>
            <p:nvPr/>
          </p:nvSpPr>
          <p:spPr>
            <a:xfrm>
              <a:off x="395562" y="596844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120°</a:t>
              </a:r>
              <a:endParaRPr lang="cs-CZ" sz="1800" dirty="0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84C27201-58CF-45C0-8EF0-16AA1C2B56B9}"/>
                </a:ext>
              </a:extLst>
            </p:cNvPr>
            <p:cNvSpPr/>
            <p:nvPr/>
          </p:nvSpPr>
          <p:spPr>
            <a:xfrm>
              <a:off x="2147553" y="623005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90°</a:t>
              </a:r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3ADC5298-F1AE-40C2-9361-D9E539B3C693}"/>
                </a:ext>
              </a:extLst>
            </p:cNvPr>
            <p:cNvSpPr/>
            <p:nvPr/>
          </p:nvSpPr>
          <p:spPr>
            <a:xfrm>
              <a:off x="3855789" y="582442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60°</a:t>
              </a:r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D9296D74-A1A6-4CD9-A24F-CFD075FE5EA3}"/>
                </a:ext>
              </a:extLst>
            </p:cNvPr>
            <p:cNvSpPr/>
            <p:nvPr/>
          </p:nvSpPr>
          <p:spPr>
            <a:xfrm>
              <a:off x="5137834" y="476829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30°</a:t>
              </a:r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03B2974E-7347-4DE2-B99A-2295CBAFBEDE}"/>
                </a:ext>
              </a:extLst>
            </p:cNvPr>
            <p:cNvSpPr/>
            <p:nvPr/>
          </p:nvSpPr>
          <p:spPr>
            <a:xfrm>
              <a:off x="5110999" y="3285211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0°</a:t>
              </a: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C350213F-C6CA-40A5-9379-7DC034C74C65}"/>
                </a:ext>
              </a:extLst>
            </p:cNvPr>
            <p:cNvSpPr/>
            <p:nvPr/>
          </p:nvSpPr>
          <p:spPr>
            <a:xfrm>
              <a:off x="5110999" y="2118472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-30°</a:t>
              </a:r>
            </a:p>
          </p:txBody>
        </p: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32FB8C18-E5F1-4513-AE20-8CF69C6598AC}"/>
                </a:ext>
              </a:extLst>
            </p:cNvPr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E9F5EC17-62A5-4C8A-9C0B-E07D41747C5F}"/>
                  </a:ext>
                </a:extLst>
              </p:cNvPr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F2BDAA27-E57B-4667-99AE-FE0F9BE992FD}"/>
                  </a:ext>
                </a:extLst>
              </p:cNvPr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CCF9714-3788-42D9-B28C-03A0A9956A29}"/>
                  </a:ext>
                </a:extLst>
              </p:cNvPr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94713888-1801-4FFC-96A5-BFD0CC4DB4D1}"/>
                  </a:ext>
                </a:extLst>
              </p:cNvPr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09DDD1C4-B12A-4EE9-B04A-C582966FF998}"/>
                  </a:ext>
                </a:extLst>
              </p:cNvPr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D8C8056D-A8D6-4A76-B961-7418175617C8}"/>
                  </a:ext>
                </a:extLst>
              </p:cNvPr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9BBFEA6-8303-4CF1-A1FE-07732CBA1DDB}"/>
              </a:ext>
            </a:extLst>
          </p:cNvPr>
          <p:cNvSpPr txBox="1"/>
          <p:nvPr/>
        </p:nvSpPr>
        <p:spPr>
          <a:xfrm>
            <a:off x="5886994" y="2523865"/>
            <a:ext cx="6126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Srdeční osa fyziologicky směřuje dolu, doleva, dozadu </a:t>
            </a:r>
            <a:r>
              <a:rPr lang="cs-CZ" sz="1600" dirty="0"/>
              <a:t>– odkazuje na reálné uložení srdce v hrudníku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Zde řešíme pouze frontální rovinu (končetinové svody)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Osu k sobě „táhne“ největší hmota </a:t>
            </a:r>
            <a:r>
              <a:rPr lang="cs-CZ" sz="1400" dirty="0" err="1"/>
              <a:t>depolarizující</a:t>
            </a:r>
            <a:r>
              <a:rPr lang="cs-CZ" sz="1400" dirty="0"/>
              <a:t> se svaloviny, tedy hlavně LH. Jakékoliv hypertrofie osu odklání k sobě.</a:t>
            </a:r>
            <a:endParaRPr lang="cs-CZ" sz="1600" dirty="0"/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92F85B28-0D58-4639-873A-4B79830D0FCD}"/>
              </a:ext>
            </a:extLst>
          </p:cNvPr>
          <p:cNvSpPr txBox="1"/>
          <p:nvPr/>
        </p:nvSpPr>
        <p:spPr>
          <a:xfrm>
            <a:off x="5977543" y="3812569"/>
            <a:ext cx="6043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Rozmezí fyziologické:</a:t>
            </a:r>
          </a:p>
          <a:p>
            <a:r>
              <a:rPr lang="cs-CZ" sz="1800" dirty="0"/>
              <a:t>Střední typ 0° – 90°</a:t>
            </a:r>
          </a:p>
          <a:p>
            <a:r>
              <a:rPr lang="cs-CZ" sz="1800" dirty="0"/>
              <a:t>Levý typ -30° - 0°</a:t>
            </a:r>
          </a:p>
          <a:p>
            <a:r>
              <a:rPr lang="cs-CZ" sz="1800" dirty="0"/>
              <a:t>Pravý typ 90° - 120°</a:t>
            </a:r>
          </a:p>
          <a:p>
            <a:endParaRPr lang="cs-CZ" sz="1050" dirty="0"/>
          </a:p>
          <a:p>
            <a:r>
              <a:rPr lang="cs-CZ" sz="2000" b="1" dirty="0"/>
              <a:t>Rozmezí nefyziologické:</a:t>
            </a:r>
            <a:endParaRPr lang="cs-CZ" sz="2000" dirty="0"/>
          </a:p>
          <a:p>
            <a:r>
              <a:rPr lang="cs-CZ" sz="1600" dirty="0"/>
              <a:t>Deviace doprava: </a:t>
            </a:r>
            <a:r>
              <a:rPr lang="en-US" sz="1600" dirty="0"/>
              <a:t>&gt;</a:t>
            </a:r>
            <a:r>
              <a:rPr lang="cs-CZ" sz="1600" dirty="0"/>
              <a:t> 120 ° </a:t>
            </a:r>
            <a:r>
              <a:rPr lang="cs-CZ" sz="1400" dirty="0"/>
              <a:t>(např. </a:t>
            </a:r>
            <a:r>
              <a:rPr lang="cs-CZ" sz="1400" dirty="0" err="1"/>
              <a:t>hypetrofie</a:t>
            </a:r>
            <a:r>
              <a:rPr lang="cs-CZ" sz="1400" dirty="0"/>
              <a:t> PK, dextrokardie)</a:t>
            </a:r>
          </a:p>
          <a:p>
            <a:r>
              <a:rPr lang="cs-CZ" sz="1600" dirty="0"/>
              <a:t>Deviace doleva:</a:t>
            </a:r>
            <a:r>
              <a:rPr lang="en-US" sz="1600" dirty="0"/>
              <a:t> &lt;</a:t>
            </a:r>
            <a:r>
              <a:rPr lang="cs-CZ" sz="1600" dirty="0"/>
              <a:t> -30° </a:t>
            </a:r>
            <a:r>
              <a:rPr lang="cs-CZ" sz="1400" dirty="0"/>
              <a:t>(např. </a:t>
            </a:r>
            <a:r>
              <a:rPr lang="cs-CZ" sz="1400" dirty="0" err="1"/>
              <a:t>hypetrofie</a:t>
            </a:r>
            <a:r>
              <a:rPr lang="cs-CZ" sz="1400" dirty="0"/>
              <a:t> LK, těhotenství, obezita)</a:t>
            </a:r>
          </a:p>
        </p:txBody>
      </p:sp>
      <p:sp>
        <p:nvSpPr>
          <p:cNvPr id="117" name="Volný tvar 5">
            <a:extLst>
              <a:ext uri="{FF2B5EF4-FFF2-40B4-BE49-F238E27FC236}">
                <a16:creationId xmlns:a16="http://schemas.microsoft.com/office/drawing/2014/main" id="{7260F61A-A856-49EB-BBFE-C3DF0569FBB5}"/>
              </a:ext>
            </a:extLst>
          </p:cNvPr>
          <p:cNvSpPr/>
          <p:nvPr/>
        </p:nvSpPr>
        <p:spPr>
          <a:xfrm>
            <a:off x="1977109" y="3279517"/>
            <a:ext cx="2158108" cy="1770464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rgbClr val="FF0000"/>
              </a:solidFill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2DC330E-1A0B-415E-AE6B-22BBD445FD75}"/>
              </a:ext>
            </a:extLst>
          </p:cNvPr>
          <p:cNvCxnSpPr/>
          <p:nvPr/>
        </p:nvCxnSpPr>
        <p:spPr>
          <a:xfrm>
            <a:off x="2350201" y="3580855"/>
            <a:ext cx="859484" cy="7423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41A6919E-FD86-4B2C-9565-EA7F62CAFCCF}"/>
              </a:ext>
            </a:extLst>
          </p:cNvPr>
          <p:cNvCxnSpPr>
            <a:cxnSpLocks/>
          </p:cNvCxnSpPr>
          <p:nvPr/>
        </p:nvCxnSpPr>
        <p:spPr>
          <a:xfrm flipH="1">
            <a:off x="2967797" y="1334040"/>
            <a:ext cx="1010852" cy="274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D0FE45-6857-4DDB-9C36-7F6304B6F28F}"/>
              </a:ext>
            </a:extLst>
          </p:cNvPr>
          <p:cNvSpPr txBox="1"/>
          <p:nvPr/>
        </p:nvSpPr>
        <p:spPr>
          <a:xfrm>
            <a:off x="3709469" y="1058979"/>
            <a:ext cx="16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srdeční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559FC53-A132-4084-AA7F-8DF105DC4577}"/>
              </a:ext>
            </a:extLst>
          </p:cNvPr>
          <p:cNvSpPr txBox="1"/>
          <p:nvPr/>
        </p:nvSpPr>
        <p:spPr>
          <a:xfrm>
            <a:off x="4110522" y="5204601"/>
            <a:ext cx="20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vektokardiogram</a:t>
            </a:r>
            <a:endParaRPr lang="cs-CZ" sz="1800" dirty="0"/>
          </a:p>
        </p:txBody>
      </p: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CF973098-FF1B-4068-9B8B-BB46C10D48B2}"/>
              </a:ext>
            </a:extLst>
          </p:cNvPr>
          <p:cNvCxnSpPr>
            <a:cxnSpLocks/>
            <a:endCxn id="117" idx="6"/>
          </p:cNvCxnSpPr>
          <p:nvPr/>
        </p:nvCxnSpPr>
        <p:spPr>
          <a:xfrm flipH="1" flipV="1">
            <a:off x="4135217" y="5024452"/>
            <a:ext cx="114846" cy="276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9FA63BB-183C-402A-9C83-54C1866CD6B6}"/>
              </a:ext>
            </a:extLst>
          </p:cNvPr>
          <p:cNvSpPr txBox="1"/>
          <p:nvPr/>
        </p:nvSpPr>
        <p:spPr>
          <a:xfrm>
            <a:off x="5637094" y="6043930"/>
            <a:ext cx="486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osa je změněna i při blokádě </a:t>
            </a:r>
            <a:r>
              <a:rPr lang="cs-CZ" sz="1800" dirty="0" err="1"/>
              <a:t>Tawar</a:t>
            </a:r>
            <a:r>
              <a:rPr lang="cs-CZ" sz="1800" dirty="0"/>
              <a:t>. </a:t>
            </a:r>
            <a:r>
              <a:rPr lang="cs-CZ" sz="1800" dirty="0" err="1"/>
              <a:t>ramenek</a:t>
            </a:r>
            <a:r>
              <a:rPr lang="cs-CZ" sz="1800" dirty="0"/>
              <a:t> nebo po IM, chybí el. aktivita části komor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91827" y="1939982"/>
            <a:ext cx="6143865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kern="0" dirty="0"/>
              <a:t>Spočítáme součet kmitů QRS v těchto svodech. </a:t>
            </a:r>
            <a:r>
              <a:rPr lang="cs-CZ" sz="1800" kern="0" dirty="0"/>
              <a:t>Když je kmit dolů, je záporný. Když je kmit nahoru, je kladný. Využije milimetrového papíru. Velikost kmitu bude v mm.</a:t>
            </a:r>
            <a:br>
              <a:rPr lang="cs-CZ" sz="1800" kern="0" dirty="0"/>
            </a:br>
            <a:endParaRPr lang="cs-CZ" sz="2400" kern="0" dirty="0"/>
          </a:p>
          <a:p>
            <a:pPr lvl="1"/>
            <a:r>
              <a:rPr lang="cs-CZ" sz="1600" kern="0" dirty="0"/>
              <a:t>Svod I: Q</a:t>
            </a:r>
            <a:r>
              <a:rPr lang="cs-CZ" sz="1600" kern="0" baseline="-25000" dirty="0"/>
              <a:t>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</a:t>
            </a:r>
            <a:r>
              <a:rPr lang="cs-CZ" sz="1600" kern="0" dirty="0"/>
              <a:t>=6; S</a:t>
            </a:r>
            <a:r>
              <a:rPr lang="cs-CZ" sz="1600" kern="0" baseline="-25000" dirty="0"/>
              <a:t>I</a:t>
            </a:r>
            <a:r>
              <a:rPr lang="cs-CZ" sz="1600" kern="0" dirty="0"/>
              <a:t>=0;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</a:t>
            </a:r>
            <a:r>
              <a:rPr lang="cs-CZ" sz="1600" kern="0" dirty="0"/>
              <a:t>=5</a:t>
            </a:r>
          </a:p>
          <a:p>
            <a:pPr lvl="1"/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II: Q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II</a:t>
            </a:r>
            <a:r>
              <a:rPr lang="cs-CZ" sz="1600" kern="0" dirty="0"/>
              <a:t>=17; S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</a:t>
            </a:r>
            <a:r>
              <a:rPr lang="cs-CZ" sz="1600" kern="0" dirty="0"/>
              <a:t>=15</a:t>
            </a:r>
          </a:p>
          <a:p>
            <a:pPr marL="324000" lvl="1" indent="0">
              <a:buNone/>
            </a:pPr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IIII: Q</a:t>
            </a:r>
            <a:r>
              <a:rPr lang="cs-CZ" sz="1600" kern="0" baseline="-25000" dirty="0"/>
              <a:t>III</a:t>
            </a:r>
            <a:r>
              <a:rPr lang="cs-CZ" sz="1600" kern="0" dirty="0"/>
              <a:t>=0; R</a:t>
            </a:r>
            <a:r>
              <a:rPr lang="cs-CZ" sz="1600" kern="0" baseline="-25000" dirty="0"/>
              <a:t>III</a:t>
            </a:r>
            <a:r>
              <a:rPr lang="cs-CZ" sz="1600" kern="0" dirty="0"/>
              <a:t>=10; S</a:t>
            </a:r>
            <a:r>
              <a:rPr lang="cs-CZ" sz="1600" kern="0" baseline="-25000" dirty="0"/>
              <a:t>III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III</a:t>
            </a:r>
            <a:r>
              <a:rPr lang="cs-CZ" sz="1600" kern="0" dirty="0"/>
              <a:t>=9</a:t>
            </a:r>
          </a:p>
          <a:p>
            <a:pPr lvl="1"/>
            <a:endParaRPr lang="cs-CZ" sz="1600" kern="0" dirty="0"/>
          </a:p>
          <a:p>
            <a:endParaRPr lang="el-GR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Protože se el. osa týká depolarizace komor ve frontální rovině, k výpočtu použijeme QRS komplexy končetinových svodů: I, II, III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Nakreslete si </a:t>
            </a:r>
            <a:r>
              <a:rPr lang="cs-CZ" sz="2400" dirty="0" err="1"/>
              <a:t>Einthovenův</a:t>
            </a:r>
            <a:r>
              <a:rPr lang="cs-CZ" sz="2400" dirty="0"/>
              <a:t> trojúhelník i s </a:t>
            </a:r>
            <a:r>
              <a:rPr lang="cs-CZ" sz="2400" dirty="0" err="1"/>
              <a:t>Goldbergerovy</a:t>
            </a:r>
            <a:r>
              <a:rPr lang="cs-CZ" sz="2400" dirty="0"/>
              <a:t> svody (těžnicemi)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Kolem trojúhelníku si vyznačte úhly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Zakreslení Svodu I:</a:t>
            </a:r>
          </a:p>
          <a:p>
            <a:pPr lvl="1"/>
            <a:r>
              <a:rPr lang="cs-CZ" sz="1600" dirty="0"/>
              <a:t>0 na svodu I je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</a:t>
            </a:r>
            <a:r>
              <a:rPr lang="cs-CZ" sz="1600" dirty="0"/>
              <a:t>=5, takže od 0 si odměřte 5 mm směrem ke kladné elektrodě, udělejte si značku (nebo jakýchkoliv jiných jednotek, důležité jsou poměry)</a:t>
            </a:r>
          </a:p>
          <a:p>
            <a:pPr lvl="1"/>
            <a:r>
              <a:rPr lang="cs-CZ" sz="1600" dirty="0"/>
              <a:t>Pokud by byl součet QRS záporný, tak půjdete směrem k záporné elektrodě</a:t>
            </a:r>
          </a:p>
          <a:p>
            <a:pPr lvl="1"/>
            <a:r>
              <a:rPr lang="cs-CZ" sz="1600" dirty="0"/>
              <a:t>Od značky veďte přímku kolmou na I svod (rovnoběžnou se svodem </a:t>
            </a:r>
            <a:r>
              <a:rPr lang="cs-CZ" sz="1600" dirty="0" err="1"/>
              <a:t>aVF</a:t>
            </a:r>
            <a:r>
              <a:rPr lang="cs-CZ" sz="1600" dirty="0"/>
              <a:t>)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540861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Elektrokardiografie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Definice: záznam elektrické aktivity srdce z povrhu těla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(záznam el. aktivity srdce se dá pořídit i z jícnových svodů nebo samotného povrchu srdce, ale tyto metody jsou požívána jiná pojmenování)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Pojmy</a:t>
            </a:r>
          </a:p>
          <a:p>
            <a:pPr lvl="1"/>
            <a:r>
              <a:rPr lang="cs-CZ" dirty="0"/>
              <a:t>převodní systém srdce</a:t>
            </a:r>
          </a:p>
          <a:p>
            <a:pPr lvl="1"/>
            <a:r>
              <a:rPr lang="cs-CZ" dirty="0"/>
              <a:t>potřeby pro záznam EKG</a:t>
            </a:r>
          </a:p>
          <a:p>
            <a:pPr lvl="1"/>
            <a:r>
              <a:rPr lang="cs-CZ" dirty="0"/>
              <a:t>končetinové a hrudní svody</a:t>
            </a:r>
          </a:p>
          <a:p>
            <a:pPr lvl="1"/>
            <a:r>
              <a:rPr lang="cs-CZ" dirty="0"/>
              <a:t>unipolární a bipolární svody</a:t>
            </a:r>
          </a:p>
          <a:p>
            <a:pPr lvl="1"/>
            <a:r>
              <a:rPr lang="cs-CZ" dirty="0"/>
              <a:t>srdeční vektor, elektrická osa srdce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II:</a:t>
            </a:r>
          </a:p>
          <a:p>
            <a:pPr lvl="1"/>
            <a:r>
              <a:rPr lang="cs-CZ" sz="1600" dirty="0"/>
              <a:t>0 na svodu II je  opět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II</a:t>
            </a:r>
            <a:r>
              <a:rPr lang="cs-CZ" sz="1600" dirty="0"/>
              <a:t>=15, takže od 0 si odměřte 15 mm směrem ke kladné elektrodě, udělejte si značku (opět, pokud by byl součet QRS záporný, tak půjdete směrem k záporné elektrodě)</a:t>
            </a:r>
          </a:p>
          <a:p>
            <a:pPr lvl="1"/>
            <a:r>
              <a:rPr lang="cs-CZ" sz="1600" dirty="0"/>
              <a:t>Od značky veďte přímku kolmou na II svod (rovnoběžnou se svodem </a:t>
            </a:r>
            <a:r>
              <a:rPr lang="cs-CZ" sz="1600" dirty="0" err="1"/>
              <a:t>aVL</a:t>
            </a:r>
            <a:r>
              <a:rPr lang="cs-CZ" sz="1600" dirty="0"/>
              <a:t>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165294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III:</a:t>
            </a:r>
          </a:p>
          <a:p>
            <a:pPr lvl="1"/>
            <a:r>
              <a:rPr lang="cs-CZ" sz="1600" dirty="0"/>
              <a:t>Analogicky pro QRS</a:t>
            </a:r>
            <a:r>
              <a:rPr lang="cs-CZ" sz="1600" baseline="-25000" dirty="0"/>
              <a:t>III</a:t>
            </a:r>
            <a:r>
              <a:rPr lang="cs-CZ" sz="1600" dirty="0"/>
              <a:t>=9 zakreslíme přímku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Tato šipka ukazuje směr elektrické osy srdeční ve frontální rovině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000" dirty="0"/>
              <a:t>Pozn. Pro výpočet el. osy stačí logicky jen přímky ze dvou svodů</a:t>
            </a:r>
            <a:endParaRPr lang="cs-CZ" sz="1800" dirty="0"/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220196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153530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Elektrická osa srdeční pro depolarizaci komor ve frontální rovině je 70°</a:t>
            </a:r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7482" y="973023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srdečního rytmu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 </a:t>
            </a:r>
            <a:r>
              <a:rPr lang="cs-CZ" sz="1800" dirty="0" err="1"/>
              <a:t>bpm</a:t>
            </a:r>
            <a:r>
              <a:rPr lang="cs-CZ" sz="1800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normal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Atrioventrik</a:t>
                </a:r>
                <a:r>
                  <a:rPr lang="cs-CZ" sz="1800" dirty="0"/>
                  <a:t>. uzel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stCxn id="15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SA uzel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síňový myokard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AV uzel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Hisův</a:t>
              </a:r>
              <a:r>
                <a:rPr lang="cs-CZ" sz="1800" dirty="0"/>
                <a:t> svazek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Tawarova</a:t>
              </a:r>
              <a:r>
                <a:rPr lang="cs-CZ" sz="1800" dirty="0"/>
                <a:t> raménka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komorový myokard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3" y="1135063"/>
            <a:ext cx="1165225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Funkce: Rytmické vytváření AP a preferenční vedení vzruchu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Síně jsou od komor oddělené nevodivou vazivovou přepážkou – jediná cesta přes AV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Sinoatriální uzel (SA) –  vlastní frekvence 100 </a:t>
            </a:r>
            <a:r>
              <a:rPr lang="cs-CZ" sz="1600" dirty="0" err="1"/>
              <a:t>bpm</a:t>
            </a:r>
            <a:r>
              <a:rPr lang="cs-CZ" sz="1600" dirty="0"/>
              <a:t> (většinou pod tlumivým vlivem parasympatiku), rychlost vedení 0,05 m/s</a:t>
            </a:r>
          </a:p>
          <a:p>
            <a:pPr lvl="1"/>
            <a:r>
              <a:rPr lang="cs-CZ" sz="1600" dirty="0"/>
              <a:t>Preferenční </a:t>
            </a:r>
            <a:r>
              <a:rPr lang="cs-CZ" sz="1600" dirty="0" err="1"/>
              <a:t>internodální</a:t>
            </a:r>
            <a:r>
              <a:rPr lang="cs-CZ" sz="1600" dirty="0"/>
              <a:t> síňové spoje – rychlost vedení vzruchu 0,8 – 1 m/s</a:t>
            </a:r>
          </a:p>
          <a:p>
            <a:pPr lvl="1"/>
            <a:r>
              <a:rPr lang="cs-CZ" sz="1600" dirty="0"/>
              <a:t>Atrioventrikulární uzel – jediný vodivý spoj mezi síněmi a komorami, vlastní frekvence 40 – 55 </a:t>
            </a:r>
            <a:r>
              <a:rPr lang="cs-CZ" sz="1600" dirty="0" err="1"/>
              <a:t>bpm</a:t>
            </a:r>
            <a:r>
              <a:rPr lang="cs-CZ" sz="1600" dirty="0"/>
              <a:t>, rychlost vedení jen 0,05 m/s (nodální zdržení)</a:t>
            </a:r>
          </a:p>
          <a:p>
            <a:pPr lvl="1"/>
            <a:r>
              <a:rPr lang="cs-CZ" sz="1600" dirty="0" err="1"/>
              <a:t>Hisův</a:t>
            </a:r>
            <a:r>
              <a:rPr lang="cs-CZ" sz="1600" dirty="0"/>
              <a:t> svazek – rychlost vedení 1 – 1,5 m/s</a:t>
            </a:r>
          </a:p>
          <a:p>
            <a:pPr lvl="1"/>
            <a:r>
              <a:rPr lang="cs-CZ" sz="1600" dirty="0" err="1"/>
              <a:t>Tawarova</a:t>
            </a:r>
            <a:r>
              <a:rPr lang="cs-CZ" sz="1600" dirty="0"/>
              <a:t> raménka – rychlost vedení 1 – 1,5 m/s</a:t>
            </a:r>
          </a:p>
          <a:p>
            <a:pPr lvl="1"/>
            <a:r>
              <a:rPr lang="cs-CZ" sz="1600" dirty="0"/>
              <a:t>Purkyňova vlákna – rychlost vedení 3 – 3,5 m/s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800" dirty="0"/>
              <a:t>Sinusový rytmus – vzruch začíná v SA uzlu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Junkční</a:t>
            </a:r>
            <a:r>
              <a:rPr lang="cs-CZ" sz="1800" dirty="0"/>
              <a:t> rytmus – vzruch se tvoří v AV uzlu nebo </a:t>
            </a:r>
            <a:r>
              <a:rPr lang="cs-CZ" sz="1800" dirty="0" err="1"/>
              <a:t>Hisově</a:t>
            </a:r>
            <a:r>
              <a:rPr lang="cs-CZ" sz="1800" dirty="0"/>
              <a:t> svazku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Terciální (komorový) rytmus – vzruch je tvořen od </a:t>
            </a:r>
            <a:r>
              <a:rPr lang="cs-CZ" sz="1800" dirty="0" err="1"/>
              <a:t>Hisova</a:t>
            </a:r>
            <a:r>
              <a:rPr lang="cs-CZ" sz="1800" dirty="0"/>
              <a:t> svazku dále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700" dirty="0"/>
              <a:t>Aktivace komorového myokardu – z vnitřní strany k vnější, výrazně synchronizovaná, určená příchodem vzruchu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Repolarizace komorového myokardu – opačným směrem, méně ostrá, </a:t>
            </a:r>
            <a:r>
              <a:rPr lang="cs-CZ" sz="1700" dirty="0" err="1"/>
              <a:t>repolarizační</a:t>
            </a:r>
            <a:r>
              <a:rPr lang="cs-CZ" sz="1700" dirty="0"/>
              <a:t> ostrůvky, určená buňkami samotnými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Pozn:</a:t>
            </a:r>
            <a:r>
              <a:rPr lang="cs-CZ" sz="1600" b="1" dirty="0"/>
              <a:t> </a:t>
            </a:r>
            <a:r>
              <a:rPr lang="cs-CZ" sz="1600" dirty="0"/>
              <a:t>vlastní frekvence je frekvence vzniku AP  neovlivněná nervovým a hormonálním řízením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5969627" y="3162234"/>
            <a:ext cx="56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vlastní frekvence 20 – 40 </a:t>
            </a:r>
            <a:r>
              <a:rPr lang="cs-CZ" sz="1400" dirty="0" err="1"/>
              <a:t>bpm</a:t>
            </a:r>
            <a:r>
              <a:rPr lang="cs-CZ" sz="1400" dirty="0"/>
              <a:t>, mají pomalou spontánní depolarizaci, která je tak pomalá, že na obrázcích není moc patrná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5508104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Elektrický dipól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Elektroda: snímá elektrický potenciál (</a:t>
            </a:r>
            <a:r>
              <a:rPr lang="el-GR" dirty="0"/>
              <a:t>Φ)</a:t>
            </a:r>
          </a:p>
          <a:p>
            <a:pPr>
              <a:lnSpc>
                <a:spcPct val="100000"/>
              </a:lnSpc>
            </a:pPr>
            <a:r>
              <a:rPr lang="cs-CZ" dirty="0"/>
              <a:t>Elektrický svod: spojení dvou elektrod</a:t>
            </a:r>
          </a:p>
          <a:p>
            <a:pPr>
              <a:lnSpc>
                <a:spcPct val="100000"/>
              </a:lnSpc>
            </a:pPr>
            <a:r>
              <a:rPr lang="cs-CZ" dirty="0"/>
              <a:t>Snímá napětí mezi elektrodami</a:t>
            </a:r>
          </a:p>
          <a:p>
            <a:pPr>
              <a:lnSpc>
                <a:spcPct val="100000"/>
              </a:lnSpc>
            </a:pPr>
            <a:r>
              <a:rPr lang="cs-CZ" dirty="0"/>
              <a:t>Napětí: rozdíl el. potenciálů </a:t>
            </a:r>
            <a:br>
              <a:rPr lang="cs-CZ" dirty="0"/>
            </a:br>
            <a:r>
              <a:rPr lang="cs-CZ" dirty="0"/>
              <a:t>(V= </a:t>
            </a:r>
            <a:r>
              <a:rPr lang="el-GR" dirty="0"/>
              <a:t>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8" y="471826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svod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56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Einthovenův</a:t>
            </a:r>
            <a:r>
              <a:rPr lang="cs-CZ" dirty="0"/>
              <a:t> trojúhelník </a:t>
            </a:r>
            <a:br>
              <a:rPr lang="cs-CZ" dirty="0"/>
            </a:br>
            <a:r>
              <a:rPr lang="cs-CZ" sz="3200" b="0" dirty="0"/>
              <a:t>(standardní, končetinové, bipolární svody)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Bipolární svody: </a:t>
            </a:r>
            <a:br>
              <a:rPr lang="cs-CZ" dirty="0"/>
            </a:br>
            <a:r>
              <a:rPr lang="cs-CZ" dirty="0"/>
              <a:t>obě elektrody jsou aktivní </a:t>
            </a:r>
            <a:br>
              <a:rPr lang="cs-CZ" dirty="0"/>
            </a:br>
            <a:r>
              <a:rPr lang="cs-CZ" sz="2400" dirty="0"/>
              <a:t>(obě mají proměnný el. potenciál)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Barvy elektrod: </a:t>
            </a:r>
            <a:br>
              <a:rPr lang="cs-CZ" sz="2400" dirty="0"/>
            </a:br>
            <a:r>
              <a:rPr lang="cs-CZ" sz="2400" dirty="0"/>
              <a:t>R: červená, L: žlutá, F: zelená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Goldbergerovy</a:t>
            </a:r>
            <a:r>
              <a:rPr lang="cs-CZ" dirty="0"/>
              <a:t> svody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augmentované</a:t>
            </a:r>
            <a:r>
              <a:rPr lang="cs-CZ" sz="3200" b="0" dirty="0"/>
              <a:t>, končetinové, unipolární svody)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jedna elektroda je aktivní  (proměnný el. potenciál) a druhá je neaktivní (konstantní el. potenciál, obvykle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Aktivní elektroda je vždy kladná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svorka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Vzniká spojením končetinových elektrod přes odpory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elektricky představuje střed srdce (reálně je vyvedena stranou nebo dopočítána)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Neaktivní elektroda (konstantní potenciál)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</a:p>
            <a:p>
              <a:pPr algn="ctr"/>
              <a:r>
                <a:rPr lang="cs-CZ" sz="1800" b="1" dirty="0"/>
                <a:t>reálně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Hrudní svody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Hrudní svod: spojení hrudní elektrody a Wilsonovy svorky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aktivní je hrudní elektroda (kladná) a neaktivní je Wilsonova svorka (el. potenciál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1287</TotalTime>
  <Words>2278</Words>
  <Application>Microsoft Office PowerPoint</Application>
  <PresentationFormat>Širokoúhlá obrazovka</PresentationFormat>
  <Paragraphs>397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Tahoma</vt:lpstr>
      <vt:lpstr>Wingdings</vt:lpstr>
      <vt:lpstr>Prezentace_MU_CZ</vt:lpstr>
      <vt:lpstr>EKG – Elektrokardiografie</vt:lpstr>
      <vt:lpstr>Elektrokardiografie</vt:lpstr>
      <vt:lpstr>Převodní systém srdeční</vt:lpstr>
      <vt:lpstr>Převodní systém srdeční</vt:lpstr>
      <vt:lpstr>Elektrický dipól</vt:lpstr>
      <vt:lpstr>Einthovenův trojúhelník  (standardní, končetinové, bipolární svody)</vt:lpstr>
      <vt:lpstr>Goldbergerovy svody (augmentované, končetinové, unipolární svody)</vt:lpstr>
      <vt:lpstr>Wilsonova svorka (W)</vt:lpstr>
      <vt:lpstr>Hrudní svody</vt:lpstr>
      <vt:lpstr>Rozměření EKG</vt:lpstr>
      <vt:lpstr>Rozměření EKG</vt:lpstr>
      <vt:lpstr>1) Srdečné akce</vt:lpstr>
      <vt:lpstr>2) Srdeční rytmus</vt:lpstr>
      <vt:lpstr>2) Srdeční rytmus</vt:lpstr>
      <vt:lpstr>3) Srdeční frekvence</vt:lpstr>
      <vt:lpstr>4) Vlny, kmity, úseky, intervaly</vt:lpstr>
      <vt:lpstr>5) Elektrická osa srdeční</vt:lpstr>
      <vt:lpstr>Elektrická osa srdeční - výpočet</vt:lpstr>
      <vt:lpstr>Elektrická osa srdeční - výpočet</vt:lpstr>
      <vt:lpstr>Elektrická osa srdeční - výpočet</vt:lpstr>
      <vt:lpstr>Elektrická osa srdeční - výpočet</vt:lpstr>
      <vt:lpstr>Diagnostické využití EKG</vt:lpstr>
      <vt:lpstr>Diagnostické využití EKG</vt:lpstr>
      <vt:lpstr>Diagnostické využití EKG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145</cp:revision>
  <cp:lastPrinted>1601-01-01T00:00:00Z</cp:lastPrinted>
  <dcterms:created xsi:type="dcterms:W3CDTF">2018-10-05T10:13:37Z</dcterms:created>
  <dcterms:modified xsi:type="dcterms:W3CDTF">2021-03-26T11:34:07Z</dcterms:modified>
</cp:coreProperties>
</file>