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7"/>
  </p:notesMasterIdLst>
  <p:handoutMasterIdLst>
    <p:handoutMasterId r:id="rId18"/>
  </p:handoutMasterIdLst>
  <p:sldIdLst>
    <p:sldId id="257" r:id="rId2"/>
    <p:sldId id="275" r:id="rId3"/>
    <p:sldId id="278" r:id="rId4"/>
    <p:sldId id="259" r:id="rId5"/>
    <p:sldId id="276" r:id="rId6"/>
    <p:sldId id="277" r:id="rId7"/>
    <p:sldId id="283" r:id="rId8"/>
    <p:sldId id="313" r:id="rId9"/>
    <p:sldId id="314" r:id="rId10"/>
    <p:sldId id="279" r:id="rId11"/>
    <p:sldId id="280" r:id="rId12"/>
    <p:sldId id="267" r:id="rId13"/>
    <p:sldId id="281" r:id="rId14"/>
    <p:sldId id="284" r:id="rId15"/>
    <p:sldId id="294" r:id="rId1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orient="horz" pos="70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025" autoAdjust="0"/>
    <p:restoredTop sz="96754" autoAdjust="0"/>
  </p:normalViewPr>
  <p:slideViewPr>
    <p:cSldViewPr snapToGrid="0">
      <p:cViewPr varScale="1">
        <p:scale>
          <a:sx n="88" d="100"/>
          <a:sy n="88" d="100"/>
        </p:scale>
        <p:origin x="114" y="108"/>
      </p:cViewPr>
      <p:guideLst>
        <p:guide orient="horz" pos="1120"/>
        <p:guide orient="horz" pos="1272"/>
        <p:guide orient="horz" pos="715"/>
        <p:guide orient="horz" pos="3861"/>
        <p:guide orient="horz" pos="3944"/>
        <p:guide pos="428"/>
        <p:guide pos="7224"/>
        <p:guide pos="909"/>
        <p:guide pos="3688"/>
        <p:guide pos="3968"/>
        <p:guide orient="horz" pos="70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lstStyle>
            <a:lvl1pP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ředělový 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ředělový 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červený">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019" y="415570"/>
            <a:ext cx="1544906" cy="106425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Metabolismus, výživa, jídelníček</a:t>
            </a:r>
          </a:p>
        </p:txBody>
      </p:sp>
      <p:sp>
        <p:nvSpPr>
          <p:cNvPr id="5" name="Podnadpis 4"/>
          <p:cNvSpPr>
            <a:spLocks noGrp="1"/>
          </p:cNvSpPr>
          <p:nvPr>
            <p:ph type="subTitle" idx="1"/>
          </p:nvPr>
        </p:nvSpPr>
        <p:spPr/>
        <p:txBody>
          <a:bodyPr/>
          <a:lstStyle/>
          <a:p>
            <a:r>
              <a:rPr lang="cs-CZ" dirty="0"/>
              <a:t>Praktické cvičení z fyziologie (jarní semestr: 1. – 3. týden)</a:t>
            </a:r>
          </a:p>
        </p:txBody>
      </p:sp>
      <p:sp>
        <p:nvSpPr>
          <p:cNvPr id="6" name="Zástupný symbol pro zápatí 1"/>
          <p:cNvSpPr txBox="1">
            <a:spLocks/>
          </p:cNvSpPr>
          <p:nvPr/>
        </p:nvSpPr>
        <p:spPr bwMode="auto">
          <a:xfrm>
            <a:off x="434035" y="5622998"/>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cs-CZ" sz="1800" dirty="0"/>
              <a:t>Studijní materiály byly vytvořeny za podpory projektu MUNI/FR/1474/2018</a:t>
            </a:r>
          </a:p>
        </p:txBody>
      </p:sp>
    </p:spTree>
    <p:extLst>
      <p:ext uri="{BB962C8B-B14F-4D97-AF65-F5344CB8AC3E}">
        <p14:creationId xmlns:p14="http://schemas.microsoft.com/office/powerpoint/2010/main" val="225898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Dusíková bilance</a:t>
            </a:r>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poměr (nebo rozdíl) mezi dusíkem přijatým v potravě (bílkoviny, aminokyseliny) a dusíkem vyloučeným (především močí, ve stolici je dusíku minimálně)</a:t>
            </a:r>
          </a:p>
          <a:p>
            <a:pPr lvl="1"/>
            <a:r>
              <a:rPr lang="cs-CZ" dirty="0"/>
              <a:t>indikátor rozpadu bílkovin a aminokyselin nebo tvorby nové tkáně (zabudovávání bílkovin)</a:t>
            </a:r>
          </a:p>
          <a:p>
            <a:pPr lvl="1"/>
            <a:endParaRPr lang="cs-CZ" dirty="0"/>
          </a:p>
          <a:p>
            <a:pPr>
              <a:lnSpc>
                <a:spcPct val="100000"/>
              </a:lnSpc>
            </a:pPr>
            <a:r>
              <a:rPr lang="cs-CZ" dirty="0"/>
              <a:t>negativní dusíková bilance</a:t>
            </a:r>
          </a:p>
          <a:p>
            <a:pPr lvl="1"/>
            <a:r>
              <a:rPr lang="cs-CZ" dirty="0"/>
              <a:t>dusík je více vylučován než přijímán</a:t>
            </a:r>
          </a:p>
          <a:p>
            <a:pPr lvl="1"/>
            <a:r>
              <a:rPr lang="cs-CZ" dirty="0"/>
              <a:t>znak degradace bílkovin a aminokyselin</a:t>
            </a:r>
          </a:p>
          <a:p>
            <a:pPr lvl="1"/>
            <a:r>
              <a:rPr lang="cs-CZ" dirty="0"/>
              <a:t>hladovění, nucená dlouhodobá nehybnost, nedostatek některé esenciální aminokyseliny, rozpad tkání (rozsáhlá zranění, popáleniny, rozpad nádorů, pooperační stavy)</a:t>
            </a:r>
          </a:p>
          <a:p>
            <a:pPr>
              <a:lnSpc>
                <a:spcPct val="100000"/>
              </a:lnSpc>
            </a:pPr>
            <a:r>
              <a:rPr lang="cs-CZ" dirty="0"/>
              <a:t>pozitivní dusíková bilance</a:t>
            </a:r>
          </a:p>
          <a:p>
            <a:pPr lvl="1"/>
            <a:r>
              <a:rPr lang="cs-CZ" dirty="0"/>
              <a:t>dusík je více přijímán než vylučován</a:t>
            </a:r>
          </a:p>
          <a:p>
            <a:pPr lvl="1"/>
            <a:r>
              <a:rPr lang="cs-CZ" dirty="0"/>
              <a:t>růst, těhotenství</a:t>
            </a:r>
          </a:p>
        </p:txBody>
      </p:sp>
    </p:spTree>
    <p:extLst>
      <p:ext uri="{BB962C8B-B14F-4D97-AF65-F5344CB8AC3E}">
        <p14:creationId xmlns:p14="http://schemas.microsoft.com/office/powerpoint/2010/main" val="1646466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Bazální metabolismus</a:t>
            </a:r>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Množství energie nezbytné pro zachování základních životních funkcí</a:t>
            </a:r>
          </a:p>
          <a:p>
            <a:pPr marL="72000" indent="0">
              <a:lnSpc>
                <a:spcPct val="100000"/>
              </a:lnSpc>
              <a:buNone/>
            </a:pPr>
            <a:endParaRPr lang="cs-CZ" dirty="0"/>
          </a:p>
          <a:p>
            <a:pPr>
              <a:lnSpc>
                <a:spcPct val="100000"/>
              </a:lnSpc>
            </a:pPr>
            <a:r>
              <a:rPr lang="cs-CZ" dirty="0"/>
              <a:t>Bazální energetický výdej (BEE): energetický výdej organismu za definovaných - tzv. bazálních podmínek:</a:t>
            </a:r>
          </a:p>
          <a:p>
            <a:pPr lvl="1"/>
            <a:r>
              <a:rPr lang="cs-CZ" dirty="0" err="1"/>
              <a:t>termoneutrální</a:t>
            </a:r>
            <a:r>
              <a:rPr lang="cs-CZ" dirty="0"/>
              <a:t> prostředí</a:t>
            </a:r>
          </a:p>
          <a:p>
            <a:pPr lvl="1"/>
            <a:r>
              <a:rPr lang="cs-CZ" dirty="0"/>
              <a:t>tělesný a duševní klid (ráno než vstaneme z lůžka)</a:t>
            </a:r>
          </a:p>
          <a:p>
            <a:pPr lvl="1"/>
            <a:r>
              <a:rPr lang="cs-CZ" dirty="0"/>
              <a:t>dieta bez bílkovin 12-18 hodin před měřením</a:t>
            </a:r>
          </a:p>
          <a:p>
            <a:pPr>
              <a:lnSpc>
                <a:spcPct val="100000"/>
              </a:lnSpc>
            </a:pPr>
            <a:r>
              <a:rPr lang="cs-CZ" dirty="0"/>
              <a:t>BEE se mění v závislosti na mnoha faktorech</a:t>
            </a:r>
          </a:p>
          <a:p>
            <a:pPr lvl="1"/>
            <a:r>
              <a:rPr lang="cs-CZ" dirty="0"/>
              <a:t>svalová tkán zvyšuje BEE, opakovaná hubnutí ho snižuje</a:t>
            </a:r>
          </a:p>
          <a:p>
            <a:pPr>
              <a:lnSpc>
                <a:spcPct val="100000"/>
              </a:lnSpc>
            </a:pPr>
            <a:r>
              <a:rPr lang="cs-CZ" sz="2400" dirty="0"/>
              <a:t>I přes splnění podmínek je získaná hodnota pouze odhadem skutečné energie spojené s bazálním metabolismem</a:t>
            </a:r>
          </a:p>
          <a:p>
            <a:pPr lvl="1"/>
            <a:r>
              <a:rPr lang="cs-CZ" b="1" dirty="0"/>
              <a:t>Klidový energetický výdej </a:t>
            </a:r>
            <a:r>
              <a:rPr lang="cs-CZ" dirty="0"/>
              <a:t>– měření výdeje za klinických podmínek, kdy není možní dodržet všechny bazální podmínky – slouží k odhadu BEE</a:t>
            </a:r>
          </a:p>
          <a:p>
            <a:pPr lvl="1"/>
            <a:endParaRPr lang="cs-CZ" dirty="0"/>
          </a:p>
        </p:txBody>
      </p:sp>
    </p:spTree>
    <p:extLst>
      <p:ext uri="{BB962C8B-B14F-4D97-AF65-F5344CB8AC3E}">
        <p14:creationId xmlns:p14="http://schemas.microsoft.com/office/powerpoint/2010/main" val="164646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Měření spotřeby O</a:t>
            </a:r>
            <a:r>
              <a:rPr lang="cs-CZ" baseline="-25000" dirty="0"/>
              <a:t>2</a:t>
            </a:r>
            <a:r>
              <a:rPr lang="cs-CZ" dirty="0"/>
              <a:t> v praktiku</a:t>
            </a:r>
          </a:p>
        </p:txBody>
      </p:sp>
      <p:grpSp>
        <p:nvGrpSpPr>
          <p:cNvPr id="7" name="Skupina 6"/>
          <p:cNvGrpSpPr/>
          <p:nvPr/>
        </p:nvGrpSpPr>
        <p:grpSpPr>
          <a:xfrm>
            <a:off x="455033" y="1033822"/>
            <a:ext cx="10199179" cy="5249149"/>
            <a:chOff x="1055605" y="304673"/>
            <a:chExt cx="13337650" cy="7825180"/>
          </a:xfrm>
        </p:grpSpPr>
        <p:grpSp>
          <p:nvGrpSpPr>
            <p:cNvPr id="8" name="Skupina 7"/>
            <p:cNvGrpSpPr/>
            <p:nvPr/>
          </p:nvGrpSpPr>
          <p:grpSpPr>
            <a:xfrm>
              <a:off x="2065237" y="1010433"/>
              <a:ext cx="7299505" cy="2733658"/>
              <a:chOff x="3575713" y="1010434"/>
              <a:chExt cx="8937978" cy="4170879"/>
            </a:xfrm>
          </p:grpSpPr>
          <p:cxnSp>
            <p:nvCxnSpPr>
              <p:cNvPr id="32" name="Přímá spojnice 31"/>
              <p:cNvCxnSpPr/>
              <p:nvPr/>
            </p:nvCxnSpPr>
            <p:spPr>
              <a:xfrm>
                <a:off x="3600500" y="1656260"/>
                <a:ext cx="8867261" cy="3384376"/>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sp>
            <p:nvSpPr>
              <p:cNvPr id="33" name="Volný tvar 32"/>
              <p:cNvSpPr/>
              <p:nvPr/>
            </p:nvSpPr>
            <p:spPr>
              <a:xfrm>
                <a:off x="3575713" y="1010434"/>
                <a:ext cx="8937978" cy="4170879"/>
              </a:xfrm>
              <a:custGeom>
                <a:avLst/>
                <a:gdLst>
                  <a:gd name="connsiteX0" fmla="*/ 0 w 8898341"/>
                  <a:gd name="connsiteY0" fmla="*/ 637036 h 4343763"/>
                  <a:gd name="connsiteX1" fmla="*/ 313899 w 8898341"/>
                  <a:gd name="connsiteY1" fmla="*/ 50182 h 4343763"/>
                  <a:gd name="connsiteX2" fmla="*/ 627797 w 8898341"/>
                  <a:gd name="connsiteY2" fmla="*/ 1783448 h 4343763"/>
                  <a:gd name="connsiteX3" fmla="*/ 1132765 w 8898341"/>
                  <a:gd name="connsiteY3" fmla="*/ 732571 h 4343763"/>
                  <a:gd name="connsiteX4" fmla="*/ 1514902 w 8898341"/>
                  <a:gd name="connsiteY4" fmla="*/ 1919926 h 4343763"/>
                  <a:gd name="connsiteX5" fmla="*/ 1992574 w 8898341"/>
                  <a:gd name="connsiteY5" fmla="*/ 1032821 h 4343763"/>
                  <a:gd name="connsiteX6" fmla="*/ 2524836 w 8898341"/>
                  <a:gd name="connsiteY6" fmla="*/ 2274768 h 4343763"/>
                  <a:gd name="connsiteX7" fmla="*/ 2934269 w 8898341"/>
                  <a:gd name="connsiteY7" fmla="*/ 1333072 h 4343763"/>
                  <a:gd name="connsiteX8" fmla="*/ 3452884 w 8898341"/>
                  <a:gd name="connsiteY8" fmla="*/ 2752439 h 4343763"/>
                  <a:gd name="connsiteX9" fmla="*/ 3794078 w 8898341"/>
                  <a:gd name="connsiteY9" fmla="*/ 1728857 h 4343763"/>
                  <a:gd name="connsiteX10" fmla="*/ 4258102 w 8898341"/>
                  <a:gd name="connsiteY10" fmla="*/ 2888917 h 4343763"/>
                  <a:gd name="connsiteX11" fmla="*/ 4708478 w 8898341"/>
                  <a:gd name="connsiteY11" fmla="*/ 1919926 h 4343763"/>
                  <a:gd name="connsiteX12" fmla="*/ 5104263 w 8898341"/>
                  <a:gd name="connsiteY12" fmla="*/ 3271054 h 4343763"/>
                  <a:gd name="connsiteX13" fmla="*/ 5513696 w 8898341"/>
                  <a:gd name="connsiteY13" fmla="*/ 2274768 h 4343763"/>
                  <a:gd name="connsiteX14" fmla="*/ 6196084 w 8898341"/>
                  <a:gd name="connsiteY14" fmla="*/ 3625896 h 4343763"/>
                  <a:gd name="connsiteX15" fmla="*/ 6428096 w 8898341"/>
                  <a:gd name="connsiteY15" fmla="*/ 2534075 h 4343763"/>
                  <a:gd name="connsiteX16" fmla="*/ 6987654 w 8898341"/>
                  <a:gd name="connsiteY16" fmla="*/ 3803317 h 4343763"/>
                  <a:gd name="connsiteX17" fmla="*/ 7492621 w 8898341"/>
                  <a:gd name="connsiteY17" fmla="*/ 2943508 h 4343763"/>
                  <a:gd name="connsiteX18" fmla="*/ 8024884 w 8898341"/>
                  <a:gd name="connsiteY18" fmla="*/ 4199102 h 4343763"/>
                  <a:gd name="connsiteX19" fmla="*/ 8420669 w 8898341"/>
                  <a:gd name="connsiteY19" fmla="*/ 3366588 h 4343763"/>
                  <a:gd name="connsiteX20" fmla="*/ 8720920 w 8898341"/>
                  <a:gd name="connsiteY20" fmla="*/ 4335579 h 4343763"/>
                  <a:gd name="connsiteX21" fmla="*/ 8898341 w 8898341"/>
                  <a:gd name="connsiteY21" fmla="*/ 3857908 h 4343763"/>
                  <a:gd name="connsiteX0" fmla="*/ 0 w 8898341"/>
                  <a:gd name="connsiteY0" fmla="*/ 539265 h 4245992"/>
                  <a:gd name="connsiteX1" fmla="*/ 313899 w 8898341"/>
                  <a:gd name="connsiteY1" fmla="*/ 61594 h 4245992"/>
                  <a:gd name="connsiteX2" fmla="*/ 627797 w 8898341"/>
                  <a:gd name="connsiteY2" fmla="*/ 1685677 h 4245992"/>
                  <a:gd name="connsiteX3" fmla="*/ 1132765 w 8898341"/>
                  <a:gd name="connsiteY3" fmla="*/ 634800 h 4245992"/>
                  <a:gd name="connsiteX4" fmla="*/ 1514902 w 8898341"/>
                  <a:gd name="connsiteY4" fmla="*/ 1822155 h 4245992"/>
                  <a:gd name="connsiteX5" fmla="*/ 1992574 w 8898341"/>
                  <a:gd name="connsiteY5" fmla="*/ 935050 h 4245992"/>
                  <a:gd name="connsiteX6" fmla="*/ 2524836 w 8898341"/>
                  <a:gd name="connsiteY6" fmla="*/ 2176997 h 4245992"/>
                  <a:gd name="connsiteX7" fmla="*/ 2934269 w 8898341"/>
                  <a:gd name="connsiteY7" fmla="*/ 1235301 h 4245992"/>
                  <a:gd name="connsiteX8" fmla="*/ 3452884 w 8898341"/>
                  <a:gd name="connsiteY8" fmla="*/ 2654668 h 4245992"/>
                  <a:gd name="connsiteX9" fmla="*/ 3794078 w 8898341"/>
                  <a:gd name="connsiteY9" fmla="*/ 1631086 h 4245992"/>
                  <a:gd name="connsiteX10" fmla="*/ 4258102 w 8898341"/>
                  <a:gd name="connsiteY10" fmla="*/ 2791146 h 4245992"/>
                  <a:gd name="connsiteX11" fmla="*/ 4708478 w 8898341"/>
                  <a:gd name="connsiteY11" fmla="*/ 1822155 h 4245992"/>
                  <a:gd name="connsiteX12" fmla="*/ 5104263 w 8898341"/>
                  <a:gd name="connsiteY12" fmla="*/ 3173283 h 4245992"/>
                  <a:gd name="connsiteX13" fmla="*/ 5513696 w 8898341"/>
                  <a:gd name="connsiteY13" fmla="*/ 2176997 h 4245992"/>
                  <a:gd name="connsiteX14" fmla="*/ 6196084 w 8898341"/>
                  <a:gd name="connsiteY14" fmla="*/ 3528125 h 4245992"/>
                  <a:gd name="connsiteX15" fmla="*/ 6428096 w 8898341"/>
                  <a:gd name="connsiteY15" fmla="*/ 2436304 h 4245992"/>
                  <a:gd name="connsiteX16" fmla="*/ 6987654 w 8898341"/>
                  <a:gd name="connsiteY16" fmla="*/ 3705546 h 4245992"/>
                  <a:gd name="connsiteX17" fmla="*/ 7492621 w 8898341"/>
                  <a:gd name="connsiteY17" fmla="*/ 2845737 h 4245992"/>
                  <a:gd name="connsiteX18" fmla="*/ 8024884 w 8898341"/>
                  <a:gd name="connsiteY18" fmla="*/ 4101331 h 4245992"/>
                  <a:gd name="connsiteX19" fmla="*/ 8420669 w 8898341"/>
                  <a:gd name="connsiteY19" fmla="*/ 3268817 h 4245992"/>
                  <a:gd name="connsiteX20" fmla="*/ 8720920 w 8898341"/>
                  <a:gd name="connsiteY20" fmla="*/ 4237808 h 4245992"/>
                  <a:gd name="connsiteX21" fmla="*/ 8898341 w 8898341"/>
                  <a:gd name="connsiteY21" fmla="*/ 3760137 h 4245992"/>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513696 w 8898341"/>
                  <a:gd name="connsiteY13" fmla="*/ 2168806 h 4237801"/>
                  <a:gd name="connsiteX14" fmla="*/ 6196084 w 8898341"/>
                  <a:gd name="connsiteY14" fmla="*/ 3519934 h 4237801"/>
                  <a:gd name="connsiteX15" fmla="*/ 6428096 w 8898341"/>
                  <a:gd name="connsiteY15" fmla="*/ 2428113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513696 w 8898341"/>
                  <a:gd name="connsiteY13" fmla="*/ 2168806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2101756 w 8898341"/>
                  <a:gd name="connsiteY5" fmla="*/ 967802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87356 w 8898341"/>
                  <a:gd name="connsiteY3" fmla="*/ 626609 h 4237801"/>
                  <a:gd name="connsiteX4" fmla="*/ 1514902 w 8898341"/>
                  <a:gd name="connsiteY4" fmla="*/ 1813964 h 4237801"/>
                  <a:gd name="connsiteX5" fmla="*/ 2101756 w 8898341"/>
                  <a:gd name="connsiteY5" fmla="*/ 967802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472127 h 4178854"/>
                  <a:gd name="connsiteX1" fmla="*/ 313899 w 8898341"/>
                  <a:gd name="connsiteY1" fmla="*/ 62695 h 4178854"/>
                  <a:gd name="connsiteX2" fmla="*/ 655093 w 8898341"/>
                  <a:gd name="connsiteY2" fmla="*/ 1495710 h 4178854"/>
                  <a:gd name="connsiteX3" fmla="*/ 1187356 w 8898341"/>
                  <a:gd name="connsiteY3" fmla="*/ 567662 h 4178854"/>
                  <a:gd name="connsiteX4" fmla="*/ 1514902 w 8898341"/>
                  <a:gd name="connsiteY4" fmla="*/ 1755017 h 4178854"/>
                  <a:gd name="connsiteX5" fmla="*/ 2101756 w 8898341"/>
                  <a:gd name="connsiteY5" fmla="*/ 908855 h 4178854"/>
                  <a:gd name="connsiteX6" fmla="*/ 2524836 w 8898341"/>
                  <a:gd name="connsiteY6" fmla="*/ 2109859 h 4178854"/>
                  <a:gd name="connsiteX7" fmla="*/ 2934269 w 8898341"/>
                  <a:gd name="connsiteY7" fmla="*/ 1168163 h 4178854"/>
                  <a:gd name="connsiteX8" fmla="*/ 3452884 w 8898341"/>
                  <a:gd name="connsiteY8" fmla="*/ 2587530 h 4178854"/>
                  <a:gd name="connsiteX9" fmla="*/ 3848669 w 8898341"/>
                  <a:gd name="connsiteY9" fmla="*/ 1523005 h 4178854"/>
                  <a:gd name="connsiteX10" fmla="*/ 4258102 w 8898341"/>
                  <a:gd name="connsiteY10" fmla="*/ 2724008 h 4178854"/>
                  <a:gd name="connsiteX11" fmla="*/ 4708478 w 8898341"/>
                  <a:gd name="connsiteY11" fmla="*/ 1755017 h 4178854"/>
                  <a:gd name="connsiteX12" fmla="*/ 5104263 w 8898341"/>
                  <a:gd name="connsiteY12" fmla="*/ 3106145 h 4178854"/>
                  <a:gd name="connsiteX13" fmla="*/ 5663821 w 8898341"/>
                  <a:gd name="connsiteY13" fmla="*/ 2178098 h 4178854"/>
                  <a:gd name="connsiteX14" fmla="*/ 6196084 w 8898341"/>
                  <a:gd name="connsiteY14" fmla="*/ 3460987 h 4178854"/>
                  <a:gd name="connsiteX15" fmla="*/ 6564574 w 8898341"/>
                  <a:gd name="connsiteY15" fmla="*/ 2519292 h 4178854"/>
                  <a:gd name="connsiteX16" fmla="*/ 6987654 w 8898341"/>
                  <a:gd name="connsiteY16" fmla="*/ 3638408 h 4178854"/>
                  <a:gd name="connsiteX17" fmla="*/ 7492621 w 8898341"/>
                  <a:gd name="connsiteY17" fmla="*/ 2778599 h 4178854"/>
                  <a:gd name="connsiteX18" fmla="*/ 8024884 w 8898341"/>
                  <a:gd name="connsiteY18" fmla="*/ 4034193 h 4178854"/>
                  <a:gd name="connsiteX19" fmla="*/ 8420669 w 8898341"/>
                  <a:gd name="connsiteY19" fmla="*/ 3201679 h 4178854"/>
                  <a:gd name="connsiteX20" fmla="*/ 8720920 w 8898341"/>
                  <a:gd name="connsiteY20" fmla="*/ 4170670 h 4178854"/>
                  <a:gd name="connsiteX21" fmla="*/ 8898341 w 8898341"/>
                  <a:gd name="connsiteY21" fmla="*/ 3692999 h 4178854"/>
                  <a:gd name="connsiteX0" fmla="*/ 0 w 8898341"/>
                  <a:gd name="connsiteY0" fmla="*/ 463528 h 4170255"/>
                  <a:gd name="connsiteX1" fmla="*/ 313899 w 8898341"/>
                  <a:gd name="connsiteY1" fmla="*/ 54096 h 4170255"/>
                  <a:gd name="connsiteX2" fmla="*/ 627797 w 8898341"/>
                  <a:gd name="connsiteY2" fmla="*/ 1364281 h 4170255"/>
                  <a:gd name="connsiteX3" fmla="*/ 1187356 w 8898341"/>
                  <a:gd name="connsiteY3" fmla="*/ 559063 h 4170255"/>
                  <a:gd name="connsiteX4" fmla="*/ 1514902 w 8898341"/>
                  <a:gd name="connsiteY4" fmla="*/ 1746418 h 4170255"/>
                  <a:gd name="connsiteX5" fmla="*/ 2101756 w 8898341"/>
                  <a:gd name="connsiteY5" fmla="*/ 900256 h 4170255"/>
                  <a:gd name="connsiteX6" fmla="*/ 2524836 w 8898341"/>
                  <a:gd name="connsiteY6" fmla="*/ 2101260 h 4170255"/>
                  <a:gd name="connsiteX7" fmla="*/ 2934269 w 8898341"/>
                  <a:gd name="connsiteY7" fmla="*/ 1159564 h 4170255"/>
                  <a:gd name="connsiteX8" fmla="*/ 3452884 w 8898341"/>
                  <a:gd name="connsiteY8" fmla="*/ 2578931 h 4170255"/>
                  <a:gd name="connsiteX9" fmla="*/ 3848669 w 8898341"/>
                  <a:gd name="connsiteY9" fmla="*/ 1514406 h 4170255"/>
                  <a:gd name="connsiteX10" fmla="*/ 4258102 w 8898341"/>
                  <a:gd name="connsiteY10" fmla="*/ 2715409 h 4170255"/>
                  <a:gd name="connsiteX11" fmla="*/ 4708478 w 8898341"/>
                  <a:gd name="connsiteY11" fmla="*/ 1746418 h 4170255"/>
                  <a:gd name="connsiteX12" fmla="*/ 5104263 w 8898341"/>
                  <a:gd name="connsiteY12" fmla="*/ 3097546 h 4170255"/>
                  <a:gd name="connsiteX13" fmla="*/ 5663821 w 8898341"/>
                  <a:gd name="connsiteY13" fmla="*/ 2169499 h 4170255"/>
                  <a:gd name="connsiteX14" fmla="*/ 6196084 w 8898341"/>
                  <a:gd name="connsiteY14" fmla="*/ 3452388 h 4170255"/>
                  <a:gd name="connsiteX15" fmla="*/ 6564574 w 8898341"/>
                  <a:gd name="connsiteY15" fmla="*/ 2510693 h 4170255"/>
                  <a:gd name="connsiteX16" fmla="*/ 6987654 w 8898341"/>
                  <a:gd name="connsiteY16" fmla="*/ 3629809 h 4170255"/>
                  <a:gd name="connsiteX17" fmla="*/ 7492621 w 8898341"/>
                  <a:gd name="connsiteY17" fmla="*/ 2770000 h 4170255"/>
                  <a:gd name="connsiteX18" fmla="*/ 8024884 w 8898341"/>
                  <a:gd name="connsiteY18" fmla="*/ 4025594 h 4170255"/>
                  <a:gd name="connsiteX19" fmla="*/ 8420669 w 8898341"/>
                  <a:gd name="connsiteY19" fmla="*/ 3193080 h 4170255"/>
                  <a:gd name="connsiteX20" fmla="*/ 8720920 w 8898341"/>
                  <a:gd name="connsiteY20" fmla="*/ 4162071 h 4170255"/>
                  <a:gd name="connsiteX21" fmla="*/ 8898341 w 8898341"/>
                  <a:gd name="connsiteY21" fmla="*/ 3684400 h 4170255"/>
                  <a:gd name="connsiteX0" fmla="*/ 0 w 8980228"/>
                  <a:gd name="connsiteY0" fmla="*/ 463528 h 4171491"/>
                  <a:gd name="connsiteX1" fmla="*/ 313899 w 8980228"/>
                  <a:gd name="connsiteY1" fmla="*/ 54096 h 4171491"/>
                  <a:gd name="connsiteX2" fmla="*/ 627797 w 8980228"/>
                  <a:gd name="connsiteY2" fmla="*/ 1364281 h 4171491"/>
                  <a:gd name="connsiteX3" fmla="*/ 1187356 w 8980228"/>
                  <a:gd name="connsiteY3" fmla="*/ 559063 h 4171491"/>
                  <a:gd name="connsiteX4" fmla="*/ 1514902 w 8980228"/>
                  <a:gd name="connsiteY4" fmla="*/ 1746418 h 4171491"/>
                  <a:gd name="connsiteX5" fmla="*/ 2101756 w 8980228"/>
                  <a:gd name="connsiteY5" fmla="*/ 900256 h 4171491"/>
                  <a:gd name="connsiteX6" fmla="*/ 2524836 w 8980228"/>
                  <a:gd name="connsiteY6" fmla="*/ 2101260 h 4171491"/>
                  <a:gd name="connsiteX7" fmla="*/ 2934269 w 8980228"/>
                  <a:gd name="connsiteY7" fmla="*/ 1159564 h 4171491"/>
                  <a:gd name="connsiteX8" fmla="*/ 3452884 w 8980228"/>
                  <a:gd name="connsiteY8" fmla="*/ 2578931 h 4171491"/>
                  <a:gd name="connsiteX9" fmla="*/ 3848669 w 8980228"/>
                  <a:gd name="connsiteY9" fmla="*/ 1514406 h 4171491"/>
                  <a:gd name="connsiteX10" fmla="*/ 4258102 w 8980228"/>
                  <a:gd name="connsiteY10" fmla="*/ 2715409 h 4171491"/>
                  <a:gd name="connsiteX11" fmla="*/ 4708478 w 8980228"/>
                  <a:gd name="connsiteY11" fmla="*/ 1746418 h 4171491"/>
                  <a:gd name="connsiteX12" fmla="*/ 5104263 w 8980228"/>
                  <a:gd name="connsiteY12" fmla="*/ 3097546 h 4171491"/>
                  <a:gd name="connsiteX13" fmla="*/ 5663821 w 8980228"/>
                  <a:gd name="connsiteY13" fmla="*/ 2169499 h 4171491"/>
                  <a:gd name="connsiteX14" fmla="*/ 6196084 w 8980228"/>
                  <a:gd name="connsiteY14" fmla="*/ 3452388 h 4171491"/>
                  <a:gd name="connsiteX15" fmla="*/ 6564574 w 8980228"/>
                  <a:gd name="connsiteY15" fmla="*/ 2510693 h 4171491"/>
                  <a:gd name="connsiteX16" fmla="*/ 6987654 w 8980228"/>
                  <a:gd name="connsiteY16" fmla="*/ 3629809 h 4171491"/>
                  <a:gd name="connsiteX17" fmla="*/ 7492621 w 8980228"/>
                  <a:gd name="connsiteY17" fmla="*/ 2770000 h 4171491"/>
                  <a:gd name="connsiteX18" fmla="*/ 8024884 w 8980228"/>
                  <a:gd name="connsiteY18" fmla="*/ 4025594 h 4171491"/>
                  <a:gd name="connsiteX19" fmla="*/ 8420669 w 8980228"/>
                  <a:gd name="connsiteY19" fmla="*/ 3193080 h 4171491"/>
                  <a:gd name="connsiteX20" fmla="*/ 8720920 w 8980228"/>
                  <a:gd name="connsiteY20" fmla="*/ 4162071 h 4171491"/>
                  <a:gd name="connsiteX21" fmla="*/ 8980228 w 8980228"/>
                  <a:gd name="connsiteY21" fmla="*/ 3711695 h 4171491"/>
                  <a:gd name="connsiteX0" fmla="*/ 0 w 8959102"/>
                  <a:gd name="connsiteY0" fmla="*/ 463528 h 4173528"/>
                  <a:gd name="connsiteX1" fmla="*/ 313899 w 8959102"/>
                  <a:gd name="connsiteY1" fmla="*/ 54096 h 4173528"/>
                  <a:gd name="connsiteX2" fmla="*/ 627797 w 8959102"/>
                  <a:gd name="connsiteY2" fmla="*/ 1364281 h 4173528"/>
                  <a:gd name="connsiteX3" fmla="*/ 1187356 w 8959102"/>
                  <a:gd name="connsiteY3" fmla="*/ 559063 h 4173528"/>
                  <a:gd name="connsiteX4" fmla="*/ 1514902 w 8959102"/>
                  <a:gd name="connsiteY4" fmla="*/ 1746418 h 4173528"/>
                  <a:gd name="connsiteX5" fmla="*/ 2101756 w 8959102"/>
                  <a:gd name="connsiteY5" fmla="*/ 900256 h 4173528"/>
                  <a:gd name="connsiteX6" fmla="*/ 2524836 w 8959102"/>
                  <a:gd name="connsiteY6" fmla="*/ 2101260 h 4173528"/>
                  <a:gd name="connsiteX7" fmla="*/ 2934269 w 8959102"/>
                  <a:gd name="connsiteY7" fmla="*/ 1159564 h 4173528"/>
                  <a:gd name="connsiteX8" fmla="*/ 3452884 w 8959102"/>
                  <a:gd name="connsiteY8" fmla="*/ 2578931 h 4173528"/>
                  <a:gd name="connsiteX9" fmla="*/ 3848669 w 8959102"/>
                  <a:gd name="connsiteY9" fmla="*/ 1514406 h 4173528"/>
                  <a:gd name="connsiteX10" fmla="*/ 4258102 w 8959102"/>
                  <a:gd name="connsiteY10" fmla="*/ 2715409 h 4173528"/>
                  <a:gd name="connsiteX11" fmla="*/ 4708478 w 8959102"/>
                  <a:gd name="connsiteY11" fmla="*/ 1746418 h 4173528"/>
                  <a:gd name="connsiteX12" fmla="*/ 5104263 w 8959102"/>
                  <a:gd name="connsiteY12" fmla="*/ 3097546 h 4173528"/>
                  <a:gd name="connsiteX13" fmla="*/ 5663821 w 8959102"/>
                  <a:gd name="connsiteY13" fmla="*/ 2169499 h 4173528"/>
                  <a:gd name="connsiteX14" fmla="*/ 6196084 w 8959102"/>
                  <a:gd name="connsiteY14" fmla="*/ 3452388 h 4173528"/>
                  <a:gd name="connsiteX15" fmla="*/ 6564574 w 8959102"/>
                  <a:gd name="connsiteY15" fmla="*/ 2510693 h 4173528"/>
                  <a:gd name="connsiteX16" fmla="*/ 6987654 w 8959102"/>
                  <a:gd name="connsiteY16" fmla="*/ 3629809 h 4173528"/>
                  <a:gd name="connsiteX17" fmla="*/ 7492621 w 8959102"/>
                  <a:gd name="connsiteY17" fmla="*/ 2770000 h 4173528"/>
                  <a:gd name="connsiteX18" fmla="*/ 8024884 w 8959102"/>
                  <a:gd name="connsiteY18" fmla="*/ 4025594 h 4173528"/>
                  <a:gd name="connsiteX19" fmla="*/ 8420669 w 8959102"/>
                  <a:gd name="connsiteY19" fmla="*/ 3193080 h 4173528"/>
                  <a:gd name="connsiteX20" fmla="*/ 8720920 w 8959102"/>
                  <a:gd name="connsiteY20" fmla="*/ 4162071 h 4173528"/>
                  <a:gd name="connsiteX21" fmla="*/ 8959102 w 8959102"/>
                  <a:gd name="connsiteY21" fmla="*/ 3751180 h 4173528"/>
                  <a:gd name="connsiteX0" fmla="*/ 0 w 8937978"/>
                  <a:gd name="connsiteY0" fmla="*/ 463528 h 4170879"/>
                  <a:gd name="connsiteX1" fmla="*/ 313899 w 8937978"/>
                  <a:gd name="connsiteY1" fmla="*/ 54096 h 4170879"/>
                  <a:gd name="connsiteX2" fmla="*/ 627797 w 8937978"/>
                  <a:gd name="connsiteY2" fmla="*/ 1364281 h 4170879"/>
                  <a:gd name="connsiteX3" fmla="*/ 1187356 w 8937978"/>
                  <a:gd name="connsiteY3" fmla="*/ 559063 h 4170879"/>
                  <a:gd name="connsiteX4" fmla="*/ 1514902 w 8937978"/>
                  <a:gd name="connsiteY4" fmla="*/ 1746418 h 4170879"/>
                  <a:gd name="connsiteX5" fmla="*/ 2101756 w 8937978"/>
                  <a:gd name="connsiteY5" fmla="*/ 900256 h 4170879"/>
                  <a:gd name="connsiteX6" fmla="*/ 2524836 w 8937978"/>
                  <a:gd name="connsiteY6" fmla="*/ 2101260 h 4170879"/>
                  <a:gd name="connsiteX7" fmla="*/ 2934269 w 8937978"/>
                  <a:gd name="connsiteY7" fmla="*/ 1159564 h 4170879"/>
                  <a:gd name="connsiteX8" fmla="*/ 3452884 w 8937978"/>
                  <a:gd name="connsiteY8" fmla="*/ 2578931 h 4170879"/>
                  <a:gd name="connsiteX9" fmla="*/ 3848669 w 8937978"/>
                  <a:gd name="connsiteY9" fmla="*/ 1514406 h 4170879"/>
                  <a:gd name="connsiteX10" fmla="*/ 4258102 w 8937978"/>
                  <a:gd name="connsiteY10" fmla="*/ 2715409 h 4170879"/>
                  <a:gd name="connsiteX11" fmla="*/ 4708478 w 8937978"/>
                  <a:gd name="connsiteY11" fmla="*/ 1746418 h 4170879"/>
                  <a:gd name="connsiteX12" fmla="*/ 5104263 w 8937978"/>
                  <a:gd name="connsiteY12" fmla="*/ 3097546 h 4170879"/>
                  <a:gd name="connsiteX13" fmla="*/ 5663821 w 8937978"/>
                  <a:gd name="connsiteY13" fmla="*/ 2169499 h 4170879"/>
                  <a:gd name="connsiteX14" fmla="*/ 6196084 w 8937978"/>
                  <a:gd name="connsiteY14" fmla="*/ 3452388 h 4170879"/>
                  <a:gd name="connsiteX15" fmla="*/ 6564574 w 8937978"/>
                  <a:gd name="connsiteY15" fmla="*/ 2510693 h 4170879"/>
                  <a:gd name="connsiteX16" fmla="*/ 6987654 w 8937978"/>
                  <a:gd name="connsiteY16" fmla="*/ 3629809 h 4170879"/>
                  <a:gd name="connsiteX17" fmla="*/ 7492621 w 8937978"/>
                  <a:gd name="connsiteY17" fmla="*/ 2770000 h 4170879"/>
                  <a:gd name="connsiteX18" fmla="*/ 8024884 w 8937978"/>
                  <a:gd name="connsiteY18" fmla="*/ 4025594 h 4170879"/>
                  <a:gd name="connsiteX19" fmla="*/ 8420669 w 8937978"/>
                  <a:gd name="connsiteY19" fmla="*/ 3193080 h 4170879"/>
                  <a:gd name="connsiteX20" fmla="*/ 8720920 w 8937978"/>
                  <a:gd name="connsiteY20" fmla="*/ 4162071 h 4170879"/>
                  <a:gd name="connsiteX21" fmla="*/ 8937978 w 8937978"/>
                  <a:gd name="connsiteY21" fmla="*/ 3698533 h 4170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937978" h="4170879">
                    <a:moveTo>
                      <a:pt x="0" y="463528"/>
                    </a:moveTo>
                    <a:cubicBezTo>
                      <a:pt x="104633" y="74566"/>
                      <a:pt x="209266" y="-96029"/>
                      <a:pt x="313899" y="54096"/>
                    </a:cubicBezTo>
                    <a:cubicBezTo>
                      <a:pt x="418532" y="204221"/>
                      <a:pt x="482221" y="1280120"/>
                      <a:pt x="627797" y="1364281"/>
                    </a:cubicBezTo>
                    <a:cubicBezTo>
                      <a:pt x="773373" y="1448442"/>
                      <a:pt x="1039505" y="495374"/>
                      <a:pt x="1187356" y="559063"/>
                    </a:cubicBezTo>
                    <a:cubicBezTo>
                      <a:pt x="1335207" y="622753"/>
                      <a:pt x="1362502" y="1689553"/>
                      <a:pt x="1514902" y="1746418"/>
                    </a:cubicBezTo>
                    <a:cubicBezTo>
                      <a:pt x="1667302" y="1803283"/>
                      <a:pt x="1933434" y="841116"/>
                      <a:pt x="2101756" y="900256"/>
                    </a:cubicBezTo>
                    <a:cubicBezTo>
                      <a:pt x="2270078" y="959396"/>
                      <a:pt x="2386084" y="2058042"/>
                      <a:pt x="2524836" y="2101260"/>
                    </a:cubicBezTo>
                    <a:cubicBezTo>
                      <a:pt x="2663588" y="2144478"/>
                      <a:pt x="2779594" y="1079952"/>
                      <a:pt x="2934269" y="1159564"/>
                    </a:cubicBezTo>
                    <a:cubicBezTo>
                      <a:pt x="3088944" y="1239176"/>
                      <a:pt x="3300484" y="2519791"/>
                      <a:pt x="3452884" y="2578931"/>
                    </a:cubicBezTo>
                    <a:cubicBezTo>
                      <a:pt x="3605284" y="2638071"/>
                      <a:pt x="3714466" y="1491660"/>
                      <a:pt x="3848669" y="1514406"/>
                    </a:cubicBezTo>
                    <a:cubicBezTo>
                      <a:pt x="3982872" y="1537152"/>
                      <a:pt x="4114801" y="2676740"/>
                      <a:pt x="4258102" y="2715409"/>
                    </a:cubicBezTo>
                    <a:cubicBezTo>
                      <a:pt x="4401403" y="2754078"/>
                      <a:pt x="4567451" y="1682729"/>
                      <a:pt x="4708478" y="1746418"/>
                    </a:cubicBezTo>
                    <a:cubicBezTo>
                      <a:pt x="4849505" y="1810108"/>
                      <a:pt x="4945039" y="3027033"/>
                      <a:pt x="5104263" y="3097546"/>
                    </a:cubicBezTo>
                    <a:cubicBezTo>
                      <a:pt x="5263487" y="3168060"/>
                      <a:pt x="5481851" y="2110359"/>
                      <a:pt x="5663821" y="2169499"/>
                    </a:cubicBezTo>
                    <a:cubicBezTo>
                      <a:pt x="5845791" y="2228639"/>
                      <a:pt x="6045959" y="3395522"/>
                      <a:pt x="6196084" y="3452388"/>
                    </a:cubicBezTo>
                    <a:cubicBezTo>
                      <a:pt x="6346209" y="3509254"/>
                      <a:pt x="6432646" y="2481123"/>
                      <a:pt x="6564574" y="2510693"/>
                    </a:cubicBezTo>
                    <a:cubicBezTo>
                      <a:pt x="6696502" y="2540263"/>
                      <a:pt x="6832980" y="3586591"/>
                      <a:pt x="6987654" y="3629809"/>
                    </a:cubicBezTo>
                    <a:cubicBezTo>
                      <a:pt x="7142328" y="3673027"/>
                      <a:pt x="7319749" y="2704036"/>
                      <a:pt x="7492621" y="2770000"/>
                    </a:cubicBezTo>
                    <a:cubicBezTo>
                      <a:pt x="7665493" y="2835964"/>
                      <a:pt x="7870209" y="3955081"/>
                      <a:pt x="8024884" y="4025594"/>
                    </a:cubicBezTo>
                    <a:cubicBezTo>
                      <a:pt x="8179559" y="4096107"/>
                      <a:pt x="8304663" y="3170334"/>
                      <a:pt x="8420669" y="3193080"/>
                    </a:cubicBezTo>
                    <a:cubicBezTo>
                      <a:pt x="8536675" y="3215826"/>
                      <a:pt x="8634702" y="4077829"/>
                      <a:pt x="8720920" y="4162071"/>
                    </a:cubicBezTo>
                    <a:cubicBezTo>
                      <a:pt x="8807138" y="4246313"/>
                      <a:pt x="8937978" y="3698533"/>
                      <a:pt x="8937978" y="3698533"/>
                    </a:cubicBezTo>
                  </a:path>
                </a:pathLst>
              </a:cu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a:p>
            </p:txBody>
          </p:sp>
        </p:grpSp>
        <p:grpSp>
          <p:nvGrpSpPr>
            <p:cNvPr id="9" name="Skupina 8"/>
            <p:cNvGrpSpPr/>
            <p:nvPr/>
          </p:nvGrpSpPr>
          <p:grpSpPr>
            <a:xfrm>
              <a:off x="9327232" y="3242151"/>
              <a:ext cx="4463920" cy="3878091"/>
              <a:chOff x="3467723" y="1231728"/>
              <a:chExt cx="9313789" cy="3941429"/>
            </a:xfrm>
          </p:grpSpPr>
          <p:cxnSp>
            <p:nvCxnSpPr>
              <p:cNvPr id="30" name="Přímá spojnice 29"/>
              <p:cNvCxnSpPr/>
              <p:nvPr/>
            </p:nvCxnSpPr>
            <p:spPr>
              <a:xfrm>
                <a:off x="3636495" y="1656259"/>
                <a:ext cx="9145017" cy="3384376"/>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sp>
            <p:nvSpPr>
              <p:cNvPr id="31" name="Volný tvar 30"/>
              <p:cNvSpPr/>
              <p:nvPr/>
            </p:nvSpPr>
            <p:spPr>
              <a:xfrm>
                <a:off x="3467723" y="1231728"/>
                <a:ext cx="9052224" cy="3941429"/>
              </a:xfrm>
              <a:custGeom>
                <a:avLst/>
                <a:gdLst>
                  <a:gd name="connsiteX0" fmla="*/ 0 w 8898341"/>
                  <a:gd name="connsiteY0" fmla="*/ 637036 h 4343763"/>
                  <a:gd name="connsiteX1" fmla="*/ 313899 w 8898341"/>
                  <a:gd name="connsiteY1" fmla="*/ 50182 h 4343763"/>
                  <a:gd name="connsiteX2" fmla="*/ 627797 w 8898341"/>
                  <a:gd name="connsiteY2" fmla="*/ 1783448 h 4343763"/>
                  <a:gd name="connsiteX3" fmla="*/ 1132765 w 8898341"/>
                  <a:gd name="connsiteY3" fmla="*/ 732571 h 4343763"/>
                  <a:gd name="connsiteX4" fmla="*/ 1514902 w 8898341"/>
                  <a:gd name="connsiteY4" fmla="*/ 1919926 h 4343763"/>
                  <a:gd name="connsiteX5" fmla="*/ 1992574 w 8898341"/>
                  <a:gd name="connsiteY5" fmla="*/ 1032821 h 4343763"/>
                  <a:gd name="connsiteX6" fmla="*/ 2524836 w 8898341"/>
                  <a:gd name="connsiteY6" fmla="*/ 2274768 h 4343763"/>
                  <a:gd name="connsiteX7" fmla="*/ 2934269 w 8898341"/>
                  <a:gd name="connsiteY7" fmla="*/ 1333072 h 4343763"/>
                  <a:gd name="connsiteX8" fmla="*/ 3452884 w 8898341"/>
                  <a:gd name="connsiteY8" fmla="*/ 2752439 h 4343763"/>
                  <a:gd name="connsiteX9" fmla="*/ 3794078 w 8898341"/>
                  <a:gd name="connsiteY9" fmla="*/ 1728857 h 4343763"/>
                  <a:gd name="connsiteX10" fmla="*/ 4258102 w 8898341"/>
                  <a:gd name="connsiteY10" fmla="*/ 2888917 h 4343763"/>
                  <a:gd name="connsiteX11" fmla="*/ 4708478 w 8898341"/>
                  <a:gd name="connsiteY11" fmla="*/ 1919926 h 4343763"/>
                  <a:gd name="connsiteX12" fmla="*/ 5104263 w 8898341"/>
                  <a:gd name="connsiteY12" fmla="*/ 3271054 h 4343763"/>
                  <a:gd name="connsiteX13" fmla="*/ 5513696 w 8898341"/>
                  <a:gd name="connsiteY13" fmla="*/ 2274768 h 4343763"/>
                  <a:gd name="connsiteX14" fmla="*/ 6196084 w 8898341"/>
                  <a:gd name="connsiteY14" fmla="*/ 3625896 h 4343763"/>
                  <a:gd name="connsiteX15" fmla="*/ 6428096 w 8898341"/>
                  <a:gd name="connsiteY15" fmla="*/ 2534075 h 4343763"/>
                  <a:gd name="connsiteX16" fmla="*/ 6987654 w 8898341"/>
                  <a:gd name="connsiteY16" fmla="*/ 3803317 h 4343763"/>
                  <a:gd name="connsiteX17" fmla="*/ 7492621 w 8898341"/>
                  <a:gd name="connsiteY17" fmla="*/ 2943508 h 4343763"/>
                  <a:gd name="connsiteX18" fmla="*/ 8024884 w 8898341"/>
                  <a:gd name="connsiteY18" fmla="*/ 4199102 h 4343763"/>
                  <a:gd name="connsiteX19" fmla="*/ 8420669 w 8898341"/>
                  <a:gd name="connsiteY19" fmla="*/ 3366588 h 4343763"/>
                  <a:gd name="connsiteX20" fmla="*/ 8720920 w 8898341"/>
                  <a:gd name="connsiteY20" fmla="*/ 4335579 h 4343763"/>
                  <a:gd name="connsiteX21" fmla="*/ 8898341 w 8898341"/>
                  <a:gd name="connsiteY21" fmla="*/ 3857908 h 4343763"/>
                  <a:gd name="connsiteX0" fmla="*/ 0 w 8898341"/>
                  <a:gd name="connsiteY0" fmla="*/ 539265 h 4245992"/>
                  <a:gd name="connsiteX1" fmla="*/ 313899 w 8898341"/>
                  <a:gd name="connsiteY1" fmla="*/ 61594 h 4245992"/>
                  <a:gd name="connsiteX2" fmla="*/ 627797 w 8898341"/>
                  <a:gd name="connsiteY2" fmla="*/ 1685677 h 4245992"/>
                  <a:gd name="connsiteX3" fmla="*/ 1132765 w 8898341"/>
                  <a:gd name="connsiteY3" fmla="*/ 634800 h 4245992"/>
                  <a:gd name="connsiteX4" fmla="*/ 1514902 w 8898341"/>
                  <a:gd name="connsiteY4" fmla="*/ 1822155 h 4245992"/>
                  <a:gd name="connsiteX5" fmla="*/ 1992574 w 8898341"/>
                  <a:gd name="connsiteY5" fmla="*/ 935050 h 4245992"/>
                  <a:gd name="connsiteX6" fmla="*/ 2524836 w 8898341"/>
                  <a:gd name="connsiteY6" fmla="*/ 2176997 h 4245992"/>
                  <a:gd name="connsiteX7" fmla="*/ 2934269 w 8898341"/>
                  <a:gd name="connsiteY7" fmla="*/ 1235301 h 4245992"/>
                  <a:gd name="connsiteX8" fmla="*/ 3452884 w 8898341"/>
                  <a:gd name="connsiteY8" fmla="*/ 2654668 h 4245992"/>
                  <a:gd name="connsiteX9" fmla="*/ 3794078 w 8898341"/>
                  <a:gd name="connsiteY9" fmla="*/ 1631086 h 4245992"/>
                  <a:gd name="connsiteX10" fmla="*/ 4258102 w 8898341"/>
                  <a:gd name="connsiteY10" fmla="*/ 2791146 h 4245992"/>
                  <a:gd name="connsiteX11" fmla="*/ 4708478 w 8898341"/>
                  <a:gd name="connsiteY11" fmla="*/ 1822155 h 4245992"/>
                  <a:gd name="connsiteX12" fmla="*/ 5104263 w 8898341"/>
                  <a:gd name="connsiteY12" fmla="*/ 3173283 h 4245992"/>
                  <a:gd name="connsiteX13" fmla="*/ 5513696 w 8898341"/>
                  <a:gd name="connsiteY13" fmla="*/ 2176997 h 4245992"/>
                  <a:gd name="connsiteX14" fmla="*/ 6196084 w 8898341"/>
                  <a:gd name="connsiteY14" fmla="*/ 3528125 h 4245992"/>
                  <a:gd name="connsiteX15" fmla="*/ 6428096 w 8898341"/>
                  <a:gd name="connsiteY15" fmla="*/ 2436304 h 4245992"/>
                  <a:gd name="connsiteX16" fmla="*/ 6987654 w 8898341"/>
                  <a:gd name="connsiteY16" fmla="*/ 3705546 h 4245992"/>
                  <a:gd name="connsiteX17" fmla="*/ 7492621 w 8898341"/>
                  <a:gd name="connsiteY17" fmla="*/ 2845737 h 4245992"/>
                  <a:gd name="connsiteX18" fmla="*/ 8024884 w 8898341"/>
                  <a:gd name="connsiteY18" fmla="*/ 4101331 h 4245992"/>
                  <a:gd name="connsiteX19" fmla="*/ 8420669 w 8898341"/>
                  <a:gd name="connsiteY19" fmla="*/ 3268817 h 4245992"/>
                  <a:gd name="connsiteX20" fmla="*/ 8720920 w 8898341"/>
                  <a:gd name="connsiteY20" fmla="*/ 4237808 h 4245992"/>
                  <a:gd name="connsiteX21" fmla="*/ 8898341 w 8898341"/>
                  <a:gd name="connsiteY21" fmla="*/ 3760137 h 4245992"/>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513696 w 8898341"/>
                  <a:gd name="connsiteY13" fmla="*/ 2168806 h 4237801"/>
                  <a:gd name="connsiteX14" fmla="*/ 6196084 w 8898341"/>
                  <a:gd name="connsiteY14" fmla="*/ 3519934 h 4237801"/>
                  <a:gd name="connsiteX15" fmla="*/ 6428096 w 8898341"/>
                  <a:gd name="connsiteY15" fmla="*/ 2428113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513696 w 8898341"/>
                  <a:gd name="connsiteY13" fmla="*/ 2168806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794078 w 8898341"/>
                  <a:gd name="connsiteY9" fmla="*/ 1622895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1992574 w 8898341"/>
                  <a:gd name="connsiteY5" fmla="*/ 926859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32765 w 8898341"/>
                  <a:gd name="connsiteY3" fmla="*/ 626609 h 4237801"/>
                  <a:gd name="connsiteX4" fmla="*/ 1514902 w 8898341"/>
                  <a:gd name="connsiteY4" fmla="*/ 1813964 h 4237801"/>
                  <a:gd name="connsiteX5" fmla="*/ 2101756 w 8898341"/>
                  <a:gd name="connsiteY5" fmla="*/ 967802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531074 h 4237801"/>
                  <a:gd name="connsiteX1" fmla="*/ 313899 w 8898341"/>
                  <a:gd name="connsiteY1" fmla="*/ 53403 h 4237801"/>
                  <a:gd name="connsiteX2" fmla="*/ 655093 w 8898341"/>
                  <a:gd name="connsiteY2" fmla="*/ 1554657 h 4237801"/>
                  <a:gd name="connsiteX3" fmla="*/ 1187356 w 8898341"/>
                  <a:gd name="connsiteY3" fmla="*/ 626609 h 4237801"/>
                  <a:gd name="connsiteX4" fmla="*/ 1514902 w 8898341"/>
                  <a:gd name="connsiteY4" fmla="*/ 1813964 h 4237801"/>
                  <a:gd name="connsiteX5" fmla="*/ 2101756 w 8898341"/>
                  <a:gd name="connsiteY5" fmla="*/ 967802 h 4237801"/>
                  <a:gd name="connsiteX6" fmla="*/ 2524836 w 8898341"/>
                  <a:gd name="connsiteY6" fmla="*/ 2168806 h 4237801"/>
                  <a:gd name="connsiteX7" fmla="*/ 2934269 w 8898341"/>
                  <a:gd name="connsiteY7" fmla="*/ 1227110 h 4237801"/>
                  <a:gd name="connsiteX8" fmla="*/ 3452884 w 8898341"/>
                  <a:gd name="connsiteY8" fmla="*/ 2646477 h 4237801"/>
                  <a:gd name="connsiteX9" fmla="*/ 3848669 w 8898341"/>
                  <a:gd name="connsiteY9" fmla="*/ 1581952 h 4237801"/>
                  <a:gd name="connsiteX10" fmla="*/ 4258102 w 8898341"/>
                  <a:gd name="connsiteY10" fmla="*/ 2782955 h 4237801"/>
                  <a:gd name="connsiteX11" fmla="*/ 4708478 w 8898341"/>
                  <a:gd name="connsiteY11" fmla="*/ 1813964 h 4237801"/>
                  <a:gd name="connsiteX12" fmla="*/ 5104263 w 8898341"/>
                  <a:gd name="connsiteY12" fmla="*/ 3165092 h 4237801"/>
                  <a:gd name="connsiteX13" fmla="*/ 5663821 w 8898341"/>
                  <a:gd name="connsiteY13" fmla="*/ 2237045 h 4237801"/>
                  <a:gd name="connsiteX14" fmla="*/ 6196084 w 8898341"/>
                  <a:gd name="connsiteY14" fmla="*/ 3519934 h 4237801"/>
                  <a:gd name="connsiteX15" fmla="*/ 6564574 w 8898341"/>
                  <a:gd name="connsiteY15" fmla="*/ 2578239 h 4237801"/>
                  <a:gd name="connsiteX16" fmla="*/ 6987654 w 8898341"/>
                  <a:gd name="connsiteY16" fmla="*/ 3697355 h 4237801"/>
                  <a:gd name="connsiteX17" fmla="*/ 7492621 w 8898341"/>
                  <a:gd name="connsiteY17" fmla="*/ 2837546 h 4237801"/>
                  <a:gd name="connsiteX18" fmla="*/ 8024884 w 8898341"/>
                  <a:gd name="connsiteY18" fmla="*/ 4093140 h 4237801"/>
                  <a:gd name="connsiteX19" fmla="*/ 8420669 w 8898341"/>
                  <a:gd name="connsiteY19" fmla="*/ 3260626 h 4237801"/>
                  <a:gd name="connsiteX20" fmla="*/ 8720920 w 8898341"/>
                  <a:gd name="connsiteY20" fmla="*/ 4229617 h 4237801"/>
                  <a:gd name="connsiteX21" fmla="*/ 8898341 w 8898341"/>
                  <a:gd name="connsiteY21" fmla="*/ 3751946 h 4237801"/>
                  <a:gd name="connsiteX0" fmla="*/ 0 w 8898341"/>
                  <a:gd name="connsiteY0" fmla="*/ 472127 h 4178854"/>
                  <a:gd name="connsiteX1" fmla="*/ 313899 w 8898341"/>
                  <a:gd name="connsiteY1" fmla="*/ 62695 h 4178854"/>
                  <a:gd name="connsiteX2" fmla="*/ 655093 w 8898341"/>
                  <a:gd name="connsiteY2" fmla="*/ 1495710 h 4178854"/>
                  <a:gd name="connsiteX3" fmla="*/ 1187356 w 8898341"/>
                  <a:gd name="connsiteY3" fmla="*/ 567662 h 4178854"/>
                  <a:gd name="connsiteX4" fmla="*/ 1514902 w 8898341"/>
                  <a:gd name="connsiteY4" fmla="*/ 1755017 h 4178854"/>
                  <a:gd name="connsiteX5" fmla="*/ 2101756 w 8898341"/>
                  <a:gd name="connsiteY5" fmla="*/ 908855 h 4178854"/>
                  <a:gd name="connsiteX6" fmla="*/ 2524836 w 8898341"/>
                  <a:gd name="connsiteY6" fmla="*/ 2109859 h 4178854"/>
                  <a:gd name="connsiteX7" fmla="*/ 2934269 w 8898341"/>
                  <a:gd name="connsiteY7" fmla="*/ 1168163 h 4178854"/>
                  <a:gd name="connsiteX8" fmla="*/ 3452884 w 8898341"/>
                  <a:gd name="connsiteY8" fmla="*/ 2587530 h 4178854"/>
                  <a:gd name="connsiteX9" fmla="*/ 3848669 w 8898341"/>
                  <a:gd name="connsiteY9" fmla="*/ 1523005 h 4178854"/>
                  <a:gd name="connsiteX10" fmla="*/ 4258102 w 8898341"/>
                  <a:gd name="connsiteY10" fmla="*/ 2724008 h 4178854"/>
                  <a:gd name="connsiteX11" fmla="*/ 4708478 w 8898341"/>
                  <a:gd name="connsiteY11" fmla="*/ 1755017 h 4178854"/>
                  <a:gd name="connsiteX12" fmla="*/ 5104263 w 8898341"/>
                  <a:gd name="connsiteY12" fmla="*/ 3106145 h 4178854"/>
                  <a:gd name="connsiteX13" fmla="*/ 5663821 w 8898341"/>
                  <a:gd name="connsiteY13" fmla="*/ 2178098 h 4178854"/>
                  <a:gd name="connsiteX14" fmla="*/ 6196084 w 8898341"/>
                  <a:gd name="connsiteY14" fmla="*/ 3460987 h 4178854"/>
                  <a:gd name="connsiteX15" fmla="*/ 6564574 w 8898341"/>
                  <a:gd name="connsiteY15" fmla="*/ 2519292 h 4178854"/>
                  <a:gd name="connsiteX16" fmla="*/ 6987654 w 8898341"/>
                  <a:gd name="connsiteY16" fmla="*/ 3638408 h 4178854"/>
                  <a:gd name="connsiteX17" fmla="*/ 7492621 w 8898341"/>
                  <a:gd name="connsiteY17" fmla="*/ 2778599 h 4178854"/>
                  <a:gd name="connsiteX18" fmla="*/ 8024884 w 8898341"/>
                  <a:gd name="connsiteY18" fmla="*/ 4034193 h 4178854"/>
                  <a:gd name="connsiteX19" fmla="*/ 8420669 w 8898341"/>
                  <a:gd name="connsiteY19" fmla="*/ 3201679 h 4178854"/>
                  <a:gd name="connsiteX20" fmla="*/ 8720920 w 8898341"/>
                  <a:gd name="connsiteY20" fmla="*/ 4170670 h 4178854"/>
                  <a:gd name="connsiteX21" fmla="*/ 8898341 w 8898341"/>
                  <a:gd name="connsiteY21" fmla="*/ 3692999 h 4178854"/>
                  <a:gd name="connsiteX0" fmla="*/ 0 w 8898341"/>
                  <a:gd name="connsiteY0" fmla="*/ 463528 h 4170255"/>
                  <a:gd name="connsiteX1" fmla="*/ 313899 w 8898341"/>
                  <a:gd name="connsiteY1" fmla="*/ 54096 h 4170255"/>
                  <a:gd name="connsiteX2" fmla="*/ 627797 w 8898341"/>
                  <a:gd name="connsiteY2" fmla="*/ 1364281 h 4170255"/>
                  <a:gd name="connsiteX3" fmla="*/ 1187356 w 8898341"/>
                  <a:gd name="connsiteY3" fmla="*/ 559063 h 4170255"/>
                  <a:gd name="connsiteX4" fmla="*/ 1514902 w 8898341"/>
                  <a:gd name="connsiteY4" fmla="*/ 1746418 h 4170255"/>
                  <a:gd name="connsiteX5" fmla="*/ 2101756 w 8898341"/>
                  <a:gd name="connsiteY5" fmla="*/ 900256 h 4170255"/>
                  <a:gd name="connsiteX6" fmla="*/ 2524836 w 8898341"/>
                  <a:gd name="connsiteY6" fmla="*/ 2101260 h 4170255"/>
                  <a:gd name="connsiteX7" fmla="*/ 2934269 w 8898341"/>
                  <a:gd name="connsiteY7" fmla="*/ 1159564 h 4170255"/>
                  <a:gd name="connsiteX8" fmla="*/ 3452884 w 8898341"/>
                  <a:gd name="connsiteY8" fmla="*/ 2578931 h 4170255"/>
                  <a:gd name="connsiteX9" fmla="*/ 3848669 w 8898341"/>
                  <a:gd name="connsiteY9" fmla="*/ 1514406 h 4170255"/>
                  <a:gd name="connsiteX10" fmla="*/ 4258102 w 8898341"/>
                  <a:gd name="connsiteY10" fmla="*/ 2715409 h 4170255"/>
                  <a:gd name="connsiteX11" fmla="*/ 4708478 w 8898341"/>
                  <a:gd name="connsiteY11" fmla="*/ 1746418 h 4170255"/>
                  <a:gd name="connsiteX12" fmla="*/ 5104263 w 8898341"/>
                  <a:gd name="connsiteY12" fmla="*/ 3097546 h 4170255"/>
                  <a:gd name="connsiteX13" fmla="*/ 5663821 w 8898341"/>
                  <a:gd name="connsiteY13" fmla="*/ 2169499 h 4170255"/>
                  <a:gd name="connsiteX14" fmla="*/ 6196084 w 8898341"/>
                  <a:gd name="connsiteY14" fmla="*/ 3452388 h 4170255"/>
                  <a:gd name="connsiteX15" fmla="*/ 6564574 w 8898341"/>
                  <a:gd name="connsiteY15" fmla="*/ 2510693 h 4170255"/>
                  <a:gd name="connsiteX16" fmla="*/ 6987654 w 8898341"/>
                  <a:gd name="connsiteY16" fmla="*/ 3629809 h 4170255"/>
                  <a:gd name="connsiteX17" fmla="*/ 7492621 w 8898341"/>
                  <a:gd name="connsiteY17" fmla="*/ 2770000 h 4170255"/>
                  <a:gd name="connsiteX18" fmla="*/ 8024884 w 8898341"/>
                  <a:gd name="connsiteY18" fmla="*/ 4025594 h 4170255"/>
                  <a:gd name="connsiteX19" fmla="*/ 8420669 w 8898341"/>
                  <a:gd name="connsiteY19" fmla="*/ 3193080 h 4170255"/>
                  <a:gd name="connsiteX20" fmla="*/ 8720920 w 8898341"/>
                  <a:gd name="connsiteY20" fmla="*/ 4162071 h 4170255"/>
                  <a:gd name="connsiteX21" fmla="*/ 8898341 w 8898341"/>
                  <a:gd name="connsiteY21" fmla="*/ 3684400 h 4170255"/>
                  <a:gd name="connsiteX0" fmla="*/ 0 w 8980228"/>
                  <a:gd name="connsiteY0" fmla="*/ 463528 h 4171491"/>
                  <a:gd name="connsiteX1" fmla="*/ 313899 w 8980228"/>
                  <a:gd name="connsiteY1" fmla="*/ 54096 h 4171491"/>
                  <a:gd name="connsiteX2" fmla="*/ 627797 w 8980228"/>
                  <a:gd name="connsiteY2" fmla="*/ 1364281 h 4171491"/>
                  <a:gd name="connsiteX3" fmla="*/ 1187356 w 8980228"/>
                  <a:gd name="connsiteY3" fmla="*/ 559063 h 4171491"/>
                  <a:gd name="connsiteX4" fmla="*/ 1514902 w 8980228"/>
                  <a:gd name="connsiteY4" fmla="*/ 1746418 h 4171491"/>
                  <a:gd name="connsiteX5" fmla="*/ 2101756 w 8980228"/>
                  <a:gd name="connsiteY5" fmla="*/ 900256 h 4171491"/>
                  <a:gd name="connsiteX6" fmla="*/ 2524836 w 8980228"/>
                  <a:gd name="connsiteY6" fmla="*/ 2101260 h 4171491"/>
                  <a:gd name="connsiteX7" fmla="*/ 2934269 w 8980228"/>
                  <a:gd name="connsiteY7" fmla="*/ 1159564 h 4171491"/>
                  <a:gd name="connsiteX8" fmla="*/ 3452884 w 8980228"/>
                  <a:gd name="connsiteY8" fmla="*/ 2578931 h 4171491"/>
                  <a:gd name="connsiteX9" fmla="*/ 3848669 w 8980228"/>
                  <a:gd name="connsiteY9" fmla="*/ 1514406 h 4171491"/>
                  <a:gd name="connsiteX10" fmla="*/ 4258102 w 8980228"/>
                  <a:gd name="connsiteY10" fmla="*/ 2715409 h 4171491"/>
                  <a:gd name="connsiteX11" fmla="*/ 4708478 w 8980228"/>
                  <a:gd name="connsiteY11" fmla="*/ 1746418 h 4171491"/>
                  <a:gd name="connsiteX12" fmla="*/ 5104263 w 8980228"/>
                  <a:gd name="connsiteY12" fmla="*/ 3097546 h 4171491"/>
                  <a:gd name="connsiteX13" fmla="*/ 5663821 w 8980228"/>
                  <a:gd name="connsiteY13" fmla="*/ 2169499 h 4171491"/>
                  <a:gd name="connsiteX14" fmla="*/ 6196084 w 8980228"/>
                  <a:gd name="connsiteY14" fmla="*/ 3452388 h 4171491"/>
                  <a:gd name="connsiteX15" fmla="*/ 6564574 w 8980228"/>
                  <a:gd name="connsiteY15" fmla="*/ 2510693 h 4171491"/>
                  <a:gd name="connsiteX16" fmla="*/ 6987654 w 8980228"/>
                  <a:gd name="connsiteY16" fmla="*/ 3629809 h 4171491"/>
                  <a:gd name="connsiteX17" fmla="*/ 7492621 w 8980228"/>
                  <a:gd name="connsiteY17" fmla="*/ 2770000 h 4171491"/>
                  <a:gd name="connsiteX18" fmla="*/ 8024884 w 8980228"/>
                  <a:gd name="connsiteY18" fmla="*/ 4025594 h 4171491"/>
                  <a:gd name="connsiteX19" fmla="*/ 8420669 w 8980228"/>
                  <a:gd name="connsiteY19" fmla="*/ 3193080 h 4171491"/>
                  <a:gd name="connsiteX20" fmla="*/ 8720920 w 8980228"/>
                  <a:gd name="connsiteY20" fmla="*/ 4162071 h 4171491"/>
                  <a:gd name="connsiteX21" fmla="*/ 8980228 w 8980228"/>
                  <a:gd name="connsiteY21" fmla="*/ 3711695 h 4171491"/>
                  <a:gd name="connsiteX0" fmla="*/ 0 w 8980228"/>
                  <a:gd name="connsiteY0" fmla="*/ 280653 h 3988616"/>
                  <a:gd name="connsiteX1" fmla="*/ 367895 w 8980228"/>
                  <a:gd name="connsiteY1" fmla="*/ 125473 h 3988616"/>
                  <a:gd name="connsiteX2" fmla="*/ 627797 w 8980228"/>
                  <a:gd name="connsiteY2" fmla="*/ 1181406 h 3988616"/>
                  <a:gd name="connsiteX3" fmla="*/ 1187356 w 8980228"/>
                  <a:gd name="connsiteY3" fmla="*/ 376188 h 3988616"/>
                  <a:gd name="connsiteX4" fmla="*/ 1514902 w 8980228"/>
                  <a:gd name="connsiteY4" fmla="*/ 1563543 h 3988616"/>
                  <a:gd name="connsiteX5" fmla="*/ 2101756 w 8980228"/>
                  <a:gd name="connsiteY5" fmla="*/ 717381 h 3988616"/>
                  <a:gd name="connsiteX6" fmla="*/ 2524836 w 8980228"/>
                  <a:gd name="connsiteY6" fmla="*/ 1918385 h 3988616"/>
                  <a:gd name="connsiteX7" fmla="*/ 2934269 w 8980228"/>
                  <a:gd name="connsiteY7" fmla="*/ 976689 h 3988616"/>
                  <a:gd name="connsiteX8" fmla="*/ 3452884 w 8980228"/>
                  <a:gd name="connsiteY8" fmla="*/ 2396056 h 3988616"/>
                  <a:gd name="connsiteX9" fmla="*/ 3848669 w 8980228"/>
                  <a:gd name="connsiteY9" fmla="*/ 1331531 h 3988616"/>
                  <a:gd name="connsiteX10" fmla="*/ 4258102 w 8980228"/>
                  <a:gd name="connsiteY10" fmla="*/ 2532534 h 3988616"/>
                  <a:gd name="connsiteX11" fmla="*/ 4708478 w 8980228"/>
                  <a:gd name="connsiteY11" fmla="*/ 1563543 h 3988616"/>
                  <a:gd name="connsiteX12" fmla="*/ 5104263 w 8980228"/>
                  <a:gd name="connsiteY12" fmla="*/ 2914671 h 3988616"/>
                  <a:gd name="connsiteX13" fmla="*/ 5663821 w 8980228"/>
                  <a:gd name="connsiteY13" fmla="*/ 1986624 h 3988616"/>
                  <a:gd name="connsiteX14" fmla="*/ 6196084 w 8980228"/>
                  <a:gd name="connsiteY14" fmla="*/ 3269513 h 3988616"/>
                  <a:gd name="connsiteX15" fmla="*/ 6564574 w 8980228"/>
                  <a:gd name="connsiteY15" fmla="*/ 2327818 h 3988616"/>
                  <a:gd name="connsiteX16" fmla="*/ 6987654 w 8980228"/>
                  <a:gd name="connsiteY16" fmla="*/ 3446934 h 3988616"/>
                  <a:gd name="connsiteX17" fmla="*/ 7492621 w 8980228"/>
                  <a:gd name="connsiteY17" fmla="*/ 2587125 h 3988616"/>
                  <a:gd name="connsiteX18" fmla="*/ 8024884 w 8980228"/>
                  <a:gd name="connsiteY18" fmla="*/ 3842719 h 3988616"/>
                  <a:gd name="connsiteX19" fmla="*/ 8420669 w 8980228"/>
                  <a:gd name="connsiteY19" fmla="*/ 3010205 h 3988616"/>
                  <a:gd name="connsiteX20" fmla="*/ 8720920 w 8980228"/>
                  <a:gd name="connsiteY20" fmla="*/ 3979196 h 3988616"/>
                  <a:gd name="connsiteX21" fmla="*/ 8980228 w 8980228"/>
                  <a:gd name="connsiteY21" fmla="*/ 3528820 h 3988616"/>
                  <a:gd name="connsiteX0" fmla="*/ 0 w 9034223"/>
                  <a:gd name="connsiteY0" fmla="*/ 307925 h 3963284"/>
                  <a:gd name="connsiteX1" fmla="*/ 421890 w 9034223"/>
                  <a:gd name="connsiteY1" fmla="*/ 100141 h 3963284"/>
                  <a:gd name="connsiteX2" fmla="*/ 681792 w 9034223"/>
                  <a:gd name="connsiteY2" fmla="*/ 1156074 h 3963284"/>
                  <a:gd name="connsiteX3" fmla="*/ 1241351 w 9034223"/>
                  <a:gd name="connsiteY3" fmla="*/ 350856 h 3963284"/>
                  <a:gd name="connsiteX4" fmla="*/ 1568897 w 9034223"/>
                  <a:gd name="connsiteY4" fmla="*/ 1538211 h 3963284"/>
                  <a:gd name="connsiteX5" fmla="*/ 2155751 w 9034223"/>
                  <a:gd name="connsiteY5" fmla="*/ 692049 h 3963284"/>
                  <a:gd name="connsiteX6" fmla="*/ 2578831 w 9034223"/>
                  <a:gd name="connsiteY6" fmla="*/ 1893053 h 3963284"/>
                  <a:gd name="connsiteX7" fmla="*/ 2988264 w 9034223"/>
                  <a:gd name="connsiteY7" fmla="*/ 951357 h 3963284"/>
                  <a:gd name="connsiteX8" fmla="*/ 3506879 w 9034223"/>
                  <a:gd name="connsiteY8" fmla="*/ 2370724 h 3963284"/>
                  <a:gd name="connsiteX9" fmla="*/ 3902664 w 9034223"/>
                  <a:gd name="connsiteY9" fmla="*/ 1306199 h 3963284"/>
                  <a:gd name="connsiteX10" fmla="*/ 4312097 w 9034223"/>
                  <a:gd name="connsiteY10" fmla="*/ 2507202 h 3963284"/>
                  <a:gd name="connsiteX11" fmla="*/ 4762473 w 9034223"/>
                  <a:gd name="connsiteY11" fmla="*/ 1538211 h 3963284"/>
                  <a:gd name="connsiteX12" fmla="*/ 5158258 w 9034223"/>
                  <a:gd name="connsiteY12" fmla="*/ 2889339 h 3963284"/>
                  <a:gd name="connsiteX13" fmla="*/ 5717816 w 9034223"/>
                  <a:gd name="connsiteY13" fmla="*/ 1961292 h 3963284"/>
                  <a:gd name="connsiteX14" fmla="*/ 6250079 w 9034223"/>
                  <a:gd name="connsiteY14" fmla="*/ 3244181 h 3963284"/>
                  <a:gd name="connsiteX15" fmla="*/ 6618569 w 9034223"/>
                  <a:gd name="connsiteY15" fmla="*/ 2302486 h 3963284"/>
                  <a:gd name="connsiteX16" fmla="*/ 7041649 w 9034223"/>
                  <a:gd name="connsiteY16" fmla="*/ 3421602 h 3963284"/>
                  <a:gd name="connsiteX17" fmla="*/ 7546616 w 9034223"/>
                  <a:gd name="connsiteY17" fmla="*/ 2561793 h 3963284"/>
                  <a:gd name="connsiteX18" fmla="*/ 8078879 w 9034223"/>
                  <a:gd name="connsiteY18" fmla="*/ 3817387 h 3963284"/>
                  <a:gd name="connsiteX19" fmla="*/ 8474664 w 9034223"/>
                  <a:gd name="connsiteY19" fmla="*/ 2984873 h 3963284"/>
                  <a:gd name="connsiteX20" fmla="*/ 8774915 w 9034223"/>
                  <a:gd name="connsiteY20" fmla="*/ 3953864 h 3963284"/>
                  <a:gd name="connsiteX21" fmla="*/ 9034223 w 9034223"/>
                  <a:gd name="connsiteY21" fmla="*/ 3503488 h 3963284"/>
                  <a:gd name="connsiteX0" fmla="*/ 0 w 9106218"/>
                  <a:gd name="connsiteY0" fmla="*/ 312828 h 3959419"/>
                  <a:gd name="connsiteX1" fmla="*/ 493885 w 9106218"/>
                  <a:gd name="connsiteY1" fmla="*/ 96276 h 3959419"/>
                  <a:gd name="connsiteX2" fmla="*/ 753787 w 9106218"/>
                  <a:gd name="connsiteY2" fmla="*/ 1152209 h 3959419"/>
                  <a:gd name="connsiteX3" fmla="*/ 1313346 w 9106218"/>
                  <a:gd name="connsiteY3" fmla="*/ 346991 h 3959419"/>
                  <a:gd name="connsiteX4" fmla="*/ 1640892 w 9106218"/>
                  <a:gd name="connsiteY4" fmla="*/ 1534346 h 3959419"/>
                  <a:gd name="connsiteX5" fmla="*/ 2227746 w 9106218"/>
                  <a:gd name="connsiteY5" fmla="*/ 688184 h 3959419"/>
                  <a:gd name="connsiteX6" fmla="*/ 2650826 w 9106218"/>
                  <a:gd name="connsiteY6" fmla="*/ 1889188 h 3959419"/>
                  <a:gd name="connsiteX7" fmla="*/ 3060259 w 9106218"/>
                  <a:gd name="connsiteY7" fmla="*/ 947492 h 3959419"/>
                  <a:gd name="connsiteX8" fmla="*/ 3578874 w 9106218"/>
                  <a:gd name="connsiteY8" fmla="*/ 2366859 h 3959419"/>
                  <a:gd name="connsiteX9" fmla="*/ 3974659 w 9106218"/>
                  <a:gd name="connsiteY9" fmla="*/ 1302334 h 3959419"/>
                  <a:gd name="connsiteX10" fmla="*/ 4384092 w 9106218"/>
                  <a:gd name="connsiteY10" fmla="*/ 2503337 h 3959419"/>
                  <a:gd name="connsiteX11" fmla="*/ 4834468 w 9106218"/>
                  <a:gd name="connsiteY11" fmla="*/ 1534346 h 3959419"/>
                  <a:gd name="connsiteX12" fmla="*/ 5230253 w 9106218"/>
                  <a:gd name="connsiteY12" fmla="*/ 2885474 h 3959419"/>
                  <a:gd name="connsiteX13" fmla="*/ 5789811 w 9106218"/>
                  <a:gd name="connsiteY13" fmla="*/ 1957427 h 3959419"/>
                  <a:gd name="connsiteX14" fmla="*/ 6322074 w 9106218"/>
                  <a:gd name="connsiteY14" fmla="*/ 3240316 h 3959419"/>
                  <a:gd name="connsiteX15" fmla="*/ 6690564 w 9106218"/>
                  <a:gd name="connsiteY15" fmla="*/ 2298621 h 3959419"/>
                  <a:gd name="connsiteX16" fmla="*/ 7113644 w 9106218"/>
                  <a:gd name="connsiteY16" fmla="*/ 3417737 h 3959419"/>
                  <a:gd name="connsiteX17" fmla="*/ 7618611 w 9106218"/>
                  <a:gd name="connsiteY17" fmla="*/ 2557928 h 3959419"/>
                  <a:gd name="connsiteX18" fmla="*/ 8150874 w 9106218"/>
                  <a:gd name="connsiteY18" fmla="*/ 3813522 h 3959419"/>
                  <a:gd name="connsiteX19" fmla="*/ 8546659 w 9106218"/>
                  <a:gd name="connsiteY19" fmla="*/ 2981008 h 3959419"/>
                  <a:gd name="connsiteX20" fmla="*/ 8846910 w 9106218"/>
                  <a:gd name="connsiteY20" fmla="*/ 3949999 h 3959419"/>
                  <a:gd name="connsiteX21" fmla="*/ 9106218 w 9106218"/>
                  <a:gd name="connsiteY21" fmla="*/ 3499623 h 3959419"/>
                  <a:gd name="connsiteX0" fmla="*/ 0 w 9106218"/>
                  <a:gd name="connsiteY0" fmla="*/ 291665 h 3938256"/>
                  <a:gd name="connsiteX1" fmla="*/ 493885 w 9106218"/>
                  <a:gd name="connsiteY1" fmla="*/ 75113 h 3938256"/>
                  <a:gd name="connsiteX2" fmla="*/ 753787 w 9106218"/>
                  <a:gd name="connsiteY2" fmla="*/ 1131046 h 3938256"/>
                  <a:gd name="connsiteX3" fmla="*/ 1313346 w 9106218"/>
                  <a:gd name="connsiteY3" fmla="*/ 325828 h 3938256"/>
                  <a:gd name="connsiteX4" fmla="*/ 1640892 w 9106218"/>
                  <a:gd name="connsiteY4" fmla="*/ 1513183 h 3938256"/>
                  <a:gd name="connsiteX5" fmla="*/ 2227746 w 9106218"/>
                  <a:gd name="connsiteY5" fmla="*/ 667021 h 3938256"/>
                  <a:gd name="connsiteX6" fmla="*/ 2650826 w 9106218"/>
                  <a:gd name="connsiteY6" fmla="*/ 1868025 h 3938256"/>
                  <a:gd name="connsiteX7" fmla="*/ 3060259 w 9106218"/>
                  <a:gd name="connsiteY7" fmla="*/ 926329 h 3938256"/>
                  <a:gd name="connsiteX8" fmla="*/ 3578874 w 9106218"/>
                  <a:gd name="connsiteY8" fmla="*/ 2345696 h 3938256"/>
                  <a:gd name="connsiteX9" fmla="*/ 3974659 w 9106218"/>
                  <a:gd name="connsiteY9" fmla="*/ 1281171 h 3938256"/>
                  <a:gd name="connsiteX10" fmla="*/ 4384092 w 9106218"/>
                  <a:gd name="connsiteY10" fmla="*/ 2482174 h 3938256"/>
                  <a:gd name="connsiteX11" fmla="*/ 4834468 w 9106218"/>
                  <a:gd name="connsiteY11" fmla="*/ 1513183 h 3938256"/>
                  <a:gd name="connsiteX12" fmla="*/ 5230253 w 9106218"/>
                  <a:gd name="connsiteY12" fmla="*/ 2864311 h 3938256"/>
                  <a:gd name="connsiteX13" fmla="*/ 5789811 w 9106218"/>
                  <a:gd name="connsiteY13" fmla="*/ 1936264 h 3938256"/>
                  <a:gd name="connsiteX14" fmla="*/ 6322074 w 9106218"/>
                  <a:gd name="connsiteY14" fmla="*/ 3219153 h 3938256"/>
                  <a:gd name="connsiteX15" fmla="*/ 6690564 w 9106218"/>
                  <a:gd name="connsiteY15" fmla="*/ 2277458 h 3938256"/>
                  <a:gd name="connsiteX16" fmla="*/ 7113644 w 9106218"/>
                  <a:gd name="connsiteY16" fmla="*/ 3396574 h 3938256"/>
                  <a:gd name="connsiteX17" fmla="*/ 7618611 w 9106218"/>
                  <a:gd name="connsiteY17" fmla="*/ 2536765 h 3938256"/>
                  <a:gd name="connsiteX18" fmla="*/ 8150874 w 9106218"/>
                  <a:gd name="connsiteY18" fmla="*/ 3792359 h 3938256"/>
                  <a:gd name="connsiteX19" fmla="*/ 8546659 w 9106218"/>
                  <a:gd name="connsiteY19" fmla="*/ 2959845 h 3938256"/>
                  <a:gd name="connsiteX20" fmla="*/ 8846910 w 9106218"/>
                  <a:gd name="connsiteY20" fmla="*/ 3928836 h 3938256"/>
                  <a:gd name="connsiteX21" fmla="*/ 9106218 w 9106218"/>
                  <a:gd name="connsiteY21" fmla="*/ 3478460 h 3938256"/>
                  <a:gd name="connsiteX0" fmla="*/ 0 w 9052223"/>
                  <a:gd name="connsiteY0" fmla="*/ 291665 h 3938256"/>
                  <a:gd name="connsiteX1" fmla="*/ 439890 w 9052223"/>
                  <a:gd name="connsiteY1" fmla="*/ 75113 h 3938256"/>
                  <a:gd name="connsiteX2" fmla="*/ 699792 w 9052223"/>
                  <a:gd name="connsiteY2" fmla="*/ 1131046 h 3938256"/>
                  <a:gd name="connsiteX3" fmla="*/ 1259351 w 9052223"/>
                  <a:gd name="connsiteY3" fmla="*/ 325828 h 3938256"/>
                  <a:gd name="connsiteX4" fmla="*/ 1586897 w 9052223"/>
                  <a:gd name="connsiteY4" fmla="*/ 1513183 h 3938256"/>
                  <a:gd name="connsiteX5" fmla="*/ 2173751 w 9052223"/>
                  <a:gd name="connsiteY5" fmla="*/ 667021 h 3938256"/>
                  <a:gd name="connsiteX6" fmla="*/ 2596831 w 9052223"/>
                  <a:gd name="connsiteY6" fmla="*/ 1868025 h 3938256"/>
                  <a:gd name="connsiteX7" fmla="*/ 3006264 w 9052223"/>
                  <a:gd name="connsiteY7" fmla="*/ 926329 h 3938256"/>
                  <a:gd name="connsiteX8" fmla="*/ 3524879 w 9052223"/>
                  <a:gd name="connsiteY8" fmla="*/ 2345696 h 3938256"/>
                  <a:gd name="connsiteX9" fmla="*/ 3920664 w 9052223"/>
                  <a:gd name="connsiteY9" fmla="*/ 1281171 h 3938256"/>
                  <a:gd name="connsiteX10" fmla="*/ 4330097 w 9052223"/>
                  <a:gd name="connsiteY10" fmla="*/ 2482174 h 3938256"/>
                  <a:gd name="connsiteX11" fmla="*/ 4780473 w 9052223"/>
                  <a:gd name="connsiteY11" fmla="*/ 1513183 h 3938256"/>
                  <a:gd name="connsiteX12" fmla="*/ 5176258 w 9052223"/>
                  <a:gd name="connsiteY12" fmla="*/ 2864311 h 3938256"/>
                  <a:gd name="connsiteX13" fmla="*/ 5735816 w 9052223"/>
                  <a:gd name="connsiteY13" fmla="*/ 1936264 h 3938256"/>
                  <a:gd name="connsiteX14" fmla="*/ 6268079 w 9052223"/>
                  <a:gd name="connsiteY14" fmla="*/ 3219153 h 3938256"/>
                  <a:gd name="connsiteX15" fmla="*/ 6636569 w 9052223"/>
                  <a:gd name="connsiteY15" fmla="*/ 2277458 h 3938256"/>
                  <a:gd name="connsiteX16" fmla="*/ 7059649 w 9052223"/>
                  <a:gd name="connsiteY16" fmla="*/ 3396574 h 3938256"/>
                  <a:gd name="connsiteX17" fmla="*/ 7564616 w 9052223"/>
                  <a:gd name="connsiteY17" fmla="*/ 2536765 h 3938256"/>
                  <a:gd name="connsiteX18" fmla="*/ 8096879 w 9052223"/>
                  <a:gd name="connsiteY18" fmla="*/ 3792359 h 3938256"/>
                  <a:gd name="connsiteX19" fmla="*/ 8492664 w 9052223"/>
                  <a:gd name="connsiteY19" fmla="*/ 2959845 h 3938256"/>
                  <a:gd name="connsiteX20" fmla="*/ 8792915 w 9052223"/>
                  <a:gd name="connsiteY20" fmla="*/ 3928836 h 3938256"/>
                  <a:gd name="connsiteX21" fmla="*/ 9052223 w 9052223"/>
                  <a:gd name="connsiteY21" fmla="*/ 3478460 h 3938256"/>
                  <a:gd name="connsiteX0" fmla="*/ 0 w 9052223"/>
                  <a:gd name="connsiteY0" fmla="*/ 286070 h 3941429"/>
                  <a:gd name="connsiteX1" fmla="*/ 439890 w 9052223"/>
                  <a:gd name="connsiteY1" fmla="*/ 78286 h 3941429"/>
                  <a:gd name="connsiteX2" fmla="*/ 699792 w 9052223"/>
                  <a:gd name="connsiteY2" fmla="*/ 1134219 h 3941429"/>
                  <a:gd name="connsiteX3" fmla="*/ 1259351 w 9052223"/>
                  <a:gd name="connsiteY3" fmla="*/ 329001 h 3941429"/>
                  <a:gd name="connsiteX4" fmla="*/ 1586897 w 9052223"/>
                  <a:gd name="connsiteY4" fmla="*/ 1516356 h 3941429"/>
                  <a:gd name="connsiteX5" fmla="*/ 2173751 w 9052223"/>
                  <a:gd name="connsiteY5" fmla="*/ 670194 h 3941429"/>
                  <a:gd name="connsiteX6" fmla="*/ 2596831 w 9052223"/>
                  <a:gd name="connsiteY6" fmla="*/ 1871198 h 3941429"/>
                  <a:gd name="connsiteX7" fmla="*/ 3006264 w 9052223"/>
                  <a:gd name="connsiteY7" fmla="*/ 929502 h 3941429"/>
                  <a:gd name="connsiteX8" fmla="*/ 3524879 w 9052223"/>
                  <a:gd name="connsiteY8" fmla="*/ 2348869 h 3941429"/>
                  <a:gd name="connsiteX9" fmla="*/ 3920664 w 9052223"/>
                  <a:gd name="connsiteY9" fmla="*/ 1284344 h 3941429"/>
                  <a:gd name="connsiteX10" fmla="*/ 4330097 w 9052223"/>
                  <a:gd name="connsiteY10" fmla="*/ 2485347 h 3941429"/>
                  <a:gd name="connsiteX11" fmla="*/ 4780473 w 9052223"/>
                  <a:gd name="connsiteY11" fmla="*/ 1516356 h 3941429"/>
                  <a:gd name="connsiteX12" fmla="*/ 5176258 w 9052223"/>
                  <a:gd name="connsiteY12" fmla="*/ 2867484 h 3941429"/>
                  <a:gd name="connsiteX13" fmla="*/ 5735816 w 9052223"/>
                  <a:gd name="connsiteY13" fmla="*/ 1939437 h 3941429"/>
                  <a:gd name="connsiteX14" fmla="*/ 6268079 w 9052223"/>
                  <a:gd name="connsiteY14" fmla="*/ 3222326 h 3941429"/>
                  <a:gd name="connsiteX15" fmla="*/ 6636569 w 9052223"/>
                  <a:gd name="connsiteY15" fmla="*/ 2280631 h 3941429"/>
                  <a:gd name="connsiteX16" fmla="*/ 7059649 w 9052223"/>
                  <a:gd name="connsiteY16" fmla="*/ 3399747 h 3941429"/>
                  <a:gd name="connsiteX17" fmla="*/ 7564616 w 9052223"/>
                  <a:gd name="connsiteY17" fmla="*/ 2539938 h 3941429"/>
                  <a:gd name="connsiteX18" fmla="*/ 8096879 w 9052223"/>
                  <a:gd name="connsiteY18" fmla="*/ 3795532 h 3941429"/>
                  <a:gd name="connsiteX19" fmla="*/ 8492664 w 9052223"/>
                  <a:gd name="connsiteY19" fmla="*/ 2963018 h 3941429"/>
                  <a:gd name="connsiteX20" fmla="*/ 8792915 w 9052223"/>
                  <a:gd name="connsiteY20" fmla="*/ 3932009 h 3941429"/>
                  <a:gd name="connsiteX21" fmla="*/ 9052223 w 9052223"/>
                  <a:gd name="connsiteY21" fmla="*/ 3481633 h 394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052223" h="3941429">
                    <a:moveTo>
                      <a:pt x="0" y="286070"/>
                    </a:moveTo>
                    <a:cubicBezTo>
                      <a:pt x="284620" y="-23986"/>
                      <a:pt x="323258" y="-63072"/>
                      <a:pt x="439890" y="78286"/>
                    </a:cubicBezTo>
                    <a:cubicBezTo>
                      <a:pt x="556522" y="219644"/>
                      <a:pt x="563215" y="1092433"/>
                      <a:pt x="699792" y="1134219"/>
                    </a:cubicBezTo>
                    <a:cubicBezTo>
                      <a:pt x="836369" y="1176005"/>
                      <a:pt x="1111500" y="265312"/>
                      <a:pt x="1259351" y="329001"/>
                    </a:cubicBezTo>
                    <a:cubicBezTo>
                      <a:pt x="1407202" y="392691"/>
                      <a:pt x="1434497" y="1459491"/>
                      <a:pt x="1586897" y="1516356"/>
                    </a:cubicBezTo>
                    <a:cubicBezTo>
                      <a:pt x="1739297" y="1573221"/>
                      <a:pt x="2005429" y="611054"/>
                      <a:pt x="2173751" y="670194"/>
                    </a:cubicBezTo>
                    <a:cubicBezTo>
                      <a:pt x="2342073" y="729334"/>
                      <a:pt x="2458079" y="1827980"/>
                      <a:pt x="2596831" y="1871198"/>
                    </a:cubicBezTo>
                    <a:cubicBezTo>
                      <a:pt x="2735583" y="1914416"/>
                      <a:pt x="2851589" y="849890"/>
                      <a:pt x="3006264" y="929502"/>
                    </a:cubicBezTo>
                    <a:cubicBezTo>
                      <a:pt x="3160939" y="1009114"/>
                      <a:pt x="3372479" y="2289729"/>
                      <a:pt x="3524879" y="2348869"/>
                    </a:cubicBezTo>
                    <a:cubicBezTo>
                      <a:pt x="3677279" y="2408009"/>
                      <a:pt x="3786461" y="1261598"/>
                      <a:pt x="3920664" y="1284344"/>
                    </a:cubicBezTo>
                    <a:cubicBezTo>
                      <a:pt x="4054867" y="1307090"/>
                      <a:pt x="4186796" y="2446678"/>
                      <a:pt x="4330097" y="2485347"/>
                    </a:cubicBezTo>
                    <a:cubicBezTo>
                      <a:pt x="4473398" y="2524016"/>
                      <a:pt x="4639446" y="1452667"/>
                      <a:pt x="4780473" y="1516356"/>
                    </a:cubicBezTo>
                    <a:cubicBezTo>
                      <a:pt x="4921500" y="1580046"/>
                      <a:pt x="5017034" y="2796971"/>
                      <a:pt x="5176258" y="2867484"/>
                    </a:cubicBezTo>
                    <a:cubicBezTo>
                      <a:pt x="5335482" y="2937998"/>
                      <a:pt x="5553846" y="1880297"/>
                      <a:pt x="5735816" y="1939437"/>
                    </a:cubicBezTo>
                    <a:cubicBezTo>
                      <a:pt x="5917786" y="1998577"/>
                      <a:pt x="6117954" y="3165460"/>
                      <a:pt x="6268079" y="3222326"/>
                    </a:cubicBezTo>
                    <a:cubicBezTo>
                      <a:pt x="6418204" y="3279192"/>
                      <a:pt x="6504641" y="2251061"/>
                      <a:pt x="6636569" y="2280631"/>
                    </a:cubicBezTo>
                    <a:cubicBezTo>
                      <a:pt x="6768497" y="2310201"/>
                      <a:pt x="6904975" y="3356529"/>
                      <a:pt x="7059649" y="3399747"/>
                    </a:cubicBezTo>
                    <a:cubicBezTo>
                      <a:pt x="7214323" y="3442965"/>
                      <a:pt x="7391744" y="2473974"/>
                      <a:pt x="7564616" y="2539938"/>
                    </a:cubicBezTo>
                    <a:cubicBezTo>
                      <a:pt x="7737488" y="2605902"/>
                      <a:pt x="7942204" y="3725019"/>
                      <a:pt x="8096879" y="3795532"/>
                    </a:cubicBezTo>
                    <a:cubicBezTo>
                      <a:pt x="8251554" y="3866045"/>
                      <a:pt x="8376658" y="2940272"/>
                      <a:pt x="8492664" y="2963018"/>
                    </a:cubicBezTo>
                    <a:cubicBezTo>
                      <a:pt x="8608670" y="2985764"/>
                      <a:pt x="8699655" y="3845573"/>
                      <a:pt x="8792915" y="3932009"/>
                    </a:cubicBezTo>
                    <a:cubicBezTo>
                      <a:pt x="8886175" y="4018445"/>
                      <a:pt x="9052223" y="3481633"/>
                      <a:pt x="9052223" y="3481633"/>
                    </a:cubicBezTo>
                  </a:path>
                </a:pathLst>
              </a:cu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a:p>
            </p:txBody>
          </p:sp>
        </p:grpSp>
        <p:cxnSp>
          <p:nvCxnSpPr>
            <p:cNvPr id="10" name="Přímá spojnice 9"/>
            <p:cNvCxnSpPr/>
            <p:nvPr/>
          </p:nvCxnSpPr>
          <p:spPr>
            <a:xfrm flipH="1" flipV="1">
              <a:off x="1621668" y="7504673"/>
              <a:ext cx="12492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flipH="1" flipV="1">
              <a:off x="1633190" y="309396"/>
              <a:ext cx="0" cy="720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ové pole 2"/>
            <p:cNvSpPr/>
            <p:nvPr/>
          </p:nvSpPr>
          <p:spPr>
            <a:xfrm>
              <a:off x="2085481" y="2542803"/>
              <a:ext cx="2498774" cy="1996816"/>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1800" b="1" dirty="0">
                  <a:ea typeface="Calibri"/>
                  <a:cs typeface="Times New Roman"/>
                </a:rPr>
                <a:t>výdech</a:t>
              </a:r>
              <a:r>
                <a:rPr lang="cs-CZ" sz="1800" dirty="0">
                  <a:ea typeface="Calibri"/>
                  <a:cs typeface="Times New Roman"/>
                </a:rPr>
                <a:t> (rezervoár respirometru stoupá)</a:t>
              </a:r>
              <a:endParaRPr lang="cs-CZ" sz="2000" dirty="0">
                <a:effectLst/>
                <a:ea typeface="Calibri"/>
                <a:cs typeface="Times New Roman"/>
              </a:endParaRPr>
            </a:p>
          </p:txBody>
        </p:sp>
        <p:sp>
          <p:nvSpPr>
            <p:cNvPr id="13" name="Textové pole 2"/>
            <p:cNvSpPr/>
            <p:nvPr/>
          </p:nvSpPr>
          <p:spPr>
            <a:xfrm>
              <a:off x="4176564" y="576137"/>
              <a:ext cx="3312366" cy="1047063"/>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1800" b="1" dirty="0">
                  <a:ea typeface="Calibri"/>
                  <a:cs typeface="Times New Roman"/>
                </a:rPr>
                <a:t>nádech</a:t>
              </a:r>
              <a:r>
                <a:rPr lang="cs-CZ" sz="1800" dirty="0">
                  <a:ea typeface="Calibri"/>
                  <a:cs typeface="Times New Roman"/>
                </a:rPr>
                <a:t> (rezervoár respirometru klesá)</a:t>
              </a:r>
              <a:endParaRPr lang="cs-CZ" sz="2000" dirty="0">
                <a:effectLst/>
                <a:ea typeface="Calibri"/>
                <a:cs typeface="Times New Roman"/>
              </a:endParaRPr>
            </a:p>
          </p:txBody>
        </p:sp>
        <p:sp>
          <p:nvSpPr>
            <p:cNvPr id="14" name="Textové pole 2"/>
            <p:cNvSpPr/>
            <p:nvPr/>
          </p:nvSpPr>
          <p:spPr>
            <a:xfrm>
              <a:off x="3792055" y="5461666"/>
              <a:ext cx="4969929" cy="945931"/>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1600" dirty="0">
                  <a:effectLst/>
                  <a:ea typeface="Calibri"/>
                  <a:cs typeface="Times New Roman"/>
                </a:rPr>
                <a:t>Křivka objemových změn v </a:t>
              </a:r>
              <a:r>
                <a:rPr lang="cs-CZ" sz="1600" dirty="0" err="1">
                  <a:effectLst/>
                  <a:ea typeface="Calibri"/>
                  <a:cs typeface="Times New Roman"/>
                </a:rPr>
                <a:t>Kroghově</a:t>
              </a:r>
              <a:r>
                <a:rPr lang="cs-CZ" sz="1600" dirty="0">
                  <a:effectLst/>
                  <a:ea typeface="Calibri"/>
                  <a:cs typeface="Times New Roman"/>
                </a:rPr>
                <a:t> respirometru během dýchání</a:t>
              </a:r>
              <a:endParaRPr lang="cs-CZ" sz="2000" dirty="0">
                <a:effectLst/>
                <a:ea typeface="Calibri"/>
                <a:cs typeface="Times New Roman"/>
              </a:endParaRPr>
            </a:p>
          </p:txBody>
        </p:sp>
        <p:sp>
          <p:nvSpPr>
            <p:cNvPr id="15" name="Textové pole 2"/>
            <p:cNvSpPr/>
            <p:nvPr/>
          </p:nvSpPr>
          <p:spPr>
            <a:xfrm>
              <a:off x="6975188" y="1205649"/>
              <a:ext cx="2497189" cy="1238811"/>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spcAft>
                  <a:spcPts val="1000"/>
                </a:spcAft>
              </a:pPr>
              <a:r>
                <a:rPr lang="cs-CZ" sz="1600" dirty="0">
                  <a:solidFill>
                    <a:srgbClr val="0000DC"/>
                  </a:solidFill>
                  <a:ea typeface="Calibri"/>
                  <a:cs typeface="Times New Roman"/>
                </a:rPr>
                <a:t>celkové množství spotřebovaného kyslíku v leže</a:t>
              </a:r>
            </a:p>
          </p:txBody>
        </p:sp>
        <p:cxnSp>
          <p:nvCxnSpPr>
            <p:cNvPr id="16" name="Přímá spojnice 15"/>
            <p:cNvCxnSpPr/>
            <p:nvPr/>
          </p:nvCxnSpPr>
          <p:spPr>
            <a:xfrm flipH="1" flipV="1">
              <a:off x="1621668" y="1005465"/>
              <a:ext cx="12492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H="1" flipV="1">
              <a:off x="9705142" y="3453748"/>
              <a:ext cx="453600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H="1" flipV="1">
              <a:off x="9353102" y="304673"/>
              <a:ext cx="0" cy="720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ové pole 2"/>
            <p:cNvSpPr/>
            <p:nvPr/>
          </p:nvSpPr>
          <p:spPr>
            <a:xfrm>
              <a:off x="1775829" y="6829045"/>
              <a:ext cx="6122057" cy="813544"/>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2800" dirty="0">
                  <a:solidFill>
                    <a:srgbClr val="0000FF"/>
                  </a:solidFill>
                  <a:ea typeface="Calibri"/>
                  <a:cs typeface="Times New Roman"/>
                </a:rPr>
                <a:t>během ležení</a:t>
              </a:r>
              <a:endParaRPr lang="cs-CZ" sz="4000" dirty="0">
                <a:solidFill>
                  <a:srgbClr val="0000FF"/>
                </a:solidFill>
                <a:ea typeface="Calibri"/>
                <a:cs typeface="Times New Roman"/>
              </a:endParaRPr>
            </a:p>
          </p:txBody>
        </p:sp>
        <p:sp>
          <p:nvSpPr>
            <p:cNvPr id="20" name="Textové pole 2"/>
            <p:cNvSpPr/>
            <p:nvPr/>
          </p:nvSpPr>
          <p:spPr>
            <a:xfrm>
              <a:off x="9412632" y="6829045"/>
              <a:ext cx="4605932" cy="813544"/>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2800" dirty="0">
                  <a:solidFill>
                    <a:srgbClr val="0000FF"/>
                  </a:solidFill>
                  <a:ea typeface="Calibri"/>
                  <a:cs typeface="Times New Roman"/>
                </a:rPr>
                <a:t>po fyzické aktivitě</a:t>
              </a:r>
              <a:endParaRPr lang="cs-CZ" sz="4000" dirty="0">
                <a:solidFill>
                  <a:srgbClr val="0000FF"/>
                </a:solidFill>
                <a:ea typeface="Calibri"/>
                <a:cs typeface="Times New Roman"/>
              </a:endParaRPr>
            </a:p>
          </p:txBody>
        </p:sp>
        <p:cxnSp>
          <p:nvCxnSpPr>
            <p:cNvPr id="21" name="Přímá spojnice se šipkou 20"/>
            <p:cNvCxnSpPr/>
            <p:nvPr/>
          </p:nvCxnSpPr>
          <p:spPr>
            <a:xfrm>
              <a:off x="9194031" y="1010432"/>
              <a:ext cx="0" cy="2649427"/>
            </a:xfrm>
            <a:prstGeom prst="straightConnector1">
              <a:avLst/>
            </a:prstGeom>
            <a:ln w="28575">
              <a:solidFill>
                <a:srgbClr val="0000D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ové pole 2"/>
            <p:cNvSpPr/>
            <p:nvPr/>
          </p:nvSpPr>
          <p:spPr>
            <a:xfrm>
              <a:off x="12673508" y="7509396"/>
              <a:ext cx="1424417" cy="620457"/>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2000" dirty="0">
                  <a:ea typeface="Calibri"/>
                  <a:cs typeface="Times New Roman"/>
                </a:rPr>
                <a:t>čas</a:t>
              </a:r>
              <a:r>
                <a:rPr lang="cs-CZ" sz="2000" dirty="0">
                  <a:effectLst/>
                  <a:ea typeface="Calibri"/>
                  <a:cs typeface="Times New Roman"/>
                </a:rPr>
                <a:t> (s)</a:t>
              </a:r>
              <a:endParaRPr lang="cs-CZ" sz="3600" dirty="0">
                <a:ea typeface="Calibri"/>
                <a:cs typeface="Times New Roman"/>
              </a:endParaRPr>
            </a:p>
          </p:txBody>
        </p:sp>
        <p:sp>
          <p:nvSpPr>
            <p:cNvPr id="23" name="Textové pole 2"/>
            <p:cNvSpPr/>
            <p:nvPr/>
          </p:nvSpPr>
          <p:spPr>
            <a:xfrm rot="16200000">
              <a:off x="404619" y="1347542"/>
              <a:ext cx="1846250" cy="544277"/>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lnSpc>
                  <a:spcPct val="115000"/>
                </a:lnSpc>
                <a:spcAft>
                  <a:spcPts val="1000"/>
                </a:spcAft>
              </a:pPr>
              <a:r>
                <a:rPr lang="cs-CZ" sz="2000" dirty="0">
                  <a:effectLst/>
                  <a:ea typeface="Calibri"/>
                  <a:cs typeface="Times New Roman"/>
                </a:rPr>
                <a:t>objem (l)</a:t>
              </a:r>
              <a:endParaRPr lang="cs-CZ" sz="3600" dirty="0">
                <a:ea typeface="Calibri"/>
                <a:cs typeface="Times New Roman"/>
              </a:endParaRPr>
            </a:p>
          </p:txBody>
        </p:sp>
        <p:sp>
          <p:nvSpPr>
            <p:cNvPr id="24" name="Textové pole 2"/>
            <p:cNvSpPr/>
            <p:nvPr/>
          </p:nvSpPr>
          <p:spPr>
            <a:xfrm>
              <a:off x="11709183" y="3642310"/>
              <a:ext cx="2684072" cy="1238811"/>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spcAft>
                  <a:spcPts val="1000"/>
                </a:spcAft>
              </a:pPr>
              <a:r>
                <a:rPr lang="cs-CZ" sz="1600" dirty="0">
                  <a:solidFill>
                    <a:srgbClr val="0000DC"/>
                  </a:solidFill>
                  <a:ea typeface="Calibri"/>
                  <a:cs typeface="Times New Roman"/>
                </a:rPr>
                <a:t>celkové množství spotřebovaného kyslíku po aktivitě</a:t>
              </a:r>
            </a:p>
          </p:txBody>
        </p:sp>
        <p:cxnSp>
          <p:nvCxnSpPr>
            <p:cNvPr id="25" name="Přímá spojnice se šipkou 24"/>
            <p:cNvCxnSpPr/>
            <p:nvPr/>
          </p:nvCxnSpPr>
          <p:spPr>
            <a:xfrm>
              <a:off x="13929984" y="3500723"/>
              <a:ext cx="0" cy="3384000"/>
            </a:xfrm>
            <a:prstGeom prst="straightConnector1">
              <a:avLst/>
            </a:prstGeom>
            <a:ln w="28575">
              <a:solidFill>
                <a:srgbClr val="0000D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ové pole 2"/>
            <p:cNvSpPr/>
            <p:nvPr/>
          </p:nvSpPr>
          <p:spPr>
            <a:xfrm>
              <a:off x="4097229" y="3528468"/>
              <a:ext cx="5096803" cy="1468219"/>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spcAft>
                  <a:spcPts val="1000"/>
                </a:spcAft>
              </a:pPr>
              <a:r>
                <a:rPr lang="cs-CZ" sz="1800" dirty="0">
                  <a:ea typeface="Calibri"/>
                  <a:cs typeface="Times New Roman"/>
                </a:rPr>
                <a:t>Sklon poklesu objemu ve respirometru </a:t>
              </a:r>
              <a:r>
                <a:rPr lang="cs-CZ" sz="2000" b="1" dirty="0" err="1">
                  <a:solidFill>
                    <a:srgbClr val="FF0000"/>
                  </a:solidFill>
                  <a:ea typeface="Calibri"/>
                  <a:cs typeface="Times New Roman"/>
                </a:rPr>
                <a:t>v</a:t>
              </a:r>
              <a:r>
                <a:rPr lang="cs-CZ" sz="2000" b="1" baseline="-25000" dirty="0" err="1">
                  <a:solidFill>
                    <a:srgbClr val="FF0000"/>
                  </a:solidFill>
                  <a:ea typeface="Calibri"/>
                  <a:cs typeface="Times New Roman"/>
                </a:rPr>
                <a:t>n</a:t>
              </a:r>
              <a:r>
                <a:rPr lang="cs-CZ" sz="2000" b="1" baseline="-25000" dirty="0">
                  <a:solidFill>
                    <a:srgbClr val="FF0000"/>
                  </a:solidFill>
                  <a:ea typeface="Calibri"/>
                  <a:cs typeface="Times New Roman"/>
                </a:rPr>
                <a:t> </a:t>
              </a:r>
              <a:r>
                <a:rPr lang="cs-CZ" sz="2000" b="1" dirty="0">
                  <a:solidFill>
                    <a:srgbClr val="FF0000"/>
                  </a:solidFill>
                  <a:ea typeface="Calibri"/>
                  <a:cs typeface="Times New Roman"/>
                </a:rPr>
                <a:t>(l/s)</a:t>
              </a:r>
              <a:br>
                <a:rPr lang="cs-CZ" sz="2000" dirty="0">
                  <a:ea typeface="Calibri"/>
                  <a:cs typeface="Times New Roman"/>
                </a:rPr>
              </a:br>
              <a:r>
                <a:rPr lang="cs-CZ" sz="2000" dirty="0">
                  <a:effectLst/>
                  <a:ea typeface="Calibri"/>
                  <a:cs typeface="Times New Roman"/>
                </a:rPr>
                <a:t>= </a:t>
              </a:r>
              <a:r>
                <a:rPr lang="cs-CZ" sz="2000" b="1" dirty="0">
                  <a:effectLst/>
                  <a:ea typeface="Calibri"/>
                  <a:cs typeface="Times New Roman"/>
                </a:rPr>
                <a:t>spotřeba kyslíku za čas</a:t>
              </a:r>
            </a:p>
          </p:txBody>
        </p:sp>
        <p:cxnSp>
          <p:nvCxnSpPr>
            <p:cNvPr id="27" name="Přímá spojnice 26"/>
            <p:cNvCxnSpPr/>
            <p:nvPr/>
          </p:nvCxnSpPr>
          <p:spPr>
            <a:xfrm flipV="1">
              <a:off x="5613868" y="2590103"/>
              <a:ext cx="275122" cy="9856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Přímá spojnice 27"/>
            <p:cNvCxnSpPr>
              <a:endCxn id="33" idx="3"/>
            </p:cNvCxnSpPr>
            <p:nvPr/>
          </p:nvCxnSpPr>
          <p:spPr>
            <a:xfrm flipV="1">
              <a:off x="2567677" y="1376850"/>
              <a:ext cx="467254" cy="1197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Přímá spojnice 28"/>
            <p:cNvCxnSpPr>
              <a:stCxn id="33" idx="6"/>
            </p:cNvCxnSpPr>
            <p:nvPr/>
          </p:nvCxnSpPr>
          <p:spPr>
            <a:xfrm flipH="1" flipV="1">
              <a:off x="4097229" y="1258592"/>
              <a:ext cx="30002" cy="1129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4" name="Textové pole 2"/>
          <p:cNvSpPr/>
          <p:nvPr/>
        </p:nvSpPr>
        <p:spPr>
          <a:xfrm>
            <a:off x="6891262" y="1054261"/>
            <a:ext cx="4687594" cy="830997"/>
          </a:xfrm>
          <a:prstGeom prst="rect">
            <a:avLst/>
          </a:prstGeom>
          <a:noFill/>
          <a:ln w="9360">
            <a:noFill/>
          </a:ln>
        </p:spPr>
        <p:style>
          <a:lnRef idx="0">
            <a:scrgbClr r="0" g="0" b="0"/>
          </a:lnRef>
          <a:fillRef idx="0">
            <a:scrgbClr r="0" g="0" b="0"/>
          </a:fillRef>
          <a:effectRef idx="0">
            <a:scrgbClr r="0" g="0" b="0"/>
          </a:effectRef>
          <a:fontRef idx="minor"/>
        </p:style>
        <p:txBody>
          <a:bodyPr wrap="square">
            <a:spAutoFit/>
          </a:bodyPr>
          <a:lstStyle/>
          <a:p>
            <a:pPr>
              <a:spcAft>
                <a:spcPts val="1000"/>
              </a:spcAft>
            </a:pPr>
            <a:r>
              <a:rPr lang="cs-CZ" sz="1600" dirty="0">
                <a:effectLst/>
                <a:ea typeface="Calibri"/>
                <a:cs typeface="Times New Roman"/>
              </a:rPr>
              <a:t>kyslík ze spirometru je metabolizován, CO</a:t>
            </a:r>
            <a:r>
              <a:rPr lang="cs-CZ" sz="1600" baseline="-25000" dirty="0">
                <a:effectLst/>
                <a:ea typeface="Calibri"/>
                <a:cs typeface="Times New Roman"/>
              </a:rPr>
              <a:t>2</a:t>
            </a:r>
            <a:r>
              <a:rPr lang="cs-CZ" sz="1600" dirty="0">
                <a:effectLst/>
                <a:ea typeface="Calibri"/>
                <a:cs typeface="Times New Roman"/>
              </a:rPr>
              <a:t> je zachytáváno natronovým vápnem </a:t>
            </a:r>
            <a:r>
              <a:rPr lang="cs-CZ" sz="1600" dirty="0">
                <a:effectLst/>
                <a:latin typeface="Arial"/>
                <a:ea typeface="Calibri"/>
                <a:cs typeface="Arial"/>
              </a:rPr>
              <a:t>→ </a:t>
            </a:r>
            <a:r>
              <a:rPr lang="cs-CZ" sz="1600" dirty="0">
                <a:effectLst/>
                <a:ea typeface="Calibri"/>
                <a:cs typeface="Times New Roman"/>
              </a:rPr>
              <a:t>spotřeba O</a:t>
            </a:r>
            <a:r>
              <a:rPr lang="cs-CZ" sz="1600" baseline="-25000" dirty="0">
                <a:ea typeface="Calibri"/>
                <a:cs typeface="Times New Roman"/>
              </a:rPr>
              <a:t>2</a:t>
            </a:r>
            <a:r>
              <a:rPr lang="cs-CZ" sz="1600" dirty="0">
                <a:effectLst/>
                <a:ea typeface="Calibri"/>
                <a:cs typeface="Times New Roman"/>
              </a:rPr>
              <a:t> se měří jako úbytek O</a:t>
            </a:r>
            <a:r>
              <a:rPr lang="cs-CZ" sz="1600" baseline="-25000" dirty="0">
                <a:ea typeface="Calibri"/>
                <a:cs typeface="Times New Roman"/>
              </a:rPr>
              <a:t>2</a:t>
            </a:r>
            <a:r>
              <a:rPr lang="cs-CZ" sz="1600" dirty="0">
                <a:effectLst/>
                <a:ea typeface="Calibri"/>
                <a:cs typeface="Times New Roman"/>
              </a:rPr>
              <a:t> ve spirometru</a:t>
            </a:r>
          </a:p>
        </p:txBody>
      </p:sp>
    </p:spTree>
    <p:extLst>
      <p:ext uri="{BB962C8B-B14F-4D97-AF65-F5344CB8AC3E}">
        <p14:creationId xmlns:p14="http://schemas.microsoft.com/office/powerpoint/2010/main" val="1376252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720000" y="491394"/>
            <a:ext cx="11050242" cy="451576"/>
          </a:xfrm>
        </p:spPr>
        <p:txBody>
          <a:bodyPr/>
          <a:lstStyle/>
          <a:p>
            <a:r>
              <a:rPr lang="cs-CZ" sz="3600" dirty="0"/>
              <a:t>Aktuální energetický výdej (AEE)</a:t>
            </a:r>
            <a:endParaRPr lang="cs-CZ" sz="3200" dirty="0"/>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Výdej měřený za aktuálních podmínek</a:t>
            </a:r>
          </a:p>
          <a:p>
            <a:pPr>
              <a:lnSpc>
                <a:spcPct val="100000"/>
              </a:lnSpc>
            </a:pPr>
            <a:endParaRPr lang="cs-CZ" dirty="0"/>
          </a:p>
          <a:p>
            <a:pPr marL="72000" indent="0">
              <a:lnSpc>
                <a:spcPct val="100000"/>
              </a:lnSpc>
              <a:buNone/>
            </a:pPr>
            <a:r>
              <a:rPr lang="cs-CZ" dirty="0"/>
              <a:t>V praktiku: AEE</a:t>
            </a:r>
          </a:p>
          <a:p>
            <a:pPr lvl="1"/>
            <a:r>
              <a:rPr lang="cs-CZ" dirty="0"/>
              <a:t>v klidu (</a:t>
            </a:r>
            <a:r>
              <a:rPr lang="cs-CZ" dirty="0">
                <a:latin typeface="Arial" panose="020B0604020202020204" pitchFamily="34" charset="0"/>
                <a:cs typeface="Arial" panose="020B0604020202020204" pitchFamily="34" charset="0"/>
              </a:rPr>
              <a:t>≠ klidový výdej!</a:t>
            </a:r>
            <a:r>
              <a:rPr lang="cs-CZ" dirty="0"/>
              <a:t>) – v leže</a:t>
            </a:r>
          </a:p>
          <a:p>
            <a:pPr lvl="1"/>
            <a:r>
              <a:rPr lang="cs-CZ" dirty="0"/>
              <a:t>ve stoje </a:t>
            </a:r>
          </a:p>
          <a:p>
            <a:pPr lvl="1"/>
            <a:r>
              <a:rPr lang="cs-CZ" dirty="0"/>
              <a:t>po fyzické zátěži – chůze na schůdcích po dobu 5 min</a:t>
            </a:r>
            <a:endParaRPr lang="cs-CZ" sz="1600" baseline="-25000" dirty="0"/>
          </a:p>
          <a:p>
            <a:pPr>
              <a:lnSpc>
                <a:spcPct val="100000"/>
              </a:lnSpc>
            </a:pPr>
            <a:r>
              <a:rPr lang="cs-CZ" sz="2400" dirty="0"/>
              <a:t>Stanovte </a:t>
            </a:r>
          </a:p>
          <a:p>
            <a:pPr lvl="1"/>
            <a:r>
              <a:rPr lang="cs-CZ" dirty="0" err="1"/>
              <a:t>v</a:t>
            </a:r>
            <a:r>
              <a:rPr lang="cs-CZ" baseline="-25000" dirty="0" err="1"/>
              <a:t>n</a:t>
            </a:r>
            <a:r>
              <a:rPr lang="cs-CZ" dirty="0"/>
              <a:t> - odečtená spotřeba O2 (l/s)</a:t>
            </a:r>
          </a:p>
          <a:p>
            <a:pPr lvl="1"/>
            <a:r>
              <a:rPr lang="cs-CZ" dirty="0" err="1"/>
              <a:t>v</a:t>
            </a:r>
            <a:r>
              <a:rPr lang="cs-CZ" baseline="-25000" dirty="0" err="1"/>
              <a:t>r</a:t>
            </a:r>
            <a:r>
              <a:rPr lang="cs-CZ" dirty="0"/>
              <a:t> – hodnota korigovaná na 0°C a 101,325 </a:t>
            </a:r>
            <a:r>
              <a:rPr lang="cs-CZ" dirty="0" err="1"/>
              <a:t>kP</a:t>
            </a:r>
            <a:r>
              <a:rPr lang="cs-CZ" dirty="0"/>
              <a:t> (l/s)</a:t>
            </a:r>
          </a:p>
          <a:p>
            <a:pPr lvl="2"/>
            <a:r>
              <a:rPr lang="cs-CZ" sz="1300" dirty="0"/>
              <a:t>t: Teplota místnosti °C, B: barometrický tlak </a:t>
            </a:r>
            <a:r>
              <a:rPr lang="cs-CZ" sz="1300" dirty="0" err="1"/>
              <a:t>kPa</a:t>
            </a:r>
            <a:r>
              <a:rPr lang="cs-CZ" sz="1300" dirty="0"/>
              <a:t> (1 </a:t>
            </a:r>
            <a:r>
              <a:rPr lang="cs-CZ" sz="1300" dirty="0" err="1"/>
              <a:t>mmHg</a:t>
            </a:r>
            <a:r>
              <a:rPr lang="cs-CZ" sz="1300" dirty="0"/>
              <a:t> = 0,133 </a:t>
            </a:r>
            <a:r>
              <a:rPr lang="cs-CZ" sz="1300" dirty="0" err="1"/>
              <a:t>kPa</a:t>
            </a:r>
            <a:r>
              <a:rPr lang="cs-CZ" sz="1300" dirty="0"/>
              <a:t>), napětí vodních par v </a:t>
            </a:r>
            <a:r>
              <a:rPr lang="cs-CZ" sz="1300" dirty="0" err="1"/>
              <a:t>kPa</a:t>
            </a:r>
            <a:r>
              <a:rPr lang="cs-CZ" sz="1300" dirty="0"/>
              <a:t> (podle tabulky)</a:t>
            </a:r>
          </a:p>
          <a:p>
            <a:pPr>
              <a:lnSpc>
                <a:spcPct val="100000"/>
              </a:lnSpc>
            </a:pPr>
            <a:r>
              <a:rPr lang="cs-CZ" sz="2400" dirty="0"/>
              <a:t>Vypočítejte AEE</a:t>
            </a:r>
            <a:r>
              <a:rPr lang="cs-CZ" sz="1800" dirty="0"/>
              <a:t> (chyba výpočtu je asi 8%)</a:t>
            </a:r>
            <a:endParaRPr lang="cs-CZ" sz="2400" dirty="0"/>
          </a:p>
          <a:p>
            <a:pPr lvl="1"/>
            <a:r>
              <a:rPr lang="cs-CZ" sz="1800" dirty="0"/>
              <a:t>AEE (</a:t>
            </a:r>
            <a:r>
              <a:rPr lang="cs-CZ" sz="1800" dirty="0" err="1"/>
              <a:t>kJ</a:t>
            </a:r>
            <a:r>
              <a:rPr lang="cs-CZ" sz="1800" dirty="0"/>
              <a:t>/s) = 20,19 . </a:t>
            </a:r>
            <a:r>
              <a:rPr lang="cs-CZ" sz="1800" dirty="0" err="1"/>
              <a:t>v</a:t>
            </a:r>
            <a:r>
              <a:rPr lang="cs-CZ" sz="1800" baseline="-25000" dirty="0" err="1"/>
              <a:t>r</a:t>
            </a:r>
            <a:r>
              <a:rPr lang="cs-CZ" sz="1800" dirty="0"/>
              <a:t> </a:t>
            </a:r>
          </a:p>
          <a:p>
            <a:pPr lvl="1"/>
            <a:r>
              <a:rPr lang="cs-CZ" sz="1800" dirty="0"/>
              <a:t>AEE (</a:t>
            </a:r>
            <a:r>
              <a:rPr lang="cs-CZ" sz="1800" dirty="0" err="1"/>
              <a:t>kJ</a:t>
            </a:r>
            <a:r>
              <a:rPr lang="cs-CZ" sz="1800" dirty="0"/>
              <a:t>/den) = 20,19 . </a:t>
            </a:r>
            <a:r>
              <a:rPr lang="cs-CZ" sz="1800" dirty="0" err="1"/>
              <a:t>v</a:t>
            </a:r>
            <a:r>
              <a:rPr lang="cs-CZ" sz="1800" baseline="-25000" dirty="0" err="1"/>
              <a:t>r</a:t>
            </a:r>
            <a:r>
              <a:rPr lang="cs-CZ" sz="1800" dirty="0"/>
              <a:t> . 86400</a:t>
            </a:r>
          </a:p>
        </p:txBody>
      </p:sp>
      <mc:AlternateContent xmlns:mc="http://schemas.openxmlformats.org/markup-compatibility/2006" xmlns:a14="http://schemas.microsoft.com/office/drawing/2010/main">
        <mc:Choice Requires="a14">
          <p:sp>
            <p:nvSpPr>
              <p:cNvPr id="6" name="TextovéPole 5"/>
              <p:cNvSpPr txBox="1"/>
              <p:nvPr/>
            </p:nvSpPr>
            <p:spPr>
              <a:xfrm>
                <a:off x="6182831" y="3471531"/>
                <a:ext cx="3207032" cy="70307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cs-CZ" sz="2000" i="1" smtClean="0">
                              <a:latin typeface="Cambria Math" panose="02040503050406030204" pitchFamily="18" charset="0"/>
                            </a:rPr>
                          </m:ctrlPr>
                        </m:sSubPr>
                        <m:e>
                          <m:r>
                            <a:rPr lang="cs-CZ" sz="2000" b="0" i="1" smtClean="0">
                              <a:latin typeface="Cambria Math"/>
                            </a:rPr>
                            <m:t>𝑣</m:t>
                          </m:r>
                        </m:e>
                        <m:sub>
                          <m:r>
                            <a:rPr lang="cs-CZ" sz="2000" b="0" i="1" smtClean="0">
                              <a:latin typeface="Cambria Math"/>
                            </a:rPr>
                            <m:t>𝑟</m:t>
                          </m:r>
                        </m:sub>
                      </m:sSub>
                      <m:r>
                        <a:rPr lang="cs-CZ" sz="2000" b="0" i="1" smtClean="0">
                          <a:latin typeface="Cambria Math"/>
                        </a:rPr>
                        <m:t>=</m:t>
                      </m:r>
                      <m:sSub>
                        <m:sSubPr>
                          <m:ctrlPr>
                            <a:rPr lang="cs-CZ" sz="2000" b="0" i="1" smtClean="0">
                              <a:latin typeface="Cambria Math" panose="02040503050406030204" pitchFamily="18" charset="0"/>
                            </a:rPr>
                          </m:ctrlPr>
                        </m:sSubPr>
                        <m:e>
                          <m:r>
                            <a:rPr lang="cs-CZ" sz="2000" b="0" i="1" smtClean="0">
                              <a:latin typeface="Cambria Math"/>
                            </a:rPr>
                            <m:t>𝑣</m:t>
                          </m:r>
                        </m:e>
                        <m:sub>
                          <m:r>
                            <a:rPr lang="cs-CZ" sz="2000" b="0" i="1" smtClean="0">
                              <a:latin typeface="Cambria Math"/>
                            </a:rPr>
                            <m:t>𝑛</m:t>
                          </m:r>
                        </m:sub>
                      </m:sSub>
                      <m:r>
                        <a:rPr lang="cs-CZ" sz="2000" b="0" i="1" smtClean="0">
                          <a:latin typeface="Cambria Math"/>
                          <a:ea typeface="Cambria Math"/>
                        </a:rPr>
                        <m:t>∙</m:t>
                      </m:r>
                      <m:f>
                        <m:fPr>
                          <m:ctrlPr>
                            <a:rPr lang="cs-CZ" sz="2000" b="0" i="1" smtClean="0">
                              <a:latin typeface="Cambria Math" panose="02040503050406030204" pitchFamily="18" charset="0"/>
                              <a:ea typeface="Cambria Math"/>
                            </a:rPr>
                          </m:ctrlPr>
                        </m:fPr>
                        <m:num>
                          <m:r>
                            <a:rPr lang="cs-CZ" sz="2000" b="0" i="1" smtClean="0">
                              <a:latin typeface="Cambria Math"/>
                              <a:ea typeface="Cambria Math"/>
                            </a:rPr>
                            <m:t>273</m:t>
                          </m:r>
                        </m:num>
                        <m:den>
                          <m:r>
                            <a:rPr lang="cs-CZ" sz="2000" b="0" i="1" smtClean="0">
                              <a:latin typeface="Cambria Math"/>
                              <a:ea typeface="Cambria Math"/>
                            </a:rPr>
                            <m:t>273−</m:t>
                          </m:r>
                          <m:r>
                            <a:rPr lang="cs-CZ" sz="2000" b="0" i="1" smtClean="0">
                              <a:latin typeface="Cambria Math"/>
                              <a:ea typeface="Cambria Math"/>
                            </a:rPr>
                            <m:t>𝑡</m:t>
                          </m:r>
                        </m:den>
                      </m:f>
                      <m:r>
                        <a:rPr lang="cs-CZ" sz="2000" b="0" i="1" smtClean="0">
                          <a:latin typeface="Cambria Math"/>
                          <a:ea typeface="Cambria Math"/>
                        </a:rPr>
                        <m:t>∙</m:t>
                      </m:r>
                      <m:f>
                        <m:fPr>
                          <m:ctrlPr>
                            <a:rPr lang="cs-CZ" sz="2000" b="0" i="1" smtClean="0">
                              <a:latin typeface="Cambria Math" panose="02040503050406030204" pitchFamily="18" charset="0"/>
                              <a:ea typeface="Cambria Math"/>
                            </a:rPr>
                          </m:ctrlPr>
                        </m:fPr>
                        <m:num>
                          <m:r>
                            <a:rPr lang="cs-CZ" sz="2000" b="0" i="1" smtClean="0">
                              <a:latin typeface="Cambria Math"/>
                              <a:ea typeface="Cambria Math"/>
                            </a:rPr>
                            <m:t>𝐵</m:t>
                          </m:r>
                          <m:r>
                            <a:rPr lang="cs-CZ" sz="2000" b="0" i="1" smtClean="0">
                              <a:latin typeface="Cambria Math"/>
                              <a:ea typeface="Cambria Math"/>
                            </a:rPr>
                            <m:t>−</m:t>
                          </m:r>
                          <m:r>
                            <a:rPr lang="cs-CZ" sz="2000" b="0" i="1" smtClean="0">
                              <a:latin typeface="Cambria Math"/>
                              <a:ea typeface="Cambria Math"/>
                            </a:rPr>
                            <m:t>𝑒</m:t>
                          </m:r>
                        </m:num>
                        <m:den>
                          <m:r>
                            <a:rPr lang="cs-CZ" sz="2000" b="0" i="1" smtClean="0">
                              <a:latin typeface="Cambria Math"/>
                              <a:ea typeface="Cambria Math"/>
                            </a:rPr>
                            <m:t>101,325</m:t>
                          </m:r>
                        </m:den>
                      </m:f>
                    </m:oMath>
                  </m:oMathPara>
                </a14:m>
                <a:endParaRPr lang="cs-CZ" sz="2000" dirty="0"/>
              </a:p>
            </p:txBody>
          </p:sp>
        </mc:Choice>
        <mc:Fallback xmlns="">
          <p:sp>
            <p:nvSpPr>
              <p:cNvPr id="6" name="TextovéPole 5"/>
              <p:cNvSpPr txBox="1">
                <a:spLocks noRot="1" noChangeAspect="1" noMove="1" noResize="1" noEditPoints="1" noAdjustHandles="1" noChangeArrowheads="1" noChangeShapeType="1" noTextEdit="1"/>
              </p:cNvSpPr>
              <p:nvPr/>
            </p:nvSpPr>
            <p:spPr>
              <a:xfrm>
                <a:off x="6182831" y="3471531"/>
                <a:ext cx="3207032" cy="703078"/>
              </a:xfrm>
              <a:prstGeom prst="rect">
                <a:avLst/>
              </a:prstGeom>
              <a:blipFill rotWithShape="1">
                <a:blip r:embed="rId2"/>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1646466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Výpočet energetického výdeje rovnicí</a:t>
            </a:r>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a:t>bazální energetický výdej (BEE) – </a:t>
            </a:r>
            <a:r>
              <a:rPr lang="cs-CZ" dirty="0" err="1"/>
              <a:t>Harris-Benedictova</a:t>
            </a:r>
            <a:r>
              <a:rPr lang="cs-CZ" dirty="0"/>
              <a:t> rovnice</a:t>
            </a:r>
            <a:endParaRPr lang="cs-CZ" sz="1200" dirty="0"/>
          </a:p>
          <a:p>
            <a:pPr lvl="1"/>
            <a:r>
              <a:rPr lang="cs-CZ" sz="2400" dirty="0"/>
              <a:t>Muži (kcal/den)</a:t>
            </a:r>
          </a:p>
          <a:p>
            <a:pPr lvl="1"/>
            <a:r>
              <a:rPr lang="cs-CZ" sz="2400" dirty="0"/>
              <a:t>Ženy (kcal/den)</a:t>
            </a:r>
          </a:p>
          <a:p>
            <a:pPr lvl="1"/>
            <a:r>
              <a:rPr lang="cs-CZ" dirty="0"/>
              <a:t>m: hmotnost v kg, h: výška v cm, r věk v letech</a:t>
            </a:r>
          </a:p>
          <a:p>
            <a:pPr>
              <a:lnSpc>
                <a:spcPct val="100000"/>
              </a:lnSpc>
            </a:pPr>
            <a:r>
              <a:rPr lang="cs-CZ" dirty="0"/>
              <a:t>BEE (</a:t>
            </a:r>
            <a:r>
              <a:rPr lang="cs-CZ" dirty="0" err="1"/>
              <a:t>kJ</a:t>
            </a:r>
            <a:r>
              <a:rPr lang="cs-CZ" dirty="0"/>
              <a:t>/den) = BEE (kcal/den) . 238,8</a:t>
            </a:r>
          </a:p>
          <a:p>
            <a:pPr>
              <a:lnSpc>
                <a:spcPct val="100000"/>
              </a:lnSpc>
            </a:pPr>
            <a:r>
              <a:rPr lang="cs-CZ" dirty="0">
                <a:latin typeface="Arial" panose="020B0604020202020204" pitchFamily="34" charset="0"/>
                <a:cs typeface="Arial" panose="020B0604020202020204" pitchFamily="34" charset="0"/>
              </a:rPr>
              <a:t>AEE (</a:t>
            </a:r>
            <a:r>
              <a:rPr lang="cs-CZ" dirty="0" err="1">
                <a:latin typeface="Arial" panose="020B0604020202020204" pitchFamily="34" charset="0"/>
                <a:cs typeface="Arial" panose="020B0604020202020204" pitchFamily="34" charset="0"/>
              </a:rPr>
              <a:t>kJ</a:t>
            </a:r>
            <a:r>
              <a:rPr lang="cs-CZ" dirty="0">
                <a:latin typeface="Arial" panose="020B0604020202020204" pitchFamily="34" charset="0"/>
                <a:cs typeface="Arial" panose="020B0604020202020204" pitchFamily="34" charset="0"/>
              </a:rPr>
              <a:t>/den) = AF . TF . IF</a:t>
            </a:r>
          </a:p>
          <a:p>
            <a:pPr lvl="1"/>
            <a:r>
              <a:rPr lang="cs-CZ" dirty="0">
                <a:latin typeface="Arial" panose="020B0604020202020204" pitchFamily="34" charset="0"/>
                <a:cs typeface="Arial" panose="020B0604020202020204" pitchFamily="34" charset="0"/>
              </a:rPr>
              <a:t>bazálního energetického výdeje (</a:t>
            </a:r>
            <a:r>
              <a:rPr lang="cs-CZ" dirty="0" err="1">
                <a:latin typeface="Arial" panose="020B0604020202020204" pitchFamily="34" charset="0"/>
                <a:cs typeface="Arial" panose="020B0604020202020204" pitchFamily="34" charset="0"/>
              </a:rPr>
              <a:t>kJ</a:t>
            </a:r>
            <a:r>
              <a:rPr lang="cs-CZ" dirty="0">
                <a:latin typeface="Arial" panose="020B0604020202020204" pitchFamily="34" charset="0"/>
                <a:cs typeface="Arial" panose="020B0604020202020204" pitchFamily="34" charset="0"/>
              </a:rPr>
              <a:t>/den)</a:t>
            </a:r>
          </a:p>
          <a:p>
            <a:pPr lvl="1"/>
            <a:r>
              <a:rPr lang="cs-CZ" dirty="0">
                <a:latin typeface="Arial" panose="020B0604020202020204" pitchFamily="34" charset="0"/>
                <a:cs typeface="Arial" panose="020B0604020202020204" pitchFamily="34" charset="0"/>
              </a:rPr>
              <a:t>aktivity (</a:t>
            </a:r>
            <a:r>
              <a:rPr lang="cs-CZ" dirty="0" err="1">
                <a:latin typeface="Arial" panose="020B0604020202020204" pitchFamily="34" charset="0"/>
                <a:cs typeface="Arial" panose="020B0604020202020204" pitchFamily="34" charset="0"/>
              </a:rPr>
              <a:t>activity</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factor</a:t>
            </a:r>
            <a:r>
              <a:rPr lang="cs-CZ" dirty="0">
                <a:latin typeface="Arial" panose="020B0604020202020204" pitchFamily="34" charset="0"/>
                <a:cs typeface="Arial" panose="020B0604020202020204" pitchFamily="34" charset="0"/>
              </a:rPr>
              <a:t>, AF)  - v praktiku: zdravý lehce pracující (AF = ženy 1,55; muži 1,6)</a:t>
            </a:r>
          </a:p>
          <a:p>
            <a:pPr lvl="1"/>
            <a:r>
              <a:rPr lang="cs-CZ" dirty="0">
                <a:latin typeface="Arial" panose="020B0604020202020204" pitchFamily="34" charset="0"/>
                <a:cs typeface="Arial" panose="020B0604020202020204" pitchFamily="34" charset="0"/>
              </a:rPr>
              <a:t>tělesné teploty (</a:t>
            </a:r>
            <a:r>
              <a:rPr lang="cs-CZ" dirty="0" err="1">
                <a:latin typeface="Arial" panose="020B0604020202020204" pitchFamily="34" charset="0"/>
                <a:cs typeface="Arial" panose="020B0604020202020204" pitchFamily="34" charset="0"/>
              </a:rPr>
              <a:t>temperature</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factor</a:t>
            </a:r>
            <a:r>
              <a:rPr lang="cs-CZ" dirty="0">
                <a:latin typeface="Arial" panose="020B0604020202020204" pitchFamily="34" charset="0"/>
                <a:cs typeface="Arial" panose="020B0604020202020204" pitchFamily="34" charset="0"/>
              </a:rPr>
              <a:t>, TF) – v praktiku: normální (TF = 1)</a:t>
            </a:r>
          </a:p>
          <a:p>
            <a:pPr lvl="1"/>
            <a:r>
              <a:rPr lang="cs-CZ" dirty="0">
                <a:latin typeface="Arial" panose="020B0604020202020204" pitchFamily="34" charset="0"/>
                <a:cs typeface="Arial" panose="020B0604020202020204" pitchFamily="34" charset="0"/>
              </a:rPr>
              <a:t>poškození (</a:t>
            </a:r>
            <a:r>
              <a:rPr lang="cs-CZ" dirty="0" err="1">
                <a:latin typeface="Arial" panose="020B0604020202020204" pitchFamily="34" charset="0"/>
                <a:cs typeface="Arial" panose="020B0604020202020204" pitchFamily="34" charset="0"/>
              </a:rPr>
              <a:t>injury</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factor</a:t>
            </a:r>
            <a:r>
              <a:rPr lang="cs-CZ" dirty="0">
                <a:latin typeface="Arial" panose="020B0604020202020204" pitchFamily="34" charset="0"/>
                <a:cs typeface="Arial" panose="020B0604020202020204" pitchFamily="34" charset="0"/>
              </a:rPr>
              <a:t>, IF) – v praktiku: žádné (IF = 1)</a:t>
            </a:r>
          </a:p>
          <a:p>
            <a:pPr marL="324000" lvl="1" indent="0">
              <a:buNone/>
            </a:pPr>
            <a:r>
              <a:rPr lang="cs-CZ" dirty="0">
                <a:latin typeface="Arial" panose="020B0604020202020204" pitchFamily="34" charset="0"/>
                <a:cs typeface="Arial" panose="020B0604020202020204" pitchFamily="34" charset="0"/>
              </a:rPr>
              <a:t>Zvýšení teploty a poškození zvyšuje AEE</a:t>
            </a:r>
          </a:p>
          <a:p>
            <a:pPr marL="72000" indent="0">
              <a:lnSpc>
                <a:spcPct val="100000"/>
              </a:lnSpc>
              <a:buNone/>
            </a:pPr>
            <a:endParaRPr lang="cs-CZ" sz="2000" dirty="0">
              <a:latin typeface="Arial" panose="020B0604020202020204" pitchFamily="34" charset="0"/>
              <a:cs typeface="Arial" panose="020B0604020202020204" pitchFamily="34" charset="0"/>
            </a:endParaRPr>
          </a:p>
          <a:p>
            <a:pPr marL="72000" indent="0">
              <a:lnSpc>
                <a:spcPct val="100000"/>
              </a:lnSpc>
              <a:buNone/>
            </a:pPr>
            <a:r>
              <a:rPr lang="cs-CZ" sz="1800" dirty="0">
                <a:latin typeface="Arial" panose="020B0604020202020204" pitchFamily="34" charset="0"/>
                <a:cs typeface="Arial" panose="020B0604020202020204" pitchFamily="34" charset="0"/>
              </a:rPr>
              <a:t>BEE a AEE výpočtem představuje jen odhad vaší reálné hodnoty. Rovnice byla zjištěna na základě vyhodnocení mnoha lidí, ale dva lidé se stejnými parametry nikdy nebudou mít stejný výdej, pouze podobný. Rovnice například nepočítá se složením tělesné hmoty, podílem svalů a tuků, nastavením metabolismu</a:t>
            </a:r>
            <a:r>
              <a:rPr lang="cs-CZ" sz="2000" dirty="0">
                <a:latin typeface="Arial" panose="020B0604020202020204" pitchFamily="34" charset="0"/>
                <a:cs typeface="Arial" panose="020B0604020202020204" pitchFamily="34" charset="0"/>
              </a:rPr>
              <a:t>.</a:t>
            </a:r>
          </a:p>
          <a:p>
            <a:pPr>
              <a:lnSpc>
                <a:spcPct val="100000"/>
              </a:lnSpc>
            </a:pPr>
            <a:endParaRPr lang="cs-CZ" dirty="0"/>
          </a:p>
        </p:txBody>
      </p:sp>
      <mc:AlternateContent xmlns:mc="http://schemas.openxmlformats.org/markup-compatibility/2006" xmlns:a14="http://schemas.microsoft.com/office/drawing/2010/main">
        <mc:Choice Requires="a14">
          <p:sp>
            <p:nvSpPr>
              <p:cNvPr id="6" name="TextovéPole 5"/>
              <p:cNvSpPr txBox="1"/>
              <p:nvPr/>
            </p:nvSpPr>
            <p:spPr>
              <a:xfrm>
                <a:off x="3269579" y="1515139"/>
                <a:ext cx="5091586"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cs-CZ" b="0" i="1" smtClean="0">
                          <a:latin typeface="Cambria Math"/>
                        </a:rPr>
                        <m:t>𝐵𝐸𝐸</m:t>
                      </m:r>
                      <m:r>
                        <a:rPr lang="cs-CZ" b="0" i="1" smtClean="0">
                          <a:latin typeface="Cambria Math"/>
                        </a:rPr>
                        <m:t>=66+13,7∙</m:t>
                      </m:r>
                      <m:r>
                        <a:rPr lang="cs-CZ" i="1">
                          <a:latin typeface="Cambria Math"/>
                          <a:ea typeface="Cambria Math"/>
                        </a:rPr>
                        <m:t>𝑚</m:t>
                      </m:r>
                      <m:r>
                        <a:rPr lang="cs-CZ" i="1">
                          <a:latin typeface="Cambria Math"/>
                          <a:ea typeface="Cambria Math"/>
                        </a:rPr>
                        <m:t>+5∙</m:t>
                      </m:r>
                      <m:r>
                        <a:rPr lang="cs-CZ" i="1">
                          <a:latin typeface="Cambria Math"/>
                          <a:ea typeface="Cambria Math"/>
                        </a:rPr>
                        <m:t>h</m:t>
                      </m:r>
                      <m:r>
                        <a:rPr lang="cs-CZ" b="0" i="1" smtClean="0">
                          <a:latin typeface="Cambria Math"/>
                        </a:rPr>
                        <m:t>−6,8</m:t>
                      </m:r>
                      <m:r>
                        <a:rPr lang="cs-CZ" b="0" i="1" smtClean="0">
                          <a:latin typeface="Cambria Math"/>
                          <a:ea typeface="Cambria Math"/>
                        </a:rPr>
                        <m:t>∙</m:t>
                      </m:r>
                      <m:r>
                        <a:rPr lang="cs-CZ" b="0" i="1" smtClean="0">
                          <a:latin typeface="Cambria Math"/>
                          <a:ea typeface="Cambria Math"/>
                        </a:rPr>
                        <m:t>𝑟</m:t>
                      </m:r>
                    </m:oMath>
                  </m:oMathPara>
                </a14:m>
                <a:endParaRPr lang="cs-CZ" dirty="0"/>
              </a:p>
            </p:txBody>
          </p:sp>
        </mc:Choice>
        <mc:Fallback xmlns="">
          <p:sp>
            <p:nvSpPr>
              <p:cNvPr id="6" name="TextovéPole 5"/>
              <p:cNvSpPr txBox="1">
                <a:spLocks noRot="1" noChangeAspect="1" noMove="1" noResize="1" noEditPoints="1" noAdjustHandles="1" noChangeArrowheads="1" noChangeShapeType="1" noTextEdit="1"/>
              </p:cNvSpPr>
              <p:nvPr/>
            </p:nvSpPr>
            <p:spPr>
              <a:xfrm>
                <a:off x="3269579" y="1515139"/>
                <a:ext cx="5091586" cy="461665"/>
              </a:xfrm>
              <a:prstGeom prst="rect">
                <a:avLst/>
              </a:prstGeom>
              <a:blipFill rotWithShape="1">
                <a:blip r:embed="rId2"/>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 name="TextovéPole 6"/>
              <p:cNvSpPr txBox="1"/>
              <p:nvPr/>
            </p:nvSpPr>
            <p:spPr>
              <a:xfrm>
                <a:off x="3251851" y="1880199"/>
                <a:ext cx="539134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cs-CZ" b="0" i="1" smtClean="0">
                          <a:latin typeface="Cambria Math"/>
                        </a:rPr>
                        <m:t>𝐵𝐸𝐸</m:t>
                      </m:r>
                      <m:r>
                        <a:rPr lang="cs-CZ" b="0" i="1" smtClean="0">
                          <a:latin typeface="Cambria Math"/>
                        </a:rPr>
                        <m:t>=655+9,6∙</m:t>
                      </m:r>
                      <m:r>
                        <a:rPr lang="cs-CZ" i="1">
                          <a:latin typeface="Cambria Math"/>
                          <a:ea typeface="Cambria Math"/>
                        </a:rPr>
                        <m:t>𝑚</m:t>
                      </m:r>
                      <m:r>
                        <a:rPr lang="cs-CZ" i="1" smtClean="0">
                          <a:latin typeface="Cambria Math"/>
                          <a:ea typeface="Cambria Math"/>
                        </a:rPr>
                        <m:t>+</m:t>
                      </m:r>
                      <m:r>
                        <a:rPr lang="cs-CZ" b="0" i="1" smtClean="0">
                          <a:latin typeface="Cambria Math"/>
                          <a:ea typeface="Cambria Math"/>
                        </a:rPr>
                        <m:t>1,7</m:t>
                      </m:r>
                      <m:r>
                        <a:rPr lang="cs-CZ" i="1">
                          <a:latin typeface="Cambria Math"/>
                          <a:ea typeface="Cambria Math"/>
                        </a:rPr>
                        <m:t>∙</m:t>
                      </m:r>
                      <m:r>
                        <a:rPr lang="cs-CZ" i="1">
                          <a:latin typeface="Cambria Math"/>
                          <a:ea typeface="Cambria Math"/>
                        </a:rPr>
                        <m:t>h</m:t>
                      </m:r>
                      <m:r>
                        <a:rPr lang="cs-CZ" b="0" i="1" smtClean="0">
                          <a:latin typeface="Cambria Math"/>
                        </a:rPr>
                        <m:t> −4,7</m:t>
                      </m:r>
                      <m:r>
                        <a:rPr lang="cs-CZ" b="0" i="1" smtClean="0">
                          <a:latin typeface="Cambria Math"/>
                          <a:ea typeface="Cambria Math"/>
                        </a:rPr>
                        <m:t>∙</m:t>
                      </m:r>
                      <m:r>
                        <a:rPr lang="cs-CZ" b="0" i="1" smtClean="0">
                          <a:latin typeface="Cambria Math"/>
                          <a:ea typeface="Cambria Math"/>
                        </a:rPr>
                        <m:t>𝑟</m:t>
                      </m:r>
                    </m:oMath>
                  </m:oMathPara>
                </a14:m>
                <a:endParaRPr lang="cs-CZ" dirty="0"/>
              </a:p>
            </p:txBody>
          </p:sp>
        </mc:Choice>
        <mc:Fallback xmlns="">
          <p:sp>
            <p:nvSpPr>
              <p:cNvPr id="7" name="TextovéPole 6"/>
              <p:cNvSpPr txBox="1">
                <a:spLocks noRot="1" noChangeAspect="1" noMove="1" noResize="1" noEditPoints="1" noAdjustHandles="1" noChangeArrowheads="1" noChangeShapeType="1" noTextEdit="1"/>
              </p:cNvSpPr>
              <p:nvPr/>
            </p:nvSpPr>
            <p:spPr>
              <a:xfrm>
                <a:off x="3251851" y="1880199"/>
                <a:ext cx="5391348" cy="461665"/>
              </a:xfrm>
              <a:prstGeom prst="rect">
                <a:avLst/>
              </a:prstGeom>
              <a:blipFill rotWithShape="1">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4128732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720000" y="491394"/>
            <a:ext cx="11050242" cy="451576"/>
          </a:xfrm>
        </p:spPr>
        <p:txBody>
          <a:bodyPr/>
          <a:lstStyle/>
          <a:p>
            <a:r>
              <a:rPr lang="cs-CZ" sz="3600" dirty="0"/>
              <a:t>Závěry </a:t>
            </a:r>
            <a:endParaRPr lang="cs-CZ" sz="3200" dirty="0"/>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Porovnejte spočítaný BEE a naměřený AEE v leže a po zátěži</a:t>
            </a:r>
          </a:p>
          <a:p>
            <a:pPr marL="72000" indent="0">
              <a:lnSpc>
                <a:spcPct val="100000"/>
              </a:lnSpc>
              <a:buNone/>
            </a:pPr>
            <a:endParaRPr lang="cs-CZ" sz="2400" dirty="0"/>
          </a:p>
          <a:p>
            <a:pPr marL="72000" indent="0">
              <a:lnSpc>
                <a:spcPct val="100000"/>
              </a:lnSpc>
              <a:buNone/>
            </a:pPr>
            <a:r>
              <a:rPr lang="cs-CZ" sz="2400" dirty="0"/>
              <a:t>Očekáváme: </a:t>
            </a:r>
          </a:p>
          <a:p>
            <a:pPr marL="72000" indent="0">
              <a:lnSpc>
                <a:spcPct val="100000"/>
              </a:lnSpc>
              <a:buNone/>
            </a:pPr>
            <a:r>
              <a:rPr lang="cs-CZ" sz="2400" dirty="0"/>
              <a:t>             BEE &lt; AEE klid &lt; AEE po zátěži</a:t>
            </a:r>
          </a:p>
          <a:p>
            <a:pPr marL="72000" indent="0">
              <a:lnSpc>
                <a:spcPct val="100000"/>
              </a:lnSpc>
              <a:buNone/>
            </a:pPr>
            <a:r>
              <a:rPr lang="cs-CZ" sz="2400" dirty="0"/>
              <a:t>Vysvětlete pozorované rozdíly</a:t>
            </a:r>
          </a:p>
          <a:p>
            <a:pPr marL="72000" indent="0">
              <a:lnSpc>
                <a:spcPct val="100000"/>
              </a:lnSpc>
              <a:buNone/>
            </a:pPr>
            <a:endParaRPr lang="cs-CZ" sz="2400" dirty="0"/>
          </a:p>
          <a:p>
            <a:pPr marL="72000" indent="0">
              <a:lnSpc>
                <a:spcPct val="100000"/>
              </a:lnSpc>
              <a:buNone/>
            </a:pPr>
            <a:r>
              <a:rPr lang="cs-CZ" sz="2400" dirty="0"/>
              <a:t>Může se stát:</a:t>
            </a:r>
          </a:p>
          <a:p>
            <a:pPr marL="72000" indent="0">
              <a:lnSpc>
                <a:spcPct val="100000"/>
              </a:lnSpc>
              <a:buNone/>
            </a:pPr>
            <a:r>
              <a:rPr lang="cs-CZ" sz="2400" dirty="0"/>
              <a:t>             BEE </a:t>
            </a:r>
            <a:r>
              <a:rPr lang="cs-CZ" sz="2400" dirty="0">
                <a:latin typeface="Arial"/>
                <a:cs typeface="Arial"/>
              </a:rPr>
              <a:t>≥</a:t>
            </a:r>
            <a:r>
              <a:rPr lang="cs-CZ" sz="2400" dirty="0"/>
              <a:t> AEE klid</a:t>
            </a:r>
          </a:p>
          <a:p>
            <a:pPr marL="72000" indent="0">
              <a:lnSpc>
                <a:spcPct val="100000"/>
              </a:lnSpc>
              <a:buNone/>
            </a:pPr>
            <a:r>
              <a:rPr lang="cs-CZ" sz="2400" dirty="0"/>
              <a:t>Vysvětlete tuto situaci</a:t>
            </a:r>
          </a:p>
        </p:txBody>
      </p:sp>
    </p:spTree>
    <p:extLst>
      <p:ext uri="{BB962C8B-B14F-4D97-AF65-F5344CB8AC3E}">
        <p14:creationId xmlns:p14="http://schemas.microsoft.com/office/powerpoint/2010/main" val="662656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Stanovení energetického výdeje nepřímou kalorimetrií a výpočtem</a:t>
            </a:r>
          </a:p>
        </p:txBody>
      </p:sp>
      <p:sp>
        <p:nvSpPr>
          <p:cNvPr id="5" name="Zástupný symbol pro zápatí 1"/>
          <p:cNvSpPr txBox="1">
            <a:spLocks/>
          </p:cNvSpPr>
          <p:nvPr/>
        </p:nvSpPr>
        <p:spPr bwMode="auto">
          <a:xfrm>
            <a:off x="434035" y="5622998"/>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cs-CZ" sz="1800" dirty="0"/>
              <a:t>Studijní materiály byly vytvořeny za podpory projektu MUNI/FR/1474/2018</a:t>
            </a:r>
          </a:p>
        </p:txBody>
      </p:sp>
    </p:spTree>
    <p:extLst>
      <p:ext uri="{BB962C8B-B14F-4D97-AF65-F5344CB8AC3E}">
        <p14:creationId xmlns:p14="http://schemas.microsoft.com/office/powerpoint/2010/main" val="310337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Metabolismus</a:t>
            </a:r>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všechny chemické a energetické děje probíhající v těle </a:t>
            </a:r>
          </a:p>
          <a:p>
            <a:pPr>
              <a:lnSpc>
                <a:spcPct val="100000"/>
              </a:lnSpc>
            </a:pPr>
            <a:r>
              <a:rPr lang="cs-CZ" sz="2400" dirty="0"/>
              <a:t>v souvislosti s potravou: energetické a chemické přeměny, které probíhají v organismu po přijetí potravy (zahrnuje zpracování, trávení, vstřebávání a distribuci k buňkám) </a:t>
            </a:r>
          </a:p>
          <a:p>
            <a:pPr>
              <a:lnSpc>
                <a:spcPct val="100000"/>
              </a:lnSpc>
            </a:pPr>
            <a:r>
              <a:rPr lang="cs-CZ" sz="2400" dirty="0"/>
              <a:t>živý organismus oxiduje živiny za vzniku H</a:t>
            </a:r>
            <a:r>
              <a:rPr lang="cs-CZ" sz="2400" baseline="-25000" dirty="0"/>
              <a:t>2</a:t>
            </a:r>
            <a:r>
              <a:rPr lang="cs-CZ" sz="2400" dirty="0"/>
              <a:t>O, CO</a:t>
            </a:r>
            <a:r>
              <a:rPr lang="cs-CZ" sz="2400" baseline="-25000" dirty="0"/>
              <a:t>2</a:t>
            </a:r>
            <a:r>
              <a:rPr lang="cs-CZ" sz="2400" dirty="0"/>
              <a:t> a energie potřebné pro životní procesy</a:t>
            </a:r>
          </a:p>
          <a:p>
            <a:pPr lvl="1"/>
            <a:r>
              <a:rPr lang="cs-CZ" dirty="0"/>
              <a:t>katabolismus: komplexní, postupný proces rozkladu látek na jednodušší sloučeniny, při němž se uvolňuje energie. Energie se uvolňuje jako teplo nebo jako chemická energie (uložená do </a:t>
            </a:r>
            <a:r>
              <a:rPr lang="cs-CZ" dirty="0" err="1"/>
              <a:t>makroergních</a:t>
            </a:r>
            <a:r>
              <a:rPr lang="cs-CZ" dirty="0"/>
              <a:t> sloučenin, např. ATP)</a:t>
            </a:r>
          </a:p>
          <a:p>
            <a:pPr lvl="1"/>
            <a:r>
              <a:rPr lang="cs-CZ" dirty="0"/>
              <a:t>anabolismus: proces tvorby složitějších látek z jednodušších, energie se spotřebovává</a:t>
            </a:r>
          </a:p>
        </p:txBody>
      </p:sp>
    </p:spTree>
    <p:extLst>
      <p:ext uri="{BB962C8B-B14F-4D97-AF65-F5344CB8AC3E}">
        <p14:creationId xmlns:p14="http://schemas.microsoft.com/office/powerpoint/2010/main" val="1646466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Kalorimetrie</a:t>
            </a:r>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a:t>Kalorimetrie – měření tepla, které se uvolní ve studovaném systému při určitém ději (chemickém, fyzikálním, biologickém)</a:t>
            </a:r>
          </a:p>
          <a:p>
            <a:pPr>
              <a:lnSpc>
                <a:spcPct val="100000"/>
              </a:lnSpc>
            </a:pPr>
            <a:r>
              <a:rPr lang="cs-CZ" dirty="0"/>
              <a:t>Teplo = energie, jednotka joul (J)</a:t>
            </a:r>
          </a:p>
          <a:p>
            <a:pPr>
              <a:lnSpc>
                <a:spcPct val="100000"/>
              </a:lnSpc>
            </a:pPr>
            <a:r>
              <a:rPr lang="cs-CZ" dirty="0"/>
              <a:t>Hodnocení metabolismu živočicha: Vychází z předpokladu, že všechny metabolické děje jsou provázeny tvorbou tepla </a:t>
            </a:r>
          </a:p>
          <a:p>
            <a:pPr>
              <a:lnSpc>
                <a:spcPct val="100000"/>
              </a:lnSpc>
            </a:pPr>
            <a:r>
              <a:rPr lang="cs-CZ" dirty="0"/>
              <a:t>Metabolizování potravy je téměř ekvivalentní přímému spálení (shoření) potravy</a:t>
            </a:r>
          </a:p>
          <a:p>
            <a:pPr>
              <a:lnSpc>
                <a:spcPct val="100000"/>
              </a:lnSpc>
            </a:pPr>
            <a:endParaRPr lang="cs-CZ" dirty="0"/>
          </a:p>
          <a:p>
            <a:pPr>
              <a:lnSpc>
                <a:spcPct val="100000"/>
              </a:lnSpc>
            </a:pPr>
            <a:r>
              <a:rPr lang="cs-CZ" dirty="0"/>
              <a:t> Přímá kalorimetrie - přímé měření tepla kalorimetrem</a:t>
            </a:r>
          </a:p>
          <a:p>
            <a:pPr lvl="1"/>
            <a:r>
              <a:rPr lang="cs-CZ" dirty="0"/>
              <a:t>vzniklého spálením potravy za dostatečného přísunu kyslíku</a:t>
            </a:r>
          </a:p>
          <a:p>
            <a:pPr lvl="1"/>
            <a:r>
              <a:rPr lang="cs-CZ" dirty="0"/>
              <a:t>vydávaného metabolizujícím živočichem za dostatečného přísunu kyslíku</a:t>
            </a:r>
          </a:p>
          <a:p>
            <a:pPr lvl="1"/>
            <a:endParaRPr lang="cs-CZ" dirty="0"/>
          </a:p>
          <a:p>
            <a:pPr>
              <a:lnSpc>
                <a:spcPct val="100000"/>
              </a:lnSpc>
            </a:pPr>
            <a:endParaRPr lang="cs-CZ" dirty="0"/>
          </a:p>
        </p:txBody>
      </p:sp>
    </p:spTree>
    <p:extLst>
      <p:ext uri="{BB962C8B-B14F-4D97-AF65-F5344CB8AC3E}">
        <p14:creationId xmlns:p14="http://schemas.microsoft.com/office/powerpoint/2010/main" val="1046195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Přímá kalorimetrie</a:t>
            </a:r>
          </a:p>
        </p:txBody>
      </p:sp>
      <p:sp>
        <p:nvSpPr>
          <p:cNvPr id="5" name="Zástupný symbol pro obsah 4"/>
          <p:cNvSpPr>
            <a:spLocks noGrp="1"/>
          </p:cNvSpPr>
          <p:nvPr>
            <p:ph idx="1"/>
          </p:nvPr>
        </p:nvSpPr>
        <p:spPr>
          <a:xfrm>
            <a:off x="436963" y="1135063"/>
            <a:ext cx="5134497" cy="5243966"/>
          </a:xfrm>
        </p:spPr>
        <p:txBody>
          <a:bodyPr/>
          <a:lstStyle/>
          <a:p>
            <a:pPr>
              <a:lnSpc>
                <a:spcPct val="100000"/>
              </a:lnSpc>
            </a:pPr>
            <a:r>
              <a:rPr lang="cs-CZ" dirty="0"/>
              <a:t>Technicky je náročnější</a:t>
            </a:r>
          </a:p>
          <a:p>
            <a:pPr>
              <a:lnSpc>
                <a:spcPct val="100000"/>
              </a:lnSpc>
            </a:pPr>
            <a:r>
              <a:rPr lang="cs-CZ" dirty="0"/>
              <a:t>Pokud se používá u živočichů, tak jen u malých</a:t>
            </a:r>
          </a:p>
          <a:p>
            <a:pPr>
              <a:lnSpc>
                <a:spcPct val="100000"/>
              </a:lnSpc>
            </a:pPr>
            <a:r>
              <a:rPr lang="cs-CZ" dirty="0"/>
              <a:t>Izotermní kalorimetr</a:t>
            </a:r>
          </a:p>
          <a:p>
            <a:pPr lvl="1"/>
            <a:r>
              <a:rPr lang="cs-CZ" i="1" dirty="0"/>
              <a:t>Teplota se po celou dobu experimentu nemění.</a:t>
            </a:r>
            <a:r>
              <a:rPr lang="cs-CZ" dirty="0"/>
              <a:t> Vzniklé teplo je odváděno a v další fázi např. působí fázovou přeměnu čisté látky (např. led ve vodu)</a:t>
            </a:r>
          </a:p>
          <a:p>
            <a:pPr lvl="1"/>
            <a:endParaRPr lang="cs-CZ" dirty="0"/>
          </a:p>
        </p:txBody>
      </p:sp>
      <p:grpSp>
        <p:nvGrpSpPr>
          <p:cNvPr id="6" name="Skupina 5"/>
          <p:cNvGrpSpPr/>
          <p:nvPr/>
        </p:nvGrpSpPr>
        <p:grpSpPr>
          <a:xfrm>
            <a:off x="5855852" y="1674932"/>
            <a:ext cx="6212108" cy="3564090"/>
            <a:chOff x="4127767" y="3787035"/>
            <a:chExt cx="4985459" cy="2758045"/>
          </a:xfrm>
        </p:grpSpPr>
        <p:sp>
          <p:nvSpPr>
            <p:cNvPr id="7" name="Obdélník 6"/>
            <p:cNvSpPr/>
            <p:nvPr/>
          </p:nvSpPr>
          <p:spPr>
            <a:xfrm>
              <a:off x="4705080" y="3787035"/>
              <a:ext cx="3533797" cy="2702322"/>
            </a:xfrm>
            <a:prstGeom prst="rect">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5113691" y="4136152"/>
              <a:ext cx="2748232" cy="1968723"/>
            </a:xfrm>
            <a:prstGeom prst="rect">
              <a:avLst/>
            </a:prstGeom>
            <a:solidFill>
              <a:srgbClr val="66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9" name="Skupina 8"/>
            <p:cNvGrpSpPr/>
            <p:nvPr/>
          </p:nvGrpSpPr>
          <p:grpSpPr>
            <a:xfrm rot="3775261">
              <a:off x="7221505" y="2878571"/>
              <a:ext cx="112021" cy="1941365"/>
              <a:chOff x="1907704" y="976960"/>
              <a:chExt cx="216024" cy="5300056"/>
            </a:xfrm>
          </p:grpSpPr>
          <p:sp>
            <p:nvSpPr>
              <p:cNvPr id="23" name="Zaoblený obdélník 22"/>
              <p:cNvSpPr/>
              <p:nvPr/>
            </p:nvSpPr>
            <p:spPr>
              <a:xfrm>
                <a:off x="1907704" y="976960"/>
                <a:ext cx="216024" cy="504056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4" name="Přímá spojnice 23"/>
              <p:cNvCxnSpPr/>
              <p:nvPr/>
            </p:nvCxnSpPr>
            <p:spPr>
              <a:xfrm flipH="1" flipV="1">
                <a:off x="2015716" y="1124744"/>
                <a:ext cx="0" cy="489600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flipH="1" flipV="1">
                <a:off x="2015716" y="4509288"/>
                <a:ext cx="0" cy="15120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1977331" y="5989016"/>
                <a:ext cx="75153" cy="288000"/>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27" name="Skupina 26"/>
              <p:cNvGrpSpPr/>
              <p:nvPr/>
            </p:nvGrpSpPr>
            <p:grpSpPr>
              <a:xfrm>
                <a:off x="1944930" y="1203635"/>
                <a:ext cx="117994" cy="4716394"/>
                <a:chOff x="1475656" y="1203634"/>
                <a:chExt cx="117994" cy="2915479"/>
              </a:xfrm>
            </p:grpSpPr>
            <p:grpSp>
              <p:nvGrpSpPr>
                <p:cNvPr id="28" name="Skupina 27"/>
                <p:cNvGrpSpPr/>
                <p:nvPr/>
              </p:nvGrpSpPr>
              <p:grpSpPr>
                <a:xfrm>
                  <a:off x="1475656" y="3737908"/>
                  <a:ext cx="117994" cy="381205"/>
                  <a:chOff x="1475656" y="5136027"/>
                  <a:chExt cx="117994" cy="381205"/>
                </a:xfrm>
              </p:grpSpPr>
              <p:cxnSp>
                <p:nvCxnSpPr>
                  <p:cNvPr id="95" name="Přímá spojnice 9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Přímá spojnice 9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Přímá spojnice 9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Přímá spojnice 9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Přímá spojnice 9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Přímá spojnice 9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Přímá spojnice 10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Přímá spojnice 10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Přímá spojnice 10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Přímá spojnice 10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Skupina 28"/>
                <p:cNvGrpSpPr/>
                <p:nvPr/>
              </p:nvGrpSpPr>
              <p:grpSpPr>
                <a:xfrm>
                  <a:off x="1475656" y="3315529"/>
                  <a:ext cx="117994" cy="381205"/>
                  <a:chOff x="1475656" y="5136027"/>
                  <a:chExt cx="117994" cy="381205"/>
                </a:xfrm>
              </p:grpSpPr>
              <p:cxnSp>
                <p:nvCxnSpPr>
                  <p:cNvPr id="85" name="Přímá spojnice 8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Přímá spojnice 8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Přímá spojnice 8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Přímá spojnice 8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Přímá spojnice 8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Přímá spojnice 8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Přímá spojnice 9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Přímá spojnice 9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Přímá spojnice 9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Přímá spojnice 9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Skupina 29"/>
                <p:cNvGrpSpPr/>
                <p:nvPr/>
              </p:nvGrpSpPr>
              <p:grpSpPr>
                <a:xfrm>
                  <a:off x="1475656" y="2893150"/>
                  <a:ext cx="117994" cy="381205"/>
                  <a:chOff x="1475656" y="5136027"/>
                  <a:chExt cx="117994" cy="381205"/>
                </a:xfrm>
              </p:grpSpPr>
              <p:cxnSp>
                <p:nvCxnSpPr>
                  <p:cNvPr id="75" name="Přímá spojnice 7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Přímá spojnice 7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Přímá spojnice 7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Přímá spojnice 7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Přímá spojnice 7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Přímá spojnice 7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Přímá spojnice 8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Přímá spojnice 8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Přímá spojnice 8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Skupina 30"/>
                <p:cNvGrpSpPr/>
                <p:nvPr/>
              </p:nvGrpSpPr>
              <p:grpSpPr>
                <a:xfrm>
                  <a:off x="1475656" y="2470771"/>
                  <a:ext cx="117994" cy="381205"/>
                  <a:chOff x="1475656" y="5136027"/>
                  <a:chExt cx="117994" cy="381205"/>
                </a:xfrm>
              </p:grpSpPr>
              <p:cxnSp>
                <p:nvCxnSpPr>
                  <p:cNvPr id="65" name="Přímá spojnice 6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Přímá spojnice 6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Přímá spojnice 6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Přímá spojnice 6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Přímá spojnice 6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Přímá spojnice 6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Přímá spojnice 7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Přímá spojnice 7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Přímá spojnice 7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Přímá spojnice 7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Skupina 31"/>
                <p:cNvGrpSpPr/>
                <p:nvPr/>
              </p:nvGrpSpPr>
              <p:grpSpPr>
                <a:xfrm>
                  <a:off x="1475656" y="2048392"/>
                  <a:ext cx="117994" cy="381205"/>
                  <a:chOff x="1475656" y="5136027"/>
                  <a:chExt cx="117994" cy="381205"/>
                </a:xfrm>
              </p:grpSpPr>
              <p:cxnSp>
                <p:nvCxnSpPr>
                  <p:cNvPr id="55" name="Přímá spojnice 5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Přímá spojnice 5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Přímá spojnice 5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Přímá spojnice 5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Přímá spojnice 6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Přímá spojnice 6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Přímá spojnice 6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Přímá spojnice 6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Skupina 32"/>
                <p:cNvGrpSpPr/>
                <p:nvPr/>
              </p:nvGrpSpPr>
              <p:grpSpPr>
                <a:xfrm>
                  <a:off x="1475656" y="1626013"/>
                  <a:ext cx="117994" cy="381205"/>
                  <a:chOff x="1475656" y="5136027"/>
                  <a:chExt cx="117994" cy="381205"/>
                </a:xfrm>
              </p:grpSpPr>
              <p:cxnSp>
                <p:nvCxnSpPr>
                  <p:cNvPr id="45" name="Přímá spojnice 4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Přímá spojnice 4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Přímá spojnice 4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Přímá spojnice 5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Přímá spojnice 5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4" name="Skupina 33"/>
                <p:cNvGrpSpPr/>
                <p:nvPr/>
              </p:nvGrpSpPr>
              <p:grpSpPr>
                <a:xfrm>
                  <a:off x="1475656" y="1203634"/>
                  <a:ext cx="117994" cy="381205"/>
                  <a:chOff x="1475656" y="5136027"/>
                  <a:chExt cx="117994" cy="381205"/>
                </a:xfrm>
              </p:grpSpPr>
              <p:cxnSp>
                <p:nvCxnSpPr>
                  <p:cNvPr id="35" name="Přímá spojnice 34"/>
                  <p:cNvCxnSpPr/>
                  <p:nvPr/>
                </p:nvCxnSpPr>
                <p:spPr>
                  <a:xfrm>
                    <a:off x="1475656" y="5347807"/>
                    <a:ext cx="1011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Přímá spojnice 35"/>
                  <p:cNvCxnSpPr/>
                  <p:nvPr/>
                </p:nvCxnSpPr>
                <p:spPr>
                  <a:xfrm>
                    <a:off x="1475656" y="539016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1475656" y="5432518"/>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Přímá spojnice 37"/>
                  <p:cNvCxnSpPr/>
                  <p:nvPr/>
                </p:nvCxnSpPr>
                <p:spPr>
                  <a:xfrm>
                    <a:off x="1475656" y="5517232"/>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1475656" y="5474874"/>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1475656" y="5136027"/>
                    <a:ext cx="1179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1475656" y="5178383"/>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1475656" y="5220739"/>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Přímá spojnice 42"/>
                  <p:cNvCxnSpPr/>
                  <p:nvPr/>
                </p:nvCxnSpPr>
                <p:spPr>
                  <a:xfrm>
                    <a:off x="1475656" y="5305451"/>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Přímá spojnice 43"/>
                  <p:cNvCxnSpPr/>
                  <p:nvPr/>
                </p:nvCxnSpPr>
                <p:spPr>
                  <a:xfrm>
                    <a:off x="1475656" y="5263095"/>
                    <a:ext cx="644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10" name="TextovéPole 9"/>
            <p:cNvSpPr txBox="1"/>
            <p:nvPr/>
          </p:nvSpPr>
          <p:spPr>
            <a:xfrm>
              <a:off x="5744544" y="5777029"/>
              <a:ext cx="1385623" cy="266545"/>
            </a:xfrm>
            <a:prstGeom prst="rect">
              <a:avLst/>
            </a:prstGeom>
            <a:noFill/>
          </p:spPr>
          <p:txBody>
            <a:bodyPr wrap="square" rtlCol="0">
              <a:spAutoFit/>
            </a:bodyPr>
            <a:lstStyle/>
            <a:p>
              <a:pPr algn="ctr"/>
              <a:r>
                <a:rPr lang="cs-CZ" dirty="0"/>
                <a:t>voda</a:t>
              </a:r>
            </a:p>
          </p:txBody>
        </p:sp>
        <p:sp>
          <p:nvSpPr>
            <p:cNvPr id="11" name="TextovéPole 10"/>
            <p:cNvSpPr txBox="1"/>
            <p:nvPr/>
          </p:nvSpPr>
          <p:spPr>
            <a:xfrm>
              <a:off x="5257669" y="6175748"/>
              <a:ext cx="2349051" cy="369332"/>
            </a:xfrm>
            <a:prstGeom prst="rect">
              <a:avLst/>
            </a:prstGeom>
            <a:noFill/>
          </p:spPr>
          <p:txBody>
            <a:bodyPr wrap="square" rtlCol="0">
              <a:spAutoFit/>
            </a:bodyPr>
            <a:lstStyle/>
            <a:p>
              <a:pPr algn="ctr"/>
              <a:r>
                <a:rPr lang="cs-CZ" dirty="0">
                  <a:solidFill>
                    <a:schemeClr val="bg1"/>
                  </a:solidFill>
                </a:rPr>
                <a:t>tepelná izolace</a:t>
              </a:r>
            </a:p>
          </p:txBody>
        </p:sp>
        <p:pic>
          <p:nvPicPr>
            <p:cNvPr id="12" name="Obrázek 11"/>
            <p:cNvPicPr>
              <a:picLocks noChangeAspect="1"/>
            </p:cNvPicPr>
            <p:nvPr/>
          </p:nvPicPr>
          <p:blipFill rotWithShape="1">
            <a:blip r:embed="rId2" cstate="print">
              <a:extLst>
                <a:ext uri="{28A0092B-C50C-407E-A947-70E740481C1C}">
                  <a14:useLocalDpi xmlns:a14="http://schemas.microsoft.com/office/drawing/2010/main" val="0"/>
                </a:ext>
              </a:extLst>
            </a:blip>
            <a:srcRect l="20434" t="11940" r="11489"/>
            <a:stretch/>
          </p:blipFill>
          <p:spPr>
            <a:xfrm>
              <a:off x="5760318" y="4472736"/>
              <a:ext cx="1527331" cy="1308085"/>
            </a:xfrm>
            <a:prstGeom prst="rect">
              <a:avLst/>
            </a:prstGeom>
            <a:ln w="38100">
              <a:solidFill>
                <a:schemeClr val="tx1"/>
              </a:solidFill>
            </a:ln>
          </p:spPr>
        </p:pic>
        <p:grpSp>
          <p:nvGrpSpPr>
            <p:cNvPr id="13" name="Skupina 12"/>
            <p:cNvGrpSpPr/>
            <p:nvPr/>
          </p:nvGrpSpPr>
          <p:grpSpPr>
            <a:xfrm>
              <a:off x="4422973" y="4652804"/>
              <a:ext cx="1431453" cy="259839"/>
              <a:chOff x="2616408" y="2060848"/>
              <a:chExt cx="1739568" cy="216024"/>
            </a:xfrm>
          </p:grpSpPr>
          <p:sp>
            <p:nvSpPr>
              <p:cNvPr id="20" name="Obdélník 19"/>
              <p:cNvSpPr/>
              <p:nvPr/>
            </p:nvSpPr>
            <p:spPr>
              <a:xfrm>
                <a:off x="2627784" y="2060848"/>
                <a:ext cx="172819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1" name="Přímá spojnice 20"/>
              <p:cNvCxnSpPr/>
              <p:nvPr/>
            </p:nvCxnSpPr>
            <p:spPr>
              <a:xfrm flipH="1">
                <a:off x="2627784" y="2065434"/>
                <a:ext cx="17281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flipH="1">
                <a:off x="2616408" y="2276872"/>
                <a:ext cx="17281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Skupina 13"/>
            <p:cNvGrpSpPr/>
            <p:nvPr/>
          </p:nvGrpSpPr>
          <p:grpSpPr>
            <a:xfrm>
              <a:off x="7198989" y="4655723"/>
              <a:ext cx="1247759" cy="300317"/>
              <a:chOff x="2627041" y="2060848"/>
              <a:chExt cx="1728935" cy="216024"/>
            </a:xfrm>
          </p:grpSpPr>
          <p:sp>
            <p:nvSpPr>
              <p:cNvPr id="17" name="Obdélník 16"/>
              <p:cNvSpPr/>
              <p:nvPr/>
            </p:nvSpPr>
            <p:spPr>
              <a:xfrm>
                <a:off x="2627784" y="2060848"/>
                <a:ext cx="1728192"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8" name="Přímá spojnice 17"/>
              <p:cNvCxnSpPr/>
              <p:nvPr/>
            </p:nvCxnSpPr>
            <p:spPr>
              <a:xfrm flipH="1">
                <a:off x="2627784" y="2065434"/>
                <a:ext cx="17281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flipH="1">
                <a:off x="2627041" y="2276872"/>
                <a:ext cx="172819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TextovéPole 14"/>
            <p:cNvSpPr txBox="1"/>
            <p:nvPr/>
          </p:nvSpPr>
          <p:spPr>
            <a:xfrm>
              <a:off x="4127767" y="4586708"/>
              <a:ext cx="1974116" cy="369332"/>
            </a:xfrm>
            <a:prstGeom prst="rect">
              <a:avLst/>
            </a:prstGeom>
            <a:noFill/>
          </p:spPr>
          <p:txBody>
            <a:bodyPr wrap="square" rtlCol="0">
              <a:spAutoFit/>
            </a:bodyPr>
            <a:lstStyle/>
            <a:p>
              <a:r>
                <a:rPr lang="cs-CZ" dirty="0"/>
                <a:t>přívod vzduchu</a:t>
              </a:r>
            </a:p>
          </p:txBody>
        </p:sp>
        <p:sp>
          <p:nvSpPr>
            <p:cNvPr id="16" name="TextovéPole 15"/>
            <p:cNvSpPr txBox="1"/>
            <p:nvPr/>
          </p:nvSpPr>
          <p:spPr>
            <a:xfrm>
              <a:off x="7164713" y="4621446"/>
              <a:ext cx="1948513" cy="369332"/>
            </a:xfrm>
            <a:prstGeom prst="rect">
              <a:avLst/>
            </a:prstGeom>
            <a:noFill/>
          </p:spPr>
          <p:txBody>
            <a:bodyPr wrap="square" rtlCol="0">
              <a:spAutoFit/>
            </a:bodyPr>
            <a:lstStyle/>
            <a:p>
              <a:r>
                <a:rPr lang="cs-CZ" dirty="0"/>
                <a:t>odvod vzduchu</a:t>
              </a:r>
            </a:p>
          </p:txBody>
        </p:sp>
      </p:grpSp>
    </p:spTree>
    <p:extLst>
      <p:ext uri="{BB962C8B-B14F-4D97-AF65-F5344CB8AC3E}">
        <p14:creationId xmlns:p14="http://schemas.microsoft.com/office/powerpoint/2010/main" val="3934485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Spalné teplo</a:t>
            </a:r>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a:t>teplo/energie vzniklé oxidací 1 g substrátu za dostatečného přísunu kyslíku</a:t>
            </a:r>
            <a:r>
              <a:rPr lang="cs-CZ" sz="2000" dirty="0"/>
              <a:t> – energie vztažená na g substrátu</a:t>
            </a:r>
          </a:p>
          <a:p>
            <a:pPr lvl="1"/>
            <a:r>
              <a:rPr lang="cs-CZ" dirty="0"/>
              <a:t>fyzikální spalné teplo – energie vzniklá hořením substrátu</a:t>
            </a:r>
          </a:p>
          <a:p>
            <a:pPr lvl="1"/>
            <a:r>
              <a:rPr lang="cs-CZ" dirty="0"/>
              <a:t>fyziologické spalné teplo – energie vzniklá oxidací substrátu živým organismem</a:t>
            </a:r>
          </a:p>
          <a:p>
            <a:pPr>
              <a:lnSpc>
                <a:spcPct val="100000"/>
              </a:lnSpc>
            </a:pPr>
            <a:endParaRPr lang="cs-CZ" sz="2000" dirty="0"/>
          </a:p>
          <a:p>
            <a:pPr>
              <a:lnSpc>
                <a:spcPct val="100000"/>
              </a:lnSpc>
            </a:pPr>
            <a:r>
              <a:rPr lang="cs-CZ" sz="2400" dirty="0"/>
              <a:t>cukry a tuky: fyziologické = fyzikální spalné teplo</a:t>
            </a:r>
          </a:p>
          <a:p>
            <a:pPr>
              <a:lnSpc>
                <a:spcPct val="100000"/>
              </a:lnSpc>
            </a:pPr>
            <a:r>
              <a:rPr lang="cs-CZ" sz="2400" dirty="0"/>
              <a:t>bílkoviny: fyzikální &gt; fyziologické spalné teplo </a:t>
            </a:r>
          </a:p>
          <a:p>
            <a:pPr lvl="1"/>
            <a:r>
              <a:rPr lang="cs-CZ" dirty="0"/>
              <a:t>(hořením bílkovin vznikají oxidy dusíku, metabolizováním bílkovin vzniká močovina, která v sobě část chemické energie uchovává)</a:t>
            </a:r>
          </a:p>
          <a:p>
            <a:pPr>
              <a:lnSpc>
                <a:spcPct val="100000"/>
              </a:lnSpc>
            </a:pPr>
            <a:endParaRPr lang="cs-CZ" sz="1800" dirty="0"/>
          </a:p>
          <a:p>
            <a:pPr>
              <a:lnSpc>
                <a:spcPct val="100000"/>
              </a:lnSpc>
            </a:pPr>
            <a:r>
              <a:rPr lang="cs-CZ" dirty="0"/>
              <a:t>spalné teplo živin</a:t>
            </a:r>
          </a:p>
          <a:p>
            <a:pPr>
              <a:lnSpc>
                <a:spcPct val="100000"/>
              </a:lnSpc>
            </a:pPr>
            <a:r>
              <a:rPr lang="cs-CZ" sz="2000" dirty="0"/>
              <a:t>cukry 17,1 </a:t>
            </a:r>
            <a:r>
              <a:rPr lang="cs-CZ" sz="2000" dirty="0" err="1"/>
              <a:t>kJ</a:t>
            </a:r>
            <a:r>
              <a:rPr lang="cs-CZ" sz="2000" dirty="0"/>
              <a:t>/g</a:t>
            </a:r>
          </a:p>
          <a:p>
            <a:pPr>
              <a:lnSpc>
                <a:spcPct val="100000"/>
              </a:lnSpc>
            </a:pPr>
            <a:r>
              <a:rPr lang="cs-CZ" sz="2000" dirty="0"/>
              <a:t>tuky 38,9 </a:t>
            </a:r>
            <a:r>
              <a:rPr lang="cs-CZ" sz="2000" dirty="0" err="1"/>
              <a:t>kJ</a:t>
            </a:r>
            <a:r>
              <a:rPr lang="cs-CZ" sz="2000" dirty="0"/>
              <a:t>/g</a:t>
            </a:r>
          </a:p>
          <a:p>
            <a:pPr>
              <a:lnSpc>
                <a:spcPct val="100000"/>
              </a:lnSpc>
            </a:pPr>
            <a:r>
              <a:rPr lang="cs-CZ" sz="2000" dirty="0"/>
              <a:t>fyzikální spalné teplo bílkovin: 23 </a:t>
            </a:r>
            <a:r>
              <a:rPr lang="cs-CZ" sz="2000" dirty="0" err="1"/>
              <a:t>kJ</a:t>
            </a:r>
            <a:r>
              <a:rPr lang="cs-CZ" sz="2000" dirty="0"/>
              <a:t>/g</a:t>
            </a:r>
            <a:br>
              <a:rPr lang="cs-CZ" sz="2000" dirty="0"/>
            </a:br>
            <a:r>
              <a:rPr lang="cs-CZ" sz="2000" dirty="0"/>
              <a:t>fyziologické spalné teplo bílkovin: 17,1 </a:t>
            </a:r>
            <a:r>
              <a:rPr lang="cs-CZ" sz="2000" dirty="0" err="1"/>
              <a:t>kJ</a:t>
            </a:r>
            <a:r>
              <a:rPr lang="cs-CZ" sz="2000" dirty="0"/>
              <a:t>/g</a:t>
            </a:r>
          </a:p>
        </p:txBody>
      </p:sp>
    </p:spTree>
    <p:extLst>
      <p:ext uri="{BB962C8B-B14F-4D97-AF65-F5344CB8AC3E}">
        <p14:creationId xmlns:p14="http://schemas.microsoft.com/office/powerpoint/2010/main" val="111056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Nepřímá kalorimetrie</a:t>
            </a:r>
          </a:p>
        </p:txBody>
      </p:sp>
      <p:sp>
        <p:nvSpPr>
          <p:cNvPr id="5" name="Zástupný symbol pro obsah 4"/>
          <p:cNvSpPr>
            <a:spLocks noGrp="1"/>
          </p:cNvSpPr>
          <p:nvPr>
            <p:ph idx="1"/>
          </p:nvPr>
        </p:nvSpPr>
        <p:spPr>
          <a:xfrm>
            <a:off x="436963" y="1135063"/>
            <a:ext cx="11482893" cy="5243966"/>
          </a:xfrm>
        </p:spPr>
        <p:txBody>
          <a:bodyPr/>
          <a:lstStyle/>
          <a:p>
            <a:pPr marL="72000" indent="0">
              <a:lnSpc>
                <a:spcPct val="100000"/>
              </a:lnSpc>
              <a:buNone/>
            </a:pPr>
            <a:r>
              <a:rPr lang="cs-CZ" dirty="0"/>
              <a:t>Princip: spotřeba O</a:t>
            </a:r>
            <a:r>
              <a:rPr lang="cs-CZ" baseline="-25000" dirty="0"/>
              <a:t>2</a:t>
            </a:r>
            <a:r>
              <a:rPr lang="cs-CZ" dirty="0"/>
              <a:t>, výdej CO</a:t>
            </a:r>
            <a:r>
              <a:rPr lang="cs-CZ" baseline="-25000" dirty="0"/>
              <a:t>2</a:t>
            </a:r>
            <a:r>
              <a:rPr lang="cs-CZ" dirty="0"/>
              <a:t> a odpad dusíkatých metabolitů jsou ve vztahu ke spotřebě energie</a:t>
            </a:r>
          </a:p>
          <a:p>
            <a:pPr>
              <a:lnSpc>
                <a:spcPct val="100000"/>
              </a:lnSpc>
            </a:pPr>
            <a:r>
              <a:rPr lang="cs-CZ" dirty="0"/>
              <a:t>možnost měřit v otevřeném či uzavřeném systému</a:t>
            </a:r>
          </a:p>
          <a:p>
            <a:pPr>
              <a:lnSpc>
                <a:spcPct val="100000"/>
              </a:lnSpc>
            </a:pPr>
            <a:r>
              <a:rPr lang="cs-CZ" dirty="0"/>
              <a:t>v praktiku otevřený systém – </a:t>
            </a:r>
            <a:r>
              <a:rPr lang="cs-CZ" dirty="0" err="1"/>
              <a:t>Kroghův</a:t>
            </a:r>
            <a:r>
              <a:rPr lang="cs-CZ" dirty="0"/>
              <a:t> spirometr </a:t>
            </a:r>
          </a:p>
          <a:p>
            <a:pPr lvl="1"/>
            <a:r>
              <a:rPr lang="cs-CZ" dirty="0"/>
              <a:t>vybavený natronovým vápnem – vychytává CO</a:t>
            </a:r>
            <a:r>
              <a:rPr lang="cs-CZ" baseline="-25000" dirty="0"/>
              <a:t>2</a:t>
            </a:r>
          </a:p>
          <a:p>
            <a:pPr lvl="1"/>
            <a:endParaRPr lang="cs-CZ" baseline="-25000" dirty="0"/>
          </a:p>
          <a:p>
            <a:pPr>
              <a:lnSpc>
                <a:spcPct val="100000"/>
              </a:lnSpc>
            </a:pPr>
            <a:r>
              <a:rPr lang="cs-CZ" b="1" dirty="0">
                <a:latin typeface="Arial" panose="020B0604020202020204" pitchFamily="34" charset="0"/>
                <a:cs typeface="Arial" panose="020B0604020202020204" pitchFamily="34" charset="0"/>
              </a:rPr>
              <a:t>Energetický ekvivalent kyslíku (EE)</a:t>
            </a:r>
            <a:r>
              <a:rPr lang="cs-CZ" sz="2000" dirty="0">
                <a:latin typeface="Arial" panose="020B0604020202020204" pitchFamily="34" charset="0"/>
                <a:cs typeface="Arial" panose="020B0604020202020204" pitchFamily="34" charset="0"/>
              </a:rPr>
              <a:t> – energie vztažená na l kyslíku</a:t>
            </a:r>
          </a:p>
          <a:p>
            <a:pPr lvl="1"/>
            <a:r>
              <a:rPr lang="cs-CZ" dirty="0">
                <a:latin typeface="Arial" panose="020B0604020202020204" pitchFamily="34" charset="0"/>
                <a:cs typeface="Arial" panose="020B0604020202020204" pitchFamily="34" charset="0"/>
              </a:rPr>
              <a:t>množství energie, které se uvolní při spotřebě 1 l kyslíku</a:t>
            </a:r>
          </a:p>
          <a:p>
            <a:pPr lvl="1"/>
            <a:r>
              <a:rPr lang="cs-CZ" dirty="0">
                <a:latin typeface="Arial" panose="020B0604020202020204" pitchFamily="34" charset="0"/>
                <a:cs typeface="Arial" panose="020B0604020202020204" pitchFamily="34" charset="0"/>
              </a:rPr>
              <a:t>univerzální konstanta pro výpočet energetického výdeje při smíšené stravě</a:t>
            </a:r>
          </a:p>
          <a:p>
            <a:pPr marL="658368" lvl="2">
              <a:lnSpc>
                <a:spcPct val="100000"/>
              </a:lnSpc>
            </a:pPr>
            <a:r>
              <a:rPr lang="cs-CZ" sz="2800" dirty="0">
                <a:latin typeface="Arial" panose="020B0604020202020204" pitchFamily="34" charset="0"/>
                <a:cs typeface="Arial" panose="020B0604020202020204" pitchFamily="34" charset="0"/>
              </a:rPr>
              <a:t>        EE = 20,19 </a:t>
            </a:r>
            <a:r>
              <a:rPr lang="cs-CZ" sz="2800" dirty="0" err="1">
                <a:latin typeface="Arial" panose="020B0604020202020204" pitchFamily="34" charset="0"/>
                <a:cs typeface="Arial" panose="020B0604020202020204" pitchFamily="34" charset="0"/>
              </a:rPr>
              <a:t>kJ</a:t>
            </a:r>
            <a:r>
              <a:rPr lang="cs-CZ" sz="2800" dirty="0">
                <a:latin typeface="Arial" panose="020B0604020202020204" pitchFamily="34" charset="0"/>
                <a:cs typeface="Arial" panose="020B0604020202020204" pitchFamily="34" charset="0"/>
              </a:rPr>
              <a:t> / litr O</a:t>
            </a:r>
            <a:r>
              <a:rPr lang="cs-CZ" sz="2800" baseline="-25000" dirty="0">
                <a:latin typeface="Arial" panose="020B0604020202020204" pitchFamily="34" charset="0"/>
                <a:cs typeface="Arial" panose="020B0604020202020204" pitchFamily="34" charset="0"/>
              </a:rPr>
              <a:t>2</a:t>
            </a:r>
          </a:p>
          <a:p>
            <a:pPr>
              <a:lnSpc>
                <a:spcPct val="100000"/>
              </a:lnSpc>
            </a:pPr>
            <a:r>
              <a:rPr lang="cs-CZ" b="1" dirty="0">
                <a:latin typeface="Arial" pitchFamily="34" charset="0"/>
                <a:cs typeface="Arial" pitchFamily="34" charset="0"/>
              </a:rPr>
              <a:t>EE živin:</a:t>
            </a:r>
          </a:p>
          <a:p>
            <a:pPr lvl="1"/>
            <a:r>
              <a:rPr lang="cs-CZ" dirty="0">
                <a:latin typeface="Arial" pitchFamily="34" charset="0"/>
                <a:cs typeface="Arial" pitchFamily="34" charset="0"/>
              </a:rPr>
              <a:t>Glukóza 21,4 </a:t>
            </a:r>
            <a:r>
              <a:rPr lang="cs-CZ" dirty="0" err="1">
                <a:latin typeface="Arial" pitchFamily="34" charset="0"/>
                <a:cs typeface="Arial" pitchFamily="34" charset="0"/>
              </a:rPr>
              <a:t>kJ</a:t>
            </a:r>
            <a:r>
              <a:rPr lang="cs-CZ" dirty="0">
                <a:latin typeface="Arial" pitchFamily="34" charset="0"/>
                <a:cs typeface="Arial" pitchFamily="34" charset="0"/>
              </a:rPr>
              <a:t> / litr O</a:t>
            </a:r>
            <a:r>
              <a:rPr lang="cs-CZ" baseline="-25000" dirty="0">
                <a:latin typeface="Arial" pitchFamily="34" charset="0"/>
                <a:cs typeface="Arial" pitchFamily="34" charset="0"/>
              </a:rPr>
              <a:t>2</a:t>
            </a:r>
          </a:p>
          <a:p>
            <a:pPr lvl="1"/>
            <a:r>
              <a:rPr lang="cs-CZ" dirty="0">
                <a:latin typeface="Arial" pitchFamily="34" charset="0"/>
                <a:cs typeface="Arial" pitchFamily="34" charset="0"/>
              </a:rPr>
              <a:t>Proteiny 18,8 </a:t>
            </a:r>
            <a:r>
              <a:rPr lang="cs-CZ" dirty="0" err="1">
                <a:latin typeface="Arial" pitchFamily="34" charset="0"/>
                <a:cs typeface="Arial" pitchFamily="34" charset="0"/>
              </a:rPr>
              <a:t>kJ</a:t>
            </a:r>
            <a:r>
              <a:rPr lang="cs-CZ" dirty="0">
                <a:latin typeface="Arial" pitchFamily="34" charset="0"/>
                <a:cs typeface="Arial" pitchFamily="34" charset="0"/>
              </a:rPr>
              <a:t> / litr O</a:t>
            </a:r>
            <a:r>
              <a:rPr lang="cs-CZ" baseline="-25000" dirty="0">
                <a:latin typeface="Arial" pitchFamily="34" charset="0"/>
                <a:cs typeface="Arial" pitchFamily="34" charset="0"/>
              </a:rPr>
              <a:t>2</a:t>
            </a:r>
            <a:endParaRPr lang="cs-CZ" dirty="0">
              <a:latin typeface="Arial" pitchFamily="34" charset="0"/>
              <a:cs typeface="Arial" pitchFamily="34" charset="0"/>
            </a:endParaRPr>
          </a:p>
          <a:p>
            <a:pPr lvl="1"/>
            <a:r>
              <a:rPr lang="cs-CZ" dirty="0">
                <a:latin typeface="Arial" pitchFamily="34" charset="0"/>
                <a:cs typeface="Arial" pitchFamily="34" charset="0"/>
              </a:rPr>
              <a:t>Lipidy 19,6 </a:t>
            </a:r>
            <a:r>
              <a:rPr lang="cs-CZ" dirty="0" err="1">
                <a:latin typeface="Arial" pitchFamily="34" charset="0"/>
                <a:cs typeface="Arial" pitchFamily="34" charset="0"/>
              </a:rPr>
              <a:t>kJ</a:t>
            </a:r>
            <a:r>
              <a:rPr lang="cs-CZ" dirty="0">
                <a:latin typeface="Arial" pitchFamily="34" charset="0"/>
                <a:cs typeface="Arial" pitchFamily="34" charset="0"/>
              </a:rPr>
              <a:t> / litr O</a:t>
            </a:r>
            <a:r>
              <a:rPr lang="cs-CZ" baseline="-25000" dirty="0">
                <a:latin typeface="Arial" pitchFamily="34" charset="0"/>
                <a:cs typeface="Arial" pitchFamily="34" charset="0"/>
              </a:rPr>
              <a:t>2</a:t>
            </a:r>
            <a:endParaRPr lang="cs-CZ" dirty="0">
              <a:latin typeface="Arial" pitchFamily="34" charset="0"/>
              <a:cs typeface="Arial" pitchFamily="34" charset="0"/>
            </a:endParaRPr>
          </a:p>
          <a:p>
            <a:pPr>
              <a:lnSpc>
                <a:spcPct val="100000"/>
              </a:lnSpc>
            </a:pPr>
            <a:endParaRPr lang="cs-CZ" dirty="0"/>
          </a:p>
        </p:txBody>
      </p:sp>
    </p:spTree>
    <p:extLst>
      <p:ext uri="{BB962C8B-B14F-4D97-AF65-F5344CB8AC3E}">
        <p14:creationId xmlns:p14="http://schemas.microsoft.com/office/powerpoint/2010/main" val="2047629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Respirační kvocient (RQ)</a:t>
            </a:r>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a:t>Poměr: vyprodukovaný CO2 / přijatý O2</a:t>
            </a:r>
          </a:p>
          <a:p>
            <a:pPr>
              <a:lnSpc>
                <a:spcPct val="100000"/>
              </a:lnSpc>
            </a:pPr>
            <a:r>
              <a:rPr lang="cs-CZ" dirty="0"/>
              <a:t>Poskytuje informaci ohledně zpracovaného substrátu</a:t>
            </a:r>
          </a:p>
          <a:p>
            <a:pPr lvl="1"/>
            <a:r>
              <a:rPr lang="cs-CZ" dirty="0"/>
              <a:t>Sacharidy: RQ = 1 – stejný poměr C a O jako ve vodě</a:t>
            </a:r>
          </a:p>
          <a:p>
            <a:pPr lvl="1"/>
            <a:r>
              <a:rPr lang="cs-CZ" dirty="0"/>
              <a:t>Lipidy: RQ = 0,7 – obsahují méně kyslíku</a:t>
            </a:r>
          </a:p>
          <a:p>
            <a:pPr lvl="1"/>
            <a:r>
              <a:rPr lang="cs-CZ" dirty="0"/>
              <a:t>Proteiny: RQ = 0,8 - 0,9 – komplikovanější, protože se musí počítat i s močí</a:t>
            </a:r>
          </a:p>
          <a:p>
            <a:pPr lvl="1"/>
            <a:r>
              <a:rPr lang="cs-CZ" dirty="0"/>
              <a:t>Běžná smíšená potrava: RQ=0,85</a:t>
            </a:r>
          </a:p>
          <a:p>
            <a:pPr lvl="1"/>
            <a:r>
              <a:rPr lang="cs-CZ" dirty="0" err="1"/>
              <a:t>Glukogeneze</a:t>
            </a:r>
            <a:r>
              <a:rPr lang="cs-CZ" dirty="0"/>
              <a:t>: RQ </a:t>
            </a:r>
            <a:r>
              <a:rPr lang="cs-CZ" dirty="0">
                <a:latin typeface="Arial"/>
                <a:cs typeface="Arial"/>
              </a:rPr>
              <a:t>≈ 0,4</a:t>
            </a:r>
            <a:endParaRPr lang="cs-CZ" dirty="0"/>
          </a:p>
          <a:p>
            <a:pPr lvl="1"/>
            <a:r>
              <a:rPr lang="cs-CZ" dirty="0"/>
              <a:t>Lipolýza : RQ </a:t>
            </a:r>
            <a:r>
              <a:rPr lang="cs-CZ" dirty="0">
                <a:cs typeface="Arial"/>
              </a:rPr>
              <a:t>≈ 0,7</a:t>
            </a:r>
            <a:endParaRPr lang="cs-CZ" dirty="0"/>
          </a:p>
          <a:p>
            <a:pPr lvl="1"/>
            <a:r>
              <a:rPr lang="cs-CZ" dirty="0" err="1"/>
              <a:t>Lipogeneze</a:t>
            </a:r>
            <a:r>
              <a:rPr lang="cs-CZ" dirty="0"/>
              <a:t> : RQ </a:t>
            </a:r>
            <a:r>
              <a:rPr lang="cs-CZ" dirty="0">
                <a:cs typeface="Arial"/>
              </a:rPr>
              <a:t>≈ 2,75</a:t>
            </a:r>
          </a:p>
          <a:p>
            <a:pPr lvl="1"/>
            <a:r>
              <a:rPr lang="cs-CZ" dirty="0"/>
              <a:t>Na lačno, při hladovění: RQ &lt; 0,85 – </a:t>
            </a:r>
            <a:r>
              <a:rPr lang="cs-CZ" dirty="0" err="1"/>
              <a:t>lypolýza</a:t>
            </a:r>
            <a:r>
              <a:rPr lang="cs-CZ" dirty="0"/>
              <a:t>, glukoneogeneze</a:t>
            </a:r>
          </a:p>
          <a:p>
            <a:pPr>
              <a:lnSpc>
                <a:spcPct val="100000"/>
              </a:lnSpc>
            </a:pPr>
            <a:r>
              <a:rPr lang="cs-CZ" dirty="0"/>
              <a:t>Jiné faktory ovlivňující RQ</a:t>
            </a:r>
          </a:p>
          <a:p>
            <a:pPr lvl="1"/>
            <a:r>
              <a:rPr lang="cs-CZ" dirty="0"/>
              <a:t>Hyperventilace RQ &gt; 1 je vydýcháván CO2</a:t>
            </a:r>
          </a:p>
          <a:p>
            <a:pPr lvl="1"/>
            <a:r>
              <a:rPr lang="cs-CZ" dirty="0"/>
              <a:t>Během zátěže nebo při metabolické acidóze RQ &gt; 1</a:t>
            </a:r>
          </a:p>
          <a:p>
            <a:pPr lvl="1"/>
            <a:r>
              <a:rPr lang="cs-CZ" dirty="0"/>
              <a:t>Volní hypoventilace nebo metabolická alkalóza může  RQ &lt; 0,7 </a:t>
            </a:r>
          </a:p>
          <a:p>
            <a:pPr lvl="1"/>
            <a:r>
              <a:rPr lang="cs-CZ" dirty="0"/>
              <a:t>Podle orgánů – mozek RQ=1 (jí sacharidy), žaludek RQ &lt; 1</a:t>
            </a:r>
          </a:p>
        </p:txBody>
      </p:sp>
    </p:spTree>
    <p:extLst>
      <p:ext uri="{BB962C8B-B14F-4D97-AF65-F5344CB8AC3E}">
        <p14:creationId xmlns:p14="http://schemas.microsoft.com/office/powerpoint/2010/main" val="3389332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Fyziologický ústav, Lékařská fakulta Masarykovy univerzity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Respirační kvocient (RQ)</a:t>
            </a:r>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a:t>Poměr: vyprodukovaný CO2 / přijatý O2</a:t>
            </a:r>
          </a:p>
          <a:p>
            <a:pPr>
              <a:lnSpc>
                <a:spcPct val="100000"/>
              </a:lnSpc>
            </a:pPr>
            <a:r>
              <a:rPr lang="cs-CZ" dirty="0"/>
              <a:t>Poskytuje informaci ohledně zpracovaného substrátu</a:t>
            </a:r>
          </a:p>
          <a:p>
            <a:pPr lvl="1"/>
            <a:r>
              <a:rPr lang="cs-CZ" dirty="0"/>
              <a:t>Sacharidy: RQ = 1 – stejný poměr C a O jako ve vodě</a:t>
            </a:r>
          </a:p>
          <a:p>
            <a:pPr lvl="1"/>
            <a:r>
              <a:rPr lang="cs-CZ" dirty="0"/>
              <a:t>Lipidy: RQ = 0,7 – obsahují méně kyslíku</a:t>
            </a:r>
          </a:p>
          <a:p>
            <a:pPr lvl="1"/>
            <a:r>
              <a:rPr lang="cs-CZ" dirty="0"/>
              <a:t>Proteiny: RQ = 0,8 - 0,9 – komplikovanější, protože se musí počítat i s močí</a:t>
            </a:r>
          </a:p>
          <a:p>
            <a:pPr lvl="1"/>
            <a:r>
              <a:rPr lang="cs-CZ" dirty="0"/>
              <a:t>Běžná smíšená potrava: RQ=0,85</a:t>
            </a:r>
          </a:p>
          <a:p>
            <a:pPr lvl="1"/>
            <a:r>
              <a:rPr lang="cs-CZ" dirty="0" err="1"/>
              <a:t>Glukogeneze</a:t>
            </a:r>
            <a:r>
              <a:rPr lang="cs-CZ" dirty="0"/>
              <a:t>: RQ </a:t>
            </a:r>
            <a:r>
              <a:rPr lang="cs-CZ" dirty="0">
                <a:latin typeface="Arial"/>
                <a:cs typeface="Arial"/>
              </a:rPr>
              <a:t>≈ 0,4</a:t>
            </a:r>
            <a:endParaRPr lang="cs-CZ" dirty="0"/>
          </a:p>
          <a:p>
            <a:pPr lvl="1"/>
            <a:r>
              <a:rPr lang="cs-CZ" dirty="0"/>
              <a:t>Lipolýza : RQ </a:t>
            </a:r>
            <a:r>
              <a:rPr lang="cs-CZ" dirty="0">
                <a:cs typeface="Arial"/>
              </a:rPr>
              <a:t>≈ 0,7</a:t>
            </a:r>
            <a:endParaRPr lang="cs-CZ" dirty="0"/>
          </a:p>
          <a:p>
            <a:pPr lvl="1"/>
            <a:r>
              <a:rPr lang="cs-CZ" dirty="0" err="1"/>
              <a:t>Lipogeneze</a:t>
            </a:r>
            <a:r>
              <a:rPr lang="cs-CZ" dirty="0"/>
              <a:t> : RQ </a:t>
            </a:r>
            <a:r>
              <a:rPr lang="cs-CZ" dirty="0">
                <a:cs typeface="Arial"/>
              </a:rPr>
              <a:t>≈ 2,75</a:t>
            </a:r>
          </a:p>
          <a:p>
            <a:pPr lvl="1"/>
            <a:r>
              <a:rPr lang="cs-CZ" dirty="0"/>
              <a:t>Na lačno, při hladovění: RQ &lt; 0,85 – </a:t>
            </a:r>
            <a:r>
              <a:rPr lang="cs-CZ" dirty="0" err="1"/>
              <a:t>lypolýza</a:t>
            </a:r>
            <a:r>
              <a:rPr lang="cs-CZ" dirty="0"/>
              <a:t>, glukoneogeneze</a:t>
            </a:r>
          </a:p>
          <a:p>
            <a:pPr>
              <a:lnSpc>
                <a:spcPct val="100000"/>
              </a:lnSpc>
            </a:pPr>
            <a:r>
              <a:rPr lang="cs-CZ" dirty="0"/>
              <a:t>Jiné faktory ovlivňující RQ</a:t>
            </a:r>
          </a:p>
          <a:p>
            <a:pPr lvl="1"/>
            <a:r>
              <a:rPr lang="cs-CZ" dirty="0"/>
              <a:t>Hyperventilace RQ &gt; 1 je vydýcháván CO2</a:t>
            </a:r>
          </a:p>
          <a:p>
            <a:pPr lvl="1"/>
            <a:r>
              <a:rPr lang="cs-CZ" dirty="0"/>
              <a:t>Během zátěže nebo při metabolické acidóze RQ &gt; 1</a:t>
            </a:r>
          </a:p>
          <a:p>
            <a:pPr lvl="1"/>
            <a:r>
              <a:rPr lang="cs-CZ" dirty="0"/>
              <a:t>Volní hypoventilace nebo metabolická alkalóza může  RQ &lt; 0,7 </a:t>
            </a:r>
          </a:p>
          <a:p>
            <a:pPr lvl="1"/>
            <a:r>
              <a:rPr lang="cs-CZ" dirty="0"/>
              <a:t>Podle orgánů – mozek RQ=0,97-0,99 (jí sacharidy), žaludek RQ &lt; 1</a:t>
            </a:r>
          </a:p>
        </p:txBody>
      </p:sp>
    </p:spTree>
    <p:extLst>
      <p:ext uri="{BB962C8B-B14F-4D97-AF65-F5344CB8AC3E}">
        <p14:creationId xmlns:p14="http://schemas.microsoft.com/office/powerpoint/2010/main" val="98602998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v6.potx" id="{97EFCD77-9C4E-4C7F-B5A1-8993D087E5E5}" vid="{FF9757C8-6D5C-48A5-8A1A-93F5EE3A3CA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Prezentace-MED-CZ-v6</Template>
  <TotalTime>5136</TotalTime>
  <Words>1555</Words>
  <Application>Microsoft Office PowerPoint</Application>
  <PresentationFormat>Širokoúhlá obrazovka</PresentationFormat>
  <Paragraphs>193</Paragraphs>
  <Slides>15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15</vt:i4>
      </vt:variant>
    </vt:vector>
  </HeadingPairs>
  <TitlesOfParts>
    <vt:vector size="22" baseType="lpstr">
      <vt:lpstr>Arial</vt:lpstr>
      <vt:lpstr>Calibri</vt:lpstr>
      <vt:lpstr>Cambria Math</vt:lpstr>
      <vt:lpstr>Tahoma</vt:lpstr>
      <vt:lpstr>Times New Roman</vt:lpstr>
      <vt:lpstr>Wingdings</vt:lpstr>
      <vt:lpstr>Prezentace_MU_CZ</vt:lpstr>
      <vt:lpstr>Metabolismus, výživa, jídelníček</vt:lpstr>
      <vt:lpstr>Stanovení energetického výdeje nepřímou kalorimetrií a výpočtem</vt:lpstr>
      <vt:lpstr>Metabolismus</vt:lpstr>
      <vt:lpstr>Kalorimetrie</vt:lpstr>
      <vt:lpstr>Přímá kalorimetrie</vt:lpstr>
      <vt:lpstr>Spalné teplo</vt:lpstr>
      <vt:lpstr>Nepřímá kalorimetrie</vt:lpstr>
      <vt:lpstr>Respirační kvocient (RQ)</vt:lpstr>
      <vt:lpstr>Respirační kvocient (RQ)</vt:lpstr>
      <vt:lpstr>Dusíková bilance</vt:lpstr>
      <vt:lpstr>Bazální metabolismus</vt:lpstr>
      <vt:lpstr>Měření spotřeby O2 v praktiku</vt:lpstr>
      <vt:lpstr>Aktuální energetický výdej (AEE)</vt:lpstr>
      <vt:lpstr>Výpočet energetického výdeje rovnicí</vt:lpstr>
      <vt:lpstr>Závěry </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Ukázka prezentace LF MU  v jednotném vizuálním stylu MU</dc:title>
  <dc:creator>Martin Komenda</dc:creator>
  <cp:lastModifiedBy>Zuzana Nováková</cp:lastModifiedBy>
  <cp:revision>312</cp:revision>
  <cp:lastPrinted>1601-01-01T00:00:00Z</cp:lastPrinted>
  <dcterms:created xsi:type="dcterms:W3CDTF">2018-10-05T10:13:37Z</dcterms:created>
  <dcterms:modified xsi:type="dcterms:W3CDTF">2021-03-03T15:11:28Z</dcterms:modified>
</cp:coreProperties>
</file>