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7" r:id="rId3"/>
    <p:sldId id="279" r:id="rId4"/>
    <p:sldId id="280" r:id="rId5"/>
    <p:sldId id="281" r:id="rId6"/>
    <p:sldId id="285" r:id="rId7"/>
    <p:sldId id="286" r:id="rId8"/>
    <p:sldId id="287" r:id="rId9"/>
    <p:sldId id="288" r:id="rId10"/>
    <p:sldId id="292" r:id="rId11"/>
    <p:sldId id="290" r:id="rId12"/>
    <p:sldId id="291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708">
          <p15:clr>
            <a:srgbClr val="A4A3A4"/>
          </p15:clr>
        </p15:guide>
        <p15:guide id="12" orient="horz" pos="3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5AC8AF"/>
    <a:srgbClr val="0000DC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8" d="100"/>
          <a:sy n="88" d="100"/>
        </p:scale>
        <p:origin x="114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708"/>
        <p:guide orient="horz" pos="3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7. – 9.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Sinusová respirační arytmie (RSA)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11265"/>
            <a:ext cx="11388172" cy="45146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Mechanismy podílející se na vzniku RSA (není jasné, který je hlavní):</a:t>
            </a:r>
          </a:p>
          <a:p>
            <a:pPr lvl="1">
              <a:spcBef>
                <a:spcPts val="400"/>
              </a:spcBef>
            </a:pPr>
            <a:r>
              <a:rPr lang="cs-CZ" b="1" dirty="0"/>
              <a:t>Baroreflex</a:t>
            </a:r>
            <a:r>
              <a:rPr lang="cs-CZ" dirty="0"/>
              <a:t>: v </a:t>
            </a:r>
            <a:r>
              <a:rPr lang="cs-CZ" dirty="0" err="1"/>
              <a:t>inspiriu</a:t>
            </a:r>
            <a:r>
              <a:rPr lang="cs-CZ" dirty="0"/>
              <a:t> – pokles </a:t>
            </a:r>
            <a:r>
              <a:rPr lang="cs-CZ" dirty="0" err="1"/>
              <a:t>intratorakálního</a:t>
            </a:r>
            <a:r>
              <a:rPr lang="cs-CZ" dirty="0"/>
              <a:t> tlaku → ↑plnění srdce (zvýšení tlakového gradientu) → ↑systolický výdej → ↑TK (TK = SF * SV * TPR) → zaznamenají baroreceptory → přes baroreflex (zpoždění cca 2 s) → ↓SF (projeví se až ve výdechu) → ↓TK</a:t>
            </a:r>
          </a:p>
          <a:p>
            <a:pPr lvl="1">
              <a:spcBef>
                <a:spcPts val="400"/>
              </a:spcBef>
            </a:pPr>
            <a:r>
              <a:rPr lang="cs-CZ" b="1" dirty="0"/>
              <a:t>Centrální generátor</a:t>
            </a:r>
            <a:r>
              <a:rPr lang="cs-CZ" dirty="0"/>
              <a:t>: iradiace impulzů z respiračního do </a:t>
            </a:r>
            <a:r>
              <a:rPr lang="cs-CZ" dirty="0" err="1"/>
              <a:t>kardiomotorického</a:t>
            </a:r>
            <a:r>
              <a:rPr lang="cs-CZ" dirty="0"/>
              <a:t> centra v prodloužené míše</a:t>
            </a:r>
          </a:p>
          <a:p>
            <a:pPr lvl="1">
              <a:spcBef>
                <a:spcPts val="400"/>
              </a:spcBef>
            </a:pPr>
            <a:r>
              <a:rPr lang="cs-CZ" dirty="0" err="1"/>
              <a:t>Bainbridgeův</a:t>
            </a:r>
            <a:r>
              <a:rPr lang="cs-CZ" dirty="0"/>
              <a:t> reflex: zvýšení žilního návratu při nádechu – rozpětí síní – podráždění </a:t>
            </a:r>
            <a:r>
              <a:rPr lang="cs-CZ" dirty="0" err="1"/>
              <a:t>stretch</a:t>
            </a:r>
            <a:r>
              <a:rPr lang="cs-CZ" dirty="0"/>
              <a:t> receptorů – stimulace vagu – stimulace SA uzlu</a:t>
            </a:r>
          </a:p>
          <a:p>
            <a:pPr lvl="1">
              <a:spcBef>
                <a:spcPts val="400"/>
              </a:spcBef>
            </a:pPr>
            <a:r>
              <a:rPr lang="cs-CZ" dirty="0"/>
              <a:t>Lokální zdroj – mechanické napínání SA uzlu v nádechu urychluje jeho depolarizaci (slabá RSA přítomná i u transplantovaného srdce)</a:t>
            </a:r>
          </a:p>
          <a:p>
            <a:pPr lvl="1">
              <a:spcBef>
                <a:spcPts val="400"/>
              </a:spcBef>
            </a:pPr>
            <a:r>
              <a:rPr lang="cs-CZ" dirty="0"/>
              <a:t>Další: reflexy z plic ovlivňující aktivitu vagu, chemoreflex (oscilace pCO2, pO2, pH během dýchání)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371649" y="4321640"/>
            <a:ext cx="11482893" cy="2862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131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Tepová frekvence při změnách polohy těla</a:t>
            </a:r>
            <a:br>
              <a:rPr lang="cs-CZ" dirty="0"/>
            </a:br>
            <a:r>
              <a:rPr lang="cs-CZ" sz="3200" b="0" dirty="0"/>
              <a:t>(demonstrace funkce baroreflexu)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589313"/>
            <a:ext cx="11482893" cy="47570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Při změnách polohy těla v gravitačním poli dochází k změnám TK v závislosti na poloze vůči srdci (efekt hydrostatického tlaku). Změny TK v horní polovině těla jsou minimalizovány pomocí krátkodobé regulace TK (baroreflexu).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Klinostatická</a:t>
            </a:r>
            <a:r>
              <a:rPr lang="cs-CZ" sz="2400" dirty="0"/>
              <a:t> reakce – změna polohy ze stoje do lehu</a:t>
            </a:r>
            <a:br>
              <a:rPr lang="cs-CZ" sz="2400" dirty="0"/>
            </a:br>
            <a:r>
              <a:rPr lang="cs-CZ" sz="2000" dirty="0"/>
              <a:t>↑žilní návrat krve z dolní poloviny těla → ↑plnění srdce (</a:t>
            </a:r>
            <a:r>
              <a:rPr lang="cs-CZ" sz="2000" dirty="0" err="1"/>
              <a:t>preload</a:t>
            </a:r>
            <a:r>
              <a:rPr lang="cs-CZ" sz="2000" dirty="0"/>
              <a:t>) → ↑SV → ↑TK </a:t>
            </a:r>
            <a:br>
              <a:rPr lang="cs-CZ" sz="2000" dirty="0"/>
            </a:br>
            <a:r>
              <a:rPr lang="cs-CZ" sz="2000" dirty="0"/>
              <a:t>→ přes baroreflex  dojde k ↓SF a ↓TPR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Ortostatická reakce – změna polohy z lehu do stoje</a:t>
            </a:r>
            <a:br>
              <a:rPr lang="cs-CZ" sz="2400" dirty="0"/>
            </a:br>
            <a:r>
              <a:rPr lang="cs-CZ" sz="2000" dirty="0"/>
              <a:t>↓žilní návrat krve z dolní poloviny těla → ↓plnění srdce (</a:t>
            </a:r>
            <a:r>
              <a:rPr lang="cs-CZ" sz="2000" dirty="0" err="1"/>
              <a:t>preload</a:t>
            </a:r>
            <a:r>
              <a:rPr lang="cs-CZ" sz="2000" dirty="0"/>
              <a:t>) → ↓SV → ↓TK </a:t>
            </a:r>
            <a:br>
              <a:rPr lang="cs-CZ" sz="2000" dirty="0"/>
            </a:br>
            <a:r>
              <a:rPr lang="cs-CZ" sz="2000" dirty="0"/>
              <a:t>→ přes baroreflex  dojde k ↑SF a ↑TPR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Odpověď srdeční větvě baroreflexu je rychlejší ale méně účinná– SF roste během 1 s od poklesu TK, zabrání poklesu </a:t>
            </a:r>
            <a:r>
              <a:rPr lang="cs-CZ" sz="2000" dirty="0" err="1"/>
              <a:t>perfúze</a:t>
            </a:r>
            <a:r>
              <a:rPr lang="cs-CZ" sz="2000" dirty="0"/>
              <a:t> mozku v prvních sekundách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Periferní větev baroreflexu reaguje pomaleji ale je účinnější – TPR roste po cca 6 s, stabilizuje TK po další čas stání → v průběhu stání SF klesá na klidovou </a:t>
            </a:r>
            <a:r>
              <a:rPr lang="cs-CZ" sz="2400" dirty="0"/>
              <a:t>hodnotu</a:t>
            </a:r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145429" cy="451576"/>
          </a:xfrm>
        </p:spPr>
        <p:txBody>
          <a:bodyPr/>
          <a:lstStyle/>
          <a:p>
            <a:r>
              <a:rPr lang="cs-CZ" dirty="0"/>
              <a:t>Změny tepové frekvence </a:t>
            </a:r>
            <a:r>
              <a:rPr lang="cs-CZ" sz="3600" dirty="0"/>
              <a:t>vlivem pracovní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2143" y="1135063"/>
            <a:ext cx="1182188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Pracující sval má zvýšené metabolické nároky – dochází k zvýšenému prokrvení (metabolická autoregulace krevního průtoku)</a:t>
            </a:r>
          </a:p>
          <a:p>
            <a:pPr>
              <a:lnSpc>
                <a:spcPct val="100000"/>
              </a:lnSpc>
            </a:pPr>
            <a:r>
              <a:rPr lang="cs-CZ" dirty="0"/>
              <a:t>Fyzická práce zvyšuje aktivitu sympatiku („</a:t>
            </a:r>
            <a:r>
              <a:rPr lang="cs-CZ" dirty="0" err="1"/>
              <a:t>ergotropní</a:t>
            </a:r>
            <a:r>
              <a:rPr lang="cs-CZ" dirty="0"/>
              <a:t> systém“) </a:t>
            </a:r>
            <a:r>
              <a:rPr lang="cs-CZ" sz="2400" dirty="0"/>
              <a:t>- anticipace</a:t>
            </a:r>
          </a:p>
          <a:p>
            <a:pPr lvl="1"/>
            <a:r>
              <a:rPr lang="cs-CZ" dirty="0"/>
              <a:t>Dochází ke kompenzační vazokonstrikci v cévách tkání, které zrovna nejsou metabolicky zatíženy (GIT, kůže). To zabezpečí redistribuci krve.</a:t>
            </a:r>
          </a:p>
          <a:p>
            <a:pPr>
              <a:lnSpc>
                <a:spcPct val="100000"/>
              </a:lnSpc>
            </a:pPr>
            <a:r>
              <a:rPr lang="cs-CZ" dirty="0"/>
              <a:t>To vše ovlivní srdeční činnost:</a:t>
            </a:r>
          </a:p>
          <a:p>
            <a:pPr lvl="1"/>
            <a:r>
              <a:rPr lang="cs-CZ" dirty="0"/>
              <a:t>Vazodilatace ve svalech → ↓TPR → ↓TK → baroreflex → ↑SF</a:t>
            </a:r>
          </a:p>
          <a:p>
            <a:pPr lvl="1"/>
            <a:r>
              <a:rPr lang="cs-CZ" dirty="0"/>
              <a:t>Sympatikus (může být aktivován přímo prací svalů): ↑SF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Sportovní srdce – adaptace na dlouhodobou zátěž – nižší klidová SF</a:t>
            </a:r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sk-SK" dirty="0"/>
              <a:t>Tep (</a:t>
            </a:r>
            <a:r>
              <a:rPr lang="sk-SK" dirty="0" err="1"/>
              <a:t>pulsus</a:t>
            </a:r>
            <a:r>
              <a:rPr lang="sk-SK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91049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Mechanický projev srdeční činnosti hmatný v periferii</a:t>
            </a:r>
          </a:p>
          <a:p>
            <a:pPr>
              <a:lnSpc>
                <a:spcPct val="100000"/>
              </a:lnSpc>
            </a:pPr>
            <a:r>
              <a:rPr lang="cs-CZ" dirty="0"/>
              <a:t>Mechanická (tlaková) vlna, která vzniká v ejekční fázi systoly komor a šíří se arteriemi do periferie (pulzová vlna) </a:t>
            </a:r>
          </a:p>
          <a:p>
            <a:pPr>
              <a:lnSpc>
                <a:spcPct val="100000"/>
              </a:lnSpc>
            </a:pPr>
            <a:r>
              <a:rPr lang="cs-CZ" dirty="0"/>
              <a:t>Jednoduše </a:t>
            </a:r>
            <a:r>
              <a:rPr lang="cs-CZ" dirty="0" err="1"/>
              <a:t>vyšetřitelný</a:t>
            </a:r>
            <a:r>
              <a:rPr lang="cs-CZ" dirty="0"/>
              <a:t> palpací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22910" y="1825625"/>
            <a:ext cx="522351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685800"/>
            <a:ext cx="5335331" cy="42405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2" y="4883324"/>
            <a:ext cx="6616018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3797580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Tep hmatáme na: </a:t>
            </a:r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radialis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carotis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femoralis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brachialis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poplitea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tibialis</a:t>
            </a:r>
            <a:r>
              <a:rPr lang="cs-CZ" dirty="0"/>
              <a:t> </a:t>
            </a:r>
            <a:r>
              <a:rPr lang="cs-CZ" dirty="0" err="1"/>
              <a:t>posterior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dorsalis </a:t>
            </a:r>
            <a:r>
              <a:rPr lang="cs-CZ" dirty="0" err="1"/>
              <a:t>pedis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682344" y="0"/>
            <a:ext cx="6237520" cy="6697799"/>
            <a:chOff x="5920740" y="25855"/>
            <a:chExt cx="6168946" cy="670702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5" r="46875" b="20828"/>
            <a:stretch/>
          </p:blipFill>
          <p:spPr>
            <a:xfrm>
              <a:off x="6583680" y="25855"/>
              <a:ext cx="3257550" cy="6623407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6846570" y="651510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carotis</a:t>
              </a:r>
              <a:endParaRPr lang="cs-CZ" sz="20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9806940" y="2928104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radialis</a:t>
              </a:r>
              <a:endParaRPr lang="cs-CZ" sz="20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951220" y="281963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femotalis</a:t>
              </a:r>
              <a:endParaRPr lang="cs-CZ" sz="20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9345930" y="4463296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poplitea</a:t>
              </a:r>
              <a:endParaRPr lang="cs-CZ" sz="20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9448800" y="5501998"/>
              <a:ext cx="2640886" cy="41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tibialis</a:t>
              </a:r>
              <a:r>
                <a:rPr lang="cs-CZ" sz="2000" dirty="0"/>
                <a:t> </a:t>
              </a:r>
              <a:r>
                <a:rPr lang="cs-CZ" sz="2000" dirty="0" err="1"/>
                <a:t>posterior</a:t>
              </a:r>
              <a:endParaRPr lang="cs-CZ" sz="20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496425" y="6003876"/>
              <a:ext cx="2116455" cy="729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Dorsalis</a:t>
              </a:r>
              <a:br>
                <a:rPr lang="cs-CZ" sz="2000" dirty="0"/>
              </a:br>
              <a:r>
                <a:rPr lang="cs-CZ" sz="2000" dirty="0"/>
                <a:t> </a:t>
              </a:r>
              <a:r>
                <a:rPr lang="cs-CZ" sz="2000" dirty="0" err="1"/>
                <a:t>pedis</a:t>
              </a:r>
              <a:endParaRPr lang="cs-CZ" sz="20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920740" y="1943338"/>
              <a:ext cx="150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aorta </a:t>
              </a:r>
              <a:r>
                <a:rPr lang="cs-CZ" sz="2000" dirty="0" err="1"/>
                <a:t>abdominalis</a:t>
              </a:r>
              <a:endParaRPr lang="cs-CZ" sz="20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9841230" y="203477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brachialis</a:t>
              </a:r>
              <a:endParaRPr lang="cs-CZ" sz="2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9810750" y="14899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axillaris</a:t>
              </a:r>
              <a:endParaRPr lang="cs-CZ" sz="2000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8686800" y="117294"/>
              <a:ext cx="141351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9403080" y="9565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subclavis</a:t>
              </a:r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Frekvence: počet tepů za minutu (</a:t>
            </a:r>
            <a:r>
              <a:rPr lang="cs-CZ" dirty="0" err="1"/>
              <a:t>bpm</a:t>
            </a:r>
            <a:r>
              <a:rPr lang="cs-CZ" dirty="0"/>
              <a:t>, beat per </a:t>
            </a:r>
            <a:r>
              <a:rPr lang="cs-CZ" dirty="0" err="1"/>
              <a:t>minute</a:t>
            </a:r>
            <a:r>
              <a:rPr lang="cs-CZ" dirty="0"/>
              <a:t>) = tepová frekvence</a:t>
            </a:r>
          </a:p>
          <a:p>
            <a:pPr>
              <a:lnSpc>
                <a:spcPct val="100000"/>
              </a:lnSpc>
            </a:pPr>
            <a:r>
              <a:rPr lang="cs-CZ" dirty="0"/>
              <a:t>Kvalita: pravidelnost, síla, stlačitelnost</a:t>
            </a:r>
          </a:p>
          <a:p>
            <a:pPr>
              <a:lnSpc>
                <a:spcPct val="100000"/>
              </a:lnSpc>
            </a:pPr>
            <a:r>
              <a:rPr lang="cs-CZ" dirty="0"/>
              <a:t>Dle kvality popisujeme: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regularis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irregularis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celer (mrštný) – jednotlivé tepy mají krátké trvání – při periferní vazodilataci, aortální regurgitaci (</a:t>
            </a:r>
            <a:r>
              <a:rPr lang="cs-CZ" dirty="0" err="1"/>
              <a:t>Corriganův</a:t>
            </a:r>
            <a:r>
              <a:rPr lang="cs-CZ" dirty="0"/>
              <a:t> pulz: P. celer, </a:t>
            </a:r>
            <a:r>
              <a:rPr lang="cs-CZ" dirty="0" err="1"/>
              <a:t>altus</a:t>
            </a:r>
            <a:r>
              <a:rPr lang="cs-CZ" dirty="0"/>
              <a:t>, </a:t>
            </a:r>
            <a:r>
              <a:rPr lang="cs-CZ" dirty="0" err="1"/>
              <a:t>frequens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tardus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durus</a:t>
            </a:r>
            <a:r>
              <a:rPr lang="cs-CZ" dirty="0"/>
              <a:t> – těžko stlačitelný tep – hypertenze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mollis</a:t>
            </a:r>
            <a:r>
              <a:rPr lang="cs-CZ" dirty="0"/>
              <a:t> – lehce stlačitelný tep – hypotenze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magnus</a:t>
            </a:r>
            <a:r>
              <a:rPr lang="cs-CZ" dirty="0"/>
              <a:t> – velká amplituda tepu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parvus</a:t>
            </a:r>
            <a:r>
              <a:rPr lang="cs-CZ" dirty="0"/>
              <a:t> – malá amplituda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filiformis</a:t>
            </a:r>
            <a:r>
              <a:rPr lang="cs-CZ" dirty="0"/>
              <a:t> – nitkovitý tep – při šoku</a:t>
            </a:r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Tepová frekvence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Počet tepů za minutu (fyziologicky 60 – 100/min  v klidu)</a:t>
            </a:r>
          </a:p>
          <a:p>
            <a:pPr>
              <a:lnSpc>
                <a:spcPct val="100000"/>
              </a:lnSpc>
            </a:pPr>
            <a:r>
              <a:rPr lang="cs-CZ" dirty="0"/>
              <a:t>Tachykardie: zvýšení tepové frekvence </a:t>
            </a:r>
          </a:p>
          <a:p>
            <a:pPr>
              <a:lnSpc>
                <a:spcPct val="100000"/>
              </a:lnSpc>
            </a:pPr>
            <a:r>
              <a:rPr lang="cs-CZ" dirty="0"/>
              <a:t>Klidová tachykardie: TF nad 100/min</a:t>
            </a:r>
          </a:p>
          <a:p>
            <a:pPr>
              <a:lnSpc>
                <a:spcPct val="100000"/>
              </a:lnSpc>
            </a:pPr>
            <a:r>
              <a:rPr lang="cs-CZ" dirty="0"/>
              <a:t>Bradykardie: snížení tepové frekvence</a:t>
            </a:r>
          </a:p>
          <a:p>
            <a:pPr>
              <a:lnSpc>
                <a:spcPct val="100000"/>
              </a:lnSpc>
            </a:pPr>
            <a:r>
              <a:rPr lang="cs-CZ" dirty="0"/>
              <a:t>Klidová bradykardie: TF pod 60/min</a:t>
            </a:r>
          </a:p>
          <a:p>
            <a:pPr>
              <a:lnSpc>
                <a:spcPct val="100000"/>
              </a:lnSpc>
            </a:pPr>
            <a:r>
              <a:rPr lang="cs-CZ" dirty="0"/>
              <a:t>Arytmie: porucha srdečního rytmu (kromě sinusové respirační arytmie, viz dále)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Srdeční versus tepová frekvence</a:t>
            </a:r>
          </a:p>
          <a:p>
            <a:pPr lvl="1"/>
            <a:r>
              <a:rPr lang="cs-CZ" dirty="0"/>
              <a:t>Srdeční frekvence je počet srdečních cyklů za jednu minutu. Přesně stanovíme z EKG</a:t>
            </a:r>
          </a:p>
          <a:p>
            <a:pPr lvl="1"/>
            <a:r>
              <a:rPr lang="cs-CZ" dirty="0"/>
              <a:t>Tepová frekvence (stanovena jako počet pulzů naměřený na arterii za jednu minutu) obvykle odpovídá srdeční frekvenci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da-DK" dirty="0"/>
              <a:t>Ovlivnění srdeční frekvence autonomním nervovým systémem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643743"/>
            <a:ext cx="11482893" cy="47352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Autonomní nervový systém moduluje srdeční </a:t>
            </a:r>
            <a:r>
              <a:rPr lang="cs-CZ" dirty="0" err="1"/>
              <a:t>automacii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Parasympatikus – </a:t>
            </a:r>
            <a:r>
              <a:rPr lang="cs-CZ" dirty="0" err="1"/>
              <a:t>nervus</a:t>
            </a:r>
            <a:r>
              <a:rPr lang="cs-CZ" dirty="0"/>
              <a:t> vagus – „nervi </a:t>
            </a:r>
            <a:r>
              <a:rPr lang="cs-CZ" dirty="0" err="1"/>
              <a:t>retardantes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přes M2 receptory</a:t>
            </a:r>
          </a:p>
          <a:p>
            <a:pPr lvl="1"/>
            <a:r>
              <a:rPr lang="cs-CZ" dirty="0"/>
              <a:t>negativně </a:t>
            </a:r>
            <a:r>
              <a:rPr lang="cs-CZ" dirty="0" err="1"/>
              <a:t>chronotropní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pokles aktivity vagu = vzestup SF; vzestup aktivity vagu = pokles SF</a:t>
            </a:r>
          </a:p>
          <a:p>
            <a:pPr>
              <a:lnSpc>
                <a:spcPct val="100000"/>
              </a:lnSpc>
            </a:pPr>
            <a:r>
              <a:rPr lang="cs-CZ" dirty="0"/>
              <a:t>Sympatikus – nervi </a:t>
            </a:r>
            <a:r>
              <a:rPr lang="cs-CZ" dirty="0" err="1"/>
              <a:t>cardiaci</a:t>
            </a:r>
            <a:r>
              <a:rPr lang="cs-CZ" dirty="0"/>
              <a:t> – „nervi </a:t>
            </a:r>
            <a:r>
              <a:rPr lang="cs-CZ" dirty="0" err="1"/>
              <a:t>accelerantes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přes </a:t>
            </a:r>
            <a:r>
              <a:rPr lang="el-GR" dirty="0"/>
              <a:t>β1 </a:t>
            </a:r>
            <a:r>
              <a:rPr lang="cs-CZ" dirty="0"/>
              <a:t>receptory</a:t>
            </a:r>
          </a:p>
          <a:p>
            <a:pPr lvl="1"/>
            <a:r>
              <a:rPr lang="cs-CZ" dirty="0"/>
              <a:t>pozitivně </a:t>
            </a:r>
            <a:r>
              <a:rPr lang="cs-CZ" dirty="0" err="1"/>
              <a:t>chronotropní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Vzestup aktivity sympatiku = vzestup SF	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dirty="0"/>
              <a:t>Sympatikus a parasympatikus obvykle působí současně, projeví se efekt toho z nich, který má aktuálně silnější aktivitu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Baroreflex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Reflexní mechanizmus pro krátkodobou regulaci arteriálního krevního tlaku. Optimální krevní tlak je důležitý zejména pro zachování optimální </a:t>
            </a:r>
            <a:r>
              <a:rPr lang="cs-CZ" dirty="0" err="1"/>
              <a:t>perfuze</a:t>
            </a:r>
            <a:r>
              <a:rPr lang="cs-CZ" dirty="0"/>
              <a:t> mozku. </a:t>
            </a:r>
          </a:p>
          <a:p>
            <a:pPr lvl="1"/>
            <a:r>
              <a:rPr lang="cs-CZ" dirty="0"/>
              <a:t>Střední arteriální krevní tlak je detekován baroreceptory v sinus </a:t>
            </a:r>
            <a:r>
              <a:rPr lang="cs-CZ" dirty="0" err="1"/>
              <a:t>aorticus</a:t>
            </a:r>
            <a:r>
              <a:rPr lang="cs-CZ" dirty="0"/>
              <a:t> a sinus </a:t>
            </a:r>
            <a:r>
              <a:rPr lang="cs-CZ" dirty="0" err="1"/>
              <a:t>caroticus</a:t>
            </a:r>
            <a:endParaRPr lang="cs-CZ" dirty="0"/>
          </a:p>
          <a:p>
            <a:pPr marL="324000" lvl="1" indent="0">
              <a:buNone/>
            </a:pPr>
            <a:r>
              <a:rPr lang="cs-CZ" dirty="0"/>
              <a:t>    -  </a:t>
            </a:r>
            <a:r>
              <a:rPr lang="cs-CZ" dirty="0" err="1"/>
              <a:t>stretch</a:t>
            </a:r>
            <a:r>
              <a:rPr lang="cs-CZ" dirty="0"/>
              <a:t>-receptory (reagují na protažení) </a:t>
            </a:r>
          </a:p>
          <a:p>
            <a:pPr lvl="1"/>
            <a:r>
              <a:rPr lang="cs-CZ" dirty="0"/>
              <a:t>Aferentní dráha: senzitivní vlákna </a:t>
            </a:r>
            <a:r>
              <a:rPr lang="cs-CZ" dirty="0" err="1"/>
              <a:t>nervus</a:t>
            </a:r>
            <a:r>
              <a:rPr lang="cs-CZ" dirty="0"/>
              <a:t> vagus a </a:t>
            </a:r>
            <a:r>
              <a:rPr lang="cs-CZ" dirty="0" err="1"/>
              <a:t>glosopharingeus</a:t>
            </a:r>
            <a:endParaRPr lang="cs-CZ" dirty="0"/>
          </a:p>
          <a:p>
            <a:pPr lvl="1"/>
            <a:r>
              <a:rPr lang="cs-CZ" dirty="0"/>
              <a:t>Centrum: jádro baroreflexu v prodloužené míše</a:t>
            </a:r>
          </a:p>
          <a:p>
            <a:pPr lvl="1"/>
            <a:r>
              <a:rPr lang="cs-CZ" dirty="0"/>
              <a:t>Eferentní dráhy: </a:t>
            </a:r>
          </a:p>
          <a:p>
            <a:pPr marL="895350" lvl="1" indent="-179388"/>
            <a:r>
              <a:rPr lang="cs-CZ" dirty="0"/>
              <a:t>Srdeční větev (změny SF a kontraktility)</a:t>
            </a:r>
          </a:p>
          <a:p>
            <a:pPr marL="1439863" lvl="1" indent="-179388" defTabSz="1436688"/>
            <a:r>
              <a:rPr lang="cs-CZ" dirty="0"/>
              <a:t>Parasympatické vlákna n. vagus </a:t>
            </a:r>
          </a:p>
          <a:p>
            <a:pPr marL="1439863" lvl="1" indent="-179388" defTabSz="1436688"/>
            <a:r>
              <a:rPr lang="cs-CZ" dirty="0"/>
              <a:t>Sympatická inervace srdce</a:t>
            </a:r>
          </a:p>
          <a:p>
            <a:pPr marL="895350" lvl="1" indent="-179388"/>
            <a:r>
              <a:rPr lang="cs-CZ" dirty="0"/>
              <a:t>Periferní větev (změny periferní rezistence - TPR)</a:t>
            </a:r>
          </a:p>
          <a:p>
            <a:pPr marL="1439863" lvl="1" indent="-179388"/>
            <a:r>
              <a:rPr lang="cs-CZ" dirty="0"/>
              <a:t>Sympatická vlákna </a:t>
            </a:r>
            <a:r>
              <a:rPr lang="cs-CZ" dirty="0" err="1"/>
              <a:t>inervující</a:t>
            </a:r>
            <a:r>
              <a:rPr lang="cs-CZ" dirty="0"/>
              <a:t> cévy</a:t>
            </a:r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Baroreflex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4694725" cy="52439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Mechanizmus: 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↓střední TK</a:t>
            </a:r>
            <a:endParaRPr lang="cs-CZ" altLang="sk-SK" sz="2400" dirty="0"/>
          </a:p>
          <a:p>
            <a:pPr>
              <a:lnSpc>
                <a:spcPct val="100000"/>
              </a:lnSpc>
            </a:pPr>
            <a:r>
              <a:rPr lang="cs-CZ" altLang="sk-SK" sz="2400" dirty="0"/>
              <a:t>↓aferentních signálů z baroreceptorů </a:t>
            </a:r>
          </a:p>
          <a:p>
            <a:pPr>
              <a:lnSpc>
                <a:spcPct val="100000"/>
              </a:lnSpc>
            </a:pPr>
            <a:r>
              <a:rPr lang="cs-CZ" altLang="sk-SK" sz="2400" dirty="0"/>
              <a:t>zpracování  centrem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↓aktivita vagu, ↑aktivita sympatiku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↑SF </a:t>
            </a:r>
            <a:r>
              <a:rPr lang="cs-CZ" altLang="sk-SK" sz="2000" dirty="0"/>
              <a:t>(a kontraktilita srdce)</a:t>
            </a:r>
            <a:r>
              <a:rPr lang="cs-CZ" altLang="sk-SK" sz="2400" b="1" dirty="0"/>
              <a:t> a ↑ TPR</a:t>
            </a:r>
            <a:br>
              <a:rPr lang="cs-CZ" altLang="sk-SK" sz="2400" b="1" dirty="0"/>
            </a:br>
            <a:r>
              <a:rPr lang="cs-CZ" altLang="sk-SK" sz="2400" dirty="0"/>
              <a:t>vzestupem SF a TPR dojde k nárůstu krevního tlaku </a:t>
            </a:r>
            <a:br>
              <a:rPr lang="cs-CZ" altLang="sk-SK" sz="2400" dirty="0"/>
            </a:br>
            <a:r>
              <a:rPr lang="cs-CZ" altLang="sk-SK" sz="2400" dirty="0"/>
              <a:t>(TK = SF * SV * TPR)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Vzestup TK vede k opačným dějům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2891" y="1195883"/>
            <a:ext cx="5372099" cy="55478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827554" y="280360"/>
            <a:ext cx="7231095" cy="5796766"/>
            <a:chOff x="4827554" y="280360"/>
            <a:chExt cx="7231095" cy="5796766"/>
          </a:xfrm>
        </p:grpSpPr>
        <p:grpSp>
          <p:nvGrpSpPr>
            <p:cNvPr id="9" name="Skupina 8"/>
            <p:cNvGrpSpPr/>
            <p:nvPr/>
          </p:nvGrpSpPr>
          <p:grpSpPr>
            <a:xfrm>
              <a:off x="4827554" y="280360"/>
              <a:ext cx="7231095" cy="5796766"/>
              <a:chOff x="4701824" y="280360"/>
              <a:chExt cx="7231095" cy="5796766"/>
            </a:xfrm>
          </p:grpSpPr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9468" y="280360"/>
                <a:ext cx="5763451" cy="5796766"/>
              </a:xfrm>
              <a:prstGeom prst="rect">
                <a:avLst/>
              </a:prstGeom>
            </p:spPr>
          </p:pic>
          <p:sp>
            <p:nvSpPr>
              <p:cNvPr id="12" name="Obdélník 11"/>
              <p:cNvSpPr/>
              <p:nvPr/>
            </p:nvSpPr>
            <p:spPr>
              <a:xfrm>
                <a:off x="6798943" y="1703070"/>
                <a:ext cx="950598" cy="303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169468" y="1177739"/>
                <a:ext cx="997142" cy="342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1423484"/>
                <a:ext cx="140208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6791323" y="1821180"/>
                <a:ext cx="1154432" cy="263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9174480" y="330200"/>
                <a:ext cx="1399735" cy="48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9484262" y="656492"/>
                <a:ext cx="699867" cy="363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8971231" y="1976593"/>
                <a:ext cx="1485754" cy="4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9346369" y="2093824"/>
                <a:ext cx="1008000" cy="554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9080696" y="3017708"/>
                <a:ext cx="1009649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9197926" y="3193554"/>
                <a:ext cx="1116000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9320430" y="416965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9672121" y="443928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9824521" y="4638574"/>
                <a:ext cx="1851664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10597955" y="5006973"/>
                <a:ext cx="1078230" cy="924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8049358" y="5171095"/>
                <a:ext cx="1364566" cy="360000"/>
              </a:xfrm>
              <a:prstGeom prst="rect">
                <a:avLst/>
              </a:prstGeom>
              <a:gradFill flip="none" rotWithShape="1">
                <a:gsLst>
                  <a:gs pos="93000">
                    <a:srgbClr val="FFFFFF"/>
                  </a:gs>
                  <a:gs pos="8000">
                    <a:srgbClr val="FFFFFF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7240754" y="3795541"/>
                <a:ext cx="1211583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7602118" y="3623465"/>
                <a:ext cx="850219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984600" y="2623045"/>
                <a:ext cx="972000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7113554" y="2822337"/>
                <a:ext cx="732991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9181476" y="2186427"/>
                <a:ext cx="1145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n. vagus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5005958" y="840970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baroreceptory v karotických sinech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4701824" y="3939161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baroreceptory v oblouku aorty</a:t>
                </a: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7678615" y="4969024"/>
                <a:ext cx="22358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vazomotorické sympatické nervy</a:t>
                </a: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9212724" y="3748649"/>
                <a:ext cx="1713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srdeční sympatikus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9457589" y="504889"/>
                <a:ext cx="16794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prodloužená mícha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6439319" y="2449417"/>
                <a:ext cx="2110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parasympatická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aferentace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6327777" y="1668780"/>
                <a:ext cx="22224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Arial" pitchFamily="34" charset="0"/>
                    <a:cs typeface="Arial" pitchFamily="34" charset="0"/>
                  </a:rPr>
                  <a:t>n. </a:t>
                </a:r>
                <a:r>
                  <a:rPr lang="cs-CZ" sz="1400" dirty="0" err="1">
                    <a:latin typeface="Arial" pitchFamily="34" charset="0"/>
                    <a:cs typeface="Arial" pitchFamily="34" charset="0"/>
                  </a:rPr>
                  <a:t>glosopharingeus</a:t>
                </a:r>
                <a:endParaRPr lang="cs-CZ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7411823" y="3616787"/>
                <a:ext cx="104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Arial" pitchFamily="34" charset="0"/>
                    <a:cs typeface="Arial" pitchFamily="34" charset="0"/>
                  </a:rPr>
                  <a:t>n. vagus</a:t>
                </a:r>
              </a:p>
            </p:txBody>
          </p:sp>
          <p:cxnSp>
            <p:nvCxnSpPr>
              <p:cNvPr id="40" name="Přímá spojnice 39"/>
              <p:cNvCxnSpPr/>
              <p:nvPr/>
            </p:nvCxnSpPr>
            <p:spPr>
              <a:xfrm>
                <a:off x="6012180" y="1549484"/>
                <a:ext cx="427139" cy="8216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/>
              <p:cNvCxnSpPr/>
              <p:nvPr/>
            </p:nvCxnSpPr>
            <p:spPr>
              <a:xfrm flipV="1">
                <a:off x="6320576" y="3911465"/>
                <a:ext cx="664024" cy="5278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ovéPole 9"/>
            <p:cNvSpPr txBox="1"/>
            <p:nvPr/>
          </p:nvSpPr>
          <p:spPr>
            <a:xfrm>
              <a:off x="9194700" y="3045565"/>
              <a:ext cx="1956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>
                  <a:latin typeface="Arial" pitchFamily="34" charset="0"/>
                  <a:cs typeface="Arial" pitchFamily="34" charset="0"/>
                </a:rPr>
                <a:t>eferentace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" name="Přímá spojnice 41"/>
          <p:cNvCxnSpPr/>
          <p:nvPr/>
        </p:nvCxnSpPr>
        <p:spPr>
          <a:xfrm flipH="1">
            <a:off x="8675931" y="1348964"/>
            <a:ext cx="1364230" cy="472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Sinusová respirační arytmie (RSA)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22151"/>
            <a:ext cx="6638751" cy="46017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Změny SF vázané na dýchání, nejedná se o poruchu rytmu jako takovou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Při nádechu dochází k zvýšení SF a ve výdechu k jejímu snížení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Nejvýraznější u mladých lidí, souvisí s vyšší vagovou aktivitou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Vymizí se zvýšením srdeční frekvence (stres, zátěž, vyšší věk, vyšší sympatická aktivita)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336971" y="1057084"/>
            <a:ext cx="4495801" cy="3144802"/>
            <a:chOff x="8512322" y="898708"/>
            <a:chExt cx="3701457" cy="2528890"/>
          </a:xfrm>
        </p:grpSpPr>
        <p:grpSp>
          <p:nvGrpSpPr>
            <p:cNvPr id="8" name="Skupina 7"/>
            <p:cNvGrpSpPr/>
            <p:nvPr/>
          </p:nvGrpSpPr>
          <p:grpSpPr>
            <a:xfrm>
              <a:off x="8512322" y="898708"/>
              <a:ext cx="3434958" cy="2137563"/>
              <a:chOff x="8512322" y="898708"/>
              <a:chExt cx="3434958" cy="2137563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8557846" y="1268040"/>
                <a:ext cx="3389434" cy="1768231"/>
                <a:chOff x="5168412" y="330200"/>
                <a:chExt cx="8280262" cy="3989560"/>
              </a:xfrm>
            </p:grpSpPr>
            <p:pic>
              <p:nvPicPr>
                <p:cNvPr id="14" name="Obrázek 1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93" b="42854"/>
                <a:stretch/>
              </p:blipFill>
              <p:spPr>
                <a:xfrm>
                  <a:off x="5314950" y="330200"/>
                  <a:ext cx="8127862" cy="3327400"/>
                </a:xfrm>
                <a:prstGeom prst="rect">
                  <a:avLst/>
                </a:prstGeom>
              </p:spPr>
            </p:pic>
            <p:pic>
              <p:nvPicPr>
                <p:cNvPr id="15" name="Obrázek 14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78" t="76675" b="10290"/>
                <a:stretch/>
              </p:blipFill>
              <p:spPr>
                <a:xfrm>
                  <a:off x="5168412" y="3560788"/>
                  <a:ext cx="8280262" cy="758972"/>
                </a:xfrm>
                <a:prstGeom prst="rect">
                  <a:avLst/>
                </a:prstGeom>
              </p:spPr>
            </p:pic>
          </p:grpSp>
          <p:sp>
            <p:nvSpPr>
              <p:cNvPr id="11" name="TextovéPole 10"/>
              <p:cNvSpPr txBox="1"/>
              <p:nvPr/>
            </p:nvSpPr>
            <p:spPr>
              <a:xfrm>
                <a:off x="8546122" y="898708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EKG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8512322" y="1588019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TK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8557846" y="2121474"/>
                <a:ext cx="1781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dýchání</a:t>
                </a:r>
              </a:p>
            </p:txBody>
          </p:sp>
        </p:grpSp>
        <p:sp>
          <p:nvSpPr>
            <p:cNvPr id="9" name="TextovéPole 8"/>
            <p:cNvSpPr txBox="1"/>
            <p:nvPr/>
          </p:nvSpPr>
          <p:spPr>
            <a:xfrm>
              <a:off x="10925662" y="2965933"/>
              <a:ext cx="1288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čas </a:t>
              </a:r>
              <a:r>
                <a:rPr lang="en-US" dirty="0"/>
                <a:t>[s]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2602</TotalTime>
  <Words>1187</Words>
  <Application>Microsoft Office PowerPoint</Application>
  <PresentationFormat>Širokoúhlá obrazovka</PresentationFormat>
  <Paragraphs>149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Tahoma</vt:lpstr>
      <vt:lpstr>Wingdings</vt:lpstr>
      <vt:lpstr>Prezentace_MU_CZ</vt:lpstr>
      <vt:lpstr>Palpační vyšetření tepu</vt:lpstr>
      <vt:lpstr>Tep (pulsus)</vt:lpstr>
      <vt:lpstr>Palpační vyšetření tepu</vt:lpstr>
      <vt:lpstr>Palpační vyšetření tepu</vt:lpstr>
      <vt:lpstr>Tepová frekvence</vt:lpstr>
      <vt:lpstr>Ovlivnění srdeční frekvence autonomním nervovým systémem</vt:lpstr>
      <vt:lpstr>Baroreflex</vt:lpstr>
      <vt:lpstr>Baroreflex</vt:lpstr>
      <vt:lpstr>Sinusová respirační arytmie (RSA)</vt:lpstr>
      <vt:lpstr>Sinusová respirační arytmie (RSA)</vt:lpstr>
      <vt:lpstr>Tepová frekvence při změnách polohy těla (demonstrace funkce baroreflexu)</vt:lpstr>
      <vt:lpstr>Změny tepové frekvence vlivem pracovní zátěže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Zuzana Nováková</cp:lastModifiedBy>
  <cp:revision>62</cp:revision>
  <cp:lastPrinted>1601-01-01T00:00:00Z</cp:lastPrinted>
  <dcterms:created xsi:type="dcterms:W3CDTF">2018-10-05T10:13:37Z</dcterms:created>
  <dcterms:modified xsi:type="dcterms:W3CDTF">2021-03-26T11:31:21Z</dcterms:modified>
</cp:coreProperties>
</file>