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5" r:id="rId21"/>
    <p:sldId id="274" r:id="rId22"/>
    <p:sldId id="304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28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1FBE3-D0D6-4B46-A0E2-0DA8C95F3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9EA0600-77B8-4A92-8071-DC644DA07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66AF33-03F3-45FD-8BF2-471F134A9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CA58-0E24-443D-975C-F95FA1E8F660}" type="datetimeFigureOut">
              <a:rPr lang="cs-CZ" smtClean="0"/>
              <a:t>14.04.2021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1D7046-4A2C-4A12-96B4-8A220E8A5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11DD17-012F-4AC6-AF85-70D8D5D6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DB83-8D24-46C3-8983-3C55E3852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670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D62D3D-8325-4FA3-85CB-A44A6A933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6DE7685-8DDF-4249-8D8B-C215C26CA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D705A6-78D3-4BE6-88B7-7B939873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CA58-0E24-443D-975C-F95FA1E8F660}" type="datetimeFigureOut">
              <a:rPr lang="cs-CZ" smtClean="0"/>
              <a:t>14.04.2021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16C3DF-65BA-4F96-B582-52BDB679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0E1C1F-04D7-47EC-90CE-3007E18F7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DB83-8D24-46C3-8983-3C55E3852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4835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6615A9E-F479-440A-8E26-CDC71E56A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FF77C04-D597-4AD7-BDF3-479744EE2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97CC52-F2E8-41A3-84D6-D6D21E27A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CA58-0E24-443D-975C-F95FA1E8F660}" type="datetimeFigureOut">
              <a:rPr lang="cs-CZ" smtClean="0"/>
              <a:t>14.04.2021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46BED8-7891-4AE7-B25C-7C4151967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7E175B-0192-484A-8457-60E785425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DB83-8D24-46C3-8983-3C55E3852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62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F77260-9741-477E-899C-6483325C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B8092F-9BFD-47D9-8E77-9406E46F0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373EAF-A6B2-4B73-B1F5-BE1241EE1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CA58-0E24-443D-975C-F95FA1E8F660}" type="datetimeFigureOut">
              <a:rPr lang="cs-CZ" smtClean="0"/>
              <a:t>14.04.2021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14A346-7517-4352-B719-75A543C3B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A7C29A-4DB1-459F-9E00-F0C032DC5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DB83-8D24-46C3-8983-3C55E3852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163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DE7645-66BA-4AE4-8EC2-1430888D6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44C7C1-8BC9-4303-A850-27FC150AB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1B0251-6F15-4C3B-BB72-A5603D45B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CA58-0E24-443D-975C-F95FA1E8F660}" type="datetimeFigureOut">
              <a:rPr lang="cs-CZ" smtClean="0"/>
              <a:t>14.04.2021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2B70EC-5424-4B08-A23A-C00A509E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1B23E9-FF8B-4BB4-97CD-8CFE0920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DB83-8D24-46C3-8983-3C55E3852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09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92ED5A-AFE0-445D-A41A-F598E6384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8F5789-8BAC-4F72-890A-CCFC5B867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D6926B5-2569-456F-83F9-02C38C364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D0F4B72-5054-484D-A7A4-7D993BB3C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CA58-0E24-443D-975C-F95FA1E8F660}" type="datetimeFigureOut">
              <a:rPr lang="cs-CZ" smtClean="0"/>
              <a:t>14.04.2021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52BC04-A6B3-4A9F-9921-1F103373E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E740A98-8EC4-464A-A22F-E31C33FD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DB83-8D24-46C3-8983-3C55E3852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56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00042-8690-4240-9566-7BDDB85AB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89945AA-4F13-4D3F-81D1-4479FBE50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3AD240B-A224-4A1F-BE13-BC2E41DF6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D01E2D1-00A7-420A-BB30-C40156DD1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FEBA526-89BF-42DD-8088-EB9A236606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50B753D-AA54-4D20-9DBB-3FAFDC2F9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CA58-0E24-443D-975C-F95FA1E8F660}" type="datetimeFigureOut">
              <a:rPr lang="cs-CZ" smtClean="0"/>
              <a:t>14.04.2021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4A947CF-35D1-4220-B5F4-4C7E72B5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21F660D-800B-4EBA-B421-97133711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DB83-8D24-46C3-8983-3C55E3852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747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B7A58F-4CAA-40C9-BCB5-E5F6BA414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C3789EC-F4E2-45B7-9B6D-3F115DB23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CA58-0E24-443D-975C-F95FA1E8F660}" type="datetimeFigureOut">
              <a:rPr lang="cs-CZ" smtClean="0"/>
              <a:t>14.04.2021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80A024A-C2F1-40A0-9616-8C1398C80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26FACAB-F4A2-4021-B26D-8E9580EED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DB83-8D24-46C3-8983-3C55E3852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4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AC12641-4FBC-4CAE-80AC-C5D0172F1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CA58-0E24-443D-975C-F95FA1E8F660}" type="datetimeFigureOut">
              <a:rPr lang="cs-CZ" smtClean="0"/>
              <a:t>14.04.2021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D0AF4B4-A342-4744-A8B2-3F302903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B964B59-62FA-4553-83E4-8A6C9ADE3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DB83-8D24-46C3-8983-3C55E3852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550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C834B2-0EE8-4602-BB47-91AD799CB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2EF2F0-CF6B-4FDF-8DEB-95ADC3E8F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17F5293-3DBF-42E6-9D1B-4E8F98B8E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29DDE9-96EA-4B6D-9E13-156DABF3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CA58-0E24-443D-975C-F95FA1E8F660}" type="datetimeFigureOut">
              <a:rPr lang="cs-CZ" smtClean="0"/>
              <a:t>14.04.2021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D5CF4F-BD4E-4A4D-BD03-94C8FFC7B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0520FA-2621-49BD-BD76-4E2E637AF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DB83-8D24-46C3-8983-3C55E3852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861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799095-74B3-4682-8804-41817A548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1A0F100-CB9B-49C8-9D14-383D1ED3AF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48C2FC1-4080-468B-B5DD-4F9EC8533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DA5DE86-8A5C-43EC-8CF0-BBA18BDD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CA58-0E24-443D-975C-F95FA1E8F660}" type="datetimeFigureOut">
              <a:rPr lang="cs-CZ" smtClean="0"/>
              <a:t>14.04.2021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1B7EA1F-F49C-4FD9-A158-16013227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4CBF012-AC95-4567-A019-7906DDCF9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1DB83-8D24-46C3-8983-3C55E3852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1948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830F9C9-67FF-43D9-9F6C-9D31C38AB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E2AE1B-0256-4EDF-AC14-82682DC98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1F4852-C173-45AD-ABA8-3ECC676CA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2CA58-0E24-443D-975C-F95FA1E8F660}" type="datetimeFigureOut">
              <a:rPr lang="cs-CZ" smtClean="0"/>
              <a:t>14.04.2021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D04959-90AF-4109-8BBD-546B3D688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3D99EC-2376-49BB-8A04-A48E4D749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1DB83-8D24-46C3-8983-3C55E3852F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03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5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AD983B8-ACAB-4BC9-9703-96E3DC7F5B1B}"/>
              </a:ext>
            </a:extLst>
          </p:cNvPr>
          <p:cNvSpPr/>
          <p:nvPr/>
        </p:nvSpPr>
        <p:spPr>
          <a:xfrm>
            <a:off x="0" y="0"/>
            <a:ext cx="5262465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920EBEA-0485-4C0A-8F5A-772B90134639}"/>
              </a:ext>
            </a:extLst>
          </p:cNvPr>
          <p:cNvSpPr txBox="1"/>
          <p:nvPr/>
        </p:nvSpPr>
        <p:spPr>
          <a:xfrm>
            <a:off x="0" y="704675"/>
            <a:ext cx="52624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CENTRÁLNÍ NERVOVÝ SYSTÉM</a:t>
            </a:r>
          </a:p>
          <a:p>
            <a:pPr algn="ctr"/>
            <a:r>
              <a:rPr lang="cs-CZ" sz="2400" b="1" dirty="0"/>
              <a:t>(</a:t>
            </a:r>
            <a:r>
              <a:rPr lang="cs-CZ" sz="2400" b="1" i="1" dirty="0"/>
              <a:t>SYSTEMA NERVOSUM CENTRALE</a:t>
            </a:r>
            <a:r>
              <a:rPr lang="cs-CZ" sz="2400" b="1" dirty="0"/>
              <a:t>)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sz="2000" dirty="0"/>
              <a:t>Hřbetní mícha</a:t>
            </a:r>
          </a:p>
          <a:p>
            <a:pPr algn="ctr"/>
            <a:endParaRPr lang="cs-CZ" sz="2000" dirty="0"/>
          </a:p>
          <a:p>
            <a:pPr algn="ctr"/>
            <a:r>
              <a:rPr lang="cs-CZ" sz="2000" dirty="0"/>
              <a:t>Mozek:</a:t>
            </a:r>
          </a:p>
          <a:p>
            <a:pPr algn="ctr"/>
            <a:r>
              <a:rPr lang="cs-CZ" sz="1600" dirty="0"/>
              <a:t>Prodloužená mícha</a:t>
            </a:r>
          </a:p>
          <a:p>
            <a:pPr algn="ctr"/>
            <a:r>
              <a:rPr lang="cs-CZ" sz="1600" dirty="0"/>
              <a:t>Varolův most</a:t>
            </a:r>
          </a:p>
          <a:p>
            <a:pPr algn="ctr"/>
            <a:r>
              <a:rPr lang="cs-CZ" sz="1600" dirty="0"/>
              <a:t>Mozeček</a:t>
            </a:r>
          </a:p>
          <a:p>
            <a:pPr algn="ctr"/>
            <a:r>
              <a:rPr lang="cs-CZ" sz="1600" dirty="0"/>
              <a:t>Střední mozek</a:t>
            </a:r>
          </a:p>
          <a:p>
            <a:pPr algn="ctr"/>
            <a:r>
              <a:rPr lang="cs-CZ" sz="1600" dirty="0"/>
              <a:t>Mezimozek</a:t>
            </a:r>
          </a:p>
          <a:p>
            <a:pPr algn="ctr"/>
            <a:r>
              <a:rPr lang="cs-CZ" sz="1600" dirty="0"/>
              <a:t>Koncový mozek</a:t>
            </a:r>
          </a:p>
          <a:p>
            <a:pPr algn="ctr"/>
            <a:endParaRPr lang="cs-CZ" sz="1600" dirty="0"/>
          </a:p>
          <a:p>
            <a:pPr algn="ctr"/>
            <a:r>
              <a:rPr lang="cs-CZ" sz="2800" dirty="0"/>
              <a:t>Vnitřní struktura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Brno                            14. 4. 2021</a:t>
            </a:r>
          </a:p>
        </p:txBody>
      </p:sp>
      <p:pic>
        <p:nvPicPr>
          <p:cNvPr id="6" name="CNS">
            <a:hlinkClick r:id="" action="ppaction://media"/>
            <a:extLst>
              <a:ext uri="{FF2B5EF4-FFF2-40B4-BE49-F238E27FC236}">
                <a16:creationId xmlns:a16="http://schemas.microsoft.com/office/drawing/2014/main" id="{5B050D4E-A110-4BC2-B7F8-FDF695243D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4978" y="1685982"/>
            <a:ext cx="5824000" cy="327600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F5C20A46-4A6B-4574-B778-8821CFC8E0BF}"/>
              </a:ext>
            </a:extLst>
          </p:cNvPr>
          <p:cNvSpPr/>
          <p:nvPr/>
        </p:nvSpPr>
        <p:spPr>
          <a:xfrm>
            <a:off x="5629013" y="1493240"/>
            <a:ext cx="6174297" cy="3674378"/>
          </a:xfrm>
          <a:custGeom>
            <a:avLst/>
            <a:gdLst>
              <a:gd name="connsiteX0" fmla="*/ 0 w 6174297"/>
              <a:gd name="connsiteY0" fmla="*/ 0 h 3674378"/>
              <a:gd name="connsiteX1" fmla="*/ 623043 w 6174297"/>
              <a:gd name="connsiteY1" fmla="*/ 0 h 3674378"/>
              <a:gd name="connsiteX2" fmla="*/ 1122599 w 6174297"/>
              <a:gd name="connsiteY2" fmla="*/ 0 h 3674378"/>
              <a:gd name="connsiteX3" fmla="*/ 1622156 w 6174297"/>
              <a:gd name="connsiteY3" fmla="*/ 0 h 3674378"/>
              <a:gd name="connsiteX4" fmla="*/ 2059970 w 6174297"/>
              <a:gd name="connsiteY4" fmla="*/ 0 h 3674378"/>
              <a:gd name="connsiteX5" fmla="*/ 2744756 w 6174297"/>
              <a:gd name="connsiteY5" fmla="*/ 0 h 3674378"/>
              <a:gd name="connsiteX6" fmla="*/ 3429541 w 6174297"/>
              <a:gd name="connsiteY6" fmla="*/ 0 h 3674378"/>
              <a:gd name="connsiteX7" fmla="*/ 3867355 w 6174297"/>
              <a:gd name="connsiteY7" fmla="*/ 0 h 3674378"/>
              <a:gd name="connsiteX8" fmla="*/ 4490398 w 6174297"/>
              <a:gd name="connsiteY8" fmla="*/ 0 h 3674378"/>
              <a:gd name="connsiteX9" fmla="*/ 5113441 w 6174297"/>
              <a:gd name="connsiteY9" fmla="*/ 0 h 3674378"/>
              <a:gd name="connsiteX10" fmla="*/ 6174297 w 6174297"/>
              <a:gd name="connsiteY10" fmla="*/ 0 h 3674378"/>
              <a:gd name="connsiteX11" fmla="*/ 6174297 w 6174297"/>
              <a:gd name="connsiteY11" fmla="*/ 524911 h 3674378"/>
              <a:gd name="connsiteX12" fmla="*/ 6174297 w 6174297"/>
              <a:gd name="connsiteY12" fmla="*/ 1013079 h 3674378"/>
              <a:gd name="connsiteX13" fmla="*/ 6174297 w 6174297"/>
              <a:gd name="connsiteY13" fmla="*/ 1464502 h 3674378"/>
              <a:gd name="connsiteX14" fmla="*/ 6174297 w 6174297"/>
              <a:gd name="connsiteY14" fmla="*/ 1879182 h 3674378"/>
              <a:gd name="connsiteX15" fmla="*/ 6174297 w 6174297"/>
              <a:gd name="connsiteY15" fmla="*/ 2293862 h 3674378"/>
              <a:gd name="connsiteX16" fmla="*/ 6174297 w 6174297"/>
              <a:gd name="connsiteY16" fmla="*/ 2782029 h 3674378"/>
              <a:gd name="connsiteX17" fmla="*/ 6174297 w 6174297"/>
              <a:gd name="connsiteY17" fmla="*/ 3674378 h 3674378"/>
              <a:gd name="connsiteX18" fmla="*/ 5612997 w 6174297"/>
              <a:gd name="connsiteY18" fmla="*/ 3674378 h 3674378"/>
              <a:gd name="connsiteX19" fmla="*/ 5051698 w 6174297"/>
              <a:gd name="connsiteY19" fmla="*/ 3674378 h 3674378"/>
              <a:gd name="connsiteX20" fmla="*/ 4428655 w 6174297"/>
              <a:gd name="connsiteY20" fmla="*/ 3674378 h 3674378"/>
              <a:gd name="connsiteX21" fmla="*/ 3990841 w 6174297"/>
              <a:gd name="connsiteY21" fmla="*/ 3674378 h 3674378"/>
              <a:gd name="connsiteX22" fmla="*/ 3306055 w 6174297"/>
              <a:gd name="connsiteY22" fmla="*/ 3674378 h 3674378"/>
              <a:gd name="connsiteX23" fmla="*/ 2621270 w 6174297"/>
              <a:gd name="connsiteY23" fmla="*/ 3674378 h 3674378"/>
              <a:gd name="connsiteX24" fmla="*/ 1998227 w 6174297"/>
              <a:gd name="connsiteY24" fmla="*/ 3674378 h 3674378"/>
              <a:gd name="connsiteX25" fmla="*/ 1622156 w 6174297"/>
              <a:gd name="connsiteY25" fmla="*/ 3674378 h 3674378"/>
              <a:gd name="connsiteX26" fmla="*/ 1060856 w 6174297"/>
              <a:gd name="connsiteY26" fmla="*/ 3674378 h 3674378"/>
              <a:gd name="connsiteX27" fmla="*/ 684786 w 6174297"/>
              <a:gd name="connsiteY27" fmla="*/ 3674378 h 3674378"/>
              <a:gd name="connsiteX28" fmla="*/ 0 w 6174297"/>
              <a:gd name="connsiteY28" fmla="*/ 3674378 h 3674378"/>
              <a:gd name="connsiteX29" fmla="*/ 0 w 6174297"/>
              <a:gd name="connsiteY29" fmla="*/ 3222954 h 3674378"/>
              <a:gd name="connsiteX30" fmla="*/ 0 w 6174297"/>
              <a:gd name="connsiteY30" fmla="*/ 2698043 h 3674378"/>
              <a:gd name="connsiteX31" fmla="*/ 0 w 6174297"/>
              <a:gd name="connsiteY31" fmla="*/ 2173132 h 3674378"/>
              <a:gd name="connsiteX32" fmla="*/ 0 w 6174297"/>
              <a:gd name="connsiteY32" fmla="*/ 1574733 h 3674378"/>
              <a:gd name="connsiteX33" fmla="*/ 0 w 6174297"/>
              <a:gd name="connsiteY33" fmla="*/ 1086566 h 3674378"/>
              <a:gd name="connsiteX34" fmla="*/ 0 w 6174297"/>
              <a:gd name="connsiteY34" fmla="*/ 561655 h 3674378"/>
              <a:gd name="connsiteX35" fmla="*/ 0 w 6174297"/>
              <a:gd name="connsiteY35" fmla="*/ 0 h 367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174297" h="3674378" extrusionOk="0">
                <a:moveTo>
                  <a:pt x="0" y="0"/>
                </a:moveTo>
                <a:cubicBezTo>
                  <a:pt x="131395" y="-27451"/>
                  <a:pt x="490437" y="18897"/>
                  <a:pt x="623043" y="0"/>
                </a:cubicBezTo>
                <a:cubicBezTo>
                  <a:pt x="755649" y="-18897"/>
                  <a:pt x="907277" y="46005"/>
                  <a:pt x="1122599" y="0"/>
                </a:cubicBezTo>
                <a:cubicBezTo>
                  <a:pt x="1337921" y="-46005"/>
                  <a:pt x="1468531" y="18441"/>
                  <a:pt x="1622156" y="0"/>
                </a:cubicBezTo>
                <a:cubicBezTo>
                  <a:pt x="1775781" y="-18441"/>
                  <a:pt x="1847215" y="37721"/>
                  <a:pt x="2059970" y="0"/>
                </a:cubicBezTo>
                <a:cubicBezTo>
                  <a:pt x="2272725" y="-37721"/>
                  <a:pt x="2598838" y="11115"/>
                  <a:pt x="2744756" y="0"/>
                </a:cubicBezTo>
                <a:cubicBezTo>
                  <a:pt x="2890674" y="-11115"/>
                  <a:pt x="3129327" y="41672"/>
                  <a:pt x="3429541" y="0"/>
                </a:cubicBezTo>
                <a:cubicBezTo>
                  <a:pt x="3729756" y="-41672"/>
                  <a:pt x="3759809" y="46237"/>
                  <a:pt x="3867355" y="0"/>
                </a:cubicBezTo>
                <a:cubicBezTo>
                  <a:pt x="3974901" y="-46237"/>
                  <a:pt x="4186562" y="64623"/>
                  <a:pt x="4490398" y="0"/>
                </a:cubicBezTo>
                <a:cubicBezTo>
                  <a:pt x="4794234" y="-64623"/>
                  <a:pt x="4913564" y="36682"/>
                  <a:pt x="5113441" y="0"/>
                </a:cubicBezTo>
                <a:cubicBezTo>
                  <a:pt x="5313318" y="-36682"/>
                  <a:pt x="5645640" y="7609"/>
                  <a:pt x="6174297" y="0"/>
                </a:cubicBezTo>
                <a:cubicBezTo>
                  <a:pt x="6233840" y="252792"/>
                  <a:pt x="6147566" y="356098"/>
                  <a:pt x="6174297" y="524911"/>
                </a:cubicBezTo>
                <a:cubicBezTo>
                  <a:pt x="6201028" y="693724"/>
                  <a:pt x="6127272" y="806640"/>
                  <a:pt x="6174297" y="1013079"/>
                </a:cubicBezTo>
                <a:cubicBezTo>
                  <a:pt x="6221322" y="1219518"/>
                  <a:pt x="6160770" y="1273436"/>
                  <a:pt x="6174297" y="1464502"/>
                </a:cubicBezTo>
                <a:cubicBezTo>
                  <a:pt x="6187824" y="1655568"/>
                  <a:pt x="6167381" y="1723203"/>
                  <a:pt x="6174297" y="1879182"/>
                </a:cubicBezTo>
                <a:cubicBezTo>
                  <a:pt x="6181213" y="2035161"/>
                  <a:pt x="6127374" y="2127965"/>
                  <a:pt x="6174297" y="2293862"/>
                </a:cubicBezTo>
                <a:cubicBezTo>
                  <a:pt x="6221220" y="2459759"/>
                  <a:pt x="6135150" y="2636537"/>
                  <a:pt x="6174297" y="2782029"/>
                </a:cubicBezTo>
                <a:cubicBezTo>
                  <a:pt x="6213444" y="2927521"/>
                  <a:pt x="6137552" y="3231737"/>
                  <a:pt x="6174297" y="3674378"/>
                </a:cubicBezTo>
                <a:cubicBezTo>
                  <a:pt x="6054737" y="3698788"/>
                  <a:pt x="5751933" y="3638603"/>
                  <a:pt x="5612997" y="3674378"/>
                </a:cubicBezTo>
                <a:cubicBezTo>
                  <a:pt x="5474061" y="3710153"/>
                  <a:pt x="5287741" y="3673390"/>
                  <a:pt x="5051698" y="3674378"/>
                </a:cubicBezTo>
                <a:cubicBezTo>
                  <a:pt x="4815655" y="3675366"/>
                  <a:pt x="4595689" y="3606054"/>
                  <a:pt x="4428655" y="3674378"/>
                </a:cubicBezTo>
                <a:cubicBezTo>
                  <a:pt x="4261621" y="3742702"/>
                  <a:pt x="4184528" y="3669737"/>
                  <a:pt x="3990841" y="3674378"/>
                </a:cubicBezTo>
                <a:cubicBezTo>
                  <a:pt x="3797154" y="3679019"/>
                  <a:pt x="3444739" y="3665548"/>
                  <a:pt x="3306055" y="3674378"/>
                </a:cubicBezTo>
                <a:cubicBezTo>
                  <a:pt x="3167371" y="3683208"/>
                  <a:pt x="2840478" y="3638209"/>
                  <a:pt x="2621270" y="3674378"/>
                </a:cubicBezTo>
                <a:cubicBezTo>
                  <a:pt x="2402063" y="3710547"/>
                  <a:pt x="2278578" y="3674156"/>
                  <a:pt x="1998227" y="3674378"/>
                </a:cubicBezTo>
                <a:cubicBezTo>
                  <a:pt x="1717876" y="3674600"/>
                  <a:pt x="1751238" y="3649641"/>
                  <a:pt x="1622156" y="3674378"/>
                </a:cubicBezTo>
                <a:cubicBezTo>
                  <a:pt x="1493074" y="3699115"/>
                  <a:pt x="1316800" y="3646302"/>
                  <a:pt x="1060856" y="3674378"/>
                </a:cubicBezTo>
                <a:cubicBezTo>
                  <a:pt x="804912" y="3702454"/>
                  <a:pt x="762792" y="3665351"/>
                  <a:pt x="684786" y="3674378"/>
                </a:cubicBezTo>
                <a:cubicBezTo>
                  <a:pt x="606780" y="3683405"/>
                  <a:pt x="203466" y="3610487"/>
                  <a:pt x="0" y="3674378"/>
                </a:cubicBezTo>
                <a:cubicBezTo>
                  <a:pt x="-9421" y="3577833"/>
                  <a:pt x="8599" y="3371951"/>
                  <a:pt x="0" y="3222954"/>
                </a:cubicBezTo>
                <a:cubicBezTo>
                  <a:pt x="-8599" y="3073957"/>
                  <a:pt x="24146" y="2833949"/>
                  <a:pt x="0" y="2698043"/>
                </a:cubicBezTo>
                <a:cubicBezTo>
                  <a:pt x="-24146" y="2562137"/>
                  <a:pt x="62055" y="2290658"/>
                  <a:pt x="0" y="2173132"/>
                </a:cubicBezTo>
                <a:cubicBezTo>
                  <a:pt x="-62055" y="2055606"/>
                  <a:pt x="1499" y="1872427"/>
                  <a:pt x="0" y="1574733"/>
                </a:cubicBezTo>
                <a:cubicBezTo>
                  <a:pt x="-1499" y="1277039"/>
                  <a:pt x="32976" y="1292574"/>
                  <a:pt x="0" y="1086566"/>
                </a:cubicBezTo>
                <a:cubicBezTo>
                  <a:pt x="-32976" y="880558"/>
                  <a:pt x="17457" y="695325"/>
                  <a:pt x="0" y="561655"/>
                </a:cubicBezTo>
                <a:cubicBezTo>
                  <a:pt x="-17457" y="427985"/>
                  <a:pt x="33688" y="201051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1898876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E2E4A3D-701B-4BEE-95BA-ABFE69272E0D}"/>
              </a:ext>
            </a:extLst>
          </p:cNvPr>
          <p:cNvSpPr txBox="1"/>
          <p:nvPr/>
        </p:nvSpPr>
        <p:spPr>
          <a:xfrm>
            <a:off x="10858631" y="4695469"/>
            <a:ext cx="7703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gfycat.com</a:t>
            </a:r>
          </a:p>
        </p:txBody>
      </p:sp>
    </p:spTree>
    <p:extLst>
      <p:ext uri="{BB962C8B-B14F-4D97-AF65-F5344CB8AC3E}">
        <p14:creationId xmlns:p14="http://schemas.microsoft.com/office/powerpoint/2010/main" val="94558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56F7B62-F875-4702-AC4B-2ECC5E0D8147}"/>
              </a:ext>
            </a:extLst>
          </p:cNvPr>
          <p:cNvSpPr txBox="1"/>
          <p:nvPr/>
        </p:nvSpPr>
        <p:spPr>
          <a:xfrm>
            <a:off x="1773716" y="253388"/>
            <a:ext cx="976094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Cerebellum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substantia</a:t>
            </a:r>
            <a:r>
              <a:rPr lang="cs-CZ" b="1" i="1" dirty="0"/>
              <a:t> </a:t>
            </a:r>
            <a:r>
              <a:rPr lang="cs-CZ" b="1" i="1" dirty="0" err="1"/>
              <a:t>grisea</a:t>
            </a:r>
            <a:r>
              <a:rPr lang="cs-CZ" b="1" i="1" dirty="0"/>
              <a:t> </a:t>
            </a:r>
            <a:r>
              <a:rPr lang="cs-CZ" dirty="0"/>
              <a:t>– na povrchu polokoulí, uvnitř </a:t>
            </a:r>
            <a:r>
              <a:rPr lang="cs-CZ" b="1" i="1" dirty="0" err="1"/>
              <a:t>nuclei</a:t>
            </a:r>
            <a:r>
              <a:rPr lang="cs-CZ" b="1" i="1" dirty="0"/>
              <a:t> </a:t>
            </a:r>
            <a:r>
              <a:rPr lang="cs-CZ" b="1" i="1" dirty="0" err="1"/>
              <a:t>cerebellares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substantia</a:t>
            </a:r>
            <a:r>
              <a:rPr lang="cs-CZ" b="1" i="1" dirty="0"/>
              <a:t> alba </a:t>
            </a:r>
            <a:r>
              <a:rPr lang="cs-CZ" dirty="0"/>
              <a:t>– větvení stromu – </a:t>
            </a:r>
            <a:r>
              <a:rPr lang="cs-CZ" b="1" i="1" dirty="0" err="1"/>
              <a:t>arbor</a:t>
            </a:r>
            <a:r>
              <a:rPr lang="cs-CZ" b="1" i="1" dirty="0"/>
              <a:t> vitae </a:t>
            </a:r>
            <a:r>
              <a:rPr lang="cs-CZ" dirty="0"/>
              <a:t>+ podklad mozečkových stopek (</a:t>
            </a:r>
            <a:r>
              <a:rPr lang="cs-CZ" b="1" i="1" dirty="0" err="1"/>
              <a:t>pedunculi</a:t>
            </a:r>
            <a:r>
              <a:rPr lang="cs-CZ" b="1" i="1" dirty="0"/>
              <a:t> </a:t>
            </a:r>
            <a:r>
              <a:rPr lang="cs-CZ" b="1" i="1" dirty="0" err="1"/>
              <a:t>cerebellares</a:t>
            </a:r>
            <a:r>
              <a:rPr lang="cs-CZ" b="1" i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řízení rovnováhy, regulace svalového napětí, koordinace pohybů, ovlivňuje motorické oblasti kůry mozkové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E963651-C574-4A2A-AD5A-7C9733A7B8D7}"/>
              </a:ext>
            </a:extLst>
          </p:cNvPr>
          <p:cNvSpPr txBox="1"/>
          <p:nvPr/>
        </p:nvSpPr>
        <p:spPr>
          <a:xfrm>
            <a:off x="2283245" y="1828800"/>
            <a:ext cx="264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vestibulární mozeček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3105F37-8916-4868-9DCE-BF56CE9D9E41}"/>
              </a:ext>
            </a:extLst>
          </p:cNvPr>
          <p:cNvSpPr txBox="1"/>
          <p:nvPr/>
        </p:nvSpPr>
        <p:spPr>
          <a:xfrm>
            <a:off x="5410199" y="1828800"/>
            <a:ext cx="264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spinální mozeček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01FC9C5-CE02-4A8D-BACA-927B1A16FC87}"/>
              </a:ext>
            </a:extLst>
          </p:cNvPr>
          <p:cNvSpPr txBox="1"/>
          <p:nvPr/>
        </p:nvSpPr>
        <p:spPr>
          <a:xfrm>
            <a:off x="8693226" y="1828800"/>
            <a:ext cx="2644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neocerebellum</a:t>
            </a:r>
            <a:endParaRPr lang="cs-CZ" b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60F0104-AEF4-4017-AA53-06D1C55036BD}"/>
              </a:ext>
            </a:extLst>
          </p:cNvPr>
          <p:cNvSpPr txBox="1"/>
          <p:nvPr/>
        </p:nvSpPr>
        <p:spPr>
          <a:xfrm>
            <a:off x="1913262" y="3742290"/>
            <a:ext cx="2688116" cy="2862322"/>
          </a:xfrm>
          <a:custGeom>
            <a:avLst/>
            <a:gdLst>
              <a:gd name="connsiteX0" fmla="*/ 0 w 2688116"/>
              <a:gd name="connsiteY0" fmla="*/ 0 h 2862322"/>
              <a:gd name="connsiteX1" fmla="*/ 537623 w 2688116"/>
              <a:gd name="connsiteY1" fmla="*/ 0 h 2862322"/>
              <a:gd name="connsiteX2" fmla="*/ 1048365 w 2688116"/>
              <a:gd name="connsiteY2" fmla="*/ 0 h 2862322"/>
              <a:gd name="connsiteX3" fmla="*/ 1639751 w 2688116"/>
              <a:gd name="connsiteY3" fmla="*/ 0 h 2862322"/>
              <a:gd name="connsiteX4" fmla="*/ 2096730 w 2688116"/>
              <a:gd name="connsiteY4" fmla="*/ 0 h 2862322"/>
              <a:gd name="connsiteX5" fmla="*/ 2688116 w 2688116"/>
              <a:gd name="connsiteY5" fmla="*/ 0 h 2862322"/>
              <a:gd name="connsiteX6" fmla="*/ 2688116 w 2688116"/>
              <a:gd name="connsiteY6" fmla="*/ 486595 h 2862322"/>
              <a:gd name="connsiteX7" fmla="*/ 2688116 w 2688116"/>
              <a:gd name="connsiteY7" fmla="*/ 1059059 h 2862322"/>
              <a:gd name="connsiteX8" fmla="*/ 2688116 w 2688116"/>
              <a:gd name="connsiteY8" fmla="*/ 1602900 h 2862322"/>
              <a:gd name="connsiteX9" fmla="*/ 2688116 w 2688116"/>
              <a:gd name="connsiteY9" fmla="*/ 2089495 h 2862322"/>
              <a:gd name="connsiteX10" fmla="*/ 2688116 w 2688116"/>
              <a:gd name="connsiteY10" fmla="*/ 2862322 h 2862322"/>
              <a:gd name="connsiteX11" fmla="*/ 2177374 w 2688116"/>
              <a:gd name="connsiteY11" fmla="*/ 2862322 h 2862322"/>
              <a:gd name="connsiteX12" fmla="*/ 1666632 w 2688116"/>
              <a:gd name="connsiteY12" fmla="*/ 2862322 h 2862322"/>
              <a:gd name="connsiteX13" fmla="*/ 1209652 w 2688116"/>
              <a:gd name="connsiteY13" fmla="*/ 2862322 h 2862322"/>
              <a:gd name="connsiteX14" fmla="*/ 618267 w 2688116"/>
              <a:gd name="connsiteY14" fmla="*/ 2862322 h 2862322"/>
              <a:gd name="connsiteX15" fmla="*/ 0 w 2688116"/>
              <a:gd name="connsiteY15" fmla="*/ 2862322 h 2862322"/>
              <a:gd name="connsiteX16" fmla="*/ 0 w 2688116"/>
              <a:gd name="connsiteY16" fmla="*/ 2261234 h 2862322"/>
              <a:gd name="connsiteX17" fmla="*/ 0 w 2688116"/>
              <a:gd name="connsiteY17" fmla="*/ 1660147 h 2862322"/>
              <a:gd name="connsiteX18" fmla="*/ 0 w 2688116"/>
              <a:gd name="connsiteY18" fmla="*/ 1116306 h 2862322"/>
              <a:gd name="connsiteX19" fmla="*/ 0 w 2688116"/>
              <a:gd name="connsiteY19" fmla="*/ 515218 h 2862322"/>
              <a:gd name="connsiteX20" fmla="*/ 0 w 2688116"/>
              <a:gd name="connsiteY20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88116" h="2862322" extrusionOk="0">
                <a:moveTo>
                  <a:pt x="0" y="0"/>
                </a:moveTo>
                <a:cubicBezTo>
                  <a:pt x="258397" y="-15901"/>
                  <a:pt x="370722" y="5856"/>
                  <a:pt x="537623" y="0"/>
                </a:cubicBezTo>
                <a:cubicBezTo>
                  <a:pt x="704524" y="-5856"/>
                  <a:pt x="923720" y="48079"/>
                  <a:pt x="1048365" y="0"/>
                </a:cubicBezTo>
                <a:cubicBezTo>
                  <a:pt x="1173010" y="-48079"/>
                  <a:pt x="1489401" y="68577"/>
                  <a:pt x="1639751" y="0"/>
                </a:cubicBezTo>
                <a:cubicBezTo>
                  <a:pt x="1790101" y="-68577"/>
                  <a:pt x="1948197" y="21662"/>
                  <a:pt x="2096730" y="0"/>
                </a:cubicBezTo>
                <a:cubicBezTo>
                  <a:pt x="2245263" y="-21662"/>
                  <a:pt x="2509209" y="64620"/>
                  <a:pt x="2688116" y="0"/>
                </a:cubicBezTo>
                <a:cubicBezTo>
                  <a:pt x="2713986" y="227405"/>
                  <a:pt x="2678441" y="345057"/>
                  <a:pt x="2688116" y="486595"/>
                </a:cubicBezTo>
                <a:cubicBezTo>
                  <a:pt x="2697791" y="628133"/>
                  <a:pt x="2673024" y="893858"/>
                  <a:pt x="2688116" y="1059059"/>
                </a:cubicBezTo>
                <a:cubicBezTo>
                  <a:pt x="2703208" y="1224260"/>
                  <a:pt x="2623108" y="1354463"/>
                  <a:pt x="2688116" y="1602900"/>
                </a:cubicBezTo>
                <a:cubicBezTo>
                  <a:pt x="2753124" y="1851337"/>
                  <a:pt x="2670927" y="1894007"/>
                  <a:pt x="2688116" y="2089495"/>
                </a:cubicBezTo>
                <a:cubicBezTo>
                  <a:pt x="2705305" y="2284984"/>
                  <a:pt x="2673962" y="2575838"/>
                  <a:pt x="2688116" y="2862322"/>
                </a:cubicBezTo>
                <a:cubicBezTo>
                  <a:pt x="2467510" y="2884996"/>
                  <a:pt x="2283113" y="2832646"/>
                  <a:pt x="2177374" y="2862322"/>
                </a:cubicBezTo>
                <a:cubicBezTo>
                  <a:pt x="2071635" y="2891998"/>
                  <a:pt x="1788970" y="2837068"/>
                  <a:pt x="1666632" y="2862322"/>
                </a:cubicBezTo>
                <a:cubicBezTo>
                  <a:pt x="1544294" y="2887576"/>
                  <a:pt x="1437640" y="2854379"/>
                  <a:pt x="1209652" y="2862322"/>
                </a:cubicBezTo>
                <a:cubicBezTo>
                  <a:pt x="981664" y="2870265"/>
                  <a:pt x="760819" y="2819364"/>
                  <a:pt x="618267" y="2862322"/>
                </a:cubicBezTo>
                <a:cubicBezTo>
                  <a:pt x="475715" y="2905280"/>
                  <a:pt x="225925" y="2826402"/>
                  <a:pt x="0" y="2862322"/>
                </a:cubicBezTo>
                <a:cubicBezTo>
                  <a:pt x="-12447" y="2637609"/>
                  <a:pt x="50050" y="2560554"/>
                  <a:pt x="0" y="2261234"/>
                </a:cubicBezTo>
                <a:cubicBezTo>
                  <a:pt x="-50050" y="1961914"/>
                  <a:pt x="41670" y="1844649"/>
                  <a:pt x="0" y="1660147"/>
                </a:cubicBezTo>
                <a:cubicBezTo>
                  <a:pt x="-41670" y="1475645"/>
                  <a:pt x="29504" y="1356968"/>
                  <a:pt x="0" y="1116306"/>
                </a:cubicBezTo>
                <a:cubicBezTo>
                  <a:pt x="-29504" y="875644"/>
                  <a:pt x="16110" y="640789"/>
                  <a:pt x="0" y="515218"/>
                </a:cubicBezTo>
                <a:cubicBezTo>
                  <a:pt x="-16110" y="389647"/>
                  <a:pt x="711" y="197387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31962507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cs-CZ" b="1" i="1" dirty="0" err="1"/>
              <a:t>Nuclei</a:t>
            </a:r>
            <a:r>
              <a:rPr lang="cs-CZ" b="1" i="1" dirty="0"/>
              <a:t> </a:t>
            </a:r>
            <a:r>
              <a:rPr lang="cs-CZ" b="1" i="1" dirty="0" err="1"/>
              <a:t>cerebellares</a:t>
            </a:r>
            <a:r>
              <a:rPr lang="cs-CZ" b="1" i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fastigii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nuclei</a:t>
            </a:r>
            <a:r>
              <a:rPr lang="cs-CZ" b="1" i="1" dirty="0"/>
              <a:t> </a:t>
            </a:r>
            <a:r>
              <a:rPr lang="cs-CZ" b="1" i="1" dirty="0" err="1"/>
              <a:t>globosi</a:t>
            </a:r>
            <a:r>
              <a:rPr lang="cs-CZ" b="1" i="1" dirty="0"/>
              <a:t> </a:t>
            </a:r>
            <a:r>
              <a:rPr lang="cs-CZ" dirty="0"/>
              <a:t>(2 – 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emboliformis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dentatus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náleží ke spinálnímu mozečku, pouze laterální část </a:t>
            </a: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dentatus</a:t>
            </a:r>
            <a:r>
              <a:rPr lang="cs-CZ" dirty="0"/>
              <a:t> patří k </a:t>
            </a:r>
            <a:r>
              <a:rPr lang="cs-CZ" b="1" i="1" dirty="0" err="1"/>
              <a:t>neocerebellu</a:t>
            </a:r>
            <a:endParaRPr lang="cs-CZ" b="1" i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B301C42-FDB5-4994-B24F-05FB26477158}"/>
              </a:ext>
            </a:extLst>
          </p:cNvPr>
          <p:cNvSpPr txBox="1"/>
          <p:nvPr/>
        </p:nvSpPr>
        <p:spPr>
          <a:xfrm>
            <a:off x="8989764" y="3471066"/>
            <a:ext cx="2986489" cy="3139321"/>
          </a:xfrm>
          <a:custGeom>
            <a:avLst/>
            <a:gdLst>
              <a:gd name="connsiteX0" fmla="*/ 0 w 2986489"/>
              <a:gd name="connsiteY0" fmla="*/ 0 h 3139321"/>
              <a:gd name="connsiteX1" fmla="*/ 537568 w 2986489"/>
              <a:gd name="connsiteY1" fmla="*/ 0 h 3139321"/>
              <a:gd name="connsiteX2" fmla="*/ 1075136 w 2986489"/>
              <a:gd name="connsiteY2" fmla="*/ 0 h 3139321"/>
              <a:gd name="connsiteX3" fmla="*/ 1702299 w 2986489"/>
              <a:gd name="connsiteY3" fmla="*/ 0 h 3139321"/>
              <a:gd name="connsiteX4" fmla="*/ 2329461 w 2986489"/>
              <a:gd name="connsiteY4" fmla="*/ 0 h 3139321"/>
              <a:gd name="connsiteX5" fmla="*/ 2986489 w 2986489"/>
              <a:gd name="connsiteY5" fmla="*/ 0 h 3139321"/>
              <a:gd name="connsiteX6" fmla="*/ 2986489 w 2986489"/>
              <a:gd name="connsiteY6" fmla="*/ 460434 h 3139321"/>
              <a:gd name="connsiteX7" fmla="*/ 2986489 w 2986489"/>
              <a:gd name="connsiteY7" fmla="*/ 983654 h 3139321"/>
              <a:gd name="connsiteX8" fmla="*/ 2986489 w 2986489"/>
              <a:gd name="connsiteY8" fmla="*/ 1444088 h 3139321"/>
              <a:gd name="connsiteX9" fmla="*/ 2986489 w 2986489"/>
              <a:gd name="connsiteY9" fmla="*/ 1873128 h 3139321"/>
              <a:gd name="connsiteX10" fmla="*/ 2986489 w 2986489"/>
              <a:gd name="connsiteY10" fmla="*/ 2427742 h 3139321"/>
              <a:gd name="connsiteX11" fmla="*/ 2986489 w 2986489"/>
              <a:gd name="connsiteY11" fmla="*/ 3139321 h 3139321"/>
              <a:gd name="connsiteX12" fmla="*/ 2359326 w 2986489"/>
              <a:gd name="connsiteY12" fmla="*/ 3139321 h 3139321"/>
              <a:gd name="connsiteX13" fmla="*/ 1821758 w 2986489"/>
              <a:gd name="connsiteY13" fmla="*/ 3139321 h 3139321"/>
              <a:gd name="connsiteX14" fmla="*/ 1224460 w 2986489"/>
              <a:gd name="connsiteY14" fmla="*/ 3139321 h 3139321"/>
              <a:gd name="connsiteX15" fmla="*/ 686892 w 2986489"/>
              <a:gd name="connsiteY15" fmla="*/ 3139321 h 3139321"/>
              <a:gd name="connsiteX16" fmla="*/ 0 w 2986489"/>
              <a:gd name="connsiteY16" fmla="*/ 3139321 h 3139321"/>
              <a:gd name="connsiteX17" fmla="*/ 0 w 2986489"/>
              <a:gd name="connsiteY17" fmla="*/ 2584708 h 3139321"/>
              <a:gd name="connsiteX18" fmla="*/ 0 w 2986489"/>
              <a:gd name="connsiteY18" fmla="*/ 2030094 h 3139321"/>
              <a:gd name="connsiteX19" fmla="*/ 0 w 2986489"/>
              <a:gd name="connsiteY19" fmla="*/ 1569661 h 3139321"/>
              <a:gd name="connsiteX20" fmla="*/ 0 w 2986489"/>
              <a:gd name="connsiteY20" fmla="*/ 1140620 h 3139321"/>
              <a:gd name="connsiteX21" fmla="*/ 0 w 2986489"/>
              <a:gd name="connsiteY21" fmla="*/ 617400 h 3139321"/>
              <a:gd name="connsiteX22" fmla="*/ 0 w 2986489"/>
              <a:gd name="connsiteY22" fmla="*/ 0 h 31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86489" h="3139321" extrusionOk="0">
                <a:moveTo>
                  <a:pt x="0" y="0"/>
                </a:moveTo>
                <a:cubicBezTo>
                  <a:pt x="204273" y="-11551"/>
                  <a:pt x="369539" y="54430"/>
                  <a:pt x="537568" y="0"/>
                </a:cubicBezTo>
                <a:cubicBezTo>
                  <a:pt x="705597" y="-54430"/>
                  <a:pt x="846374" y="4135"/>
                  <a:pt x="1075136" y="0"/>
                </a:cubicBezTo>
                <a:cubicBezTo>
                  <a:pt x="1303898" y="-4135"/>
                  <a:pt x="1526324" y="58012"/>
                  <a:pt x="1702299" y="0"/>
                </a:cubicBezTo>
                <a:cubicBezTo>
                  <a:pt x="1878274" y="-58012"/>
                  <a:pt x="2144722" y="38794"/>
                  <a:pt x="2329461" y="0"/>
                </a:cubicBezTo>
                <a:cubicBezTo>
                  <a:pt x="2514200" y="-38794"/>
                  <a:pt x="2751448" y="43344"/>
                  <a:pt x="2986489" y="0"/>
                </a:cubicBezTo>
                <a:cubicBezTo>
                  <a:pt x="3023965" y="103638"/>
                  <a:pt x="2970718" y="341246"/>
                  <a:pt x="2986489" y="460434"/>
                </a:cubicBezTo>
                <a:cubicBezTo>
                  <a:pt x="3002260" y="579622"/>
                  <a:pt x="2976589" y="822089"/>
                  <a:pt x="2986489" y="983654"/>
                </a:cubicBezTo>
                <a:cubicBezTo>
                  <a:pt x="2996389" y="1145219"/>
                  <a:pt x="2974902" y="1271913"/>
                  <a:pt x="2986489" y="1444088"/>
                </a:cubicBezTo>
                <a:cubicBezTo>
                  <a:pt x="2998076" y="1616263"/>
                  <a:pt x="2959345" y="1672480"/>
                  <a:pt x="2986489" y="1873128"/>
                </a:cubicBezTo>
                <a:cubicBezTo>
                  <a:pt x="3013633" y="2073776"/>
                  <a:pt x="2983842" y="2193816"/>
                  <a:pt x="2986489" y="2427742"/>
                </a:cubicBezTo>
                <a:cubicBezTo>
                  <a:pt x="2989136" y="2661668"/>
                  <a:pt x="2974508" y="2822757"/>
                  <a:pt x="2986489" y="3139321"/>
                </a:cubicBezTo>
                <a:cubicBezTo>
                  <a:pt x="2710272" y="3155073"/>
                  <a:pt x="2516116" y="3123347"/>
                  <a:pt x="2359326" y="3139321"/>
                </a:cubicBezTo>
                <a:cubicBezTo>
                  <a:pt x="2202536" y="3155295"/>
                  <a:pt x="2009765" y="3121699"/>
                  <a:pt x="1821758" y="3139321"/>
                </a:cubicBezTo>
                <a:cubicBezTo>
                  <a:pt x="1633751" y="3156943"/>
                  <a:pt x="1363475" y="3121335"/>
                  <a:pt x="1224460" y="3139321"/>
                </a:cubicBezTo>
                <a:cubicBezTo>
                  <a:pt x="1085445" y="3157307"/>
                  <a:pt x="803843" y="3099081"/>
                  <a:pt x="686892" y="3139321"/>
                </a:cubicBezTo>
                <a:cubicBezTo>
                  <a:pt x="569941" y="3179561"/>
                  <a:pt x="264473" y="3072088"/>
                  <a:pt x="0" y="3139321"/>
                </a:cubicBezTo>
                <a:cubicBezTo>
                  <a:pt x="-4732" y="2974759"/>
                  <a:pt x="63614" y="2819202"/>
                  <a:pt x="0" y="2584708"/>
                </a:cubicBezTo>
                <a:cubicBezTo>
                  <a:pt x="-63614" y="2350214"/>
                  <a:pt x="24129" y="2202933"/>
                  <a:pt x="0" y="2030094"/>
                </a:cubicBezTo>
                <a:cubicBezTo>
                  <a:pt x="-24129" y="1857255"/>
                  <a:pt x="33985" y="1768322"/>
                  <a:pt x="0" y="1569661"/>
                </a:cubicBezTo>
                <a:cubicBezTo>
                  <a:pt x="-33985" y="1371000"/>
                  <a:pt x="43814" y="1328484"/>
                  <a:pt x="0" y="1140620"/>
                </a:cubicBezTo>
                <a:cubicBezTo>
                  <a:pt x="-43814" y="952756"/>
                  <a:pt x="40946" y="849889"/>
                  <a:pt x="0" y="617400"/>
                </a:cubicBezTo>
                <a:cubicBezTo>
                  <a:pt x="-40946" y="384911"/>
                  <a:pt x="7745" y="191971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4347420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cs-CZ" dirty="0"/>
              <a:t>Vestibulární mozeček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nejstarší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řízení rovnováhy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lingula</a:t>
            </a:r>
            <a:r>
              <a:rPr lang="cs-CZ" b="1" i="1" dirty="0"/>
              <a:t>, </a:t>
            </a:r>
            <a:r>
              <a:rPr lang="cs-CZ" b="1" i="1" dirty="0" err="1"/>
              <a:t>nodulus</a:t>
            </a:r>
            <a:r>
              <a:rPr lang="cs-CZ" b="1" i="1" dirty="0"/>
              <a:t> a </a:t>
            </a:r>
            <a:r>
              <a:rPr lang="cs-CZ" b="1" i="1" dirty="0" err="1"/>
              <a:t>flocculus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info</a:t>
            </a:r>
            <a:r>
              <a:rPr lang="cs-CZ" dirty="0"/>
              <a:t> o poloze a pohybech – </a:t>
            </a: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vestibulocerebellaris</a:t>
            </a:r>
            <a:r>
              <a:rPr lang="cs-CZ" b="1" i="1" dirty="0"/>
              <a:t> </a:t>
            </a:r>
            <a:r>
              <a:rPr lang="cs-CZ" dirty="0"/>
              <a:t>i rovnovážného ústrojí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eferentní dráhy zpět – </a:t>
            </a:r>
            <a:r>
              <a:rPr lang="cs-CZ" b="1" i="1" dirty="0" err="1"/>
              <a:t>formatio</a:t>
            </a:r>
            <a:r>
              <a:rPr lang="cs-CZ" b="1" i="1" dirty="0"/>
              <a:t> </a:t>
            </a:r>
            <a:r>
              <a:rPr lang="cs-CZ" b="1" i="1" dirty="0" err="1"/>
              <a:t>reticularis</a:t>
            </a:r>
            <a:endParaRPr lang="cs-CZ" b="1" i="1" dirty="0"/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68DFE60B-2895-40AF-B935-5DF01FD686F9}"/>
              </a:ext>
            </a:extLst>
          </p:cNvPr>
          <p:cNvCxnSpPr/>
          <p:nvPr/>
        </p:nvCxnSpPr>
        <p:spPr>
          <a:xfrm flipH="1">
            <a:off x="3525398" y="1308598"/>
            <a:ext cx="3183874" cy="418641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76624D28-45ED-4A46-8043-CC94F8911159}"/>
              </a:ext>
            </a:extLst>
          </p:cNvPr>
          <p:cNvCxnSpPr/>
          <p:nvPr/>
        </p:nvCxnSpPr>
        <p:spPr>
          <a:xfrm>
            <a:off x="6709272" y="1303781"/>
            <a:ext cx="3338111" cy="379391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92F759FA-C7A5-4206-96FD-4FC17C21228B}"/>
              </a:ext>
            </a:extLst>
          </p:cNvPr>
          <p:cNvCxnSpPr/>
          <p:nvPr/>
        </p:nvCxnSpPr>
        <p:spPr>
          <a:xfrm>
            <a:off x="6709272" y="1304781"/>
            <a:ext cx="0" cy="52161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7" descr="Obsah obrázku text&#10;&#10;Popis byl vytvořen automaticky">
            <a:extLst>
              <a:ext uri="{FF2B5EF4-FFF2-40B4-BE49-F238E27FC236}">
                <a16:creationId xmlns:a16="http://schemas.microsoft.com/office/drawing/2014/main" id="{0FA0DAD7-93D5-4E29-ABA2-C16163BB9B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7" t="25186" r="22582" b="52116"/>
          <a:stretch/>
        </p:blipFill>
        <p:spPr>
          <a:xfrm>
            <a:off x="4749627" y="3672726"/>
            <a:ext cx="4091887" cy="2736000"/>
          </a:xfrm>
          <a:prstGeom prst="rect">
            <a:avLst/>
          </a:prstGeom>
        </p:spPr>
      </p:pic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20A2BFB2-5F90-4A7D-B1B5-0584207CB38B}"/>
              </a:ext>
            </a:extLst>
          </p:cNvPr>
          <p:cNvSpPr/>
          <p:nvPr/>
        </p:nvSpPr>
        <p:spPr>
          <a:xfrm rot="3336752">
            <a:off x="5986889" y="4296362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08269E49-781D-414B-BDDB-74AEC0A10B8C}"/>
              </a:ext>
            </a:extLst>
          </p:cNvPr>
          <p:cNvSpPr/>
          <p:nvPr/>
        </p:nvSpPr>
        <p:spPr>
          <a:xfrm rot="20139052">
            <a:off x="5986889" y="5197901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: doprava 20">
            <a:extLst>
              <a:ext uri="{FF2B5EF4-FFF2-40B4-BE49-F238E27FC236}">
                <a16:creationId xmlns:a16="http://schemas.microsoft.com/office/drawing/2014/main" id="{818A55BA-DC4C-4B95-9D46-C2BCABDED881}"/>
              </a:ext>
            </a:extLst>
          </p:cNvPr>
          <p:cNvSpPr/>
          <p:nvPr/>
        </p:nvSpPr>
        <p:spPr>
          <a:xfrm rot="6099448">
            <a:off x="6626104" y="4198957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Šipka: doprava 21">
            <a:extLst>
              <a:ext uri="{FF2B5EF4-FFF2-40B4-BE49-F238E27FC236}">
                <a16:creationId xmlns:a16="http://schemas.microsoft.com/office/drawing/2014/main" id="{EBDCD19D-9BE6-44E4-B2BB-28CAC26472C0}"/>
              </a:ext>
            </a:extLst>
          </p:cNvPr>
          <p:cNvSpPr/>
          <p:nvPr/>
        </p:nvSpPr>
        <p:spPr>
          <a:xfrm rot="13862201">
            <a:off x="7327972" y="5556199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C94EC68-BD1B-46B2-B01F-CB97C4B71BF7}"/>
              </a:ext>
            </a:extLst>
          </p:cNvPr>
          <p:cNvSpPr txBox="1"/>
          <p:nvPr/>
        </p:nvSpPr>
        <p:spPr>
          <a:xfrm rot="3389787">
            <a:off x="5803913" y="4667436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</a:t>
            </a:r>
            <a:r>
              <a:rPr lang="cs-CZ" sz="800" i="1" dirty="0" err="1"/>
              <a:t>fastigii</a:t>
            </a:r>
            <a:endParaRPr lang="cs-CZ" sz="800" i="1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D80CEBB9-004C-448F-94D2-6B8D080C63EC}"/>
              </a:ext>
            </a:extLst>
          </p:cNvPr>
          <p:cNvSpPr txBox="1"/>
          <p:nvPr/>
        </p:nvSpPr>
        <p:spPr>
          <a:xfrm rot="16895442">
            <a:off x="6297145" y="3794676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</a:t>
            </a:r>
            <a:r>
              <a:rPr lang="cs-CZ" sz="800" i="1" dirty="0" err="1"/>
              <a:t>emboliformis</a:t>
            </a:r>
            <a:endParaRPr lang="cs-CZ" sz="800" i="1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CED01AF-D121-42D4-A330-9805317FE1AD}"/>
              </a:ext>
            </a:extLst>
          </p:cNvPr>
          <p:cNvSpPr txBox="1"/>
          <p:nvPr/>
        </p:nvSpPr>
        <p:spPr>
          <a:xfrm rot="3088116">
            <a:off x="7246950" y="6001896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</a:t>
            </a:r>
            <a:r>
              <a:rPr lang="cs-CZ" sz="800" i="1" dirty="0" err="1"/>
              <a:t>dentatus</a:t>
            </a:r>
            <a:endParaRPr lang="cs-CZ" sz="800" i="1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D693126F-1528-4665-9299-9DC20F92269A}"/>
              </a:ext>
            </a:extLst>
          </p:cNvPr>
          <p:cNvSpPr txBox="1"/>
          <p:nvPr/>
        </p:nvSpPr>
        <p:spPr>
          <a:xfrm rot="20014756">
            <a:off x="5971040" y="5011216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nuclei</a:t>
            </a:r>
            <a:r>
              <a:rPr lang="cs-CZ" sz="800" i="1" dirty="0"/>
              <a:t> </a:t>
            </a:r>
            <a:r>
              <a:rPr lang="cs-CZ" sz="800" i="1" dirty="0" err="1"/>
              <a:t>globosi</a:t>
            </a:r>
            <a:endParaRPr lang="cs-CZ" sz="800" i="1" dirty="0"/>
          </a:p>
        </p:txBody>
      </p:sp>
    </p:spTree>
    <p:extLst>
      <p:ext uri="{BB962C8B-B14F-4D97-AF65-F5344CB8AC3E}">
        <p14:creationId xmlns:p14="http://schemas.microsoft.com/office/powerpoint/2010/main" val="196598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D76810C-ED12-4F4B-A701-782275D4D445}"/>
              </a:ext>
            </a:extLst>
          </p:cNvPr>
          <p:cNvSpPr txBox="1"/>
          <p:nvPr/>
        </p:nvSpPr>
        <p:spPr>
          <a:xfrm>
            <a:off x="1685578" y="176270"/>
            <a:ext cx="5794875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Cerebellum</a:t>
            </a:r>
          </a:p>
          <a:p>
            <a:r>
              <a:rPr lang="cs-CZ" sz="2000" b="1" dirty="0"/>
              <a:t>Spinální mozeček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řízení koordinace pohybů a svalového napětí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část </a:t>
            </a:r>
            <a:r>
              <a:rPr lang="cs-CZ" b="1" i="1" dirty="0" err="1"/>
              <a:t>vermis</a:t>
            </a:r>
            <a:r>
              <a:rPr lang="cs-CZ" b="1" i="1" dirty="0"/>
              <a:t> </a:t>
            </a:r>
            <a:r>
              <a:rPr lang="cs-CZ" b="1" i="1" dirty="0" err="1"/>
              <a:t>cerebelli</a:t>
            </a:r>
            <a:r>
              <a:rPr lang="cs-CZ" b="1" i="1" dirty="0"/>
              <a:t> </a:t>
            </a:r>
            <a:r>
              <a:rPr lang="cs-CZ" dirty="0"/>
              <a:t>i laloků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nuclei</a:t>
            </a:r>
            <a:r>
              <a:rPr lang="cs-CZ" b="1" i="1" dirty="0"/>
              <a:t> </a:t>
            </a:r>
            <a:r>
              <a:rPr lang="cs-CZ" b="1" i="1" dirty="0" err="1"/>
              <a:t>cerebellares</a:t>
            </a:r>
            <a:r>
              <a:rPr lang="cs-CZ" b="1" i="1" dirty="0"/>
              <a:t> </a:t>
            </a:r>
            <a:r>
              <a:rPr lang="cs-CZ" dirty="0"/>
              <a:t>(až na laterální část </a:t>
            </a: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dentatus</a:t>
            </a:r>
            <a:r>
              <a:rPr lang="cs-CZ" b="1" i="1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informace z pohybového aparátu: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spinocerebellaris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anterior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posterior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ze svalů dolní končetiny a trupu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bulbocerebellaris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ze  svalů  horní  končetiny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trigeminocerebellaris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ze  svalů mimických, žvýkacích a svalů </a:t>
            </a:r>
            <a:r>
              <a:rPr lang="cs-CZ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pharyngu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laryngu a měkkého patra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reticulocerebellaris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vede informace z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formatio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reticularis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  mozečku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cs typeface="Times New Roman" panose="02020603050405020304" pitchFamily="18" charset="0"/>
              </a:rPr>
              <a:t>ze struktur mimovolní motoriky: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olivocerebellaris</a:t>
            </a:r>
            <a:endParaRPr lang="cs-CZ" b="1" i="1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cs typeface="Times New Roman" panose="02020603050405020304" pitchFamily="18" charset="0"/>
              </a:rPr>
              <a:t>z motorických oblastí kůry mozkové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cs typeface="Times New Roman" panose="02020603050405020304" pitchFamily="18" charset="0"/>
              </a:rPr>
              <a:t>→ vyhodnocení ve spinálním mozečku → eferentní dráhy jdou zpět na </a:t>
            </a:r>
            <a:r>
              <a:rPr lang="cs-CZ" b="1" i="1" dirty="0" err="1"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cerebellorubalis</a:t>
            </a:r>
            <a:r>
              <a:rPr lang="cs-CZ" b="1" i="1" dirty="0">
                <a:cs typeface="Times New Roman" panose="02020603050405020304" pitchFamily="18" charset="0"/>
              </a:rPr>
              <a:t> do </a:t>
            </a:r>
            <a:r>
              <a:rPr lang="cs-CZ" b="1" i="1" dirty="0" err="1"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cs typeface="Times New Roman" panose="02020603050405020304" pitchFamily="18" charset="0"/>
              </a:rPr>
              <a:t> ruber a </a:t>
            </a:r>
            <a:r>
              <a:rPr lang="cs-CZ" b="1" i="1" dirty="0" err="1">
                <a:cs typeface="Times New Roman" panose="02020603050405020304" pitchFamily="18" charset="0"/>
              </a:rPr>
              <a:t>formatio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reticularis</a:t>
            </a:r>
            <a:r>
              <a:rPr lang="cs-CZ" dirty="0">
                <a:cs typeface="Times New Roman" panose="02020603050405020304" pitchFamily="18" charset="0"/>
              </a:rPr>
              <a:t> k motorickým jádrům hlavových nervů a předních rohů míšních/část eferentních drah cestou </a:t>
            </a:r>
            <a:r>
              <a:rPr lang="cs-CZ" dirty="0" err="1">
                <a:cs typeface="Times New Roman" panose="02020603050405020304" pitchFamily="18" charset="0"/>
              </a:rPr>
              <a:t>thalami</a:t>
            </a:r>
            <a:r>
              <a:rPr lang="cs-CZ" dirty="0">
                <a:cs typeface="Times New Roman" panose="02020603050405020304" pitchFamily="18" charset="0"/>
              </a:rPr>
              <a:t> do </a:t>
            </a:r>
            <a:r>
              <a:rPr lang="cs-CZ" b="1" i="1" dirty="0" err="1"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cerebello-thalamo-corticalis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61F3474-1EDC-4773-B24F-E4BC5E0AC7AC}"/>
              </a:ext>
            </a:extLst>
          </p:cNvPr>
          <p:cNvSpPr txBox="1"/>
          <p:nvPr/>
        </p:nvSpPr>
        <p:spPr>
          <a:xfrm>
            <a:off x="7656720" y="275423"/>
            <a:ext cx="4329632" cy="3139321"/>
          </a:xfrm>
          <a:custGeom>
            <a:avLst/>
            <a:gdLst>
              <a:gd name="connsiteX0" fmla="*/ 0 w 4329632"/>
              <a:gd name="connsiteY0" fmla="*/ 0 h 3139321"/>
              <a:gd name="connsiteX1" fmla="*/ 497908 w 4329632"/>
              <a:gd name="connsiteY1" fmla="*/ 0 h 3139321"/>
              <a:gd name="connsiteX2" fmla="*/ 995815 w 4329632"/>
              <a:gd name="connsiteY2" fmla="*/ 0 h 3139321"/>
              <a:gd name="connsiteX3" fmla="*/ 1493723 w 4329632"/>
              <a:gd name="connsiteY3" fmla="*/ 0 h 3139321"/>
              <a:gd name="connsiteX4" fmla="*/ 2078223 w 4329632"/>
              <a:gd name="connsiteY4" fmla="*/ 0 h 3139321"/>
              <a:gd name="connsiteX5" fmla="*/ 2576131 w 4329632"/>
              <a:gd name="connsiteY5" fmla="*/ 0 h 3139321"/>
              <a:gd name="connsiteX6" fmla="*/ 3160631 w 4329632"/>
              <a:gd name="connsiteY6" fmla="*/ 0 h 3139321"/>
              <a:gd name="connsiteX7" fmla="*/ 3615243 w 4329632"/>
              <a:gd name="connsiteY7" fmla="*/ 0 h 3139321"/>
              <a:gd name="connsiteX8" fmla="*/ 4329632 w 4329632"/>
              <a:gd name="connsiteY8" fmla="*/ 0 h 3139321"/>
              <a:gd name="connsiteX9" fmla="*/ 4329632 w 4329632"/>
              <a:gd name="connsiteY9" fmla="*/ 491827 h 3139321"/>
              <a:gd name="connsiteX10" fmla="*/ 4329632 w 4329632"/>
              <a:gd name="connsiteY10" fmla="*/ 983654 h 3139321"/>
              <a:gd name="connsiteX11" fmla="*/ 4329632 w 4329632"/>
              <a:gd name="connsiteY11" fmla="*/ 1506874 h 3139321"/>
              <a:gd name="connsiteX12" fmla="*/ 4329632 w 4329632"/>
              <a:gd name="connsiteY12" fmla="*/ 2092881 h 3139321"/>
              <a:gd name="connsiteX13" fmla="*/ 4329632 w 4329632"/>
              <a:gd name="connsiteY13" fmla="*/ 2678887 h 3139321"/>
              <a:gd name="connsiteX14" fmla="*/ 4329632 w 4329632"/>
              <a:gd name="connsiteY14" fmla="*/ 3139321 h 3139321"/>
              <a:gd name="connsiteX15" fmla="*/ 3875021 w 4329632"/>
              <a:gd name="connsiteY15" fmla="*/ 3139321 h 3139321"/>
              <a:gd name="connsiteX16" fmla="*/ 3377113 w 4329632"/>
              <a:gd name="connsiteY16" fmla="*/ 3139321 h 3139321"/>
              <a:gd name="connsiteX17" fmla="*/ 2749316 w 4329632"/>
              <a:gd name="connsiteY17" fmla="*/ 3139321 h 3139321"/>
              <a:gd name="connsiteX18" fmla="*/ 2294705 w 4329632"/>
              <a:gd name="connsiteY18" fmla="*/ 3139321 h 3139321"/>
              <a:gd name="connsiteX19" fmla="*/ 1666908 w 4329632"/>
              <a:gd name="connsiteY19" fmla="*/ 3139321 h 3139321"/>
              <a:gd name="connsiteX20" fmla="*/ 1212297 w 4329632"/>
              <a:gd name="connsiteY20" fmla="*/ 3139321 h 3139321"/>
              <a:gd name="connsiteX21" fmla="*/ 800982 w 4329632"/>
              <a:gd name="connsiteY21" fmla="*/ 3139321 h 3139321"/>
              <a:gd name="connsiteX22" fmla="*/ 0 w 4329632"/>
              <a:gd name="connsiteY22" fmla="*/ 3139321 h 3139321"/>
              <a:gd name="connsiteX23" fmla="*/ 0 w 4329632"/>
              <a:gd name="connsiteY23" fmla="*/ 2710280 h 3139321"/>
              <a:gd name="connsiteX24" fmla="*/ 0 w 4329632"/>
              <a:gd name="connsiteY24" fmla="*/ 2155667 h 3139321"/>
              <a:gd name="connsiteX25" fmla="*/ 0 w 4329632"/>
              <a:gd name="connsiteY25" fmla="*/ 1695233 h 3139321"/>
              <a:gd name="connsiteX26" fmla="*/ 0 w 4329632"/>
              <a:gd name="connsiteY26" fmla="*/ 1234800 h 3139321"/>
              <a:gd name="connsiteX27" fmla="*/ 0 w 4329632"/>
              <a:gd name="connsiteY27" fmla="*/ 711579 h 3139321"/>
              <a:gd name="connsiteX28" fmla="*/ 0 w 4329632"/>
              <a:gd name="connsiteY28" fmla="*/ 0 h 31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329632" h="3139321" extrusionOk="0">
                <a:moveTo>
                  <a:pt x="0" y="0"/>
                </a:moveTo>
                <a:cubicBezTo>
                  <a:pt x="152109" y="-8333"/>
                  <a:pt x="306068" y="43432"/>
                  <a:pt x="497908" y="0"/>
                </a:cubicBezTo>
                <a:cubicBezTo>
                  <a:pt x="689748" y="-43432"/>
                  <a:pt x="803655" y="1337"/>
                  <a:pt x="995815" y="0"/>
                </a:cubicBezTo>
                <a:cubicBezTo>
                  <a:pt x="1187975" y="-1337"/>
                  <a:pt x="1351410" y="56712"/>
                  <a:pt x="1493723" y="0"/>
                </a:cubicBezTo>
                <a:cubicBezTo>
                  <a:pt x="1636036" y="-56712"/>
                  <a:pt x="1918326" y="2439"/>
                  <a:pt x="2078223" y="0"/>
                </a:cubicBezTo>
                <a:cubicBezTo>
                  <a:pt x="2238120" y="-2439"/>
                  <a:pt x="2422337" y="37063"/>
                  <a:pt x="2576131" y="0"/>
                </a:cubicBezTo>
                <a:cubicBezTo>
                  <a:pt x="2729925" y="-37063"/>
                  <a:pt x="2953619" y="46079"/>
                  <a:pt x="3160631" y="0"/>
                </a:cubicBezTo>
                <a:cubicBezTo>
                  <a:pt x="3367643" y="-46079"/>
                  <a:pt x="3486837" y="15170"/>
                  <a:pt x="3615243" y="0"/>
                </a:cubicBezTo>
                <a:cubicBezTo>
                  <a:pt x="3743649" y="-15170"/>
                  <a:pt x="3975880" y="6642"/>
                  <a:pt x="4329632" y="0"/>
                </a:cubicBezTo>
                <a:cubicBezTo>
                  <a:pt x="4336617" y="212599"/>
                  <a:pt x="4285704" y="349971"/>
                  <a:pt x="4329632" y="491827"/>
                </a:cubicBezTo>
                <a:cubicBezTo>
                  <a:pt x="4373560" y="633683"/>
                  <a:pt x="4309844" y="742861"/>
                  <a:pt x="4329632" y="983654"/>
                </a:cubicBezTo>
                <a:cubicBezTo>
                  <a:pt x="4349420" y="1224447"/>
                  <a:pt x="4275147" y="1358005"/>
                  <a:pt x="4329632" y="1506874"/>
                </a:cubicBezTo>
                <a:cubicBezTo>
                  <a:pt x="4384117" y="1655743"/>
                  <a:pt x="4302365" y="1957978"/>
                  <a:pt x="4329632" y="2092881"/>
                </a:cubicBezTo>
                <a:cubicBezTo>
                  <a:pt x="4356899" y="2227784"/>
                  <a:pt x="4280642" y="2520844"/>
                  <a:pt x="4329632" y="2678887"/>
                </a:cubicBezTo>
                <a:cubicBezTo>
                  <a:pt x="4378622" y="2836930"/>
                  <a:pt x="4278578" y="2941050"/>
                  <a:pt x="4329632" y="3139321"/>
                </a:cubicBezTo>
                <a:cubicBezTo>
                  <a:pt x="4102329" y="3160886"/>
                  <a:pt x="4013331" y="3096323"/>
                  <a:pt x="3875021" y="3139321"/>
                </a:cubicBezTo>
                <a:cubicBezTo>
                  <a:pt x="3736711" y="3182319"/>
                  <a:pt x="3554086" y="3109171"/>
                  <a:pt x="3377113" y="3139321"/>
                </a:cubicBezTo>
                <a:cubicBezTo>
                  <a:pt x="3200140" y="3169471"/>
                  <a:pt x="2954649" y="3123250"/>
                  <a:pt x="2749316" y="3139321"/>
                </a:cubicBezTo>
                <a:cubicBezTo>
                  <a:pt x="2543983" y="3155392"/>
                  <a:pt x="2400779" y="3133128"/>
                  <a:pt x="2294705" y="3139321"/>
                </a:cubicBezTo>
                <a:cubicBezTo>
                  <a:pt x="2188631" y="3145514"/>
                  <a:pt x="1891458" y="3094891"/>
                  <a:pt x="1666908" y="3139321"/>
                </a:cubicBezTo>
                <a:cubicBezTo>
                  <a:pt x="1442358" y="3183751"/>
                  <a:pt x="1430550" y="3125044"/>
                  <a:pt x="1212297" y="3139321"/>
                </a:cubicBezTo>
                <a:cubicBezTo>
                  <a:pt x="994044" y="3153598"/>
                  <a:pt x="920740" y="3134047"/>
                  <a:pt x="800982" y="3139321"/>
                </a:cubicBezTo>
                <a:cubicBezTo>
                  <a:pt x="681225" y="3144595"/>
                  <a:pt x="204091" y="3137298"/>
                  <a:pt x="0" y="3139321"/>
                </a:cubicBezTo>
                <a:cubicBezTo>
                  <a:pt x="-50347" y="2958678"/>
                  <a:pt x="19925" y="2822346"/>
                  <a:pt x="0" y="2710280"/>
                </a:cubicBezTo>
                <a:cubicBezTo>
                  <a:pt x="-19925" y="2598214"/>
                  <a:pt x="22541" y="2335507"/>
                  <a:pt x="0" y="2155667"/>
                </a:cubicBezTo>
                <a:cubicBezTo>
                  <a:pt x="-22541" y="1975827"/>
                  <a:pt x="3472" y="1862850"/>
                  <a:pt x="0" y="1695233"/>
                </a:cubicBezTo>
                <a:cubicBezTo>
                  <a:pt x="-3472" y="1527616"/>
                  <a:pt x="17059" y="1329731"/>
                  <a:pt x="0" y="1234800"/>
                </a:cubicBezTo>
                <a:cubicBezTo>
                  <a:pt x="-17059" y="1139869"/>
                  <a:pt x="23773" y="868290"/>
                  <a:pt x="0" y="711579"/>
                </a:cubicBezTo>
                <a:cubicBezTo>
                  <a:pt x="-23773" y="554868"/>
                  <a:pt x="75863" y="215327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37348378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cs-CZ" b="1" i="1" dirty="0" err="1"/>
              <a:t>Neocerebellum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nejmladší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ovlivňuje motorické oblasti – volní hybnost, koordinace pohybů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laterální část mozečku a laterální část </a:t>
            </a: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dentatus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cortico-ponto-cerebellares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eferentní dráhy – motorická jádra </a:t>
            </a:r>
            <a:r>
              <a:rPr lang="cs-CZ" b="1" i="1" dirty="0"/>
              <a:t>thalamu</a:t>
            </a:r>
            <a:r>
              <a:rPr lang="cs-CZ" dirty="0"/>
              <a:t> jako </a:t>
            </a: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cerebellothalamicus</a:t>
            </a:r>
            <a:r>
              <a:rPr lang="cs-CZ" b="1" i="1" dirty="0"/>
              <a:t> </a:t>
            </a:r>
            <a:r>
              <a:rPr lang="cs-CZ" dirty="0"/>
              <a:t>– po přepojení do kůry mozkové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966DA1F1-4133-4161-B4FE-C67D7E817C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67" t="25186" r="22582" b="52116"/>
          <a:stretch/>
        </p:blipFill>
        <p:spPr>
          <a:xfrm>
            <a:off x="7656720" y="3846577"/>
            <a:ext cx="4091887" cy="2736000"/>
          </a:xfrm>
          <a:prstGeom prst="rect">
            <a:avLst/>
          </a:prstGeom>
        </p:spPr>
      </p:pic>
      <p:sp>
        <p:nvSpPr>
          <p:cNvPr id="9" name="Šipka: doprava 8">
            <a:extLst>
              <a:ext uri="{FF2B5EF4-FFF2-40B4-BE49-F238E27FC236}">
                <a16:creationId xmlns:a16="http://schemas.microsoft.com/office/drawing/2014/main" id="{382B3766-7808-49DB-892B-09E6547F1AD7}"/>
              </a:ext>
            </a:extLst>
          </p:cNvPr>
          <p:cNvSpPr/>
          <p:nvPr/>
        </p:nvSpPr>
        <p:spPr>
          <a:xfrm rot="1951042">
            <a:off x="8109217" y="4388528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9E04D08-8674-4037-860D-78D7E4A784B4}"/>
              </a:ext>
            </a:extLst>
          </p:cNvPr>
          <p:cNvSpPr txBox="1"/>
          <p:nvPr/>
        </p:nvSpPr>
        <p:spPr>
          <a:xfrm rot="1986253">
            <a:off x="8056767" y="4642788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tractus</a:t>
            </a:r>
            <a:r>
              <a:rPr lang="cs-CZ" sz="800" i="1" dirty="0"/>
              <a:t> </a:t>
            </a:r>
            <a:r>
              <a:rPr lang="cs-CZ" sz="800" i="1" dirty="0" err="1"/>
              <a:t>cerebri</a:t>
            </a:r>
            <a:endParaRPr lang="cs-CZ" sz="800" i="1" dirty="0"/>
          </a:p>
        </p:txBody>
      </p:sp>
    </p:spTree>
    <p:extLst>
      <p:ext uri="{BB962C8B-B14F-4D97-AF65-F5344CB8AC3E}">
        <p14:creationId xmlns:p14="http://schemas.microsoft.com/office/powerpoint/2010/main" val="173914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A7F9874-3FCB-40C9-8523-F8DED785AADD}"/>
              </a:ext>
            </a:extLst>
          </p:cNvPr>
          <p:cNvSpPr txBox="1"/>
          <p:nvPr/>
        </p:nvSpPr>
        <p:spPr>
          <a:xfrm>
            <a:off x="1984916" y="223024"/>
            <a:ext cx="575319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Diencephalon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/>
              <a:t>thalamus, hypothalamus, </a:t>
            </a:r>
            <a:r>
              <a:rPr lang="cs-CZ" i="1" dirty="0" err="1"/>
              <a:t>epithalamus</a:t>
            </a:r>
            <a:r>
              <a:rPr lang="cs-CZ" i="1" dirty="0"/>
              <a:t>, </a:t>
            </a:r>
            <a:r>
              <a:rPr lang="cs-CZ" i="1" dirty="0" err="1"/>
              <a:t>metathalamus</a:t>
            </a:r>
            <a:r>
              <a:rPr lang="cs-CZ" i="1" dirty="0"/>
              <a:t> a </a:t>
            </a:r>
            <a:r>
              <a:rPr lang="cs-CZ" i="1" dirty="0" err="1"/>
              <a:t>subthalamus</a:t>
            </a:r>
            <a:r>
              <a:rPr lang="cs-CZ" i="1" dirty="0"/>
              <a:t> </a:t>
            </a:r>
            <a:r>
              <a:rPr lang="cs-CZ" dirty="0"/>
              <a:t>– struktura odlišná v jednotlivých částech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b="1" i="1" dirty="0"/>
              <a:t>Thalamus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šedá hmota, podoba párového vejčitého útvaru uvnitř hemisféry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mnoho jader – skupiny – aferentní dráhy do kůry mozkové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neurony pro zpracování motorických okruhů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zapojení do zpracování informací souvisejících s vyšší nervovou činností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rozdělen ploténkou bílé hmoty na: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přední skupinu jader – limbický systém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zadní skupina jader – asociační a integrační jádra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paraventrikulární</a:t>
            </a:r>
            <a:r>
              <a:rPr lang="cs-CZ" dirty="0"/>
              <a:t> jádra – nespecifická jádra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intralaminární</a:t>
            </a:r>
            <a:r>
              <a:rPr lang="cs-CZ" dirty="0"/>
              <a:t> jádra – nespecifická jádra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mediální jádra – asociační jádra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laterální jádra: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 err="1"/>
              <a:t>dorzolaterální</a:t>
            </a:r>
            <a:r>
              <a:rPr lang="cs-CZ" dirty="0"/>
              <a:t> – asociační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 err="1"/>
              <a:t>ventrolaterální</a:t>
            </a:r>
            <a:r>
              <a:rPr lang="cs-CZ" dirty="0"/>
              <a:t> – specifická – přepojení </a:t>
            </a:r>
            <a:r>
              <a:rPr lang="cs-CZ" dirty="0" err="1"/>
              <a:t>lemniscus</a:t>
            </a:r>
            <a:r>
              <a:rPr lang="cs-CZ" dirty="0"/>
              <a:t> </a:t>
            </a:r>
            <a:r>
              <a:rPr lang="cs-CZ" dirty="0" err="1"/>
              <a:t>medialis</a:t>
            </a:r>
            <a:r>
              <a:rPr lang="cs-CZ" dirty="0"/>
              <a:t>, </a:t>
            </a:r>
            <a:r>
              <a:rPr lang="cs-CZ" dirty="0" err="1"/>
              <a:t>lemniscus</a:t>
            </a:r>
            <a:r>
              <a:rPr lang="cs-CZ" dirty="0"/>
              <a:t> </a:t>
            </a:r>
            <a:r>
              <a:rPr lang="cs-CZ" dirty="0" err="1"/>
              <a:t>trigeminalis</a:t>
            </a:r>
            <a:r>
              <a:rPr lang="cs-CZ" dirty="0"/>
              <a:t> a </a:t>
            </a:r>
            <a:r>
              <a:rPr lang="cs-CZ" dirty="0" err="1"/>
              <a:t>viscerosenzitivní</a:t>
            </a:r>
            <a:r>
              <a:rPr lang="cs-CZ" dirty="0"/>
              <a:t> dráhy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A8BF78-06D7-4011-BFFC-90CC358F1B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5" t="22745" r="4042" b="42270"/>
          <a:stretch/>
        </p:blipFill>
        <p:spPr>
          <a:xfrm rot="21426589">
            <a:off x="7969540" y="2726421"/>
            <a:ext cx="3665990" cy="2399253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D0663C8D-55E7-49FA-AC08-9FCC563694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0" t="31069" r="11219" b="43120"/>
          <a:stretch/>
        </p:blipFill>
        <p:spPr>
          <a:xfrm>
            <a:off x="8472881" y="385894"/>
            <a:ext cx="2407642" cy="1770077"/>
          </a:xfrm>
          <a:prstGeom prst="rect">
            <a:avLst/>
          </a:prstGeom>
        </p:spPr>
      </p:pic>
      <p:sp>
        <p:nvSpPr>
          <p:cNvPr id="8" name="Šipka: doprava 7">
            <a:extLst>
              <a:ext uri="{FF2B5EF4-FFF2-40B4-BE49-F238E27FC236}">
                <a16:creationId xmlns:a16="http://schemas.microsoft.com/office/drawing/2014/main" id="{51102E84-E976-4768-BAC6-F611AC9395E9}"/>
              </a:ext>
            </a:extLst>
          </p:cNvPr>
          <p:cNvSpPr/>
          <p:nvPr/>
        </p:nvSpPr>
        <p:spPr>
          <a:xfrm rot="2040417">
            <a:off x="8740197" y="3522287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DC292CB-5240-487F-A415-1FCA1A2C9627}"/>
              </a:ext>
            </a:extLst>
          </p:cNvPr>
          <p:cNvSpPr txBox="1"/>
          <p:nvPr/>
        </p:nvSpPr>
        <p:spPr>
          <a:xfrm rot="2075155">
            <a:off x="8958620" y="3596770"/>
            <a:ext cx="927845" cy="23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/>
              <a:t>přední skupina</a:t>
            </a: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09C718EE-D66B-45E7-BFD9-A9038AF2616B}"/>
              </a:ext>
            </a:extLst>
          </p:cNvPr>
          <p:cNvSpPr/>
          <p:nvPr/>
        </p:nvSpPr>
        <p:spPr>
          <a:xfrm rot="19178359">
            <a:off x="8292771" y="4564121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476E804-C22E-473C-B30A-96991D6342D9}"/>
              </a:ext>
            </a:extLst>
          </p:cNvPr>
          <p:cNvSpPr txBox="1"/>
          <p:nvPr/>
        </p:nvSpPr>
        <p:spPr>
          <a:xfrm rot="19213097">
            <a:off x="8494219" y="4591638"/>
            <a:ext cx="1074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/>
              <a:t>laterální skupina</a:t>
            </a:r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29B36B42-008A-4BDD-9F6A-DE2CBC6E62E7}"/>
              </a:ext>
            </a:extLst>
          </p:cNvPr>
          <p:cNvSpPr/>
          <p:nvPr/>
        </p:nvSpPr>
        <p:spPr>
          <a:xfrm rot="14398918">
            <a:off x="9663700" y="4874796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129A22A-179E-414E-A878-991E63C91A50}"/>
              </a:ext>
            </a:extLst>
          </p:cNvPr>
          <p:cNvSpPr txBox="1"/>
          <p:nvPr/>
        </p:nvSpPr>
        <p:spPr>
          <a:xfrm rot="3609209">
            <a:off x="9842684" y="5017331"/>
            <a:ext cx="10848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/>
              <a:t>mediální skupina</a:t>
            </a:r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E167F6B1-A505-4DCE-9FF5-1DFC2FE14E94}"/>
              </a:ext>
            </a:extLst>
          </p:cNvPr>
          <p:cNvSpPr/>
          <p:nvPr/>
        </p:nvSpPr>
        <p:spPr>
          <a:xfrm rot="9278362">
            <a:off x="9998624" y="3789621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8854C5F-6158-4A49-902F-7139D10545CE}"/>
              </a:ext>
            </a:extLst>
          </p:cNvPr>
          <p:cNvSpPr txBox="1"/>
          <p:nvPr/>
        </p:nvSpPr>
        <p:spPr>
          <a:xfrm rot="20039823">
            <a:off x="10201066" y="3794841"/>
            <a:ext cx="12435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intalaminární</a:t>
            </a:r>
            <a:r>
              <a:rPr lang="cs-CZ" sz="900" i="1" dirty="0"/>
              <a:t> skupina</a:t>
            </a:r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E9951C86-B574-4526-9AFC-75ED47B32DD0}"/>
              </a:ext>
            </a:extLst>
          </p:cNvPr>
          <p:cNvSpPr/>
          <p:nvPr/>
        </p:nvSpPr>
        <p:spPr>
          <a:xfrm rot="16992288">
            <a:off x="8896901" y="4900197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E236F50-E29D-4749-AA49-682040354E09}"/>
              </a:ext>
            </a:extLst>
          </p:cNvPr>
          <p:cNvSpPr txBox="1"/>
          <p:nvPr/>
        </p:nvSpPr>
        <p:spPr>
          <a:xfrm rot="17027026">
            <a:off x="8840961" y="5003987"/>
            <a:ext cx="14681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paraventrikulární</a:t>
            </a:r>
            <a:r>
              <a:rPr lang="cs-CZ" sz="900" i="1" dirty="0"/>
              <a:t> skupina</a:t>
            </a:r>
          </a:p>
        </p:txBody>
      </p:sp>
    </p:spTree>
    <p:extLst>
      <p:ext uri="{BB962C8B-B14F-4D97-AF65-F5344CB8AC3E}">
        <p14:creationId xmlns:p14="http://schemas.microsoft.com/office/powerpoint/2010/main" val="526160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7019AE4-3E61-41F8-B7AE-E39377F29328}"/>
              </a:ext>
            </a:extLst>
          </p:cNvPr>
          <p:cNvSpPr txBox="1"/>
          <p:nvPr/>
        </p:nvSpPr>
        <p:spPr>
          <a:xfrm>
            <a:off x="1851660" y="194310"/>
            <a:ext cx="473931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Hypothalamus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udržení homeostázy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činnost vnitřních orgánů – sympatikus a parasympatikus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hypothalamo</a:t>
            </a:r>
            <a:r>
              <a:rPr lang="cs-CZ" dirty="0"/>
              <a:t>-hypofyzárního systému – nervové a hormonální řízení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napojení na limbický systém – emoční a pudové chování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jádra (rozděleno </a:t>
            </a:r>
            <a:r>
              <a:rPr lang="cs-CZ" dirty="0" err="1"/>
              <a:t>fornixem</a:t>
            </a:r>
            <a:r>
              <a:rPr lang="cs-CZ" dirty="0"/>
              <a:t>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laterální jaderná skupina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mediální jaderná skupina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přední jaderná skupina – nadřazená parasympatiku – anabolické </a:t>
            </a:r>
            <a:r>
              <a:rPr lang="cs-CZ" dirty="0" err="1"/>
              <a:t>fce</a:t>
            </a:r>
            <a:endParaRPr lang="cs-CZ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střední jaderná skupina – řídí sympatikus – katabolické </a:t>
            </a:r>
            <a:r>
              <a:rPr lang="cs-CZ" dirty="0" err="1"/>
              <a:t>fce</a:t>
            </a:r>
            <a:endParaRPr lang="cs-CZ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zadní jaderná skupina – limbický systém – </a:t>
            </a:r>
            <a:r>
              <a:rPr lang="cs-CZ" b="1" i="1" dirty="0" err="1"/>
              <a:t>corpora</a:t>
            </a:r>
            <a:r>
              <a:rPr lang="cs-CZ" b="1" i="1" dirty="0"/>
              <a:t> </a:t>
            </a:r>
            <a:r>
              <a:rPr lang="cs-CZ" b="1" i="1" dirty="0" err="1"/>
              <a:t>mamillaria</a:t>
            </a:r>
            <a:endParaRPr lang="cs-CZ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funkčně odlišná: </a:t>
            </a: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supraopticus</a:t>
            </a:r>
            <a:r>
              <a:rPr lang="cs-CZ" b="1" i="1" dirty="0"/>
              <a:t> a </a:t>
            </a: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paraventricularis</a:t>
            </a:r>
            <a:r>
              <a:rPr lang="cs-CZ" b="1" i="1" dirty="0"/>
              <a:t> </a:t>
            </a:r>
            <a:r>
              <a:rPr lang="cs-CZ" dirty="0"/>
              <a:t>(přední skupina), </a:t>
            </a:r>
            <a:r>
              <a:rPr lang="cs-CZ" b="1" i="1" dirty="0" err="1"/>
              <a:t>nuclei</a:t>
            </a:r>
            <a:r>
              <a:rPr lang="cs-CZ" b="1" i="1" dirty="0"/>
              <a:t> </a:t>
            </a:r>
            <a:r>
              <a:rPr lang="cs-CZ" b="1" i="1" dirty="0" err="1"/>
              <a:t>tuberales</a:t>
            </a:r>
            <a:r>
              <a:rPr lang="cs-CZ" b="1" i="1" dirty="0"/>
              <a:t> et </a:t>
            </a:r>
            <a:r>
              <a:rPr lang="cs-CZ" b="1" i="1" dirty="0" err="1"/>
              <a:t>infundibulares</a:t>
            </a:r>
            <a:r>
              <a:rPr lang="cs-CZ" b="1" i="1" dirty="0"/>
              <a:t> </a:t>
            </a:r>
            <a:r>
              <a:rPr lang="cs-CZ" dirty="0"/>
              <a:t>(prostřední sk.) – neurosekrece – činnost hypofýzy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639EE5D6-A8B1-438A-A447-92CE935357A4}"/>
              </a:ext>
            </a:extLst>
          </p:cNvPr>
          <p:cNvGrpSpPr/>
          <p:nvPr/>
        </p:nvGrpSpPr>
        <p:grpSpPr>
          <a:xfrm>
            <a:off x="7080308" y="2910980"/>
            <a:ext cx="3624045" cy="3590488"/>
            <a:chOff x="7139031" y="1946246"/>
            <a:chExt cx="3624045" cy="3590488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8D5ECC4C-4415-4A57-B444-342A07A5DC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79" r="6217" b="19266"/>
            <a:stretch/>
          </p:blipFill>
          <p:spPr>
            <a:xfrm>
              <a:off x="7145280" y="1946246"/>
              <a:ext cx="3617796" cy="3590488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99BE82D2-FACB-49EA-8AD3-8FCD7FD23133}"/>
                </a:ext>
              </a:extLst>
            </p:cNvPr>
            <p:cNvSpPr/>
            <p:nvPr/>
          </p:nvSpPr>
          <p:spPr>
            <a:xfrm>
              <a:off x="7139031" y="4630723"/>
              <a:ext cx="1300294" cy="906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67108CD4-7575-43CC-A36E-AF7F9B40C9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39878" r="11871" b="34801"/>
          <a:stretch/>
        </p:blipFill>
        <p:spPr>
          <a:xfrm>
            <a:off x="8141511" y="419449"/>
            <a:ext cx="2924344" cy="2124000"/>
          </a:xfrm>
          <a:prstGeom prst="rect">
            <a:avLst/>
          </a:prstGeom>
        </p:spPr>
      </p:pic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C5D31C0F-F83A-4ABB-BDA5-3713258FBA59}"/>
              </a:ext>
            </a:extLst>
          </p:cNvPr>
          <p:cNvSpPr/>
          <p:nvPr/>
        </p:nvSpPr>
        <p:spPr>
          <a:xfrm rot="18075773">
            <a:off x="8547250" y="5233641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B2FB1BC-563B-454F-BDA1-98274A928E73}"/>
              </a:ext>
            </a:extLst>
          </p:cNvPr>
          <p:cNvSpPr txBox="1"/>
          <p:nvPr/>
        </p:nvSpPr>
        <p:spPr>
          <a:xfrm rot="18110511">
            <a:off x="8612694" y="5225357"/>
            <a:ext cx="12338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nucleus</a:t>
            </a:r>
            <a:r>
              <a:rPr lang="cs-CZ" sz="900" i="1" dirty="0"/>
              <a:t> </a:t>
            </a:r>
            <a:r>
              <a:rPr lang="cs-CZ" sz="900" i="1" dirty="0" err="1"/>
              <a:t>supraopticus</a:t>
            </a:r>
            <a:endParaRPr lang="cs-CZ" sz="900" i="1" dirty="0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1E41535B-BBB1-4920-B525-E87AA37507E4}"/>
              </a:ext>
            </a:extLst>
          </p:cNvPr>
          <p:cNvSpPr/>
          <p:nvPr/>
        </p:nvSpPr>
        <p:spPr>
          <a:xfrm rot="4321153">
            <a:off x="8794111" y="3368762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6E887BE-CFA0-46AD-91CD-026495C61E5C}"/>
              </a:ext>
            </a:extLst>
          </p:cNvPr>
          <p:cNvSpPr txBox="1"/>
          <p:nvPr/>
        </p:nvSpPr>
        <p:spPr>
          <a:xfrm rot="4355891">
            <a:off x="8780084" y="3468669"/>
            <a:ext cx="14605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nucleus</a:t>
            </a:r>
            <a:r>
              <a:rPr lang="cs-CZ" sz="900" i="1" dirty="0"/>
              <a:t> </a:t>
            </a:r>
            <a:r>
              <a:rPr lang="cs-CZ" sz="900" i="1" dirty="0" err="1"/>
              <a:t>paraventricularis</a:t>
            </a:r>
            <a:endParaRPr lang="cs-CZ" sz="900" i="1" dirty="0"/>
          </a:p>
        </p:txBody>
      </p:sp>
    </p:spTree>
    <p:extLst>
      <p:ext uri="{BB962C8B-B14F-4D97-AF65-F5344CB8AC3E}">
        <p14:creationId xmlns:p14="http://schemas.microsoft.com/office/powerpoint/2010/main" val="676342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4C22746-F9CD-445C-BC11-290656A376F7}"/>
              </a:ext>
            </a:extLst>
          </p:cNvPr>
          <p:cNvSpPr txBox="1"/>
          <p:nvPr/>
        </p:nvSpPr>
        <p:spPr>
          <a:xfrm>
            <a:off x="1805940" y="330578"/>
            <a:ext cx="509778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Epithalamus</a:t>
            </a: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 </a:t>
            </a:r>
            <a:r>
              <a:rPr lang="cs-CZ" b="1" i="1" dirty="0" err="1"/>
              <a:t>trigonum</a:t>
            </a:r>
            <a:r>
              <a:rPr lang="cs-CZ" b="1" i="1" dirty="0"/>
              <a:t> </a:t>
            </a:r>
            <a:r>
              <a:rPr lang="cs-CZ" b="1" i="1" dirty="0" err="1"/>
              <a:t>habenulare</a:t>
            </a:r>
            <a:r>
              <a:rPr lang="cs-CZ" b="1" i="1" dirty="0"/>
              <a:t> </a:t>
            </a:r>
            <a:r>
              <a:rPr lang="cs-CZ" dirty="0"/>
              <a:t>stejnojmenná jádra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informace z limbického systému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habenulo-interpeduncularis</a:t>
            </a:r>
            <a:r>
              <a:rPr lang="cs-CZ" b="1" i="1" dirty="0"/>
              <a:t> → </a:t>
            </a: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interpeduncularis</a:t>
            </a:r>
            <a:r>
              <a:rPr lang="cs-CZ" b="1" i="1" dirty="0"/>
              <a:t> → </a:t>
            </a:r>
            <a:r>
              <a:rPr lang="cs-CZ" b="1" i="1" dirty="0" err="1"/>
              <a:t>formatio</a:t>
            </a:r>
            <a:r>
              <a:rPr lang="cs-CZ" b="1" i="1" dirty="0"/>
              <a:t> </a:t>
            </a:r>
            <a:r>
              <a:rPr lang="cs-CZ" b="1" i="1" dirty="0" err="1"/>
              <a:t>reticularis</a:t>
            </a:r>
            <a:r>
              <a:rPr lang="cs-CZ" b="1" i="1" dirty="0"/>
              <a:t> → </a:t>
            </a:r>
            <a:r>
              <a:rPr lang="cs-CZ" b="1" i="1" dirty="0" err="1"/>
              <a:t>nuclei</a:t>
            </a:r>
            <a:r>
              <a:rPr lang="cs-CZ" b="1" i="1" dirty="0"/>
              <a:t> </a:t>
            </a:r>
            <a:r>
              <a:rPr lang="cs-CZ" b="1" i="1" dirty="0" err="1"/>
              <a:t>parasympathici</a:t>
            </a:r>
            <a:r>
              <a:rPr lang="cs-CZ" dirty="0"/>
              <a:t> hl. nervů → </a:t>
            </a: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intermediolateralis</a:t>
            </a:r>
            <a:r>
              <a:rPr lang="cs-CZ" dirty="0"/>
              <a:t> → </a:t>
            </a:r>
            <a:r>
              <a:rPr lang="cs-CZ" dirty="0" err="1"/>
              <a:t>visceromotorická</a:t>
            </a:r>
            <a:r>
              <a:rPr lang="cs-CZ" dirty="0"/>
              <a:t> odpověď na emoční stavy → zčervenání, zrychlení střevní peristaltiky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sz="2000" b="1" dirty="0" err="1"/>
              <a:t>Metathalamus</a:t>
            </a: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hrbolky podmínění stejnojmennými jádry – </a:t>
            </a: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corporis</a:t>
            </a:r>
            <a:r>
              <a:rPr lang="cs-CZ" b="1" i="1" dirty="0"/>
              <a:t> </a:t>
            </a:r>
            <a:r>
              <a:rPr lang="cs-CZ" b="1" i="1" dirty="0" err="1"/>
              <a:t>geniculati</a:t>
            </a:r>
            <a:r>
              <a:rPr lang="cs-CZ" b="1" i="1" dirty="0"/>
              <a:t> </a:t>
            </a:r>
            <a:r>
              <a:rPr lang="cs-CZ" b="1" i="1" dirty="0" err="1"/>
              <a:t>medialis</a:t>
            </a:r>
            <a:r>
              <a:rPr lang="cs-CZ" b="1" i="1" dirty="0"/>
              <a:t>, </a:t>
            </a: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corporis</a:t>
            </a:r>
            <a:r>
              <a:rPr lang="cs-CZ" b="1" i="1" dirty="0"/>
              <a:t> </a:t>
            </a:r>
            <a:r>
              <a:rPr lang="cs-CZ" b="1" i="1" dirty="0" err="1"/>
              <a:t>geniculati</a:t>
            </a:r>
            <a:r>
              <a:rPr lang="cs-CZ" b="1" i="1" dirty="0"/>
              <a:t> </a:t>
            </a:r>
            <a:r>
              <a:rPr lang="cs-CZ" b="1" i="1" dirty="0" err="1"/>
              <a:t>lateralis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sluchová a zraková dráha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specifická senzorická jádra</a:t>
            </a:r>
          </a:p>
          <a:p>
            <a:endParaRPr lang="cs-CZ" dirty="0"/>
          </a:p>
          <a:p>
            <a:r>
              <a:rPr lang="cs-CZ" sz="2000" b="1" dirty="0" err="1"/>
              <a:t>Subthalamus</a:t>
            </a:r>
            <a:endParaRPr lang="cs-CZ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šedá hmota mezimozku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čočkovitý </a:t>
            </a: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subthalamicus</a:t>
            </a:r>
            <a:r>
              <a:rPr lang="cs-CZ" b="1" i="1" dirty="0"/>
              <a:t> (</a:t>
            </a:r>
            <a:r>
              <a:rPr lang="cs-CZ" b="1" i="1" dirty="0" err="1"/>
              <a:t>Luysii</a:t>
            </a:r>
            <a:r>
              <a:rPr lang="cs-CZ" dirty="0"/>
              <a:t>) – bazální ganglia a zpracovává motorické okruhy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proužek </a:t>
            </a:r>
            <a:r>
              <a:rPr lang="cs-CZ" b="1" i="1" dirty="0" err="1"/>
              <a:t>zona</a:t>
            </a:r>
            <a:r>
              <a:rPr lang="cs-CZ" b="1" i="1" dirty="0"/>
              <a:t> </a:t>
            </a:r>
            <a:r>
              <a:rPr lang="cs-CZ" b="1" i="1" dirty="0" err="1"/>
              <a:t>incerta</a:t>
            </a:r>
            <a:r>
              <a:rPr lang="cs-CZ" b="1" i="1" dirty="0"/>
              <a:t> </a:t>
            </a:r>
            <a:r>
              <a:rPr lang="cs-CZ" dirty="0"/>
              <a:t>– asi podobná funkce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E1FA860D-7458-4202-BD50-EBD4AA71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80" t="30459" r="19700" b="35902"/>
          <a:stretch/>
        </p:blipFill>
        <p:spPr>
          <a:xfrm>
            <a:off x="9479558" y="251668"/>
            <a:ext cx="2140348" cy="3924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0DBC9F8-1808-48D6-9BCD-8D145DF5B4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6" t="31559" r="51885" b="49113"/>
          <a:stretch/>
        </p:blipFill>
        <p:spPr>
          <a:xfrm>
            <a:off x="7067506" y="536895"/>
            <a:ext cx="2027850" cy="1800000"/>
          </a:xfrm>
          <a:prstGeom prst="rect">
            <a:avLst/>
          </a:prstGeom>
        </p:spPr>
      </p:pic>
      <p:sp>
        <p:nvSpPr>
          <p:cNvPr id="8" name="Šipka: doprava 7">
            <a:extLst>
              <a:ext uri="{FF2B5EF4-FFF2-40B4-BE49-F238E27FC236}">
                <a16:creationId xmlns:a16="http://schemas.microsoft.com/office/drawing/2014/main" id="{15644EAB-95C9-4152-A7FA-8FD1855C95C1}"/>
              </a:ext>
            </a:extLst>
          </p:cNvPr>
          <p:cNvSpPr/>
          <p:nvPr/>
        </p:nvSpPr>
        <p:spPr>
          <a:xfrm rot="2040417">
            <a:off x="8576795" y="2540776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68CC3C8-EA86-4097-8081-FC1269B5005F}"/>
              </a:ext>
            </a:extLst>
          </p:cNvPr>
          <p:cNvSpPr txBox="1"/>
          <p:nvPr/>
        </p:nvSpPr>
        <p:spPr>
          <a:xfrm rot="2075155">
            <a:off x="8673320" y="2644565"/>
            <a:ext cx="1171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trigonum</a:t>
            </a:r>
            <a:r>
              <a:rPr lang="cs-CZ" sz="900" i="1" dirty="0"/>
              <a:t> </a:t>
            </a:r>
            <a:r>
              <a:rPr lang="cs-CZ" sz="900" i="1" dirty="0" err="1"/>
              <a:t>habenulare</a:t>
            </a:r>
            <a:endParaRPr lang="cs-CZ" sz="900" i="1" dirty="0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35A8A1E8-D302-456B-8EA4-F82BA863B1F8}"/>
              </a:ext>
            </a:extLst>
          </p:cNvPr>
          <p:cNvSpPr/>
          <p:nvPr/>
        </p:nvSpPr>
        <p:spPr>
          <a:xfrm rot="18953104">
            <a:off x="8708819" y="3605165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079397E-7AB5-4E95-8BB6-162EEA8E0412}"/>
              </a:ext>
            </a:extLst>
          </p:cNvPr>
          <p:cNvSpPr txBox="1"/>
          <p:nvPr/>
        </p:nvSpPr>
        <p:spPr>
          <a:xfrm rot="18987842">
            <a:off x="8802005" y="3729610"/>
            <a:ext cx="10730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nuclei</a:t>
            </a:r>
            <a:r>
              <a:rPr lang="cs-CZ" sz="900" i="1" dirty="0"/>
              <a:t> </a:t>
            </a:r>
            <a:r>
              <a:rPr lang="cs-CZ" sz="900" i="1" dirty="0" err="1"/>
              <a:t>habenulares</a:t>
            </a:r>
            <a:endParaRPr lang="cs-CZ" sz="900" i="1" dirty="0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BC5143D8-F4FE-4C48-B7B1-C7AB81A0B98F}"/>
              </a:ext>
            </a:extLst>
          </p:cNvPr>
          <p:cNvSpPr/>
          <p:nvPr/>
        </p:nvSpPr>
        <p:spPr>
          <a:xfrm rot="20589913">
            <a:off x="9210626" y="3904469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20C122D-967B-4798-84A6-3E85E4AB8D0B}"/>
              </a:ext>
            </a:extLst>
          </p:cNvPr>
          <p:cNvSpPr txBox="1"/>
          <p:nvPr/>
        </p:nvSpPr>
        <p:spPr>
          <a:xfrm rot="20624651">
            <a:off x="9553709" y="3979459"/>
            <a:ext cx="927845" cy="23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/>
              <a:t>šišinka</a:t>
            </a:r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91CF483D-D182-4F5A-AD02-E6A7DD99F7C3}"/>
              </a:ext>
            </a:extLst>
          </p:cNvPr>
          <p:cNvSpPr/>
          <p:nvPr/>
        </p:nvSpPr>
        <p:spPr>
          <a:xfrm rot="13017476">
            <a:off x="10406950" y="3605164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30C0E2F-E9F0-4F04-971A-30FA89F484CD}"/>
              </a:ext>
            </a:extLst>
          </p:cNvPr>
          <p:cNvSpPr txBox="1"/>
          <p:nvPr/>
        </p:nvSpPr>
        <p:spPr>
          <a:xfrm rot="2151431">
            <a:off x="10788906" y="3796965"/>
            <a:ext cx="927845" cy="23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/>
              <a:t>komisury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91F0B577-3FBA-4C4D-A074-DEA3CDC210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9" t="28379" r="21373" b="46789"/>
          <a:stretch/>
        </p:blipFill>
        <p:spPr>
          <a:xfrm>
            <a:off x="7371991" y="4775546"/>
            <a:ext cx="2678684" cy="1702965"/>
          </a:xfrm>
          <a:prstGeom prst="rect">
            <a:avLst/>
          </a:prstGeom>
        </p:spPr>
      </p:pic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163B76ED-E0B9-45B6-9640-EE1AF92BDB5E}"/>
              </a:ext>
            </a:extLst>
          </p:cNvPr>
          <p:cNvSpPr/>
          <p:nvPr/>
        </p:nvSpPr>
        <p:spPr>
          <a:xfrm rot="13017476">
            <a:off x="8864776" y="6081605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0412BBA-442C-476C-9389-F7E2EB1D9163}"/>
              </a:ext>
            </a:extLst>
          </p:cNvPr>
          <p:cNvSpPr txBox="1"/>
          <p:nvPr/>
        </p:nvSpPr>
        <p:spPr>
          <a:xfrm rot="2151431">
            <a:off x="8978238" y="6250705"/>
            <a:ext cx="13767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nucleus</a:t>
            </a:r>
            <a:r>
              <a:rPr lang="cs-CZ" sz="900" i="1" dirty="0"/>
              <a:t> </a:t>
            </a:r>
            <a:r>
              <a:rPr lang="cs-CZ" sz="900" i="1" dirty="0" err="1"/>
              <a:t>subthalamicus</a:t>
            </a:r>
            <a:endParaRPr lang="cs-CZ" sz="900" i="1" dirty="0"/>
          </a:p>
        </p:txBody>
      </p:sp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331F6108-39AF-4A72-A949-C1D46A8767EF}"/>
              </a:ext>
            </a:extLst>
          </p:cNvPr>
          <p:cNvSpPr/>
          <p:nvPr/>
        </p:nvSpPr>
        <p:spPr>
          <a:xfrm rot="1175360">
            <a:off x="7255016" y="5376092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345C987-56CA-40C3-B070-DB6495E6BD65}"/>
              </a:ext>
            </a:extLst>
          </p:cNvPr>
          <p:cNvSpPr txBox="1"/>
          <p:nvPr/>
        </p:nvSpPr>
        <p:spPr>
          <a:xfrm rot="1154503">
            <a:off x="7576129" y="5479930"/>
            <a:ext cx="927845" cy="23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zona</a:t>
            </a:r>
            <a:r>
              <a:rPr lang="cs-CZ" sz="900" i="1" dirty="0"/>
              <a:t> </a:t>
            </a:r>
            <a:r>
              <a:rPr lang="cs-CZ" sz="900" i="1" dirty="0" err="1"/>
              <a:t>incerta</a:t>
            </a:r>
            <a:endParaRPr lang="cs-CZ" sz="900" i="1" dirty="0"/>
          </a:p>
        </p:txBody>
      </p:sp>
    </p:spTree>
    <p:extLst>
      <p:ext uri="{BB962C8B-B14F-4D97-AF65-F5344CB8AC3E}">
        <p14:creationId xmlns:p14="http://schemas.microsoft.com/office/powerpoint/2010/main" val="2437514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3BF5E03-925C-4AC8-8437-31044CCA46FE}"/>
              </a:ext>
            </a:extLst>
          </p:cNvPr>
          <p:cNvSpPr txBox="1"/>
          <p:nvPr/>
        </p:nvSpPr>
        <p:spPr>
          <a:xfrm>
            <a:off x="1587943" y="230902"/>
            <a:ext cx="434064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Telencephalon</a:t>
            </a:r>
            <a:endParaRPr lang="cs-CZ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spojení komisurálními dráhami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nejvyšší oddíl CNS, nejsložitější struktura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substantia</a:t>
            </a:r>
            <a:r>
              <a:rPr lang="cs-CZ" b="1" i="1" dirty="0"/>
              <a:t> </a:t>
            </a:r>
            <a:r>
              <a:rPr lang="cs-CZ" b="1" i="1" dirty="0" err="1"/>
              <a:t>grisea</a:t>
            </a:r>
            <a:r>
              <a:rPr lang="cs-CZ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jádra – bazální ganglia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povrch hemisfér – </a:t>
            </a:r>
            <a:r>
              <a:rPr lang="cs-CZ" b="1" i="1" dirty="0" err="1"/>
              <a:t>cortex</a:t>
            </a:r>
            <a:r>
              <a:rPr lang="cs-CZ" b="1" i="1" dirty="0"/>
              <a:t> </a:t>
            </a:r>
            <a:r>
              <a:rPr lang="cs-CZ" b="1" i="1" dirty="0" err="1"/>
              <a:t>cerebri</a:t>
            </a:r>
            <a:r>
              <a:rPr lang="cs-CZ" b="1" i="1" dirty="0"/>
              <a:t> </a:t>
            </a:r>
            <a:r>
              <a:rPr lang="cs-CZ" dirty="0"/>
              <a:t>= kůra mozková – dělit na </a:t>
            </a:r>
            <a:r>
              <a:rPr lang="cs-CZ" b="1" dirty="0" err="1"/>
              <a:t>Brodmanovy</a:t>
            </a:r>
            <a:r>
              <a:rPr lang="cs-CZ" b="1" dirty="0"/>
              <a:t> oblasti/krajiny </a:t>
            </a:r>
            <a:r>
              <a:rPr lang="cs-CZ" dirty="0"/>
              <a:t>– odpovídají funkčním oblastem kůry mozkové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substantia</a:t>
            </a:r>
            <a:r>
              <a:rPr lang="cs-CZ" b="1" i="1" dirty="0"/>
              <a:t> alba</a:t>
            </a:r>
            <a:r>
              <a:rPr lang="cs-CZ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prostor mezi kůrou mozkovou, bazálními ganglii a útvary mezimozku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spleť projekčních, asociačních a komisurálních drah – makroskopické útvary: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capsula</a:t>
            </a:r>
            <a:r>
              <a:rPr lang="cs-CZ" b="1" i="1" dirty="0"/>
              <a:t> interna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capsula</a:t>
            </a:r>
            <a:r>
              <a:rPr lang="cs-CZ" b="1" i="1" dirty="0"/>
              <a:t> </a:t>
            </a:r>
            <a:r>
              <a:rPr lang="cs-CZ" b="1" i="1" dirty="0" err="1"/>
              <a:t>externa</a:t>
            </a:r>
            <a:endParaRPr lang="cs-CZ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capsula</a:t>
            </a:r>
            <a:r>
              <a:rPr lang="cs-CZ" b="1" i="1" dirty="0"/>
              <a:t> </a:t>
            </a:r>
            <a:r>
              <a:rPr lang="cs-CZ" b="1" i="1" dirty="0" err="1"/>
              <a:t>extrema</a:t>
            </a:r>
            <a:endParaRPr lang="cs-CZ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commissura</a:t>
            </a:r>
            <a:r>
              <a:rPr lang="cs-CZ" b="1" i="1" dirty="0"/>
              <a:t> </a:t>
            </a:r>
            <a:r>
              <a:rPr lang="cs-CZ" b="1" i="1" dirty="0" err="1"/>
              <a:t>anterior</a:t>
            </a:r>
            <a:endParaRPr lang="cs-CZ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/>
              <a:t>corpus </a:t>
            </a:r>
            <a:r>
              <a:rPr lang="cs-CZ" b="1" i="1" dirty="0" err="1"/>
              <a:t>callosum</a:t>
            </a:r>
            <a:endParaRPr lang="cs-CZ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commissura</a:t>
            </a:r>
            <a:r>
              <a:rPr lang="cs-CZ" b="1" i="1" dirty="0"/>
              <a:t> </a:t>
            </a:r>
            <a:r>
              <a:rPr lang="cs-CZ" b="1" i="1" dirty="0" err="1"/>
              <a:t>fornicis</a:t>
            </a:r>
            <a:endParaRPr lang="cs-CZ" b="1" i="1" dirty="0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02C2A428-A832-4C07-AADD-9D8B33524E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99" t="36575" r="39054" b="32967"/>
          <a:stretch/>
        </p:blipFill>
        <p:spPr>
          <a:xfrm rot="16200000">
            <a:off x="7642978" y="-85793"/>
            <a:ext cx="2450880" cy="3744000"/>
          </a:xfrm>
          <a:prstGeom prst="rect">
            <a:avLst/>
          </a:prstGeom>
        </p:spPr>
      </p:pic>
      <p:sp>
        <p:nvSpPr>
          <p:cNvPr id="6" name="Šipka: doprava 5">
            <a:extLst>
              <a:ext uri="{FF2B5EF4-FFF2-40B4-BE49-F238E27FC236}">
                <a16:creationId xmlns:a16="http://schemas.microsoft.com/office/drawing/2014/main" id="{6922E90B-07C3-4AE9-9793-D7E676B849B4}"/>
              </a:ext>
            </a:extLst>
          </p:cNvPr>
          <p:cNvSpPr/>
          <p:nvPr/>
        </p:nvSpPr>
        <p:spPr>
          <a:xfrm rot="2853224">
            <a:off x="7044900" y="370916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DF9CD3E-AC8D-4A2C-9287-B1A68510441D}"/>
              </a:ext>
            </a:extLst>
          </p:cNvPr>
          <p:cNvSpPr txBox="1"/>
          <p:nvPr/>
        </p:nvSpPr>
        <p:spPr>
          <a:xfrm rot="2855570">
            <a:off x="7238997" y="505087"/>
            <a:ext cx="10988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substantia</a:t>
            </a:r>
            <a:r>
              <a:rPr lang="cs-CZ" sz="900" i="1" dirty="0"/>
              <a:t> </a:t>
            </a:r>
            <a:r>
              <a:rPr lang="cs-CZ" sz="900" i="1" dirty="0" err="1"/>
              <a:t>grisea</a:t>
            </a:r>
            <a:endParaRPr lang="cs-CZ" sz="900" i="1" dirty="0"/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80AE57BD-0094-4086-BB16-8F1A64DA5043}"/>
              </a:ext>
            </a:extLst>
          </p:cNvPr>
          <p:cNvSpPr/>
          <p:nvPr/>
        </p:nvSpPr>
        <p:spPr>
          <a:xfrm rot="19538012">
            <a:off x="6752005" y="2650110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D679D21-8E7B-4EDE-9923-20036C80B732}"/>
              </a:ext>
            </a:extLst>
          </p:cNvPr>
          <p:cNvSpPr txBox="1"/>
          <p:nvPr/>
        </p:nvSpPr>
        <p:spPr>
          <a:xfrm rot="19572750">
            <a:off x="6970428" y="2724593"/>
            <a:ext cx="927845" cy="23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substantia</a:t>
            </a:r>
            <a:r>
              <a:rPr lang="cs-CZ" sz="900" i="1" dirty="0"/>
              <a:t> alba</a:t>
            </a: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F1AE27A5-6B5F-468C-A4E5-6442148DBF40}"/>
              </a:ext>
            </a:extLst>
          </p:cNvPr>
          <p:cNvSpPr/>
          <p:nvPr/>
        </p:nvSpPr>
        <p:spPr>
          <a:xfrm rot="19263032">
            <a:off x="8372801" y="2313468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79A8B0F-C35D-4808-8982-8D36DE231C77}"/>
              </a:ext>
            </a:extLst>
          </p:cNvPr>
          <p:cNvSpPr txBox="1"/>
          <p:nvPr/>
        </p:nvSpPr>
        <p:spPr>
          <a:xfrm rot="19068676">
            <a:off x="8591224" y="2387951"/>
            <a:ext cx="927845" cy="23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/>
              <a:t>bazální ganglia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2FC8696-6E8D-4272-B5BC-9633056FF9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85" t="55658" r="29486" b="22238"/>
          <a:stretch/>
        </p:blipFill>
        <p:spPr>
          <a:xfrm>
            <a:off x="8836411" y="3633745"/>
            <a:ext cx="2646453" cy="2952000"/>
          </a:xfrm>
          <a:prstGeom prst="rect">
            <a:avLst/>
          </a:prstGeom>
        </p:spPr>
      </p:pic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9593F419-09B5-4F3A-B485-9C9354DFA4F6}"/>
              </a:ext>
            </a:extLst>
          </p:cNvPr>
          <p:cNvSpPr/>
          <p:nvPr/>
        </p:nvSpPr>
        <p:spPr>
          <a:xfrm rot="19538012">
            <a:off x="8391316" y="5086879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F49C267-4BC4-4BA1-88D9-6F78D1748168}"/>
              </a:ext>
            </a:extLst>
          </p:cNvPr>
          <p:cNvSpPr txBox="1"/>
          <p:nvPr/>
        </p:nvSpPr>
        <p:spPr>
          <a:xfrm rot="19572750">
            <a:off x="8609739" y="5161362"/>
            <a:ext cx="927845" cy="23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capsula</a:t>
            </a:r>
            <a:r>
              <a:rPr lang="cs-CZ" sz="900" i="1" dirty="0"/>
              <a:t> </a:t>
            </a:r>
            <a:r>
              <a:rPr lang="cs-CZ" sz="900" i="1" dirty="0" err="1"/>
              <a:t>externa</a:t>
            </a:r>
            <a:endParaRPr lang="cs-CZ" sz="900" i="1" dirty="0"/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A84768FF-EADD-4843-9F22-BFB0D37F42E1}"/>
              </a:ext>
            </a:extLst>
          </p:cNvPr>
          <p:cNvSpPr/>
          <p:nvPr/>
        </p:nvSpPr>
        <p:spPr>
          <a:xfrm rot="9006028">
            <a:off x="10800517" y="4173480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4F19CD7-92DD-49E9-9AED-4B1EABF0D7DC}"/>
              </a:ext>
            </a:extLst>
          </p:cNvPr>
          <p:cNvSpPr txBox="1"/>
          <p:nvPr/>
        </p:nvSpPr>
        <p:spPr>
          <a:xfrm rot="19832681">
            <a:off x="11006594" y="4200945"/>
            <a:ext cx="11188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capsula</a:t>
            </a:r>
            <a:r>
              <a:rPr lang="cs-CZ" sz="900" i="1" dirty="0"/>
              <a:t> </a:t>
            </a:r>
            <a:r>
              <a:rPr lang="cs-CZ" sz="900" i="1" dirty="0" err="1"/>
              <a:t>extrema</a:t>
            </a:r>
            <a:endParaRPr lang="cs-CZ" sz="900" i="1" dirty="0"/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2D9CF45F-9BBF-47A5-B1A3-9E6C4FE3DE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37" t="11376" r="17313" b="31740"/>
          <a:stretch/>
        </p:blipFill>
        <p:spPr>
          <a:xfrm>
            <a:off x="5219336" y="4854268"/>
            <a:ext cx="3179736" cy="1872000"/>
          </a:xfrm>
          <a:prstGeom prst="rect">
            <a:avLst/>
          </a:prstGeom>
        </p:spPr>
      </p:pic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F59ED998-7FC7-435E-8372-78D847E3A42B}"/>
              </a:ext>
            </a:extLst>
          </p:cNvPr>
          <p:cNvSpPr/>
          <p:nvPr/>
        </p:nvSpPr>
        <p:spPr>
          <a:xfrm rot="20016297">
            <a:off x="5319770" y="6198474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BD2D357-01EF-4F7F-B5C8-E9C08B1B7D3D}"/>
              </a:ext>
            </a:extLst>
          </p:cNvPr>
          <p:cNvSpPr txBox="1"/>
          <p:nvPr/>
        </p:nvSpPr>
        <p:spPr>
          <a:xfrm rot="20051035">
            <a:off x="5341823" y="6302264"/>
            <a:ext cx="1230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commissura</a:t>
            </a:r>
            <a:r>
              <a:rPr lang="cs-CZ" sz="900" i="1" dirty="0"/>
              <a:t> </a:t>
            </a:r>
            <a:r>
              <a:rPr lang="cs-CZ" sz="900" i="1" dirty="0" err="1"/>
              <a:t>anterior</a:t>
            </a:r>
            <a:endParaRPr lang="cs-CZ" sz="900" i="1" dirty="0"/>
          </a:p>
        </p:txBody>
      </p:sp>
      <p:sp>
        <p:nvSpPr>
          <p:cNvPr id="22" name="Šipka: doprava 21">
            <a:extLst>
              <a:ext uri="{FF2B5EF4-FFF2-40B4-BE49-F238E27FC236}">
                <a16:creationId xmlns:a16="http://schemas.microsoft.com/office/drawing/2014/main" id="{FE07EA8B-0E56-4215-8D6F-4D2B0D69E818}"/>
              </a:ext>
            </a:extLst>
          </p:cNvPr>
          <p:cNvSpPr/>
          <p:nvPr/>
        </p:nvSpPr>
        <p:spPr>
          <a:xfrm rot="9354641">
            <a:off x="6918869" y="5411400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35D12C6-64AA-4B5B-9740-2907AA6DBA8E}"/>
              </a:ext>
            </a:extLst>
          </p:cNvPr>
          <p:cNvSpPr txBox="1"/>
          <p:nvPr/>
        </p:nvSpPr>
        <p:spPr>
          <a:xfrm rot="20073062">
            <a:off x="7127616" y="5442982"/>
            <a:ext cx="1127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commissura</a:t>
            </a:r>
            <a:r>
              <a:rPr lang="cs-CZ" sz="900" i="1" dirty="0"/>
              <a:t> </a:t>
            </a:r>
            <a:r>
              <a:rPr lang="cs-CZ" sz="900" i="1" dirty="0" err="1"/>
              <a:t>fornicis</a:t>
            </a:r>
            <a:endParaRPr lang="cs-CZ" sz="900" i="1" dirty="0"/>
          </a:p>
        </p:txBody>
      </p:sp>
      <p:sp>
        <p:nvSpPr>
          <p:cNvPr id="28" name="Šipka: doprava 27">
            <a:extLst>
              <a:ext uri="{FF2B5EF4-FFF2-40B4-BE49-F238E27FC236}">
                <a16:creationId xmlns:a16="http://schemas.microsoft.com/office/drawing/2014/main" id="{D926DD79-F222-4C40-8DFF-D53691724F3F}"/>
              </a:ext>
            </a:extLst>
          </p:cNvPr>
          <p:cNvSpPr/>
          <p:nvPr/>
        </p:nvSpPr>
        <p:spPr>
          <a:xfrm rot="6220293">
            <a:off x="6116428" y="4837498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ED6C9C5-23C1-4A66-B9EF-7DB0B0C7D17A}"/>
              </a:ext>
            </a:extLst>
          </p:cNvPr>
          <p:cNvSpPr txBox="1"/>
          <p:nvPr/>
        </p:nvSpPr>
        <p:spPr>
          <a:xfrm rot="16938714">
            <a:off x="6263520" y="4814040"/>
            <a:ext cx="1127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/>
              <a:t>corpus </a:t>
            </a:r>
            <a:r>
              <a:rPr lang="cs-CZ" sz="900" i="1" dirty="0" err="1"/>
              <a:t>callosum</a:t>
            </a:r>
            <a:endParaRPr lang="cs-CZ" sz="900" i="1" dirty="0"/>
          </a:p>
        </p:txBody>
      </p:sp>
    </p:spTree>
    <p:extLst>
      <p:ext uri="{BB962C8B-B14F-4D97-AF65-F5344CB8AC3E}">
        <p14:creationId xmlns:p14="http://schemas.microsoft.com/office/powerpoint/2010/main" val="1610982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AD73BC8-C9F7-485A-B907-BDCCF0103F09}"/>
              </a:ext>
            </a:extLst>
          </p:cNvPr>
          <p:cNvSpPr txBox="1"/>
          <p:nvPr/>
        </p:nvSpPr>
        <p:spPr>
          <a:xfrm>
            <a:off x="1759944" y="144611"/>
            <a:ext cx="609783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1" dirty="0" err="1"/>
              <a:t>Telencephalon</a:t>
            </a:r>
            <a:endParaRPr lang="cs-CZ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substantia</a:t>
            </a:r>
            <a:r>
              <a:rPr lang="cs-CZ" b="1" i="1" dirty="0"/>
              <a:t> </a:t>
            </a:r>
            <a:r>
              <a:rPr lang="cs-CZ" b="1" i="1" dirty="0" err="1"/>
              <a:t>grisea</a:t>
            </a:r>
            <a:r>
              <a:rPr lang="cs-CZ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/>
              <a:t>bazální ganglia: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uvnitř hemisfér, podkorová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886CA0-9383-492B-AEFC-14323AAEA61F}"/>
              </a:ext>
            </a:extLst>
          </p:cNvPr>
          <p:cNvSpPr txBox="1"/>
          <p:nvPr/>
        </p:nvSpPr>
        <p:spPr>
          <a:xfrm>
            <a:off x="7170166" y="1870160"/>
            <a:ext cx="3117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/>
              <a:t>globus </a:t>
            </a:r>
            <a:r>
              <a:rPr lang="cs-CZ" b="1" i="1" dirty="0" err="1"/>
              <a:t>pallidus</a:t>
            </a:r>
            <a:endParaRPr lang="cs-CZ" b="1" i="1" dirty="0"/>
          </a:p>
          <a:p>
            <a:pPr algn="ctr"/>
            <a:r>
              <a:rPr lang="cs-CZ" dirty="0"/>
              <a:t>mediální</a:t>
            </a:r>
          </a:p>
          <a:p>
            <a:pPr algn="ctr"/>
            <a:r>
              <a:rPr lang="cs-CZ" dirty="0"/>
              <a:t>světlejší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C63D7DE-C895-48BF-ACDB-907DD7CF3C3B}"/>
              </a:ext>
            </a:extLst>
          </p:cNvPr>
          <p:cNvSpPr txBox="1"/>
          <p:nvPr/>
        </p:nvSpPr>
        <p:spPr>
          <a:xfrm>
            <a:off x="1509311" y="2087604"/>
            <a:ext cx="3117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caudatus</a:t>
            </a:r>
            <a:endParaRPr lang="cs-CZ" b="1" i="1" dirty="0"/>
          </a:p>
          <a:p>
            <a:pPr algn="ctr"/>
            <a:r>
              <a:rPr lang="cs-CZ" dirty="0"/>
              <a:t>tvar C</a:t>
            </a:r>
          </a:p>
          <a:p>
            <a:pPr algn="ctr"/>
            <a:r>
              <a:rPr lang="cs-CZ" dirty="0"/>
              <a:t>na laterální straně thalamu</a:t>
            </a:r>
          </a:p>
          <a:p>
            <a:pPr algn="ctr"/>
            <a:r>
              <a:rPr lang="cs-CZ" i="1" dirty="0" err="1"/>
              <a:t>stria</a:t>
            </a:r>
            <a:r>
              <a:rPr lang="cs-CZ" i="1" dirty="0"/>
              <a:t> </a:t>
            </a:r>
            <a:r>
              <a:rPr lang="cs-CZ" i="1" dirty="0" err="1"/>
              <a:t>terminalis</a:t>
            </a:r>
            <a:endParaRPr lang="cs-CZ" i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3B60837-968F-48F8-B8EA-D1D7F7117FA6}"/>
              </a:ext>
            </a:extLst>
          </p:cNvPr>
          <p:cNvSpPr txBox="1"/>
          <p:nvPr/>
        </p:nvSpPr>
        <p:spPr>
          <a:xfrm>
            <a:off x="7170166" y="452387"/>
            <a:ext cx="3117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 err="1"/>
              <a:t>putamen</a:t>
            </a:r>
            <a:endParaRPr lang="cs-CZ" b="1" i="1" dirty="0"/>
          </a:p>
          <a:p>
            <a:pPr algn="ctr"/>
            <a:r>
              <a:rPr lang="cs-CZ" dirty="0"/>
              <a:t>tmavší</a:t>
            </a:r>
          </a:p>
          <a:p>
            <a:pPr algn="ctr"/>
            <a:r>
              <a:rPr lang="cs-CZ" dirty="0"/>
              <a:t>laterální část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34AAAB3-7AE9-41BB-BD78-5B64D7964AAB}"/>
              </a:ext>
            </a:extLst>
          </p:cNvPr>
          <p:cNvSpPr txBox="1"/>
          <p:nvPr/>
        </p:nvSpPr>
        <p:spPr>
          <a:xfrm>
            <a:off x="3382479" y="3814108"/>
            <a:ext cx="31177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amygdalae</a:t>
            </a:r>
            <a:endParaRPr lang="cs-CZ" b="1" i="1" dirty="0"/>
          </a:p>
          <a:p>
            <a:pPr algn="ctr"/>
            <a:r>
              <a:rPr lang="cs-CZ" dirty="0" err="1"/>
              <a:t>amygdalární</a:t>
            </a:r>
            <a:r>
              <a:rPr lang="cs-CZ" dirty="0"/>
              <a:t> komplex, corpus </a:t>
            </a:r>
            <a:r>
              <a:rPr lang="cs-CZ" dirty="0" err="1"/>
              <a:t>amygdaloideum</a:t>
            </a:r>
            <a:endParaRPr lang="cs-CZ" dirty="0"/>
          </a:p>
          <a:p>
            <a:pPr algn="ctr"/>
            <a:r>
              <a:rPr lang="cs-CZ" dirty="0"/>
              <a:t>spánkový lalok</a:t>
            </a:r>
          </a:p>
          <a:p>
            <a:pPr algn="ctr"/>
            <a:r>
              <a:rPr lang="cs-CZ" dirty="0"/>
              <a:t>limbický systém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C0FE8D9-497E-4776-9E57-D7DB622A3A58}"/>
              </a:ext>
            </a:extLst>
          </p:cNvPr>
          <p:cNvSpPr txBox="1"/>
          <p:nvPr/>
        </p:nvSpPr>
        <p:spPr>
          <a:xfrm>
            <a:off x="6655624" y="3287933"/>
            <a:ext cx="24127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 err="1"/>
              <a:t>claustrum</a:t>
            </a:r>
            <a:endParaRPr lang="cs-CZ" b="1" i="1" dirty="0"/>
          </a:p>
          <a:p>
            <a:pPr algn="ctr"/>
            <a:r>
              <a:rPr lang="cs-CZ" dirty="0"/>
              <a:t>mezi strukturami bílé hmoty mozkové</a:t>
            </a:r>
          </a:p>
          <a:p>
            <a:pPr algn="ctr"/>
            <a:r>
              <a:rPr lang="cs-CZ" i="1" dirty="0" err="1"/>
              <a:t>capsula</a:t>
            </a:r>
            <a:r>
              <a:rPr lang="cs-CZ" i="1" dirty="0"/>
              <a:t> </a:t>
            </a:r>
            <a:r>
              <a:rPr lang="cs-CZ" i="1" dirty="0" err="1"/>
              <a:t>externa</a:t>
            </a:r>
            <a:r>
              <a:rPr lang="cs-CZ" i="1" dirty="0"/>
              <a:t> </a:t>
            </a:r>
            <a:r>
              <a:rPr lang="cs-CZ" dirty="0"/>
              <a:t>odděluje </a:t>
            </a:r>
            <a:r>
              <a:rPr lang="cs-CZ" i="1" dirty="0" err="1"/>
              <a:t>claustrum</a:t>
            </a:r>
            <a:r>
              <a:rPr lang="cs-CZ" i="1" dirty="0"/>
              <a:t> a </a:t>
            </a:r>
            <a:r>
              <a:rPr lang="cs-CZ" i="1" dirty="0" err="1"/>
              <a:t>putamen</a:t>
            </a:r>
            <a:endParaRPr lang="cs-CZ" i="1" dirty="0"/>
          </a:p>
          <a:p>
            <a:pPr algn="ctr"/>
            <a:r>
              <a:rPr lang="cs-CZ" i="1" dirty="0" err="1"/>
              <a:t>capsula</a:t>
            </a:r>
            <a:r>
              <a:rPr lang="cs-CZ" i="1" dirty="0"/>
              <a:t> </a:t>
            </a:r>
            <a:r>
              <a:rPr lang="cs-CZ" i="1" dirty="0" err="1"/>
              <a:t>extrema</a:t>
            </a:r>
            <a:r>
              <a:rPr lang="cs-CZ" dirty="0"/>
              <a:t> odděluje </a:t>
            </a:r>
            <a:r>
              <a:rPr lang="cs-CZ" i="1" dirty="0" err="1"/>
              <a:t>claustrum</a:t>
            </a:r>
            <a:r>
              <a:rPr lang="cs-CZ" i="1" dirty="0"/>
              <a:t> od </a:t>
            </a:r>
            <a:r>
              <a:rPr lang="cs-CZ" i="1" dirty="0" err="1"/>
              <a:t>lobus</a:t>
            </a:r>
            <a:r>
              <a:rPr lang="cs-CZ" i="1" dirty="0"/>
              <a:t> </a:t>
            </a:r>
            <a:r>
              <a:rPr lang="cs-CZ" i="1" dirty="0" err="1"/>
              <a:t>insulae</a:t>
            </a:r>
            <a:endParaRPr lang="cs-CZ" i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A599783-4697-4FAF-9722-6A33522F67FF}"/>
              </a:ext>
            </a:extLst>
          </p:cNvPr>
          <p:cNvSpPr txBox="1"/>
          <p:nvPr/>
        </p:nvSpPr>
        <p:spPr>
          <a:xfrm>
            <a:off x="9517148" y="1438273"/>
            <a:ext cx="311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lentiformis</a:t>
            </a:r>
            <a:endParaRPr lang="cs-CZ" b="1" i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A6BB89D-01DE-442C-A399-C9CF158602F2}"/>
              </a:ext>
            </a:extLst>
          </p:cNvPr>
          <p:cNvSpPr txBox="1"/>
          <p:nvPr/>
        </p:nvSpPr>
        <p:spPr>
          <a:xfrm>
            <a:off x="2040048" y="5931560"/>
            <a:ext cx="6589602" cy="646331"/>
          </a:xfrm>
          <a:custGeom>
            <a:avLst/>
            <a:gdLst>
              <a:gd name="connsiteX0" fmla="*/ 0 w 6589602"/>
              <a:gd name="connsiteY0" fmla="*/ 0 h 646331"/>
              <a:gd name="connsiteX1" fmla="*/ 401367 w 6589602"/>
              <a:gd name="connsiteY1" fmla="*/ 0 h 646331"/>
              <a:gd name="connsiteX2" fmla="*/ 934525 w 6589602"/>
              <a:gd name="connsiteY2" fmla="*/ 0 h 646331"/>
              <a:gd name="connsiteX3" fmla="*/ 1335892 w 6589602"/>
              <a:gd name="connsiteY3" fmla="*/ 0 h 646331"/>
              <a:gd name="connsiteX4" fmla="*/ 1803155 w 6589602"/>
              <a:gd name="connsiteY4" fmla="*/ 0 h 646331"/>
              <a:gd name="connsiteX5" fmla="*/ 2204521 w 6589602"/>
              <a:gd name="connsiteY5" fmla="*/ 0 h 646331"/>
              <a:gd name="connsiteX6" fmla="*/ 2737680 w 6589602"/>
              <a:gd name="connsiteY6" fmla="*/ 0 h 646331"/>
              <a:gd name="connsiteX7" fmla="*/ 3468527 w 6589602"/>
              <a:gd name="connsiteY7" fmla="*/ 0 h 646331"/>
              <a:gd name="connsiteX8" fmla="*/ 4133478 w 6589602"/>
              <a:gd name="connsiteY8" fmla="*/ 0 h 646331"/>
              <a:gd name="connsiteX9" fmla="*/ 4798428 w 6589602"/>
              <a:gd name="connsiteY9" fmla="*/ 0 h 646331"/>
              <a:gd name="connsiteX10" fmla="*/ 5265691 w 6589602"/>
              <a:gd name="connsiteY10" fmla="*/ 0 h 646331"/>
              <a:gd name="connsiteX11" fmla="*/ 5864746 w 6589602"/>
              <a:gd name="connsiteY11" fmla="*/ 0 h 646331"/>
              <a:gd name="connsiteX12" fmla="*/ 6589602 w 6589602"/>
              <a:gd name="connsiteY12" fmla="*/ 0 h 646331"/>
              <a:gd name="connsiteX13" fmla="*/ 6589602 w 6589602"/>
              <a:gd name="connsiteY13" fmla="*/ 316702 h 646331"/>
              <a:gd name="connsiteX14" fmla="*/ 6589602 w 6589602"/>
              <a:gd name="connsiteY14" fmla="*/ 646331 h 646331"/>
              <a:gd name="connsiteX15" fmla="*/ 5990547 w 6589602"/>
              <a:gd name="connsiteY15" fmla="*/ 646331 h 646331"/>
              <a:gd name="connsiteX16" fmla="*/ 5457389 w 6589602"/>
              <a:gd name="connsiteY16" fmla="*/ 646331 h 646331"/>
              <a:gd name="connsiteX17" fmla="*/ 4858334 w 6589602"/>
              <a:gd name="connsiteY17" fmla="*/ 646331 h 646331"/>
              <a:gd name="connsiteX18" fmla="*/ 4259279 w 6589602"/>
              <a:gd name="connsiteY18" fmla="*/ 646331 h 646331"/>
              <a:gd name="connsiteX19" fmla="*/ 3660224 w 6589602"/>
              <a:gd name="connsiteY19" fmla="*/ 646331 h 646331"/>
              <a:gd name="connsiteX20" fmla="*/ 2995274 w 6589602"/>
              <a:gd name="connsiteY20" fmla="*/ 646331 h 646331"/>
              <a:gd name="connsiteX21" fmla="*/ 2330323 w 6589602"/>
              <a:gd name="connsiteY21" fmla="*/ 646331 h 646331"/>
              <a:gd name="connsiteX22" fmla="*/ 1863060 w 6589602"/>
              <a:gd name="connsiteY22" fmla="*/ 646331 h 646331"/>
              <a:gd name="connsiteX23" fmla="*/ 1132213 w 6589602"/>
              <a:gd name="connsiteY23" fmla="*/ 646331 h 646331"/>
              <a:gd name="connsiteX24" fmla="*/ 599055 w 6589602"/>
              <a:gd name="connsiteY24" fmla="*/ 646331 h 646331"/>
              <a:gd name="connsiteX25" fmla="*/ 0 w 6589602"/>
              <a:gd name="connsiteY25" fmla="*/ 646331 h 646331"/>
              <a:gd name="connsiteX26" fmla="*/ 0 w 6589602"/>
              <a:gd name="connsiteY26" fmla="*/ 323166 h 646331"/>
              <a:gd name="connsiteX27" fmla="*/ 0 w 6589602"/>
              <a:gd name="connsiteY27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589602" h="646331" extrusionOk="0">
                <a:moveTo>
                  <a:pt x="0" y="0"/>
                </a:moveTo>
                <a:cubicBezTo>
                  <a:pt x="141617" y="-3356"/>
                  <a:pt x="283420" y="36995"/>
                  <a:pt x="401367" y="0"/>
                </a:cubicBezTo>
                <a:cubicBezTo>
                  <a:pt x="519314" y="-36995"/>
                  <a:pt x="761887" y="22372"/>
                  <a:pt x="934525" y="0"/>
                </a:cubicBezTo>
                <a:cubicBezTo>
                  <a:pt x="1107163" y="-22372"/>
                  <a:pt x="1213764" y="38951"/>
                  <a:pt x="1335892" y="0"/>
                </a:cubicBezTo>
                <a:cubicBezTo>
                  <a:pt x="1458020" y="-38951"/>
                  <a:pt x="1648044" y="45598"/>
                  <a:pt x="1803155" y="0"/>
                </a:cubicBezTo>
                <a:cubicBezTo>
                  <a:pt x="1958266" y="-45598"/>
                  <a:pt x="2017386" y="25430"/>
                  <a:pt x="2204521" y="0"/>
                </a:cubicBezTo>
                <a:cubicBezTo>
                  <a:pt x="2391656" y="-25430"/>
                  <a:pt x="2480062" y="774"/>
                  <a:pt x="2737680" y="0"/>
                </a:cubicBezTo>
                <a:cubicBezTo>
                  <a:pt x="2995298" y="-774"/>
                  <a:pt x="3184439" y="41333"/>
                  <a:pt x="3468527" y="0"/>
                </a:cubicBezTo>
                <a:cubicBezTo>
                  <a:pt x="3752615" y="-41333"/>
                  <a:pt x="3903180" y="37275"/>
                  <a:pt x="4133478" y="0"/>
                </a:cubicBezTo>
                <a:cubicBezTo>
                  <a:pt x="4363776" y="-37275"/>
                  <a:pt x="4555767" y="14793"/>
                  <a:pt x="4798428" y="0"/>
                </a:cubicBezTo>
                <a:cubicBezTo>
                  <a:pt x="5041089" y="-14793"/>
                  <a:pt x="5155154" y="27608"/>
                  <a:pt x="5265691" y="0"/>
                </a:cubicBezTo>
                <a:cubicBezTo>
                  <a:pt x="5376228" y="-27608"/>
                  <a:pt x="5578700" y="56238"/>
                  <a:pt x="5864746" y="0"/>
                </a:cubicBezTo>
                <a:cubicBezTo>
                  <a:pt x="6150793" y="-56238"/>
                  <a:pt x="6264983" y="57031"/>
                  <a:pt x="6589602" y="0"/>
                </a:cubicBezTo>
                <a:cubicBezTo>
                  <a:pt x="6592039" y="92012"/>
                  <a:pt x="6581598" y="215634"/>
                  <a:pt x="6589602" y="316702"/>
                </a:cubicBezTo>
                <a:cubicBezTo>
                  <a:pt x="6597606" y="417770"/>
                  <a:pt x="6571878" y="496310"/>
                  <a:pt x="6589602" y="646331"/>
                </a:cubicBezTo>
                <a:cubicBezTo>
                  <a:pt x="6292243" y="660527"/>
                  <a:pt x="6264380" y="591453"/>
                  <a:pt x="5990547" y="646331"/>
                </a:cubicBezTo>
                <a:cubicBezTo>
                  <a:pt x="5716714" y="701209"/>
                  <a:pt x="5692393" y="585620"/>
                  <a:pt x="5457389" y="646331"/>
                </a:cubicBezTo>
                <a:cubicBezTo>
                  <a:pt x="5222385" y="707042"/>
                  <a:pt x="5087960" y="601683"/>
                  <a:pt x="4858334" y="646331"/>
                </a:cubicBezTo>
                <a:cubicBezTo>
                  <a:pt x="4628708" y="690979"/>
                  <a:pt x="4420421" y="606526"/>
                  <a:pt x="4259279" y="646331"/>
                </a:cubicBezTo>
                <a:cubicBezTo>
                  <a:pt x="4098137" y="686136"/>
                  <a:pt x="3936929" y="622768"/>
                  <a:pt x="3660224" y="646331"/>
                </a:cubicBezTo>
                <a:cubicBezTo>
                  <a:pt x="3383519" y="669894"/>
                  <a:pt x="3217957" y="631724"/>
                  <a:pt x="2995274" y="646331"/>
                </a:cubicBezTo>
                <a:cubicBezTo>
                  <a:pt x="2772591" y="660938"/>
                  <a:pt x="2469400" y="618796"/>
                  <a:pt x="2330323" y="646331"/>
                </a:cubicBezTo>
                <a:cubicBezTo>
                  <a:pt x="2191246" y="673866"/>
                  <a:pt x="2051490" y="636813"/>
                  <a:pt x="1863060" y="646331"/>
                </a:cubicBezTo>
                <a:cubicBezTo>
                  <a:pt x="1674630" y="655849"/>
                  <a:pt x="1436411" y="578282"/>
                  <a:pt x="1132213" y="646331"/>
                </a:cubicBezTo>
                <a:cubicBezTo>
                  <a:pt x="828015" y="714380"/>
                  <a:pt x="767153" y="590461"/>
                  <a:pt x="599055" y="646331"/>
                </a:cubicBezTo>
                <a:cubicBezTo>
                  <a:pt x="430957" y="702201"/>
                  <a:pt x="281762" y="595057"/>
                  <a:pt x="0" y="646331"/>
                </a:cubicBezTo>
                <a:cubicBezTo>
                  <a:pt x="-36666" y="564417"/>
                  <a:pt x="35420" y="428406"/>
                  <a:pt x="0" y="323166"/>
                </a:cubicBezTo>
                <a:cubicBezTo>
                  <a:pt x="-35420" y="217927"/>
                  <a:pt x="33802" y="120979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48328477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zpracování motorických </a:t>
            </a:r>
            <a:r>
              <a:rPr lang="cs-CZ" dirty="0" err="1"/>
              <a:t>orkuhů</a:t>
            </a:r>
            <a:endParaRPr lang="cs-CZ" dirty="0"/>
          </a:p>
          <a:p>
            <a:pPr algn="ctr"/>
            <a:r>
              <a:rPr lang="cs-CZ" dirty="0" err="1"/>
              <a:t>amygdalární</a:t>
            </a:r>
            <a:r>
              <a:rPr lang="cs-CZ" dirty="0"/>
              <a:t> komplex součást limbického systému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94E4C9EE-7F90-4E61-9AF7-8C254C5AC16D}"/>
              </a:ext>
            </a:extLst>
          </p:cNvPr>
          <p:cNvCxnSpPr>
            <a:stCxn id="6" idx="2"/>
            <a:endCxn id="8" idx="0"/>
          </p:cNvCxnSpPr>
          <p:nvPr/>
        </p:nvCxnSpPr>
        <p:spPr>
          <a:xfrm flipH="1">
            <a:off x="3068198" y="1375717"/>
            <a:ext cx="1740664" cy="71188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1137408A-774F-44F6-A55F-77EE1D01A29F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4808658" y="1376901"/>
            <a:ext cx="132708" cy="243720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C08D7A39-FD20-49A0-9376-62666C23B66B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4796775" y="1375717"/>
            <a:ext cx="3065225" cy="1912216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4EAA4057-3E36-4D0B-86DE-E823110076C8}"/>
              </a:ext>
            </a:extLst>
          </p:cNvPr>
          <p:cNvCxnSpPr>
            <a:stCxn id="6" idx="2"/>
          </p:cNvCxnSpPr>
          <p:nvPr/>
        </p:nvCxnSpPr>
        <p:spPr>
          <a:xfrm>
            <a:off x="4808862" y="1375717"/>
            <a:ext cx="2870071" cy="71188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99260B61-E5BB-4CDB-B7F8-B66BAAFC324A}"/>
              </a:ext>
            </a:extLst>
          </p:cNvPr>
          <p:cNvCxnSpPr>
            <a:stCxn id="6" idx="2"/>
          </p:cNvCxnSpPr>
          <p:nvPr/>
        </p:nvCxnSpPr>
        <p:spPr>
          <a:xfrm flipV="1">
            <a:off x="4808862" y="914052"/>
            <a:ext cx="2828963" cy="46166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nak plus 23">
            <a:extLst>
              <a:ext uri="{FF2B5EF4-FFF2-40B4-BE49-F238E27FC236}">
                <a16:creationId xmlns:a16="http://schemas.microsoft.com/office/drawing/2014/main" id="{1EDB04A9-52D5-4455-AEC1-FEE59F6BA206}"/>
              </a:ext>
            </a:extLst>
          </p:cNvPr>
          <p:cNvSpPr/>
          <p:nvPr/>
        </p:nvSpPr>
        <p:spPr>
          <a:xfrm>
            <a:off x="8474016" y="1375717"/>
            <a:ext cx="594360" cy="532357"/>
          </a:xfrm>
          <a:prstGeom prst="mathPlus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: doprava 24">
            <a:extLst>
              <a:ext uri="{FF2B5EF4-FFF2-40B4-BE49-F238E27FC236}">
                <a16:creationId xmlns:a16="http://schemas.microsoft.com/office/drawing/2014/main" id="{4DD89E0D-C1EB-4403-9109-8E6A556822C2}"/>
              </a:ext>
            </a:extLst>
          </p:cNvPr>
          <p:cNvSpPr/>
          <p:nvPr/>
        </p:nvSpPr>
        <p:spPr>
          <a:xfrm>
            <a:off x="9334642" y="1457230"/>
            <a:ext cx="621262" cy="331418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171E0FF-16FD-4051-A3E8-6ED85C429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75" t="34617" r="42220" b="50948"/>
          <a:stretch/>
        </p:blipFill>
        <p:spPr>
          <a:xfrm>
            <a:off x="9068376" y="2951436"/>
            <a:ext cx="3009632" cy="2340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7BDDCD1-CADB-46F8-B560-7572A4660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92" t="50000" r="12823" b="33322"/>
          <a:stretch/>
        </p:blipFill>
        <p:spPr>
          <a:xfrm>
            <a:off x="1607304" y="3763746"/>
            <a:ext cx="1836657" cy="1692000"/>
          </a:xfrm>
          <a:prstGeom prst="rect">
            <a:avLst/>
          </a:prstGeom>
        </p:spPr>
      </p:pic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E591294C-BBE0-43B2-BD44-B184DDEC293D}"/>
              </a:ext>
            </a:extLst>
          </p:cNvPr>
          <p:cNvCxnSpPr>
            <a:cxnSpLocks/>
          </p:cNvCxnSpPr>
          <p:nvPr/>
        </p:nvCxnSpPr>
        <p:spPr>
          <a:xfrm flipH="1">
            <a:off x="2227784" y="4609746"/>
            <a:ext cx="1757876" cy="29896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Šipka: doprava 25">
            <a:extLst>
              <a:ext uri="{FF2B5EF4-FFF2-40B4-BE49-F238E27FC236}">
                <a16:creationId xmlns:a16="http://schemas.microsoft.com/office/drawing/2014/main" id="{11CC9C0F-B904-473C-8808-D386D6C7E5EE}"/>
              </a:ext>
            </a:extLst>
          </p:cNvPr>
          <p:cNvSpPr/>
          <p:nvPr/>
        </p:nvSpPr>
        <p:spPr>
          <a:xfrm rot="3081034">
            <a:off x="9793960" y="3308273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57CD51CD-9994-461B-BB02-1191A93FFDAC}"/>
              </a:ext>
            </a:extLst>
          </p:cNvPr>
          <p:cNvSpPr txBox="1"/>
          <p:nvPr/>
        </p:nvSpPr>
        <p:spPr>
          <a:xfrm rot="3105264">
            <a:off x="9977698" y="3460407"/>
            <a:ext cx="11365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nucleus</a:t>
            </a:r>
            <a:r>
              <a:rPr lang="cs-CZ" sz="900" i="1" dirty="0"/>
              <a:t> </a:t>
            </a:r>
            <a:r>
              <a:rPr lang="cs-CZ" sz="900" i="1" dirty="0" err="1"/>
              <a:t>caudatus</a:t>
            </a:r>
            <a:endParaRPr lang="cs-CZ" sz="900" i="1" dirty="0"/>
          </a:p>
        </p:txBody>
      </p:sp>
      <p:sp>
        <p:nvSpPr>
          <p:cNvPr id="28" name="Šipka: doprava 27">
            <a:extLst>
              <a:ext uri="{FF2B5EF4-FFF2-40B4-BE49-F238E27FC236}">
                <a16:creationId xmlns:a16="http://schemas.microsoft.com/office/drawing/2014/main" id="{8C229401-DD15-4CF8-86A3-0A61A7CCD8A9}"/>
              </a:ext>
            </a:extLst>
          </p:cNvPr>
          <p:cNvSpPr/>
          <p:nvPr/>
        </p:nvSpPr>
        <p:spPr>
          <a:xfrm rot="2853224">
            <a:off x="8739475" y="3551864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1921F00E-0A47-480B-B35D-F4516697E6CF}"/>
              </a:ext>
            </a:extLst>
          </p:cNvPr>
          <p:cNvSpPr txBox="1"/>
          <p:nvPr/>
        </p:nvSpPr>
        <p:spPr>
          <a:xfrm rot="2658868">
            <a:off x="8957898" y="3626347"/>
            <a:ext cx="927845" cy="23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claustrum</a:t>
            </a:r>
            <a:endParaRPr lang="cs-CZ" sz="900" i="1" dirty="0"/>
          </a:p>
        </p:txBody>
      </p:sp>
      <p:sp>
        <p:nvSpPr>
          <p:cNvPr id="30" name="Šipka: doprava 29">
            <a:extLst>
              <a:ext uri="{FF2B5EF4-FFF2-40B4-BE49-F238E27FC236}">
                <a16:creationId xmlns:a16="http://schemas.microsoft.com/office/drawing/2014/main" id="{E86379F2-43E1-4551-86F1-3EE75FCEEEBB}"/>
              </a:ext>
            </a:extLst>
          </p:cNvPr>
          <p:cNvSpPr/>
          <p:nvPr/>
        </p:nvSpPr>
        <p:spPr>
          <a:xfrm rot="19422635">
            <a:off x="9902350" y="4659423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551E4DBC-7D83-40FC-82BC-D0986DFDEB54}"/>
              </a:ext>
            </a:extLst>
          </p:cNvPr>
          <p:cNvSpPr txBox="1"/>
          <p:nvPr/>
        </p:nvSpPr>
        <p:spPr>
          <a:xfrm rot="19228279">
            <a:off x="10120773" y="4733906"/>
            <a:ext cx="927845" cy="23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putamen</a:t>
            </a:r>
            <a:endParaRPr lang="cs-CZ" sz="900" i="1" dirty="0"/>
          </a:p>
        </p:txBody>
      </p:sp>
      <p:sp>
        <p:nvSpPr>
          <p:cNvPr id="32" name="Šipka: doprava 31">
            <a:extLst>
              <a:ext uri="{FF2B5EF4-FFF2-40B4-BE49-F238E27FC236}">
                <a16:creationId xmlns:a16="http://schemas.microsoft.com/office/drawing/2014/main" id="{31D2AA9D-658C-49EB-B9C9-A43A6EA75990}"/>
              </a:ext>
            </a:extLst>
          </p:cNvPr>
          <p:cNvSpPr/>
          <p:nvPr/>
        </p:nvSpPr>
        <p:spPr>
          <a:xfrm rot="19327105">
            <a:off x="8898228" y="4658012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F2699E2-4886-4A01-8F03-13BA59D854CA}"/>
              </a:ext>
            </a:extLst>
          </p:cNvPr>
          <p:cNvSpPr txBox="1"/>
          <p:nvPr/>
        </p:nvSpPr>
        <p:spPr>
          <a:xfrm rot="19265040">
            <a:off x="9116651" y="4732495"/>
            <a:ext cx="927845" cy="23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/>
              <a:t>globus </a:t>
            </a:r>
            <a:r>
              <a:rPr lang="cs-CZ" sz="900" i="1" dirty="0" err="1"/>
              <a:t>pallidus</a:t>
            </a:r>
            <a:endParaRPr lang="cs-CZ" sz="900" i="1" dirty="0"/>
          </a:p>
        </p:txBody>
      </p:sp>
    </p:spTree>
    <p:extLst>
      <p:ext uri="{BB962C8B-B14F-4D97-AF65-F5344CB8AC3E}">
        <p14:creationId xmlns:p14="http://schemas.microsoft.com/office/powerpoint/2010/main" val="276539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92B93F7-9C7C-42C8-B36A-9B6FF401292E}"/>
              </a:ext>
            </a:extLst>
          </p:cNvPr>
          <p:cNvSpPr txBox="1"/>
          <p:nvPr/>
        </p:nvSpPr>
        <p:spPr>
          <a:xfrm>
            <a:off x="1688783" y="171450"/>
            <a:ext cx="609790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1" dirty="0" err="1"/>
              <a:t>Telencephalon</a:t>
            </a:r>
            <a:endParaRPr lang="cs-CZ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substantia</a:t>
            </a:r>
            <a:r>
              <a:rPr lang="cs-CZ" b="1" i="1" dirty="0"/>
              <a:t> </a:t>
            </a:r>
            <a:r>
              <a:rPr lang="cs-CZ" b="1" i="1" dirty="0" err="1"/>
              <a:t>grisea</a:t>
            </a:r>
            <a:r>
              <a:rPr lang="cs-CZ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err="1"/>
              <a:t>cortex</a:t>
            </a:r>
            <a:r>
              <a:rPr lang="cs-CZ" b="1" dirty="0"/>
              <a:t> </a:t>
            </a:r>
            <a:r>
              <a:rPr lang="cs-CZ" b="1" dirty="0" err="1"/>
              <a:t>cerebri</a:t>
            </a:r>
            <a:r>
              <a:rPr lang="cs-CZ" b="1" dirty="0"/>
              <a:t>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převážná část mozkových hemisfér</a:t>
            </a:r>
          </a:p>
          <a:p>
            <a:pPr lvl="2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B608AE7-8759-4E22-B9A1-6E305A989B8E}"/>
              </a:ext>
            </a:extLst>
          </p:cNvPr>
          <p:cNvSpPr txBox="1"/>
          <p:nvPr/>
        </p:nvSpPr>
        <p:spPr>
          <a:xfrm>
            <a:off x="5709370" y="1679555"/>
            <a:ext cx="2308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 err="1"/>
              <a:t>allocortex</a:t>
            </a:r>
            <a:endParaRPr lang="cs-CZ" b="1" i="1" dirty="0"/>
          </a:p>
          <a:p>
            <a:pPr algn="ctr"/>
            <a:r>
              <a:rPr lang="cs-CZ" dirty="0"/>
              <a:t>starší</a:t>
            </a:r>
          </a:p>
          <a:p>
            <a:pPr algn="ctr"/>
            <a:r>
              <a:rPr lang="cs-CZ" dirty="0"/>
              <a:t>jednodušší</a:t>
            </a:r>
          </a:p>
          <a:p>
            <a:pPr algn="ctr"/>
            <a:r>
              <a:rPr lang="cs-CZ" dirty="0"/>
              <a:t>3 vrstvy neuronů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86FCB3E-E3F3-4FFD-BA7A-01DC8A6BCAEF}"/>
              </a:ext>
            </a:extLst>
          </p:cNvPr>
          <p:cNvSpPr txBox="1"/>
          <p:nvPr/>
        </p:nvSpPr>
        <p:spPr>
          <a:xfrm>
            <a:off x="2065790" y="1647652"/>
            <a:ext cx="2308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/>
              <a:t>neokortex (žlutě)</a:t>
            </a:r>
          </a:p>
          <a:p>
            <a:pPr algn="ctr"/>
            <a:r>
              <a:rPr lang="cs-CZ" dirty="0"/>
              <a:t>mladší</a:t>
            </a:r>
          </a:p>
          <a:p>
            <a:pPr algn="ctr"/>
            <a:r>
              <a:rPr lang="cs-CZ" dirty="0"/>
              <a:t>složitější</a:t>
            </a:r>
          </a:p>
          <a:p>
            <a:pPr algn="ctr"/>
            <a:r>
              <a:rPr lang="cs-CZ" dirty="0"/>
              <a:t>6 vrstev neuronů</a:t>
            </a:r>
          </a:p>
          <a:p>
            <a:pPr algn="ctr"/>
            <a:r>
              <a:rPr lang="cs-CZ" dirty="0"/>
              <a:t>90 % kůry mozkové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EAE05C0-C9E6-472B-BFC5-9953F996A0C0}"/>
              </a:ext>
            </a:extLst>
          </p:cNvPr>
          <p:cNvSpPr txBox="1"/>
          <p:nvPr/>
        </p:nvSpPr>
        <p:spPr>
          <a:xfrm>
            <a:off x="8803784" y="365368"/>
            <a:ext cx="23088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 err="1"/>
              <a:t>paleocortex</a:t>
            </a:r>
            <a:r>
              <a:rPr lang="cs-CZ" b="1" i="1" dirty="0"/>
              <a:t> (fialově)</a:t>
            </a:r>
          </a:p>
          <a:p>
            <a:pPr algn="ctr"/>
            <a:r>
              <a:rPr lang="cs-CZ" i="1" dirty="0"/>
              <a:t>bulbus </a:t>
            </a:r>
            <a:r>
              <a:rPr lang="cs-CZ" i="1" dirty="0" err="1"/>
              <a:t>olfactorius</a:t>
            </a:r>
            <a:endParaRPr lang="cs-CZ" i="1" dirty="0"/>
          </a:p>
          <a:p>
            <a:pPr algn="ctr"/>
            <a:r>
              <a:rPr lang="cs-CZ" i="1" dirty="0" err="1"/>
              <a:t>trigonum</a:t>
            </a:r>
            <a:r>
              <a:rPr lang="cs-CZ" i="1" dirty="0"/>
              <a:t> </a:t>
            </a:r>
            <a:r>
              <a:rPr lang="cs-CZ" i="1" dirty="0" err="1"/>
              <a:t>olfactorium</a:t>
            </a:r>
            <a:endParaRPr lang="cs-CZ" i="1" dirty="0"/>
          </a:p>
          <a:p>
            <a:pPr algn="ctr"/>
            <a:r>
              <a:rPr lang="cs-CZ" i="1" dirty="0" err="1"/>
              <a:t>striae</a:t>
            </a:r>
            <a:r>
              <a:rPr lang="cs-CZ" i="1" dirty="0"/>
              <a:t> </a:t>
            </a:r>
            <a:r>
              <a:rPr lang="cs-CZ" i="1" dirty="0" err="1"/>
              <a:t>olfactoriae</a:t>
            </a:r>
            <a:endParaRPr lang="cs-CZ" i="1" dirty="0"/>
          </a:p>
          <a:p>
            <a:pPr algn="ctr"/>
            <a:r>
              <a:rPr lang="cs-CZ" i="1" dirty="0" err="1"/>
              <a:t>tractus</a:t>
            </a:r>
            <a:r>
              <a:rPr lang="cs-CZ" i="1" dirty="0"/>
              <a:t> </a:t>
            </a:r>
            <a:r>
              <a:rPr lang="cs-CZ" i="1" dirty="0" err="1"/>
              <a:t>olfactorius</a:t>
            </a:r>
            <a:endParaRPr lang="cs-CZ" i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E0399A7-A491-4C5E-93F6-C631E40C5B31}"/>
              </a:ext>
            </a:extLst>
          </p:cNvPr>
          <p:cNvSpPr txBox="1"/>
          <p:nvPr/>
        </p:nvSpPr>
        <p:spPr>
          <a:xfrm>
            <a:off x="8803784" y="2438567"/>
            <a:ext cx="230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 err="1"/>
              <a:t>archicortex</a:t>
            </a:r>
            <a:r>
              <a:rPr lang="cs-CZ" b="1" i="1" dirty="0"/>
              <a:t> (zeleně)</a:t>
            </a:r>
          </a:p>
          <a:p>
            <a:pPr algn="ctr"/>
            <a:r>
              <a:rPr lang="cs-CZ" dirty="0"/>
              <a:t>limbický systém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F06EFD3-FD54-4C68-8109-56DA908469FA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3220220" y="1405890"/>
            <a:ext cx="2489150" cy="24176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B55CF6F8-0D77-4E01-9CEF-9D7DFFE9F5AE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5709370" y="1405890"/>
            <a:ext cx="1154430" cy="27366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B37647D3-053A-43AA-8167-C2D569750C60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8018230" y="1104032"/>
            <a:ext cx="785554" cy="1152614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243EB5AC-46E3-4115-91AA-F9FFFBDC5B77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8018230" y="2279720"/>
            <a:ext cx="785554" cy="482013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8450722-5B76-47E3-80FB-51F2FFDFD2FE}"/>
              </a:ext>
            </a:extLst>
          </p:cNvPr>
          <p:cNvSpPr txBox="1"/>
          <p:nvPr/>
        </p:nvSpPr>
        <p:spPr>
          <a:xfrm>
            <a:off x="1954530" y="3429000"/>
            <a:ext cx="5532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Brodmannovy</a:t>
            </a:r>
            <a:r>
              <a:rPr lang="cs-CZ" sz="2000" b="1" dirty="0"/>
              <a:t> </a:t>
            </a:r>
            <a:r>
              <a:rPr lang="cs-CZ" sz="2000" b="1" dirty="0" err="1"/>
              <a:t>cytoarchitektonické</a:t>
            </a:r>
            <a:r>
              <a:rPr lang="cs-CZ" sz="2000" b="1" dirty="0"/>
              <a:t> mapy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11 oblastí (</a:t>
            </a:r>
            <a:r>
              <a:rPr lang="cs-CZ" b="1" i="1" dirty="0" err="1"/>
              <a:t>regiones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52 polí (</a:t>
            </a:r>
            <a:r>
              <a:rPr lang="cs-CZ" b="1" i="1" dirty="0" err="1"/>
              <a:t>areae</a:t>
            </a:r>
            <a:r>
              <a:rPr lang="cs-CZ" dirty="0"/>
              <a:t>)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616BB84-39F9-4657-982D-AA988CDBE73E}"/>
              </a:ext>
            </a:extLst>
          </p:cNvPr>
          <p:cNvSpPr txBox="1"/>
          <p:nvPr/>
        </p:nvSpPr>
        <p:spPr>
          <a:xfrm>
            <a:off x="7995111" y="3993296"/>
            <a:ext cx="3926205" cy="2031325"/>
          </a:xfrm>
          <a:custGeom>
            <a:avLst/>
            <a:gdLst>
              <a:gd name="connsiteX0" fmla="*/ 0 w 3926205"/>
              <a:gd name="connsiteY0" fmla="*/ 0 h 2031325"/>
              <a:gd name="connsiteX1" fmla="*/ 639411 w 3926205"/>
              <a:gd name="connsiteY1" fmla="*/ 0 h 2031325"/>
              <a:gd name="connsiteX2" fmla="*/ 1082511 w 3926205"/>
              <a:gd name="connsiteY2" fmla="*/ 0 h 2031325"/>
              <a:gd name="connsiteX3" fmla="*/ 1721921 w 3926205"/>
              <a:gd name="connsiteY3" fmla="*/ 0 h 2031325"/>
              <a:gd name="connsiteX4" fmla="*/ 2204284 w 3926205"/>
              <a:gd name="connsiteY4" fmla="*/ 0 h 2031325"/>
              <a:gd name="connsiteX5" fmla="*/ 2686646 w 3926205"/>
              <a:gd name="connsiteY5" fmla="*/ 0 h 2031325"/>
              <a:gd name="connsiteX6" fmla="*/ 3326057 w 3926205"/>
              <a:gd name="connsiteY6" fmla="*/ 0 h 2031325"/>
              <a:gd name="connsiteX7" fmla="*/ 3926205 w 3926205"/>
              <a:gd name="connsiteY7" fmla="*/ 0 h 2031325"/>
              <a:gd name="connsiteX8" fmla="*/ 3926205 w 3926205"/>
              <a:gd name="connsiteY8" fmla="*/ 528145 h 2031325"/>
              <a:gd name="connsiteX9" fmla="*/ 3926205 w 3926205"/>
              <a:gd name="connsiteY9" fmla="*/ 1056289 h 2031325"/>
              <a:gd name="connsiteX10" fmla="*/ 3926205 w 3926205"/>
              <a:gd name="connsiteY10" fmla="*/ 2031325 h 2031325"/>
              <a:gd name="connsiteX11" fmla="*/ 3365319 w 3926205"/>
              <a:gd name="connsiteY11" fmla="*/ 2031325 h 2031325"/>
              <a:gd name="connsiteX12" fmla="*/ 2922218 w 3926205"/>
              <a:gd name="connsiteY12" fmla="*/ 2031325 h 2031325"/>
              <a:gd name="connsiteX13" fmla="*/ 2282808 w 3926205"/>
              <a:gd name="connsiteY13" fmla="*/ 2031325 h 2031325"/>
              <a:gd name="connsiteX14" fmla="*/ 1721921 w 3926205"/>
              <a:gd name="connsiteY14" fmla="*/ 2031325 h 2031325"/>
              <a:gd name="connsiteX15" fmla="*/ 1200297 w 3926205"/>
              <a:gd name="connsiteY15" fmla="*/ 2031325 h 2031325"/>
              <a:gd name="connsiteX16" fmla="*/ 600148 w 3926205"/>
              <a:gd name="connsiteY16" fmla="*/ 2031325 h 2031325"/>
              <a:gd name="connsiteX17" fmla="*/ 0 w 3926205"/>
              <a:gd name="connsiteY17" fmla="*/ 2031325 h 2031325"/>
              <a:gd name="connsiteX18" fmla="*/ 0 w 3926205"/>
              <a:gd name="connsiteY18" fmla="*/ 1584434 h 2031325"/>
              <a:gd name="connsiteX19" fmla="*/ 0 w 3926205"/>
              <a:gd name="connsiteY19" fmla="*/ 1035976 h 2031325"/>
              <a:gd name="connsiteX20" fmla="*/ 0 w 3926205"/>
              <a:gd name="connsiteY20" fmla="*/ 528145 h 2031325"/>
              <a:gd name="connsiteX21" fmla="*/ 0 w 3926205"/>
              <a:gd name="connsiteY21" fmla="*/ 0 h 20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26205" h="2031325" extrusionOk="0">
                <a:moveTo>
                  <a:pt x="0" y="0"/>
                </a:moveTo>
                <a:cubicBezTo>
                  <a:pt x="313499" y="-69058"/>
                  <a:pt x="503794" y="63945"/>
                  <a:pt x="639411" y="0"/>
                </a:cubicBezTo>
                <a:cubicBezTo>
                  <a:pt x="775028" y="-63945"/>
                  <a:pt x="941723" y="8042"/>
                  <a:pt x="1082511" y="0"/>
                </a:cubicBezTo>
                <a:cubicBezTo>
                  <a:pt x="1223299" y="-8042"/>
                  <a:pt x="1528330" y="13594"/>
                  <a:pt x="1721921" y="0"/>
                </a:cubicBezTo>
                <a:cubicBezTo>
                  <a:pt x="1915512" y="-13594"/>
                  <a:pt x="2008259" y="36272"/>
                  <a:pt x="2204284" y="0"/>
                </a:cubicBezTo>
                <a:cubicBezTo>
                  <a:pt x="2400309" y="-36272"/>
                  <a:pt x="2485189" y="52054"/>
                  <a:pt x="2686646" y="0"/>
                </a:cubicBezTo>
                <a:cubicBezTo>
                  <a:pt x="2888103" y="-52054"/>
                  <a:pt x="3093843" y="37550"/>
                  <a:pt x="3326057" y="0"/>
                </a:cubicBezTo>
                <a:cubicBezTo>
                  <a:pt x="3558271" y="-37550"/>
                  <a:pt x="3744689" y="17133"/>
                  <a:pt x="3926205" y="0"/>
                </a:cubicBezTo>
                <a:cubicBezTo>
                  <a:pt x="3975186" y="131441"/>
                  <a:pt x="3893596" y="389767"/>
                  <a:pt x="3926205" y="528145"/>
                </a:cubicBezTo>
                <a:cubicBezTo>
                  <a:pt x="3958814" y="666523"/>
                  <a:pt x="3924585" y="876051"/>
                  <a:pt x="3926205" y="1056289"/>
                </a:cubicBezTo>
                <a:cubicBezTo>
                  <a:pt x="3927825" y="1236527"/>
                  <a:pt x="3899037" y="1629193"/>
                  <a:pt x="3926205" y="2031325"/>
                </a:cubicBezTo>
                <a:cubicBezTo>
                  <a:pt x="3715422" y="2087677"/>
                  <a:pt x="3605038" y="2019933"/>
                  <a:pt x="3365319" y="2031325"/>
                </a:cubicBezTo>
                <a:cubicBezTo>
                  <a:pt x="3125600" y="2042717"/>
                  <a:pt x="3104660" y="1991548"/>
                  <a:pt x="2922218" y="2031325"/>
                </a:cubicBezTo>
                <a:cubicBezTo>
                  <a:pt x="2739776" y="2071102"/>
                  <a:pt x="2599864" y="1987869"/>
                  <a:pt x="2282808" y="2031325"/>
                </a:cubicBezTo>
                <a:cubicBezTo>
                  <a:pt x="1965752" y="2074781"/>
                  <a:pt x="1864594" y="2021526"/>
                  <a:pt x="1721921" y="2031325"/>
                </a:cubicBezTo>
                <a:cubicBezTo>
                  <a:pt x="1579248" y="2041124"/>
                  <a:pt x="1457621" y="2028802"/>
                  <a:pt x="1200297" y="2031325"/>
                </a:cubicBezTo>
                <a:cubicBezTo>
                  <a:pt x="942973" y="2033848"/>
                  <a:pt x="772536" y="2014325"/>
                  <a:pt x="600148" y="2031325"/>
                </a:cubicBezTo>
                <a:cubicBezTo>
                  <a:pt x="427760" y="2048325"/>
                  <a:pt x="217339" y="2016887"/>
                  <a:pt x="0" y="2031325"/>
                </a:cubicBezTo>
                <a:cubicBezTo>
                  <a:pt x="-12478" y="1917178"/>
                  <a:pt x="26233" y="1797288"/>
                  <a:pt x="0" y="1584434"/>
                </a:cubicBezTo>
                <a:cubicBezTo>
                  <a:pt x="-26233" y="1371580"/>
                  <a:pt x="659" y="1195924"/>
                  <a:pt x="0" y="1035976"/>
                </a:cubicBezTo>
                <a:cubicBezTo>
                  <a:pt x="-659" y="876028"/>
                  <a:pt x="59572" y="777194"/>
                  <a:pt x="0" y="528145"/>
                </a:cubicBezTo>
                <a:cubicBezTo>
                  <a:pt x="-59572" y="279096"/>
                  <a:pt x="9518" y="229884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1243014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senzitivní a senzorické korové oblasti:</a:t>
            </a:r>
          </a:p>
          <a:p>
            <a:pPr algn="ctr"/>
            <a:r>
              <a:rPr lang="cs-CZ" dirty="0"/>
              <a:t>všeobecné citlivosti</a:t>
            </a:r>
          </a:p>
          <a:p>
            <a:pPr algn="ctr"/>
            <a:r>
              <a:rPr lang="cs-CZ" dirty="0"/>
              <a:t>zraková</a:t>
            </a:r>
          </a:p>
          <a:p>
            <a:pPr algn="ctr"/>
            <a:r>
              <a:rPr lang="cs-CZ" dirty="0"/>
              <a:t>sluchová</a:t>
            </a:r>
          </a:p>
          <a:p>
            <a:pPr algn="ctr"/>
            <a:r>
              <a:rPr lang="cs-CZ" dirty="0"/>
              <a:t>vestibulární</a:t>
            </a:r>
          </a:p>
          <a:p>
            <a:pPr algn="ctr"/>
            <a:r>
              <a:rPr lang="cs-CZ" dirty="0"/>
              <a:t>čichová</a:t>
            </a:r>
          </a:p>
          <a:p>
            <a:pPr algn="ctr"/>
            <a:r>
              <a:rPr lang="cs-CZ" dirty="0"/>
              <a:t>chuťová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C2D1F5C2-B8DC-4B0C-A605-BE3857D8F8BD}"/>
              </a:ext>
            </a:extLst>
          </p:cNvPr>
          <p:cNvSpPr txBox="1"/>
          <p:nvPr/>
        </p:nvSpPr>
        <p:spPr>
          <a:xfrm>
            <a:off x="4840690" y="4752896"/>
            <a:ext cx="2891790" cy="646331"/>
          </a:xfrm>
          <a:custGeom>
            <a:avLst/>
            <a:gdLst>
              <a:gd name="connsiteX0" fmla="*/ 0 w 2891790"/>
              <a:gd name="connsiteY0" fmla="*/ 0 h 646331"/>
              <a:gd name="connsiteX1" fmla="*/ 578358 w 2891790"/>
              <a:gd name="connsiteY1" fmla="*/ 0 h 646331"/>
              <a:gd name="connsiteX2" fmla="*/ 1214552 w 2891790"/>
              <a:gd name="connsiteY2" fmla="*/ 0 h 646331"/>
              <a:gd name="connsiteX3" fmla="*/ 1735074 w 2891790"/>
              <a:gd name="connsiteY3" fmla="*/ 0 h 646331"/>
              <a:gd name="connsiteX4" fmla="*/ 2226678 w 2891790"/>
              <a:gd name="connsiteY4" fmla="*/ 0 h 646331"/>
              <a:gd name="connsiteX5" fmla="*/ 2891790 w 2891790"/>
              <a:gd name="connsiteY5" fmla="*/ 0 h 646331"/>
              <a:gd name="connsiteX6" fmla="*/ 2891790 w 2891790"/>
              <a:gd name="connsiteY6" fmla="*/ 316702 h 646331"/>
              <a:gd name="connsiteX7" fmla="*/ 2891790 w 2891790"/>
              <a:gd name="connsiteY7" fmla="*/ 646331 h 646331"/>
              <a:gd name="connsiteX8" fmla="*/ 2400186 w 2891790"/>
              <a:gd name="connsiteY8" fmla="*/ 646331 h 646331"/>
              <a:gd name="connsiteX9" fmla="*/ 1821828 w 2891790"/>
              <a:gd name="connsiteY9" fmla="*/ 646331 h 646331"/>
              <a:gd name="connsiteX10" fmla="*/ 1272388 w 2891790"/>
              <a:gd name="connsiteY10" fmla="*/ 646331 h 646331"/>
              <a:gd name="connsiteX11" fmla="*/ 751865 w 2891790"/>
              <a:gd name="connsiteY11" fmla="*/ 646331 h 646331"/>
              <a:gd name="connsiteX12" fmla="*/ 0 w 2891790"/>
              <a:gd name="connsiteY12" fmla="*/ 646331 h 646331"/>
              <a:gd name="connsiteX13" fmla="*/ 0 w 2891790"/>
              <a:gd name="connsiteY13" fmla="*/ 310239 h 646331"/>
              <a:gd name="connsiteX14" fmla="*/ 0 w 2891790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91790" h="646331" extrusionOk="0">
                <a:moveTo>
                  <a:pt x="0" y="0"/>
                </a:moveTo>
                <a:cubicBezTo>
                  <a:pt x="186716" y="-23502"/>
                  <a:pt x="362000" y="8621"/>
                  <a:pt x="578358" y="0"/>
                </a:cubicBezTo>
                <a:cubicBezTo>
                  <a:pt x="794716" y="-8621"/>
                  <a:pt x="1070224" y="28461"/>
                  <a:pt x="1214552" y="0"/>
                </a:cubicBezTo>
                <a:cubicBezTo>
                  <a:pt x="1358880" y="-28461"/>
                  <a:pt x="1501376" y="45714"/>
                  <a:pt x="1735074" y="0"/>
                </a:cubicBezTo>
                <a:cubicBezTo>
                  <a:pt x="1968772" y="-45714"/>
                  <a:pt x="2017733" y="1719"/>
                  <a:pt x="2226678" y="0"/>
                </a:cubicBezTo>
                <a:cubicBezTo>
                  <a:pt x="2435623" y="-1719"/>
                  <a:pt x="2750745" y="42114"/>
                  <a:pt x="2891790" y="0"/>
                </a:cubicBezTo>
                <a:cubicBezTo>
                  <a:pt x="2894667" y="130065"/>
                  <a:pt x="2867607" y="225152"/>
                  <a:pt x="2891790" y="316702"/>
                </a:cubicBezTo>
                <a:cubicBezTo>
                  <a:pt x="2915973" y="408252"/>
                  <a:pt x="2854842" y="536411"/>
                  <a:pt x="2891790" y="646331"/>
                </a:cubicBezTo>
                <a:cubicBezTo>
                  <a:pt x="2721651" y="683716"/>
                  <a:pt x="2529787" y="631144"/>
                  <a:pt x="2400186" y="646331"/>
                </a:cubicBezTo>
                <a:cubicBezTo>
                  <a:pt x="2270585" y="661518"/>
                  <a:pt x="1937922" y="579004"/>
                  <a:pt x="1821828" y="646331"/>
                </a:cubicBezTo>
                <a:cubicBezTo>
                  <a:pt x="1705734" y="713658"/>
                  <a:pt x="1517840" y="613786"/>
                  <a:pt x="1272388" y="646331"/>
                </a:cubicBezTo>
                <a:cubicBezTo>
                  <a:pt x="1026936" y="678876"/>
                  <a:pt x="1004186" y="598606"/>
                  <a:pt x="751865" y="646331"/>
                </a:cubicBezTo>
                <a:cubicBezTo>
                  <a:pt x="499544" y="694056"/>
                  <a:pt x="160771" y="608627"/>
                  <a:pt x="0" y="646331"/>
                </a:cubicBezTo>
                <a:cubicBezTo>
                  <a:pt x="-12034" y="557488"/>
                  <a:pt x="12404" y="437475"/>
                  <a:pt x="0" y="310239"/>
                </a:cubicBezTo>
                <a:cubicBezTo>
                  <a:pt x="-12404" y="183003"/>
                  <a:pt x="20569" y="66564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36872106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motorické oblasti</a:t>
            </a:r>
          </a:p>
          <a:p>
            <a:pPr algn="ctr"/>
            <a:r>
              <a:rPr lang="cs-CZ" dirty="0"/>
              <a:t>zejména ve frontálním laloku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4F7E293F-B446-4CCF-8394-47F6A93B127D}"/>
              </a:ext>
            </a:extLst>
          </p:cNvPr>
          <p:cNvSpPr txBox="1"/>
          <p:nvPr/>
        </p:nvSpPr>
        <p:spPr>
          <a:xfrm>
            <a:off x="1954530" y="5585680"/>
            <a:ext cx="2946255" cy="646331"/>
          </a:xfrm>
          <a:custGeom>
            <a:avLst/>
            <a:gdLst>
              <a:gd name="connsiteX0" fmla="*/ 0 w 2946255"/>
              <a:gd name="connsiteY0" fmla="*/ 0 h 646331"/>
              <a:gd name="connsiteX1" fmla="*/ 500863 w 2946255"/>
              <a:gd name="connsiteY1" fmla="*/ 0 h 646331"/>
              <a:gd name="connsiteX2" fmla="*/ 1001727 w 2946255"/>
              <a:gd name="connsiteY2" fmla="*/ 0 h 646331"/>
              <a:gd name="connsiteX3" fmla="*/ 1532053 w 2946255"/>
              <a:gd name="connsiteY3" fmla="*/ 0 h 646331"/>
              <a:gd name="connsiteX4" fmla="*/ 2091841 w 2946255"/>
              <a:gd name="connsiteY4" fmla="*/ 0 h 646331"/>
              <a:gd name="connsiteX5" fmla="*/ 2946255 w 2946255"/>
              <a:gd name="connsiteY5" fmla="*/ 0 h 646331"/>
              <a:gd name="connsiteX6" fmla="*/ 2946255 w 2946255"/>
              <a:gd name="connsiteY6" fmla="*/ 310239 h 646331"/>
              <a:gd name="connsiteX7" fmla="*/ 2946255 w 2946255"/>
              <a:gd name="connsiteY7" fmla="*/ 646331 h 646331"/>
              <a:gd name="connsiteX8" fmla="*/ 2445392 w 2946255"/>
              <a:gd name="connsiteY8" fmla="*/ 646331 h 646331"/>
              <a:gd name="connsiteX9" fmla="*/ 1915066 w 2946255"/>
              <a:gd name="connsiteY9" fmla="*/ 646331 h 646331"/>
              <a:gd name="connsiteX10" fmla="*/ 1414202 w 2946255"/>
              <a:gd name="connsiteY10" fmla="*/ 646331 h 646331"/>
              <a:gd name="connsiteX11" fmla="*/ 766026 w 2946255"/>
              <a:gd name="connsiteY11" fmla="*/ 646331 h 646331"/>
              <a:gd name="connsiteX12" fmla="*/ 0 w 2946255"/>
              <a:gd name="connsiteY12" fmla="*/ 646331 h 646331"/>
              <a:gd name="connsiteX13" fmla="*/ 0 w 2946255"/>
              <a:gd name="connsiteY13" fmla="*/ 329629 h 646331"/>
              <a:gd name="connsiteX14" fmla="*/ 0 w 2946255"/>
              <a:gd name="connsiteY1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46255" h="646331" extrusionOk="0">
                <a:moveTo>
                  <a:pt x="0" y="0"/>
                </a:moveTo>
                <a:cubicBezTo>
                  <a:pt x="184156" y="-19810"/>
                  <a:pt x="329539" y="433"/>
                  <a:pt x="500863" y="0"/>
                </a:cubicBezTo>
                <a:cubicBezTo>
                  <a:pt x="672187" y="-433"/>
                  <a:pt x="891547" y="4185"/>
                  <a:pt x="1001727" y="0"/>
                </a:cubicBezTo>
                <a:cubicBezTo>
                  <a:pt x="1111907" y="-4185"/>
                  <a:pt x="1289906" y="30408"/>
                  <a:pt x="1532053" y="0"/>
                </a:cubicBezTo>
                <a:cubicBezTo>
                  <a:pt x="1774200" y="-30408"/>
                  <a:pt x="1927510" y="45119"/>
                  <a:pt x="2091841" y="0"/>
                </a:cubicBezTo>
                <a:cubicBezTo>
                  <a:pt x="2256172" y="-45119"/>
                  <a:pt x="2635920" y="99886"/>
                  <a:pt x="2946255" y="0"/>
                </a:cubicBezTo>
                <a:cubicBezTo>
                  <a:pt x="2950086" y="129519"/>
                  <a:pt x="2935785" y="160639"/>
                  <a:pt x="2946255" y="310239"/>
                </a:cubicBezTo>
                <a:cubicBezTo>
                  <a:pt x="2956725" y="459839"/>
                  <a:pt x="2929704" y="524326"/>
                  <a:pt x="2946255" y="646331"/>
                </a:cubicBezTo>
                <a:cubicBezTo>
                  <a:pt x="2702256" y="691102"/>
                  <a:pt x="2604763" y="632204"/>
                  <a:pt x="2445392" y="646331"/>
                </a:cubicBezTo>
                <a:cubicBezTo>
                  <a:pt x="2286021" y="660458"/>
                  <a:pt x="2080939" y="643011"/>
                  <a:pt x="1915066" y="646331"/>
                </a:cubicBezTo>
                <a:cubicBezTo>
                  <a:pt x="1749193" y="649651"/>
                  <a:pt x="1653158" y="625460"/>
                  <a:pt x="1414202" y="646331"/>
                </a:cubicBezTo>
                <a:cubicBezTo>
                  <a:pt x="1175246" y="667202"/>
                  <a:pt x="904301" y="641684"/>
                  <a:pt x="766026" y="646331"/>
                </a:cubicBezTo>
                <a:cubicBezTo>
                  <a:pt x="627751" y="650978"/>
                  <a:pt x="304287" y="568787"/>
                  <a:pt x="0" y="646331"/>
                </a:cubicBezTo>
                <a:cubicBezTo>
                  <a:pt x="-27506" y="576447"/>
                  <a:pt x="13622" y="479741"/>
                  <a:pt x="0" y="329629"/>
                </a:cubicBezTo>
                <a:cubicBezTo>
                  <a:pt x="-13622" y="179517"/>
                  <a:pt x="31063" y="164207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315399729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asociační oblasti</a:t>
            </a:r>
          </a:p>
          <a:p>
            <a:pPr algn="ctr"/>
            <a:r>
              <a:rPr lang="cs-CZ" dirty="0"/>
              <a:t>vztah k intelektu a osobnosti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F7F0EECE-B002-4838-94D2-9D7E73B2B314}"/>
              </a:ext>
            </a:extLst>
          </p:cNvPr>
          <p:cNvSpPr txBox="1"/>
          <p:nvPr/>
        </p:nvSpPr>
        <p:spPr>
          <a:xfrm>
            <a:off x="6286585" y="6276391"/>
            <a:ext cx="3291755" cy="369332"/>
          </a:xfrm>
          <a:custGeom>
            <a:avLst/>
            <a:gdLst>
              <a:gd name="connsiteX0" fmla="*/ 0 w 3291755"/>
              <a:gd name="connsiteY0" fmla="*/ 0 h 369332"/>
              <a:gd name="connsiteX1" fmla="*/ 482791 w 3291755"/>
              <a:gd name="connsiteY1" fmla="*/ 0 h 369332"/>
              <a:gd name="connsiteX2" fmla="*/ 965581 w 3291755"/>
              <a:gd name="connsiteY2" fmla="*/ 0 h 369332"/>
              <a:gd name="connsiteX3" fmla="*/ 1481290 w 3291755"/>
              <a:gd name="connsiteY3" fmla="*/ 0 h 369332"/>
              <a:gd name="connsiteX4" fmla="*/ 1931163 w 3291755"/>
              <a:gd name="connsiteY4" fmla="*/ 0 h 369332"/>
              <a:gd name="connsiteX5" fmla="*/ 2512706 w 3291755"/>
              <a:gd name="connsiteY5" fmla="*/ 0 h 369332"/>
              <a:gd name="connsiteX6" fmla="*/ 3291755 w 3291755"/>
              <a:gd name="connsiteY6" fmla="*/ 0 h 369332"/>
              <a:gd name="connsiteX7" fmla="*/ 3291755 w 3291755"/>
              <a:gd name="connsiteY7" fmla="*/ 369332 h 369332"/>
              <a:gd name="connsiteX8" fmla="*/ 2808964 w 3291755"/>
              <a:gd name="connsiteY8" fmla="*/ 369332 h 369332"/>
              <a:gd name="connsiteX9" fmla="*/ 2194503 w 3291755"/>
              <a:gd name="connsiteY9" fmla="*/ 369332 h 369332"/>
              <a:gd name="connsiteX10" fmla="*/ 1678795 w 3291755"/>
              <a:gd name="connsiteY10" fmla="*/ 369332 h 369332"/>
              <a:gd name="connsiteX11" fmla="*/ 1196004 w 3291755"/>
              <a:gd name="connsiteY11" fmla="*/ 369332 h 369332"/>
              <a:gd name="connsiteX12" fmla="*/ 647378 w 3291755"/>
              <a:gd name="connsiteY12" fmla="*/ 369332 h 369332"/>
              <a:gd name="connsiteX13" fmla="*/ 0 w 3291755"/>
              <a:gd name="connsiteY13" fmla="*/ 369332 h 369332"/>
              <a:gd name="connsiteX14" fmla="*/ 0 w 3291755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91755" h="369332" extrusionOk="0">
                <a:moveTo>
                  <a:pt x="0" y="0"/>
                </a:moveTo>
                <a:cubicBezTo>
                  <a:pt x="185877" y="-6205"/>
                  <a:pt x="374000" y="17419"/>
                  <a:pt x="482791" y="0"/>
                </a:cubicBezTo>
                <a:cubicBezTo>
                  <a:pt x="591582" y="-17419"/>
                  <a:pt x="827868" y="48510"/>
                  <a:pt x="965581" y="0"/>
                </a:cubicBezTo>
                <a:cubicBezTo>
                  <a:pt x="1103294" y="-48510"/>
                  <a:pt x="1265186" y="39024"/>
                  <a:pt x="1481290" y="0"/>
                </a:cubicBezTo>
                <a:cubicBezTo>
                  <a:pt x="1697394" y="-39024"/>
                  <a:pt x="1834743" y="46936"/>
                  <a:pt x="1931163" y="0"/>
                </a:cubicBezTo>
                <a:cubicBezTo>
                  <a:pt x="2027583" y="-46936"/>
                  <a:pt x="2309066" y="28082"/>
                  <a:pt x="2512706" y="0"/>
                </a:cubicBezTo>
                <a:cubicBezTo>
                  <a:pt x="2716346" y="-28082"/>
                  <a:pt x="2994267" y="88701"/>
                  <a:pt x="3291755" y="0"/>
                </a:cubicBezTo>
                <a:cubicBezTo>
                  <a:pt x="3335189" y="170308"/>
                  <a:pt x="3274902" y="287168"/>
                  <a:pt x="3291755" y="369332"/>
                </a:cubicBezTo>
                <a:cubicBezTo>
                  <a:pt x="3173315" y="399318"/>
                  <a:pt x="2974863" y="324343"/>
                  <a:pt x="2808964" y="369332"/>
                </a:cubicBezTo>
                <a:cubicBezTo>
                  <a:pt x="2643065" y="414321"/>
                  <a:pt x="2465948" y="331029"/>
                  <a:pt x="2194503" y="369332"/>
                </a:cubicBezTo>
                <a:cubicBezTo>
                  <a:pt x="1923058" y="407635"/>
                  <a:pt x="1918626" y="362409"/>
                  <a:pt x="1678795" y="369332"/>
                </a:cubicBezTo>
                <a:cubicBezTo>
                  <a:pt x="1438964" y="376255"/>
                  <a:pt x="1326515" y="344220"/>
                  <a:pt x="1196004" y="369332"/>
                </a:cubicBezTo>
                <a:cubicBezTo>
                  <a:pt x="1065493" y="394444"/>
                  <a:pt x="799263" y="367049"/>
                  <a:pt x="647378" y="369332"/>
                </a:cubicBezTo>
                <a:cubicBezTo>
                  <a:pt x="495493" y="371615"/>
                  <a:pt x="183022" y="323507"/>
                  <a:pt x="0" y="369332"/>
                </a:cubicBezTo>
                <a:cubicBezTo>
                  <a:pt x="-19243" y="191121"/>
                  <a:pt x="6857" y="87084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423750102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struktury limbického systému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A7B070-62B6-462A-97C7-0DAFE3E46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36" t="33415" r="21970" b="45043"/>
          <a:stretch/>
        </p:blipFill>
        <p:spPr>
          <a:xfrm>
            <a:off x="4398702" y="1769850"/>
            <a:ext cx="1376968" cy="147732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F6932E4-D3C3-4F90-A4CC-7659022F4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01" t="57125" r="27311" b="26494"/>
          <a:stretch/>
        </p:blipFill>
        <p:spPr>
          <a:xfrm>
            <a:off x="6599104" y="160263"/>
            <a:ext cx="1627465" cy="11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2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25" grpId="0" animBg="1"/>
      <p:bldP spid="27" grpId="0" animBg="1"/>
      <p:bldP spid="29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6774BEC-572E-4AF8-87B8-DBD12F55DA34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57F7CB2-0419-4468-87D4-44A204408C75}"/>
              </a:ext>
            </a:extLst>
          </p:cNvPr>
          <p:cNvSpPr txBox="1"/>
          <p:nvPr/>
        </p:nvSpPr>
        <p:spPr>
          <a:xfrm>
            <a:off x="1738168" y="172115"/>
            <a:ext cx="3584727" cy="2893100"/>
          </a:xfrm>
          <a:custGeom>
            <a:avLst/>
            <a:gdLst>
              <a:gd name="connsiteX0" fmla="*/ 0 w 3584727"/>
              <a:gd name="connsiteY0" fmla="*/ 0 h 2893100"/>
              <a:gd name="connsiteX1" fmla="*/ 633302 w 3584727"/>
              <a:gd name="connsiteY1" fmla="*/ 0 h 2893100"/>
              <a:gd name="connsiteX2" fmla="*/ 1230756 w 3584727"/>
              <a:gd name="connsiteY2" fmla="*/ 0 h 2893100"/>
              <a:gd name="connsiteX3" fmla="*/ 1720669 w 3584727"/>
              <a:gd name="connsiteY3" fmla="*/ 0 h 2893100"/>
              <a:gd name="connsiteX4" fmla="*/ 2282276 w 3584727"/>
              <a:gd name="connsiteY4" fmla="*/ 0 h 2893100"/>
              <a:gd name="connsiteX5" fmla="*/ 2808036 w 3584727"/>
              <a:gd name="connsiteY5" fmla="*/ 0 h 2893100"/>
              <a:gd name="connsiteX6" fmla="*/ 3584727 w 3584727"/>
              <a:gd name="connsiteY6" fmla="*/ 0 h 2893100"/>
              <a:gd name="connsiteX7" fmla="*/ 3584727 w 3584727"/>
              <a:gd name="connsiteY7" fmla="*/ 520758 h 2893100"/>
              <a:gd name="connsiteX8" fmla="*/ 3584727 w 3584727"/>
              <a:gd name="connsiteY8" fmla="*/ 1099378 h 2893100"/>
              <a:gd name="connsiteX9" fmla="*/ 3584727 w 3584727"/>
              <a:gd name="connsiteY9" fmla="*/ 1620136 h 2893100"/>
              <a:gd name="connsiteX10" fmla="*/ 3584727 w 3584727"/>
              <a:gd name="connsiteY10" fmla="*/ 2256618 h 2893100"/>
              <a:gd name="connsiteX11" fmla="*/ 3584727 w 3584727"/>
              <a:gd name="connsiteY11" fmla="*/ 2893100 h 2893100"/>
              <a:gd name="connsiteX12" fmla="*/ 3094814 w 3584727"/>
              <a:gd name="connsiteY12" fmla="*/ 2893100 h 2893100"/>
              <a:gd name="connsiteX13" fmla="*/ 2461513 w 3584727"/>
              <a:gd name="connsiteY13" fmla="*/ 2893100 h 2893100"/>
              <a:gd name="connsiteX14" fmla="*/ 1971600 w 3584727"/>
              <a:gd name="connsiteY14" fmla="*/ 2893100 h 2893100"/>
              <a:gd name="connsiteX15" fmla="*/ 1445840 w 3584727"/>
              <a:gd name="connsiteY15" fmla="*/ 2893100 h 2893100"/>
              <a:gd name="connsiteX16" fmla="*/ 884233 w 3584727"/>
              <a:gd name="connsiteY16" fmla="*/ 2893100 h 2893100"/>
              <a:gd name="connsiteX17" fmla="*/ 0 w 3584727"/>
              <a:gd name="connsiteY17" fmla="*/ 2893100 h 2893100"/>
              <a:gd name="connsiteX18" fmla="*/ 0 w 3584727"/>
              <a:gd name="connsiteY18" fmla="*/ 2372342 h 2893100"/>
              <a:gd name="connsiteX19" fmla="*/ 0 w 3584727"/>
              <a:gd name="connsiteY19" fmla="*/ 1735860 h 2893100"/>
              <a:gd name="connsiteX20" fmla="*/ 0 w 3584727"/>
              <a:gd name="connsiteY20" fmla="*/ 1128309 h 2893100"/>
              <a:gd name="connsiteX21" fmla="*/ 0 w 3584727"/>
              <a:gd name="connsiteY21" fmla="*/ 578620 h 2893100"/>
              <a:gd name="connsiteX22" fmla="*/ 0 w 3584727"/>
              <a:gd name="connsiteY22" fmla="*/ 0 h 289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84727" h="2893100" extrusionOk="0">
                <a:moveTo>
                  <a:pt x="0" y="0"/>
                </a:moveTo>
                <a:cubicBezTo>
                  <a:pt x="293210" y="-33163"/>
                  <a:pt x="370402" y="57428"/>
                  <a:pt x="633302" y="0"/>
                </a:cubicBezTo>
                <a:cubicBezTo>
                  <a:pt x="896202" y="-57428"/>
                  <a:pt x="1103653" y="66486"/>
                  <a:pt x="1230756" y="0"/>
                </a:cubicBezTo>
                <a:cubicBezTo>
                  <a:pt x="1357859" y="-66486"/>
                  <a:pt x="1547362" y="50873"/>
                  <a:pt x="1720669" y="0"/>
                </a:cubicBezTo>
                <a:cubicBezTo>
                  <a:pt x="1893976" y="-50873"/>
                  <a:pt x="2120470" y="7042"/>
                  <a:pt x="2282276" y="0"/>
                </a:cubicBezTo>
                <a:cubicBezTo>
                  <a:pt x="2444082" y="-7042"/>
                  <a:pt x="2604481" y="18160"/>
                  <a:pt x="2808036" y="0"/>
                </a:cubicBezTo>
                <a:cubicBezTo>
                  <a:pt x="3011591" y="-18160"/>
                  <a:pt x="3388406" y="6464"/>
                  <a:pt x="3584727" y="0"/>
                </a:cubicBezTo>
                <a:cubicBezTo>
                  <a:pt x="3632300" y="246624"/>
                  <a:pt x="3552383" y="363671"/>
                  <a:pt x="3584727" y="520758"/>
                </a:cubicBezTo>
                <a:cubicBezTo>
                  <a:pt x="3617071" y="677845"/>
                  <a:pt x="3551942" y="817430"/>
                  <a:pt x="3584727" y="1099378"/>
                </a:cubicBezTo>
                <a:cubicBezTo>
                  <a:pt x="3617512" y="1381326"/>
                  <a:pt x="3583227" y="1421724"/>
                  <a:pt x="3584727" y="1620136"/>
                </a:cubicBezTo>
                <a:cubicBezTo>
                  <a:pt x="3586227" y="1818548"/>
                  <a:pt x="3560131" y="2046284"/>
                  <a:pt x="3584727" y="2256618"/>
                </a:cubicBezTo>
                <a:cubicBezTo>
                  <a:pt x="3609323" y="2466952"/>
                  <a:pt x="3521377" y="2653121"/>
                  <a:pt x="3584727" y="2893100"/>
                </a:cubicBezTo>
                <a:cubicBezTo>
                  <a:pt x="3475572" y="2899823"/>
                  <a:pt x="3269124" y="2843513"/>
                  <a:pt x="3094814" y="2893100"/>
                </a:cubicBezTo>
                <a:cubicBezTo>
                  <a:pt x="2920504" y="2942687"/>
                  <a:pt x="2654883" y="2884145"/>
                  <a:pt x="2461513" y="2893100"/>
                </a:cubicBezTo>
                <a:cubicBezTo>
                  <a:pt x="2268143" y="2902055"/>
                  <a:pt x="2156120" y="2838015"/>
                  <a:pt x="1971600" y="2893100"/>
                </a:cubicBezTo>
                <a:cubicBezTo>
                  <a:pt x="1787080" y="2948185"/>
                  <a:pt x="1648688" y="2884978"/>
                  <a:pt x="1445840" y="2893100"/>
                </a:cubicBezTo>
                <a:cubicBezTo>
                  <a:pt x="1242992" y="2901222"/>
                  <a:pt x="1032658" y="2892934"/>
                  <a:pt x="884233" y="2893100"/>
                </a:cubicBezTo>
                <a:cubicBezTo>
                  <a:pt x="735808" y="2893266"/>
                  <a:pt x="252408" y="2850829"/>
                  <a:pt x="0" y="2893100"/>
                </a:cubicBezTo>
                <a:cubicBezTo>
                  <a:pt x="-21877" y="2690322"/>
                  <a:pt x="55576" y="2484508"/>
                  <a:pt x="0" y="2372342"/>
                </a:cubicBezTo>
                <a:cubicBezTo>
                  <a:pt x="-55576" y="2260176"/>
                  <a:pt x="34515" y="1952125"/>
                  <a:pt x="0" y="1735860"/>
                </a:cubicBezTo>
                <a:cubicBezTo>
                  <a:pt x="-34515" y="1519595"/>
                  <a:pt x="25451" y="1368379"/>
                  <a:pt x="0" y="1128309"/>
                </a:cubicBezTo>
                <a:cubicBezTo>
                  <a:pt x="-25451" y="888239"/>
                  <a:pt x="3729" y="800799"/>
                  <a:pt x="0" y="578620"/>
                </a:cubicBezTo>
                <a:cubicBezTo>
                  <a:pt x="-3729" y="356441"/>
                  <a:pt x="67611" y="235539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39531471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Primární motorická oblast (1.1)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gyrus</a:t>
            </a:r>
            <a:r>
              <a:rPr lang="cs-CZ" b="1" i="1" dirty="0"/>
              <a:t> </a:t>
            </a:r>
            <a:r>
              <a:rPr lang="cs-CZ" b="1" i="1" dirty="0" err="1"/>
              <a:t>praecentralis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přední část </a:t>
            </a:r>
            <a:r>
              <a:rPr lang="cs-CZ" b="1" i="1" dirty="0" err="1"/>
              <a:t>lobulus</a:t>
            </a:r>
            <a:r>
              <a:rPr lang="cs-CZ" b="1" i="1" dirty="0"/>
              <a:t> </a:t>
            </a:r>
            <a:r>
              <a:rPr lang="cs-CZ" b="1" i="1" dirty="0" err="1"/>
              <a:t>paracentralis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Brodmann</a:t>
            </a:r>
            <a:r>
              <a:rPr lang="cs-CZ" dirty="0"/>
              <a:t> area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motorická aktivita – přímé motorické dráhy </a:t>
            </a: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corticospinalis</a:t>
            </a:r>
            <a:r>
              <a:rPr lang="cs-CZ" b="1" i="1" dirty="0"/>
              <a:t>, </a:t>
            </a: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corticonuclearis</a:t>
            </a:r>
            <a:r>
              <a:rPr lang="cs-CZ" dirty="0"/>
              <a:t>, i nepřímé motorické okruhy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přesné uspořádání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970A6A0-9493-4295-96AF-9C462274F542}"/>
              </a:ext>
            </a:extLst>
          </p:cNvPr>
          <p:cNvSpPr txBox="1"/>
          <p:nvPr/>
        </p:nvSpPr>
        <p:spPr>
          <a:xfrm>
            <a:off x="4605853" y="4346783"/>
            <a:ext cx="7290170" cy="2339102"/>
          </a:xfrm>
          <a:custGeom>
            <a:avLst/>
            <a:gdLst>
              <a:gd name="connsiteX0" fmla="*/ 0 w 7290170"/>
              <a:gd name="connsiteY0" fmla="*/ 0 h 2339102"/>
              <a:gd name="connsiteX1" fmla="*/ 487881 w 7290170"/>
              <a:gd name="connsiteY1" fmla="*/ 0 h 2339102"/>
              <a:gd name="connsiteX2" fmla="*/ 1194466 w 7290170"/>
              <a:gd name="connsiteY2" fmla="*/ 0 h 2339102"/>
              <a:gd name="connsiteX3" fmla="*/ 1828150 w 7290170"/>
              <a:gd name="connsiteY3" fmla="*/ 0 h 2339102"/>
              <a:gd name="connsiteX4" fmla="*/ 2461834 w 7290170"/>
              <a:gd name="connsiteY4" fmla="*/ 0 h 2339102"/>
              <a:gd name="connsiteX5" fmla="*/ 2949715 w 7290170"/>
              <a:gd name="connsiteY5" fmla="*/ 0 h 2339102"/>
              <a:gd name="connsiteX6" fmla="*/ 3510497 w 7290170"/>
              <a:gd name="connsiteY6" fmla="*/ 0 h 2339102"/>
              <a:gd name="connsiteX7" fmla="*/ 4071280 w 7290170"/>
              <a:gd name="connsiteY7" fmla="*/ 0 h 2339102"/>
              <a:gd name="connsiteX8" fmla="*/ 4486258 w 7290170"/>
              <a:gd name="connsiteY8" fmla="*/ 0 h 2339102"/>
              <a:gd name="connsiteX9" fmla="*/ 4974139 w 7290170"/>
              <a:gd name="connsiteY9" fmla="*/ 0 h 2339102"/>
              <a:gd name="connsiteX10" fmla="*/ 5534921 w 7290170"/>
              <a:gd name="connsiteY10" fmla="*/ 0 h 2339102"/>
              <a:gd name="connsiteX11" fmla="*/ 6095704 w 7290170"/>
              <a:gd name="connsiteY11" fmla="*/ 0 h 2339102"/>
              <a:gd name="connsiteX12" fmla="*/ 6729388 w 7290170"/>
              <a:gd name="connsiteY12" fmla="*/ 0 h 2339102"/>
              <a:gd name="connsiteX13" fmla="*/ 7290170 w 7290170"/>
              <a:gd name="connsiteY13" fmla="*/ 0 h 2339102"/>
              <a:gd name="connsiteX14" fmla="*/ 7290170 w 7290170"/>
              <a:gd name="connsiteY14" fmla="*/ 514602 h 2339102"/>
              <a:gd name="connsiteX15" fmla="*/ 7290170 w 7290170"/>
              <a:gd name="connsiteY15" fmla="*/ 1075987 h 2339102"/>
              <a:gd name="connsiteX16" fmla="*/ 7290170 w 7290170"/>
              <a:gd name="connsiteY16" fmla="*/ 1660762 h 2339102"/>
              <a:gd name="connsiteX17" fmla="*/ 7290170 w 7290170"/>
              <a:gd name="connsiteY17" fmla="*/ 2339102 h 2339102"/>
              <a:gd name="connsiteX18" fmla="*/ 6656486 w 7290170"/>
              <a:gd name="connsiteY18" fmla="*/ 2339102 h 2339102"/>
              <a:gd name="connsiteX19" fmla="*/ 6168605 w 7290170"/>
              <a:gd name="connsiteY19" fmla="*/ 2339102 h 2339102"/>
              <a:gd name="connsiteX20" fmla="*/ 5607823 w 7290170"/>
              <a:gd name="connsiteY20" fmla="*/ 2339102 h 2339102"/>
              <a:gd name="connsiteX21" fmla="*/ 5265746 w 7290170"/>
              <a:gd name="connsiteY21" fmla="*/ 2339102 h 2339102"/>
              <a:gd name="connsiteX22" fmla="*/ 4777865 w 7290170"/>
              <a:gd name="connsiteY22" fmla="*/ 2339102 h 2339102"/>
              <a:gd name="connsiteX23" fmla="*/ 4289985 w 7290170"/>
              <a:gd name="connsiteY23" fmla="*/ 2339102 h 2339102"/>
              <a:gd name="connsiteX24" fmla="*/ 3656301 w 7290170"/>
              <a:gd name="connsiteY24" fmla="*/ 2339102 h 2339102"/>
              <a:gd name="connsiteX25" fmla="*/ 3095518 w 7290170"/>
              <a:gd name="connsiteY25" fmla="*/ 2339102 h 2339102"/>
              <a:gd name="connsiteX26" fmla="*/ 2461834 w 7290170"/>
              <a:gd name="connsiteY26" fmla="*/ 2339102 h 2339102"/>
              <a:gd name="connsiteX27" fmla="*/ 2119757 w 7290170"/>
              <a:gd name="connsiteY27" fmla="*/ 2339102 h 2339102"/>
              <a:gd name="connsiteX28" fmla="*/ 1486073 w 7290170"/>
              <a:gd name="connsiteY28" fmla="*/ 2339102 h 2339102"/>
              <a:gd name="connsiteX29" fmla="*/ 852389 w 7290170"/>
              <a:gd name="connsiteY29" fmla="*/ 2339102 h 2339102"/>
              <a:gd name="connsiteX30" fmla="*/ 0 w 7290170"/>
              <a:gd name="connsiteY30" fmla="*/ 2339102 h 2339102"/>
              <a:gd name="connsiteX31" fmla="*/ 0 w 7290170"/>
              <a:gd name="connsiteY31" fmla="*/ 1707544 h 2339102"/>
              <a:gd name="connsiteX32" fmla="*/ 0 w 7290170"/>
              <a:gd name="connsiteY32" fmla="*/ 1146160 h 2339102"/>
              <a:gd name="connsiteX33" fmla="*/ 0 w 7290170"/>
              <a:gd name="connsiteY33" fmla="*/ 631558 h 2339102"/>
              <a:gd name="connsiteX34" fmla="*/ 0 w 7290170"/>
              <a:gd name="connsiteY34" fmla="*/ 0 h 233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90170" h="2339102" extrusionOk="0">
                <a:moveTo>
                  <a:pt x="0" y="0"/>
                </a:moveTo>
                <a:cubicBezTo>
                  <a:pt x="121288" y="-26072"/>
                  <a:pt x="325541" y="43391"/>
                  <a:pt x="487881" y="0"/>
                </a:cubicBezTo>
                <a:cubicBezTo>
                  <a:pt x="650221" y="-43391"/>
                  <a:pt x="890276" y="83842"/>
                  <a:pt x="1194466" y="0"/>
                </a:cubicBezTo>
                <a:cubicBezTo>
                  <a:pt x="1498656" y="-83842"/>
                  <a:pt x="1645595" y="55298"/>
                  <a:pt x="1828150" y="0"/>
                </a:cubicBezTo>
                <a:cubicBezTo>
                  <a:pt x="2010705" y="-55298"/>
                  <a:pt x="2319975" y="58744"/>
                  <a:pt x="2461834" y="0"/>
                </a:cubicBezTo>
                <a:cubicBezTo>
                  <a:pt x="2603693" y="-58744"/>
                  <a:pt x="2783318" y="54790"/>
                  <a:pt x="2949715" y="0"/>
                </a:cubicBezTo>
                <a:cubicBezTo>
                  <a:pt x="3116112" y="-54790"/>
                  <a:pt x="3385227" y="48253"/>
                  <a:pt x="3510497" y="0"/>
                </a:cubicBezTo>
                <a:cubicBezTo>
                  <a:pt x="3635767" y="-48253"/>
                  <a:pt x="3947997" y="689"/>
                  <a:pt x="4071280" y="0"/>
                </a:cubicBezTo>
                <a:cubicBezTo>
                  <a:pt x="4194563" y="-689"/>
                  <a:pt x="4299225" y="14705"/>
                  <a:pt x="4486258" y="0"/>
                </a:cubicBezTo>
                <a:cubicBezTo>
                  <a:pt x="4673291" y="-14705"/>
                  <a:pt x="4804890" y="23377"/>
                  <a:pt x="4974139" y="0"/>
                </a:cubicBezTo>
                <a:cubicBezTo>
                  <a:pt x="5143388" y="-23377"/>
                  <a:pt x="5308087" y="30548"/>
                  <a:pt x="5534921" y="0"/>
                </a:cubicBezTo>
                <a:cubicBezTo>
                  <a:pt x="5761755" y="-30548"/>
                  <a:pt x="5869621" y="50009"/>
                  <a:pt x="6095704" y="0"/>
                </a:cubicBezTo>
                <a:cubicBezTo>
                  <a:pt x="6321787" y="-50009"/>
                  <a:pt x="6524659" y="29269"/>
                  <a:pt x="6729388" y="0"/>
                </a:cubicBezTo>
                <a:cubicBezTo>
                  <a:pt x="6934117" y="-29269"/>
                  <a:pt x="7034440" y="51538"/>
                  <a:pt x="7290170" y="0"/>
                </a:cubicBezTo>
                <a:cubicBezTo>
                  <a:pt x="7310937" y="252929"/>
                  <a:pt x="7257957" y="284888"/>
                  <a:pt x="7290170" y="514602"/>
                </a:cubicBezTo>
                <a:cubicBezTo>
                  <a:pt x="7322383" y="744316"/>
                  <a:pt x="7234894" y="936247"/>
                  <a:pt x="7290170" y="1075987"/>
                </a:cubicBezTo>
                <a:cubicBezTo>
                  <a:pt x="7345446" y="1215727"/>
                  <a:pt x="7275545" y="1540541"/>
                  <a:pt x="7290170" y="1660762"/>
                </a:cubicBezTo>
                <a:cubicBezTo>
                  <a:pt x="7304795" y="1780983"/>
                  <a:pt x="7216044" y="2096220"/>
                  <a:pt x="7290170" y="2339102"/>
                </a:cubicBezTo>
                <a:cubicBezTo>
                  <a:pt x="7054722" y="2403717"/>
                  <a:pt x="6852394" y="2325815"/>
                  <a:pt x="6656486" y="2339102"/>
                </a:cubicBezTo>
                <a:cubicBezTo>
                  <a:pt x="6460578" y="2352389"/>
                  <a:pt x="6342283" y="2337620"/>
                  <a:pt x="6168605" y="2339102"/>
                </a:cubicBezTo>
                <a:cubicBezTo>
                  <a:pt x="5994927" y="2340584"/>
                  <a:pt x="5843647" y="2308705"/>
                  <a:pt x="5607823" y="2339102"/>
                </a:cubicBezTo>
                <a:cubicBezTo>
                  <a:pt x="5371999" y="2369499"/>
                  <a:pt x="5415730" y="2311521"/>
                  <a:pt x="5265746" y="2339102"/>
                </a:cubicBezTo>
                <a:cubicBezTo>
                  <a:pt x="5115762" y="2366683"/>
                  <a:pt x="4968643" y="2337382"/>
                  <a:pt x="4777865" y="2339102"/>
                </a:cubicBezTo>
                <a:cubicBezTo>
                  <a:pt x="4587087" y="2340822"/>
                  <a:pt x="4529251" y="2301434"/>
                  <a:pt x="4289985" y="2339102"/>
                </a:cubicBezTo>
                <a:cubicBezTo>
                  <a:pt x="4050719" y="2376770"/>
                  <a:pt x="3795103" y="2307159"/>
                  <a:pt x="3656301" y="2339102"/>
                </a:cubicBezTo>
                <a:cubicBezTo>
                  <a:pt x="3517499" y="2371045"/>
                  <a:pt x="3249209" y="2299270"/>
                  <a:pt x="3095518" y="2339102"/>
                </a:cubicBezTo>
                <a:cubicBezTo>
                  <a:pt x="2941827" y="2378934"/>
                  <a:pt x="2591319" y="2276428"/>
                  <a:pt x="2461834" y="2339102"/>
                </a:cubicBezTo>
                <a:cubicBezTo>
                  <a:pt x="2332349" y="2401776"/>
                  <a:pt x="2265840" y="2299847"/>
                  <a:pt x="2119757" y="2339102"/>
                </a:cubicBezTo>
                <a:cubicBezTo>
                  <a:pt x="1973674" y="2378357"/>
                  <a:pt x="1772201" y="2286756"/>
                  <a:pt x="1486073" y="2339102"/>
                </a:cubicBezTo>
                <a:cubicBezTo>
                  <a:pt x="1199945" y="2391448"/>
                  <a:pt x="993800" y="2336868"/>
                  <a:pt x="852389" y="2339102"/>
                </a:cubicBezTo>
                <a:cubicBezTo>
                  <a:pt x="710978" y="2341336"/>
                  <a:pt x="383899" y="2304753"/>
                  <a:pt x="0" y="2339102"/>
                </a:cubicBezTo>
                <a:cubicBezTo>
                  <a:pt x="-57169" y="2061691"/>
                  <a:pt x="75031" y="1903040"/>
                  <a:pt x="0" y="1707544"/>
                </a:cubicBezTo>
                <a:cubicBezTo>
                  <a:pt x="-75031" y="1512048"/>
                  <a:pt x="25238" y="1302060"/>
                  <a:pt x="0" y="1146160"/>
                </a:cubicBezTo>
                <a:cubicBezTo>
                  <a:pt x="-25238" y="990260"/>
                  <a:pt x="31662" y="803991"/>
                  <a:pt x="0" y="631558"/>
                </a:cubicBezTo>
                <a:cubicBezTo>
                  <a:pt x="-31662" y="459125"/>
                  <a:pt x="67393" y="175532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0816063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Primární senzitivní oblast (2.1)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somestetická</a:t>
            </a:r>
            <a:r>
              <a:rPr lang="cs-CZ" dirty="0"/>
              <a:t> všeobecná senzitivita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gyrus</a:t>
            </a:r>
            <a:r>
              <a:rPr lang="cs-CZ" b="1" i="1" dirty="0"/>
              <a:t> </a:t>
            </a:r>
            <a:r>
              <a:rPr lang="cs-CZ" b="1" i="1" dirty="0" err="1"/>
              <a:t>postcentralis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část </a:t>
            </a:r>
            <a:r>
              <a:rPr lang="cs-CZ" b="1" i="1" dirty="0" err="1"/>
              <a:t>lobulus</a:t>
            </a:r>
            <a:r>
              <a:rPr lang="cs-CZ" b="1" i="1" dirty="0"/>
              <a:t> </a:t>
            </a:r>
            <a:r>
              <a:rPr lang="cs-CZ" b="1" i="1" dirty="0" err="1"/>
              <a:t>paracentralis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Brodmann</a:t>
            </a:r>
            <a:r>
              <a:rPr lang="cs-CZ" dirty="0"/>
              <a:t> area 1, 2,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přijímá, zpracovává a vyhodnocuje senzitivní informace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info</a:t>
            </a:r>
            <a:r>
              <a:rPr lang="cs-CZ" dirty="0"/>
              <a:t> z thalamu – </a:t>
            </a: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thalamocorticalis</a:t>
            </a:r>
            <a:r>
              <a:rPr lang="cs-CZ" b="1" i="1" dirty="0"/>
              <a:t> </a:t>
            </a:r>
            <a:r>
              <a:rPr lang="cs-CZ" dirty="0"/>
              <a:t>cestou </a:t>
            </a:r>
            <a:r>
              <a:rPr lang="cs-CZ" b="1" i="1" dirty="0" err="1"/>
              <a:t>lemniscus</a:t>
            </a:r>
            <a:r>
              <a:rPr lang="cs-CZ" b="1" i="1" dirty="0"/>
              <a:t> </a:t>
            </a:r>
            <a:r>
              <a:rPr lang="cs-CZ" b="1" i="1" dirty="0" err="1"/>
              <a:t>medialis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přesné </a:t>
            </a:r>
            <a:r>
              <a:rPr lang="cs-CZ" dirty="0" err="1"/>
              <a:t>somatotopické</a:t>
            </a:r>
            <a:r>
              <a:rPr lang="cs-CZ" dirty="0"/>
              <a:t> uspořádání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0B22530-988B-4EEA-9C99-853AA27E61EE}"/>
              </a:ext>
            </a:extLst>
          </p:cNvPr>
          <p:cNvSpPr txBox="1"/>
          <p:nvPr/>
        </p:nvSpPr>
        <p:spPr>
          <a:xfrm>
            <a:off x="8548381" y="345687"/>
            <a:ext cx="3347642" cy="2893100"/>
          </a:xfrm>
          <a:custGeom>
            <a:avLst/>
            <a:gdLst>
              <a:gd name="connsiteX0" fmla="*/ 0 w 3347642"/>
              <a:gd name="connsiteY0" fmla="*/ 0 h 2893100"/>
              <a:gd name="connsiteX1" fmla="*/ 557940 w 3347642"/>
              <a:gd name="connsiteY1" fmla="*/ 0 h 2893100"/>
              <a:gd name="connsiteX2" fmla="*/ 1048928 w 3347642"/>
              <a:gd name="connsiteY2" fmla="*/ 0 h 2893100"/>
              <a:gd name="connsiteX3" fmla="*/ 1640345 w 3347642"/>
              <a:gd name="connsiteY3" fmla="*/ 0 h 2893100"/>
              <a:gd name="connsiteX4" fmla="*/ 2231761 w 3347642"/>
              <a:gd name="connsiteY4" fmla="*/ 0 h 2893100"/>
              <a:gd name="connsiteX5" fmla="*/ 2756225 w 3347642"/>
              <a:gd name="connsiteY5" fmla="*/ 0 h 2893100"/>
              <a:gd name="connsiteX6" fmla="*/ 3347642 w 3347642"/>
              <a:gd name="connsiteY6" fmla="*/ 0 h 2893100"/>
              <a:gd name="connsiteX7" fmla="*/ 3347642 w 3347642"/>
              <a:gd name="connsiteY7" fmla="*/ 491827 h 2893100"/>
              <a:gd name="connsiteX8" fmla="*/ 3347642 w 3347642"/>
              <a:gd name="connsiteY8" fmla="*/ 1012585 h 2893100"/>
              <a:gd name="connsiteX9" fmla="*/ 3347642 w 3347642"/>
              <a:gd name="connsiteY9" fmla="*/ 1649067 h 2893100"/>
              <a:gd name="connsiteX10" fmla="*/ 3347642 w 3347642"/>
              <a:gd name="connsiteY10" fmla="*/ 2140894 h 2893100"/>
              <a:gd name="connsiteX11" fmla="*/ 3347642 w 3347642"/>
              <a:gd name="connsiteY11" fmla="*/ 2893100 h 2893100"/>
              <a:gd name="connsiteX12" fmla="*/ 2856655 w 3347642"/>
              <a:gd name="connsiteY12" fmla="*/ 2893100 h 2893100"/>
              <a:gd name="connsiteX13" fmla="*/ 2332191 w 3347642"/>
              <a:gd name="connsiteY13" fmla="*/ 2893100 h 2893100"/>
              <a:gd name="connsiteX14" fmla="*/ 1874680 w 3347642"/>
              <a:gd name="connsiteY14" fmla="*/ 2893100 h 2893100"/>
              <a:gd name="connsiteX15" fmla="*/ 1350216 w 3347642"/>
              <a:gd name="connsiteY15" fmla="*/ 2893100 h 2893100"/>
              <a:gd name="connsiteX16" fmla="*/ 725322 w 3347642"/>
              <a:gd name="connsiteY16" fmla="*/ 2893100 h 2893100"/>
              <a:gd name="connsiteX17" fmla="*/ 0 w 3347642"/>
              <a:gd name="connsiteY17" fmla="*/ 2893100 h 2893100"/>
              <a:gd name="connsiteX18" fmla="*/ 0 w 3347642"/>
              <a:gd name="connsiteY18" fmla="*/ 2343411 h 2893100"/>
              <a:gd name="connsiteX19" fmla="*/ 0 w 3347642"/>
              <a:gd name="connsiteY19" fmla="*/ 1735860 h 2893100"/>
              <a:gd name="connsiteX20" fmla="*/ 0 w 3347642"/>
              <a:gd name="connsiteY20" fmla="*/ 1186171 h 2893100"/>
              <a:gd name="connsiteX21" fmla="*/ 0 w 3347642"/>
              <a:gd name="connsiteY21" fmla="*/ 578620 h 2893100"/>
              <a:gd name="connsiteX22" fmla="*/ 0 w 3347642"/>
              <a:gd name="connsiteY22" fmla="*/ 0 h 289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47642" h="2893100" extrusionOk="0">
                <a:moveTo>
                  <a:pt x="0" y="0"/>
                </a:moveTo>
                <a:cubicBezTo>
                  <a:pt x="277729" y="-41701"/>
                  <a:pt x="345814" y="6175"/>
                  <a:pt x="557940" y="0"/>
                </a:cubicBezTo>
                <a:cubicBezTo>
                  <a:pt x="770066" y="-6175"/>
                  <a:pt x="843723" y="10997"/>
                  <a:pt x="1048928" y="0"/>
                </a:cubicBezTo>
                <a:cubicBezTo>
                  <a:pt x="1254133" y="-10997"/>
                  <a:pt x="1437876" y="31372"/>
                  <a:pt x="1640345" y="0"/>
                </a:cubicBezTo>
                <a:cubicBezTo>
                  <a:pt x="1842814" y="-31372"/>
                  <a:pt x="2019872" y="1578"/>
                  <a:pt x="2231761" y="0"/>
                </a:cubicBezTo>
                <a:cubicBezTo>
                  <a:pt x="2443650" y="-1578"/>
                  <a:pt x="2533583" y="3784"/>
                  <a:pt x="2756225" y="0"/>
                </a:cubicBezTo>
                <a:cubicBezTo>
                  <a:pt x="2978867" y="-3784"/>
                  <a:pt x="3166799" y="10249"/>
                  <a:pt x="3347642" y="0"/>
                </a:cubicBezTo>
                <a:cubicBezTo>
                  <a:pt x="3389860" y="195239"/>
                  <a:pt x="3314935" y="311176"/>
                  <a:pt x="3347642" y="491827"/>
                </a:cubicBezTo>
                <a:cubicBezTo>
                  <a:pt x="3380349" y="672478"/>
                  <a:pt x="3295095" y="865096"/>
                  <a:pt x="3347642" y="1012585"/>
                </a:cubicBezTo>
                <a:cubicBezTo>
                  <a:pt x="3400189" y="1160074"/>
                  <a:pt x="3276838" y="1495387"/>
                  <a:pt x="3347642" y="1649067"/>
                </a:cubicBezTo>
                <a:cubicBezTo>
                  <a:pt x="3418446" y="1802747"/>
                  <a:pt x="3289988" y="1922181"/>
                  <a:pt x="3347642" y="2140894"/>
                </a:cubicBezTo>
                <a:cubicBezTo>
                  <a:pt x="3405296" y="2359607"/>
                  <a:pt x="3277421" y="2528785"/>
                  <a:pt x="3347642" y="2893100"/>
                </a:cubicBezTo>
                <a:cubicBezTo>
                  <a:pt x="3187422" y="2945085"/>
                  <a:pt x="3021077" y="2838919"/>
                  <a:pt x="2856655" y="2893100"/>
                </a:cubicBezTo>
                <a:cubicBezTo>
                  <a:pt x="2692233" y="2947281"/>
                  <a:pt x="2581945" y="2857074"/>
                  <a:pt x="2332191" y="2893100"/>
                </a:cubicBezTo>
                <a:cubicBezTo>
                  <a:pt x="2082437" y="2929126"/>
                  <a:pt x="2009397" y="2877781"/>
                  <a:pt x="1874680" y="2893100"/>
                </a:cubicBezTo>
                <a:cubicBezTo>
                  <a:pt x="1739963" y="2908419"/>
                  <a:pt x="1606645" y="2863062"/>
                  <a:pt x="1350216" y="2893100"/>
                </a:cubicBezTo>
                <a:cubicBezTo>
                  <a:pt x="1093787" y="2923138"/>
                  <a:pt x="1001681" y="2889020"/>
                  <a:pt x="725322" y="2893100"/>
                </a:cubicBezTo>
                <a:cubicBezTo>
                  <a:pt x="448963" y="2897180"/>
                  <a:pt x="283281" y="2879772"/>
                  <a:pt x="0" y="2893100"/>
                </a:cubicBezTo>
                <a:cubicBezTo>
                  <a:pt x="-59079" y="2681815"/>
                  <a:pt x="54899" y="2573300"/>
                  <a:pt x="0" y="2343411"/>
                </a:cubicBezTo>
                <a:cubicBezTo>
                  <a:pt x="-54899" y="2113522"/>
                  <a:pt x="59809" y="1957282"/>
                  <a:pt x="0" y="1735860"/>
                </a:cubicBezTo>
                <a:cubicBezTo>
                  <a:pt x="-59809" y="1514438"/>
                  <a:pt x="3767" y="1447103"/>
                  <a:pt x="0" y="1186171"/>
                </a:cubicBezTo>
                <a:cubicBezTo>
                  <a:pt x="-3767" y="925239"/>
                  <a:pt x="6264" y="858370"/>
                  <a:pt x="0" y="578620"/>
                </a:cubicBezTo>
                <a:cubicBezTo>
                  <a:pt x="-6264" y="298870"/>
                  <a:pt x="8688" y="279285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24946426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Primární sluchová oblast (3.3)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gyri</a:t>
            </a:r>
            <a:r>
              <a:rPr lang="cs-CZ" b="1" i="1" dirty="0"/>
              <a:t> </a:t>
            </a:r>
            <a:r>
              <a:rPr lang="cs-CZ" b="1" i="1" dirty="0" err="1"/>
              <a:t>temporales</a:t>
            </a:r>
            <a:r>
              <a:rPr lang="cs-CZ" b="1" i="1" dirty="0"/>
              <a:t> </a:t>
            </a:r>
            <a:r>
              <a:rPr lang="cs-CZ" b="1" i="1" dirty="0" err="1"/>
              <a:t>transversi</a:t>
            </a:r>
            <a:r>
              <a:rPr lang="cs-CZ" b="1" i="1" dirty="0"/>
              <a:t> </a:t>
            </a:r>
            <a:r>
              <a:rPr lang="cs-CZ" dirty="0"/>
              <a:t>(</a:t>
            </a:r>
            <a:r>
              <a:rPr lang="cs-CZ" dirty="0" err="1"/>
              <a:t>Heschlovy</a:t>
            </a:r>
            <a:r>
              <a:rPr lang="cs-CZ" dirty="0"/>
              <a:t> závity)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Brodmann</a:t>
            </a:r>
            <a:r>
              <a:rPr lang="cs-CZ" dirty="0"/>
              <a:t> area 41 a 42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příjem, zpracování a vyhodnocení akustické informace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 </a:t>
            </a: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corporis</a:t>
            </a:r>
            <a:r>
              <a:rPr lang="cs-CZ" b="1" i="1" dirty="0"/>
              <a:t> </a:t>
            </a:r>
            <a:r>
              <a:rPr lang="cs-CZ" b="1" i="1" dirty="0" err="1"/>
              <a:t>geniculati</a:t>
            </a:r>
            <a:r>
              <a:rPr lang="cs-CZ" b="1" i="1" dirty="0"/>
              <a:t> </a:t>
            </a:r>
            <a:r>
              <a:rPr lang="cs-CZ" b="1" i="1" dirty="0" err="1"/>
              <a:t>medialis</a:t>
            </a:r>
            <a:r>
              <a:rPr lang="cs-CZ" b="1" i="1" dirty="0"/>
              <a:t> – </a:t>
            </a:r>
            <a:r>
              <a:rPr lang="cs-CZ" b="1" i="1" dirty="0" err="1"/>
              <a:t>capsula</a:t>
            </a:r>
            <a:r>
              <a:rPr lang="cs-CZ" b="1" i="1" dirty="0"/>
              <a:t> interna – </a:t>
            </a:r>
            <a:r>
              <a:rPr lang="cs-CZ" b="1" i="1" dirty="0" err="1"/>
              <a:t>radiatio</a:t>
            </a:r>
            <a:r>
              <a:rPr lang="cs-CZ" b="1" i="1" dirty="0"/>
              <a:t> </a:t>
            </a:r>
            <a:r>
              <a:rPr lang="cs-CZ" b="1" i="1" dirty="0" err="1"/>
              <a:t>acustica</a:t>
            </a:r>
            <a:endParaRPr lang="cs-CZ" b="1" i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1D8EA6E-B0EB-427A-9CB9-815D4F61E566}"/>
              </a:ext>
            </a:extLst>
          </p:cNvPr>
          <p:cNvSpPr txBox="1"/>
          <p:nvPr/>
        </p:nvSpPr>
        <p:spPr>
          <a:xfrm>
            <a:off x="1738168" y="3208010"/>
            <a:ext cx="2638828" cy="3477875"/>
          </a:xfrm>
          <a:custGeom>
            <a:avLst/>
            <a:gdLst>
              <a:gd name="connsiteX0" fmla="*/ 0 w 2638828"/>
              <a:gd name="connsiteY0" fmla="*/ 0 h 3477875"/>
              <a:gd name="connsiteX1" fmla="*/ 554154 w 2638828"/>
              <a:gd name="connsiteY1" fmla="*/ 0 h 3477875"/>
              <a:gd name="connsiteX2" fmla="*/ 1134696 w 2638828"/>
              <a:gd name="connsiteY2" fmla="*/ 0 h 3477875"/>
              <a:gd name="connsiteX3" fmla="*/ 1662462 w 2638828"/>
              <a:gd name="connsiteY3" fmla="*/ 0 h 3477875"/>
              <a:gd name="connsiteX4" fmla="*/ 2137451 w 2638828"/>
              <a:gd name="connsiteY4" fmla="*/ 0 h 3477875"/>
              <a:gd name="connsiteX5" fmla="*/ 2638828 w 2638828"/>
              <a:gd name="connsiteY5" fmla="*/ 0 h 3477875"/>
              <a:gd name="connsiteX6" fmla="*/ 2638828 w 2638828"/>
              <a:gd name="connsiteY6" fmla="*/ 579646 h 3477875"/>
              <a:gd name="connsiteX7" fmla="*/ 2638828 w 2638828"/>
              <a:gd name="connsiteY7" fmla="*/ 1228849 h 3477875"/>
              <a:gd name="connsiteX8" fmla="*/ 2638828 w 2638828"/>
              <a:gd name="connsiteY8" fmla="*/ 1878052 h 3477875"/>
              <a:gd name="connsiteX9" fmla="*/ 2638828 w 2638828"/>
              <a:gd name="connsiteY9" fmla="*/ 2422920 h 3477875"/>
              <a:gd name="connsiteX10" fmla="*/ 2638828 w 2638828"/>
              <a:gd name="connsiteY10" fmla="*/ 2967787 h 3477875"/>
              <a:gd name="connsiteX11" fmla="*/ 2638828 w 2638828"/>
              <a:gd name="connsiteY11" fmla="*/ 3477875 h 3477875"/>
              <a:gd name="connsiteX12" fmla="*/ 2058286 w 2638828"/>
              <a:gd name="connsiteY12" fmla="*/ 3477875 h 3477875"/>
              <a:gd name="connsiteX13" fmla="*/ 1556909 w 2638828"/>
              <a:gd name="connsiteY13" fmla="*/ 3477875 h 3477875"/>
              <a:gd name="connsiteX14" fmla="*/ 1002755 w 2638828"/>
              <a:gd name="connsiteY14" fmla="*/ 3477875 h 3477875"/>
              <a:gd name="connsiteX15" fmla="*/ 527766 w 2638828"/>
              <a:gd name="connsiteY15" fmla="*/ 3477875 h 3477875"/>
              <a:gd name="connsiteX16" fmla="*/ 0 w 2638828"/>
              <a:gd name="connsiteY16" fmla="*/ 3477875 h 3477875"/>
              <a:gd name="connsiteX17" fmla="*/ 0 w 2638828"/>
              <a:gd name="connsiteY17" fmla="*/ 2863450 h 3477875"/>
              <a:gd name="connsiteX18" fmla="*/ 0 w 2638828"/>
              <a:gd name="connsiteY18" fmla="*/ 2318583 h 3477875"/>
              <a:gd name="connsiteX19" fmla="*/ 0 w 2638828"/>
              <a:gd name="connsiteY19" fmla="*/ 1773716 h 3477875"/>
              <a:gd name="connsiteX20" fmla="*/ 0 w 2638828"/>
              <a:gd name="connsiteY20" fmla="*/ 1298407 h 3477875"/>
              <a:gd name="connsiteX21" fmla="*/ 0 w 2638828"/>
              <a:gd name="connsiteY21" fmla="*/ 753540 h 3477875"/>
              <a:gd name="connsiteX22" fmla="*/ 0 w 2638828"/>
              <a:gd name="connsiteY22" fmla="*/ 0 h 34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38828" h="3477875" extrusionOk="0">
                <a:moveTo>
                  <a:pt x="0" y="0"/>
                </a:moveTo>
                <a:cubicBezTo>
                  <a:pt x="145986" y="-42042"/>
                  <a:pt x="300620" y="52626"/>
                  <a:pt x="554154" y="0"/>
                </a:cubicBezTo>
                <a:cubicBezTo>
                  <a:pt x="807688" y="-52626"/>
                  <a:pt x="940579" y="3712"/>
                  <a:pt x="1134696" y="0"/>
                </a:cubicBezTo>
                <a:cubicBezTo>
                  <a:pt x="1328813" y="-3712"/>
                  <a:pt x="1531673" y="36197"/>
                  <a:pt x="1662462" y="0"/>
                </a:cubicBezTo>
                <a:cubicBezTo>
                  <a:pt x="1793251" y="-36197"/>
                  <a:pt x="1942553" y="48009"/>
                  <a:pt x="2137451" y="0"/>
                </a:cubicBezTo>
                <a:cubicBezTo>
                  <a:pt x="2332349" y="-48009"/>
                  <a:pt x="2520432" y="4033"/>
                  <a:pt x="2638828" y="0"/>
                </a:cubicBezTo>
                <a:cubicBezTo>
                  <a:pt x="2663124" y="265480"/>
                  <a:pt x="2635425" y="297630"/>
                  <a:pt x="2638828" y="579646"/>
                </a:cubicBezTo>
                <a:cubicBezTo>
                  <a:pt x="2642231" y="861662"/>
                  <a:pt x="2579578" y="999053"/>
                  <a:pt x="2638828" y="1228849"/>
                </a:cubicBezTo>
                <a:cubicBezTo>
                  <a:pt x="2698078" y="1458645"/>
                  <a:pt x="2597378" y="1594964"/>
                  <a:pt x="2638828" y="1878052"/>
                </a:cubicBezTo>
                <a:cubicBezTo>
                  <a:pt x="2680278" y="2161140"/>
                  <a:pt x="2627214" y="2212562"/>
                  <a:pt x="2638828" y="2422920"/>
                </a:cubicBezTo>
                <a:cubicBezTo>
                  <a:pt x="2650442" y="2633278"/>
                  <a:pt x="2633922" y="2742882"/>
                  <a:pt x="2638828" y="2967787"/>
                </a:cubicBezTo>
                <a:cubicBezTo>
                  <a:pt x="2643734" y="3192692"/>
                  <a:pt x="2627888" y="3230809"/>
                  <a:pt x="2638828" y="3477875"/>
                </a:cubicBezTo>
                <a:cubicBezTo>
                  <a:pt x="2362732" y="3539462"/>
                  <a:pt x="2223837" y="3422555"/>
                  <a:pt x="2058286" y="3477875"/>
                </a:cubicBezTo>
                <a:cubicBezTo>
                  <a:pt x="1892735" y="3533195"/>
                  <a:pt x="1786027" y="3452447"/>
                  <a:pt x="1556909" y="3477875"/>
                </a:cubicBezTo>
                <a:cubicBezTo>
                  <a:pt x="1327791" y="3503303"/>
                  <a:pt x="1156708" y="3455032"/>
                  <a:pt x="1002755" y="3477875"/>
                </a:cubicBezTo>
                <a:cubicBezTo>
                  <a:pt x="848802" y="3500718"/>
                  <a:pt x="751860" y="3442680"/>
                  <a:pt x="527766" y="3477875"/>
                </a:cubicBezTo>
                <a:cubicBezTo>
                  <a:pt x="303672" y="3513070"/>
                  <a:pt x="127872" y="3452526"/>
                  <a:pt x="0" y="3477875"/>
                </a:cubicBezTo>
                <a:cubicBezTo>
                  <a:pt x="-837" y="3236468"/>
                  <a:pt x="9989" y="3120628"/>
                  <a:pt x="0" y="2863450"/>
                </a:cubicBezTo>
                <a:cubicBezTo>
                  <a:pt x="-9989" y="2606272"/>
                  <a:pt x="52913" y="2467831"/>
                  <a:pt x="0" y="2318583"/>
                </a:cubicBezTo>
                <a:cubicBezTo>
                  <a:pt x="-52913" y="2169335"/>
                  <a:pt x="40662" y="1999851"/>
                  <a:pt x="0" y="1773716"/>
                </a:cubicBezTo>
                <a:cubicBezTo>
                  <a:pt x="-40662" y="1547581"/>
                  <a:pt x="34327" y="1498887"/>
                  <a:pt x="0" y="1298407"/>
                </a:cubicBezTo>
                <a:cubicBezTo>
                  <a:pt x="-34327" y="1097927"/>
                  <a:pt x="2540" y="868225"/>
                  <a:pt x="0" y="753540"/>
                </a:cubicBezTo>
                <a:cubicBezTo>
                  <a:pt x="-2540" y="638855"/>
                  <a:pt x="51031" y="184390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25877851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cs-CZ" sz="2000" b="1" dirty="0"/>
              <a:t>Primární zraková oblast (3.1)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kolem </a:t>
            </a:r>
            <a:r>
              <a:rPr lang="cs-CZ" b="1" i="1" dirty="0" err="1"/>
              <a:t>sulcus</a:t>
            </a:r>
            <a:r>
              <a:rPr lang="cs-CZ" b="1" i="1" dirty="0"/>
              <a:t> </a:t>
            </a:r>
            <a:r>
              <a:rPr lang="cs-CZ" b="1" i="1" dirty="0" err="1"/>
              <a:t>calcarinus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Brodmann</a:t>
            </a:r>
            <a:r>
              <a:rPr lang="cs-CZ" dirty="0"/>
              <a:t> area 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příjem, zpracování, vyhodnocení zrakové informace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corporis</a:t>
            </a:r>
            <a:r>
              <a:rPr lang="cs-CZ" b="1" i="1" dirty="0"/>
              <a:t> </a:t>
            </a:r>
            <a:r>
              <a:rPr lang="cs-CZ" b="1" i="1" dirty="0" err="1"/>
              <a:t>geniculati</a:t>
            </a:r>
            <a:r>
              <a:rPr lang="cs-CZ" b="1" i="1" dirty="0"/>
              <a:t> </a:t>
            </a:r>
            <a:r>
              <a:rPr lang="cs-CZ" b="1" i="1" dirty="0" err="1"/>
              <a:t>lateralis</a:t>
            </a:r>
            <a:r>
              <a:rPr lang="cs-CZ" b="1" i="1" dirty="0"/>
              <a:t> – </a:t>
            </a:r>
            <a:r>
              <a:rPr lang="cs-CZ" b="1" i="1" dirty="0" err="1"/>
              <a:t>capsula</a:t>
            </a:r>
            <a:r>
              <a:rPr lang="cs-CZ" b="1" i="1" dirty="0"/>
              <a:t> interna – </a:t>
            </a:r>
            <a:r>
              <a:rPr lang="cs-CZ" b="1" i="1" dirty="0" err="1"/>
              <a:t>radiatio</a:t>
            </a:r>
            <a:r>
              <a:rPr lang="cs-CZ" b="1" i="1" dirty="0"/>
              <a:t> </a:t>
            </a:r>
            <a:r>
              <a:rPr lang="cs-CZ" b="1" i="1" dirty="0" err="1"/>
              <a:t>optica</a:t>
            </a:r>
            <a:endParaRPr lang="cs-CZ" b="1" i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2BF9C40-C637-4884-94ED-C701B057E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75" t="20917" r="10132" b="18287"/>
          <a:stretch/>
        </p:blipFill>
        <p:spPr>
          <a:xfrm>
            <a:off x="5551752" y="96978"/>
            <a:ext cx="2738652" cy="416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87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DEE4EBB-3A38-4E48-9828-7EAEBFAF80D0}"/>
              </a:ext>
            </a:extLst>
          </p:cNvPr>
          <p:cNvSpPr txBox="1"/>
          <p:nvPr/>
        </p:nvSpPr>
        <p:spPr>
          <a:xfrm>
            <a:off x="8547849" y="282242"/>
            <a:ext cx="3456878" cy="1477328"/>
          </a:xfrm>
          <a:custGeom>
            <a:avLst/>
            <a:gdLst>
              <a:gd name="connsiteX0" fmla="*/ 0 w 3456878"/>
              <a:gd name="connsiteY0" fmla="*/ 0 h 1477328"/>
              <a:gd name="connsiteX1" fmla="*/ 610715 w 3456878"/>
              <a:gd name="connsiteY1" fmla="*/ 0 h 1477328"/>
              <a:gd name="connsiteX2" fmla="*/ 1083155 w 3456878"/>
              <a:gd name="connsiteY2" fmla="*/ 0 h 1477328"/>
              <a:gd name="connsiteX3" fmla="*/ 1659301 w 3456878"/>
              <a:gd name="connsiteY3" fmla="*/ 0 h 1477328"/>
              <a:gd name="connsiteX4" fmla="*/ 2131741 w 3456878"/>
              <a:gd name="connsiteY4" fmla="*/ 0 h 1477328"/>
              <a:gd name="connsiteX5" fmla="*/ 2638750 w 3456878"/>
              <a:gd name="connsiteY5" fmla="*/ 0 h 1477328"/>
              <a:gd name="connsiteX6" fmla="*/ 3456878 w 3456878"/>
              <a:gd name="connsiteY6" fmla="*/ 0 h 1477328"/>
              <a:gd name="connsiteX7" fmla="*/ 3456878 w 3456878"/>
              <a:gd name="connsiteY7" fmla="*/ 477669 h 1477328"/>
              <a:gd name="connsiteX8" fmla="*/ 3456878 w 3456878"/>
              <a:gd name="connsiteY8" fmla="*/ 955339 h 1477328"/>
              <a:gd name="connsiteX9" fmla="*/ 3456878 w 3456878"/>
              <a:gd name="connsiteY9" fmla="*/ 1477328 h 1477328"/>
              <a:gd name="connsiteX10" fmla="*/ 2984438 w 3456878"/>
              <a:gd name="connsiteY10" fmla="*/ 1477328 h 1477328"/>
              <a:gd name="connsiteX11" fmla="*/ 2442860 w 3456878"/>
              <a:gd name="connsiteY11" fmla="*/ 1477328 h 1477328"/>
              <a:gd name="connsiteX12" fmla="*/ 1970420 w 3456878"/>
              <a:gd name="connsiteY12" fmla="*/ 1477328 h 1477328"/>
              <a:gd name="connsiteX13" fmla="*/ 1394274 w 3456878"/>
              <a:gd name="connsiteY13" fmla="*/ 1477328 h 1477328"/>
              <a:gd name="connsiteX14" fmla="*/ 748990 w 3456878"/>
              <a:gd name="connsiteY14" fmla="*/ 1477328 h 1477328"/>
              <a:gd name="connsiteX15" fmla="*/ 0 w 3456878"/>
              <a:gd name="connsiteY15" fmla="*/ 1477328 h 1477328"/>
              <a:gd name="connsiteX16" fmla="*/ 0 w 3456878"/>
              <a:gd name="connsiteY16" fmla="*/ 970112 h 1477328"/>
              <a:gd name="connsiteX17" fmla="*/ 0 w 3456878"/>
              <a:gd name="connsiteY17" fmla="*/ 492443 h 1477328"/>
              <a:gd name="connsiteX18" fmla="*/ 0 w 3456878"/>
              <a:gd name="connsiteY18" fmla="*/ 0 h 147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456878" h="1477328" extrusionOk="0">
                <a:moveTo>
                  <a:pt x="0" y="0"/>
                </a:moveTo>
                <a:cubicBezTo>
                  <a:pt x="251158" y="-17653"/>
                  <a:pt x="365356" y="22376"/>
                  <a:pt x="610715" y="0"/>
                </a:cubicBezTo>
                <a:cubicBezTo>
                  <a:pt x="856075" y="-22376"/>
                  <a:pt x="930183" y="49994"/>
                  <a:pt x="1083155" y="0"/>
                </a:cubicBezTo>
                <a:cubicBezTo>
                  <a:pt x="1236127" y="-49994"/>
                  <a:pt x="1488899" y="24110"/>
                  <a:pt x="1659301" y="0"/>
                </a:cubicBezTo>
                <a:cubicBezTo>
                  <a:pt x="1829703" y="-24110"/>
                  <a:pt x="1943050" y="43150"/>
                  <a:pt x="2131741" y="0"/>
                </a:cubicBezTo>
                <a:cubicBezTo>
                  <a:pt x="2320432" y="-43150"/>
                  <a:pt x="2495093" y="29576"/>
                  <a:pt x="2638750" y="0"/>
                </a:cubicBezTo>
                <a:cubicBezTo>
                  <a:pt x="2782407" y="-29576"/>
                  <a:pt x="3187875" y="31009"/>
                  <a:pt x="3456878" y="0"/>
                </a:cubicBezTo>
                <a:cubicBezTo>
                  <a:pt x="3501900" y="98283"/>
                  <a:pt x="3420684" y="321583"/>
                  <a:pt x="3456878" y="477669"/>
                </a:cubicBezTo>
                <a:cubicBezTo>
                  <a:pt x="3493072" y="633755"/>
                  <a:pt x="3424511" y="759534"/>
                  <a:pt x="3456878" y="955339"/>
                </a:cubicBezTo>
                <a:cubicBezTo>
                  <a:pt x="3489245" y="1151144"/>
                  <a:pt x="3436207" y="1259465"/>
                  <a:pt x="3456878" y="1477328"/>
                </a:cubicBezTo>
                <a:cubicBezTo>
                  <a:pt x="3350940" y="1492390"/>
                  <a:pt x="3162152" y="1446193"/>
                  <a:pt x="2984438" y="1477328"/>
                </a:cubicBezTo>
                <a:cubicBezTo>
                  <a:pt x="2806724" y="1508463"/>
                  <a:pt x="2697049" y="1442505"/>
                  <a:pt x="2442860" y="1477328"/>
                </a:cubicBezTo>
                <a:cubicBezTo>
                  <a:pt x="2188671" y="1512151"/>
                  <a:pt x="2104108" y="1445075"/>
                  <a:pt x="1970420" y="1477328"/>
                </a:cubicBezTo>
                <a:cubicBezTo>
                  <a:pt x="1836732" y="1509581"/>
                  <a:pt x="1524828" y="1434915"/>
                  <a:pt x="1394274" y="1477328"/>
                </a:cubicBezTo>
                <a:cubicBezTo>
                  <a:pt x="1263720" y="1519741"/>
                  <a:pt x="949577" y="1414525"/>
                  <a:pt x="748990" y="1477328"/>
                </a:cubicBezTo>
                <a:cubicBezTo>
                  <a:pt x="548403" y="1540131"/>
                  <a:pt x="373970" y="1407801"/>
                  <a:pt x="0" y="1477328"/>
                </a:cubicBezTo>
                <a:cubicBezTo>
                  <a:pt x="-48537" y="1255169"/>
                  <a:pt x="7322" y="1184105"/>
                  <a:pt x="0" y="970112"/>
                </a:cubicBezTo>
                <a:cubicBezTo>
                  <a:pt x="-7322" y="756119"/>
                  <a:pt x="8452" y="674520"/>
                  <a:pt x="0" y="492443"/>
                </a:cubicBezTo>
                <a:cubicBezTo>
                  <a:pt x="-8452" y="310366"/>
                  <a:pt x="48355" y="131756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5955292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Čichová oblast kůry mozkové (3.6)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paleocortex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Brodmann</a:t>
            </a:r>
            <a:r>
              <a:rPr lang="cs-CZ" dirty="0"/>
              <a:t> area 51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příjem, zpracování, vyhodnocení čichové informace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2134FD-35D3-4A40-B1DB-819B9D76C8E3}"/>
              </a:ext>
            </a:extLst>
          </p:cNvPr>
          <p:cNvSpPr txBox="1"/>
          <p:nvPr/>
        </p:nvSpPr>
        <p:spPr>
          <a:xfrm>
            <a:off x="1746832" y="566678"/>
            <a:ext cx="3538232" cy="2862322"/>
          </a:xfrm>
          <a:custGeom>
            <a:avLst/>
            <a:gdLst>
              <a:gd name="connsiteX0" fmla="*/ 0 w 3538232"/>
              <a:gd name="connsiteY0" fmla="*/ 0 h 2862322"/>
              <a:gd name="connsiteX1" fmla="*/ 660470 w 3538232"/>
              <a:gd name="connsiteY1" fmla="*/ 0 h 2862322"/>
              <a:gd name="connsiteX2" fmla="*/ 1285558 w 3538232"/>
              <a:gd name="connsiteY2" fmla="*/ 0 h 2862322"/>
              <a:gd name="connsiteX3" fmla="*/ 1946028 w 3538232"/>
              <a:gd name="connsiteY3" fmla="*/ 0 h 2862322"/>
              <a:gd name="connsiteX4" fmla="*/ 2571115 w 3538232"/>
              <a:gd name="connsiteY4" fmla="*/ 0 h 2862322"/>
              <a:gd name="connsiteX5" fmla="*/ 3538232 w 3538232"/>
              <a:gd name="connsiteY5" fmla="*/ 0 h 2862322"/>
              <a:gd name="connsiteX6" fmla="*/ 3538232 w 3538232"/>
              <a:gd name="connsiteY6" fmla="*/ 601088 h 2862322"/>
              <a:gd name="connsiteX7" fmla="*/ 3538232 w 3538232"/>
              <a:gd name="connsiteY7" fmla="*/ 1202175 h 2862322"/>
              <a:gd name="connsiteX8" fmla="*/ 3538232 w 3538232"/>
              <a:gd name="connsiteY8" fmla="*/ 1717393 h 2862322"/>
              <a:gd name="connsiteX9" fmla="*/ 3538232 w 3538232"/>
              <a:gd name="connsiteY9" fmla="*/ 2318481 h 2862322"/>
              <a:gd name="connsiteX10" fmla="*/ 3538232 w 3538232"/>
              <a:gd name="connsiteY10" fmla="*/ 2862322 h 2862322"/>
              <a:gd name="connsiteX11" fmla="*/ 2948527 w 3538232"/>
              <a:gd name="connsiteY11" fmla="*/ 2862322 h 2862322"/>
              <a:gd name="connsiteX12" fmla="*/ 2429586 w 3538232"/>
              <a:gd name="connsiteY12" fmla="*/ 2862322 h 2862322"/>
              <a:gd name="connsiteX13" fmla="*/ 1910645 w 3538232"/>
              <a:gd name="connsiteY13" fmla="*/ 2862322 h 2862322"/>
              <a:gd name="connsiteX14" fmla="*/ 1250175 w 3538232"/>
              <a:gd name="connsiteY14" fmla="*/ 2862322 h 2862322"/>
              <a:gd name="connsiteX15" fmla="*/ 660470 w 3538232"/>
              <a:gd name="connsiteY15" fmla="*/ 2862322 h 2862322"/>
              <a:gd name="connsiteX16" fmla="*/ 0 w 3538232"/>
              <a:gd name="connsiteY16" fmla="*/ 2862322 h 2862322"/>
              <a:gd name="connsiteX17" fmla="*/ 0 w 3538232"/>
              <a:gd name="connsiteY17" fmla="*/ 2347104 h 2862322"/>
              <a:gd name="connsiteX18" fmla="*/ 0 w 3538232"/>
              <a:gd name="connsiteY18" fmla="*/ 1746016 h 2862322"/>
              <a:gd name="connsiteX19" fmla="*/ 0 w 3538232"/>
              <a:gd name="connsiteY19" fmla="*/ 1173552 h 2862322"/>
              <a:gd name="connsiteX20" fmla="*/ 0 w 3538232"/>
              <a:gd name="connsiteY20" fmla="*/ 658334 h 2862322"/>
              <a:gd name="connsiteX21" fmla="*/ 0 w 3538232"/>
              <a:gd name="connsiteY21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538232" h="2862322" extrusionOk="0">
                <a:moveTo>
                  <a:pt x="0" y="0"/>
                </a:moveTo>
                <a:cubicBezTo>
                  <a:pt x="233126" y="-35409"/>
                  <a:pt x="468089" y="71516"/>
                  <a:pt x="660470" y="0"/>
                </a:cubicBezTo>
                <a:cubicBezTo>
                  <a:pt x="852851" y="-71516"/>
                  <a:pt x="1114469" y="3589"/>
                  <a:pt x="1285558" y="0"/>
                </a:cubicBezTo>
                <a:cubicBezTo>
                  <a:pt x="1456647" y="-3589"/>
                  <a:pt x="1787686" y="11675"/>
                  <a:pt x="1946028" y="0"/>
                </a:cubicBezTo>
                <a:cubicBezTo>
                  <a:pt x="2104370" y="-11675"/>
                  <a:pt x="2386451" y="67460"/>
                  <a:pt x="2571115" y="0"/>
                </a:cubicBezTo>
                <a:cubicBezTo>
                  <a:pt x="2755779" y="-67460"/>
                  <a:pt x="3066725" y="5069"/>
                  <a:pt x="3538232" y="0"/>
                </a:cubicBezTo>
                <a:cubicBezTo>
                  <a:pt x="3604814" y="134845"/>
                  <a:pt x="3515467" y="353740"/>
                  <a:pt x="3538232" y="601088"/>
                </a:cubicBezTo>
                <a:cubicBezTo>
                  <a:pt x="3560997" y="848436"/>
                  <a:pt x="3511836" y="946187"/>
                  <a:pt x="3538232" y="1202175"/>
                </a:cubicBezTo>
                <a:cubicBezTo>
                  <a:pt x="3564628" y="1458163"/>
                  <a:pt x="3511903" y="1522943"/>
                  <a:pt x="3538232" y="1717393"/>
                </a:cubicBezTo>
                <a:cubicBezTo>
                  <a:pt x="3564561" y="1911843"/>
                  <a:pt x="3476541" y="2069738"/>
                  <a:pt x="3538232" y="2318481"/>
                </a:cubicBezTo>
                <a:cubicBezTo>
                  <a:pt x="3599923" y="2567224"/>
                  <a:pt x="3515635" y="2655114"/>
                  <a:pt x="3538232" y="2862322"/>
                </a:cubicBezTo>
                <a:cubicBezTo>
                  <a:pt x="3383778" y="2912003"/>
                  <a:pt x="3089810" y="2815078"/>
                  <a:pt x="2948527" y="2862322"/>
                </a:cubicBezTo>
                <a:cubicBezTo>
                  <a:pt x="2807244" y="2909566"/>
                  <a:pt x="2609558" y="2849873"/>
                  <a:pt x="2429586" y="2862322"/>
                </a:cubicBezTo>
                <a:cubicBezTo>
                  <a:pt x="2249614" y="2874771"/>
                  <a:pt x="2150394" y="2850073"/>
                  <a:pt x="1910645" y="2862322"/>
                </a:cubicBezTo>
                <a:cubicBezTo>
                  <a:pt x="1670896" y="2874571"/>
                  <a:pt x="1487105" y="2806906"/>
                  <a:pt x="1250175" y="2862322"/>
                </a:cubicBezTo>
                <a:cubicBezTo>
                  <a:pt x="1013245" y="2917738"/>
                  <a:pt x="909531" y="2814384"/>
                  <a:pt x="660470" y="2862322"/>
                </a:cubicBezTo>
                <a:cubicBezTo>
                  <a:pt x="411409" y="2910260"/>
                  <a:pt x="320471" y="2841296"/>
                  <a:pt x="0" y="2862322"/>
                </a:cubicBezTo>
                <a:cubicBezTo>
                  <a:pt x="-37537" y="2707319"/>
                  <a:pt x="21413" y="2474522"/>
                  <a:pt x="0" y="2347104"/>
                </a:cubicBezTo>
                <a:cubicBezTo>
                  <a:pt x="-21413" y="2219686"/>
                  <a:pt x="42612" y="2021065"/>
                  <a:pt x="0" y="1746016"/>
                </a:cubicBezTo>
                <a:cubicBezTo>
                  <a:pt x="-42612" y="1470967"/>
                  <a:pt x="33144" y="1351188"/>
                  <a:pt x="0" y="1173552"/>
                </a:cubicBezTo>
                <a:cubicBezTo>
                  <a:pt x="-33144" y="995916"/>
                  <a:pt x="35572" y="850097"/>
                  <a:pt x="0" y="658334"/>
                </a:cubicBezTo>
                <a:cubicBezTo>
                  <a:pt x="-35572" y="466571"/>
                  <a:pt x="27794" y="139718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9901003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Chuťová oblast kůry mozkové (3.5)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chuťové korové pole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gyrus</a:t>
            </a:r>
            <a:r>
              <a:rPr lang="cs-CZ" b="1" dirty="0"/>
              <a:t> </a:t>
            </a:r>
            <a:r>
              <a:rPr lang="cs-CZ" b="1" dirty="0" err="1"/>
              <a:t>postcentralis</a:t>
            </a:r>
            <a:r>
              <a:rPr lang="cs-CZ" dirty="0"/>
              <a:t>, těsně nad </a:t>
            </a:r>
            <a:r>
              <a:rPr lang="cs-CZ" b="1" dirty="0" err="1"/>
              <a:t>sulcus</a:t>
            </a:r>
            <a:r>
              <a:rPr lang="cs-CZ" b="1" dirty="0"/>
              <a:t> </a:t>
            </a:r>
            <a:r>
              <a:rPr lang="cs-CZ" b="1" dirty="0" err="1"/>
              <a:t>lateralis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Brodmann</a:t>
            </a:r>
            <a:r>
              <a:rPr lang="cs-CZ" dirty="0"/>
              <a:t> area 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příjem, zpracování, vyhodnocení chuťové informace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 thalamu – </a:t>
            </a:r>
            <a:r>
              <a:rPr lang="cs-CZ" b="1" dirty="0" err="1"/>
              <a:t>tractus</a:t>
            </a:r>
            <a:r>
              <a:rPr lang="cs-CZ" b="1" dirty="0"/>
              <a:t> </a:t>
            </a:r>
            <a:r>
              <a:rPr lang="cs-CZ" b="1" dirty="0" err="1"/>
              <a:t>thalamocorticalis</a:t>
            </a:r>
            <a:r>
              <a:rPr lang="cs-CZ" b="1" dirty="0"/>
              <a:t> </a:t>
            </a:r>
            <a:r>
              <a:rPr lang="cs-CZ" dirty="0"/>
              <a:t>přes </a:t>
            </a:r>
            <a:r>
              <a:rPr lang="cs-CZ" b="1" dirty="0" err="1"/>
              <a:t>formatio</a:t>
            </a:r>
            <a:r>
              <a:rPr lang="cs-CZ" b="1" dirty="0"/>
              <a:t> </a:t>
            </a:r>
            <a:r>
              <a:rPr lang="cs-CZ" b="1" dirty="0" err="1"/>
              <a:t>reticularis</a:t>
            </a:r>
            <a:r>
              <a:rPr lang="cs-CZ" b="1" dirty="0"/>
              <a:t> z </a:t>
            </a:r>
            <a:r>
              <a:rPr lang="cs-CZ" b="1" dirty="0" err="1"/>
              <a:t>nucleus</a:t>
            </a:r>
            <a:r>
              <a:rPr lang="cs-CZ" b="1" dirty="0"/>
              <a:t> </a:t>
            </a:r>
            <a:r>
              <a:rPr lang="cs-CZ" b="1" dirty="0" err="1"/>
              <a:t>gustatorius</a:t>
            </a:r>
            <a:endParaRPr lang="cs-CZ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9282796-A70C-4CF3-9090-DC39A5C7A87D}"/>
              </a:ext>
            </a:extLst>
          </p:cNvPr>
          <p:cNvSpPr txBox="1"/>
          <p:nvPr/>
        </p:nvSpPr>
        <p:spPr>
          <a:xfrm>
            <a:off x="1746832" y="3923426"/>
            <a:ext cx="3156638" cy="2585323"/>
          </a:xfrm>
          <a:custGeom>
            <a:avLst/>
            <a:gdLst>
              <a:gd name="connsiteX0" fmla="*/ 0 w 3156638"/>
              <a:gd name="connsiteY0" fmla="*/ 0 h 2585323"/>
              <a:gd name="connsiteX1" fmla="*/ 526106 w 3156638"/>
              <a:gd name="connsiteY1" fmla="*/ 0 h 2585323"/>
              <a:gd name="connsiteX2" fmla="*/ 1083779 w 3156638"/>
              <a:gd name="connsiteY2" fmla="*/ 0 h 2585323"/>
              <a:gd name="connsiteX3" fmla="*/ 1609885 w 3156638"/>
              <a:gd name="connsiteY3" fmla="*/ 0 h 2585323"/>
              <a:gd name="connsiteX4" fmla="*/ 2199124 w 3156638"/>
              <a:gd name="connsiteY4" fmla="*/ 0 h 2585323"/>
              <a:gd name="connsiteX5" fmla="*/ 2693664 w 3156638"/>
              <a:gd name="connsiteY5" fmla="*/ 0 h 2585323"/>
              <a:gd name="connsiteX6" fmla="*/ 3156638 w 3156638"/>
              <a:gd name="connsiteY6" fmla="*/ 0 h 2585323"/>
              <a:gd name="connsiteX7" fmla="*/ 3156638 w 3156638"/>
              <a:gd name="connsiteY7" fmla="*/ 439505 h 2585323"/>
              <a:gd name="connsiteX8" fmla="*/ 3156638 w 3156638"/>
              <a:gd name="connsiteY8" fmla="*/ 879010 h 2585323"/>
              <a:gd name="connsiteX9" fmla="*/ 3156638 w 3156638"/>
              <a:gd name="connsiteY9" fmla="*/ 1370221 h 2585323"/>
              <a:gd name="connsiteX10" fmla="*/ 3156638 w 3156638"/>
              <a:gd name="connsiteY10" fmla="*/ 1861433 h 2585323"/>
              <a:gd name="connsiteX11" fmla="*/ 3156638 w 3156638"/>
              <a:gd name="connsiteY11" fmla="*/ 2585323 h 2585323"/>
              <a:gd name="connsiteX12" fmla="*/ 2725231 w 3156638"/>
              <a:gd name="connsiteY12" fmla="*/ 2585323 h 2585323"/>
              <a:gd name="connsiteX13" fmla="*/ 2199124 w 3156638"/>
              <a:gd name="connsiteY13" fmla="*/ 2585323 h 2585323"/>
              <a:gd name="connsiteX14" fmla="*/ 1767717 w 3156638"/>
              <a:gd name="connsiteY14" fmla="*/ 2585323 h 2585323"/>
              <a:gd name="connsiteX15" fmla="*/ 1304744 w 3156638"/>
              <a:gd name="connsiteY15" fmla="*/ 2585323 h 2585323"/>
              <a:gd name="connsiteX16" fmla="*/ 873337 w 3156638"/>
              <a:gd name="connsiteY16" fmla="*/ 2585323 h 2585323"/>
              <a:gd name="connsiteX17" fmla="*/ 0 w 3156638"/>
              <a:gd name="connsiteY17" fmla="*/ 2585323 h 2585323"/>
              <a:gd name="connsiteX18" fmla="*/ 0 w 3156638"/>
              <a:gd name="connsiteY18" fmla="*/ 2042405 h 2585323"/>
              <a:gd name="connsiteX19" fmla="*/ 0 w 3156638"/>
              <a:gd name="connsiteY19" fmla="*/ 1473634 h 2585323"/>
              <a:gd name="connsiteX20" fmla="*/ 0 w 3156638"/>
              <a:gd name="connsiteY20" fmla="*/ 1008276 h 2585323"/>
              <a:gd name="connsiteX21" fmla="*/ 0 w 3156638"/>
              <a:gd name="connsiteY21" fmla="*/ 517065 h 2585323"/>
              <a:gd name="connsiteX22" fmla="*/ 0 w 3156638"/>
              <a:gd name="connsiteY22" fmla="*/ 0 h 25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156638" h="2585323" extrusionOk="0">
                <a:moveTo>
                  <a:pt x="0" y="0"/>
                </a:moveTo>
                <a:cubicBezTo>
                  <a:pt x="241137" y="-23545"/>
                  <a:pt x="378762" y="60266"/>
                  <a:pt x="526106" y="0"/>
                </a:cubicBezTo>
                <a:cubicBezTo>
                  <a:pt x="673450" y="-60266"/>
                  <a:pt x="925836" y="51063"/>
                  <a:pt x="1083779" y="0"/>
                </a:cubicBezTo>
                <a:cubicBezTo>
                  <a:pt x="1241722" y="-51063"/>
                  <a:pt x="1436339" y="61866"/>
                  <a:pt x="1609885" y="0"/>
                </a:cubicBezTo>
                <a:cubicBezTo>
                  <a:pt x="1783431" y="-61866"/>
                  <a:pt x="1936953" y="9091"/>
                  <a:pt x="2199124" y="0"/>
                </a:cubicBezTo>
                <a:cubicBezTo>
                  <a:pt x="2461295" y="-9091"/>
                  <a:pt x="2500510" y="34474"/>
                  <a:pt x="2693664" y="0"/>
                </a:cubicBezTo>
                <a:cubicBezTo>
                  <a:pt x="2886818" y="-34474"/>
                  <a:pt x="2928768" y="30479"/>
                  <a:pt x="3156638" y="0"/>
                </a:cubicBezTo>
                <a:cubicBezTo>
                  <a:pt x="3187522" y="139651"/>
                  <a:pt x="3148200" y="259676"/>
                  <a:pt x="3156638" y="439505"/>
                </a:cubicBezTo>
                <a:cubicBezTo>
                  <a:pt x="3165076" y="619335"/>
                  <a:pt x="3118610" y="686057"/>
                  <a:pt x="3156638" y="879010"/>
                </a:cubicBezTo>
                <a:cubicBezTo>
                  <a:pt x="3194666" y="1071964"/>
                  <a:pt x="3127760" y="1260363"/>
                  <a:pt x="3156638" y="1370221"/>
                </a:cubicBezTo>
                <a:cubicBezTo>
                  <a:pt x="3185516" y="1480079"/>
                  <a:pt x="3125649" y="1671304"/>
                  <a:pt x="3156638" y="1861433"/>
                </a:cubicBezTo>
                <a:cubicBezTo>
                  <a:pt x="3187627" y="2051562"/>
                  <a:pt x="3081652" y="2240999"/>
                  <a:pt x="3156638" y="2585323"/>
                </a:cubicBezTo>
                <a:cubicBezTo>
                  <a:pt x="2967781" y="2627326"/>
                  <a:pt x="2928749" y="2540221"/>
                  <a:pt x="2725231" y="2585323"/>
                </a:cubicBezTo>
                <a:cubicBezTo>
                  <a:pt x="2521713" y="2630425"/>
                  <a:pt x="2412311" y="2556736"/>
                  <a:pt x="2199124" y="2585323"/>
                </a:cubicBezTo>
                <a:cubicBezTo>
                  <a:pt x="1985937" y="2613910"/>
                  <a:pt x="1947948" y="2558315"/>
                  <a:pt x="1767717" y="2585323"/>
                </a:cubicBezTo>
                <a:cubicBezTo>
                  <a:pt x="1587486" y="2612331"/>
                  <a:pt x="1461292" y="2582574"/>
                  <a:pt x="1304744" y="2585323"/>
                </a:cubicBezTo>
                <a:cubicBezTo>
                  <a:pt x="1148196" y="2588072"/>
                  <a:pt x="980561" y="2574266"/>
                  <a:pt x="873337" y="2585323"/>
                </a:cubicBezTo>
                <a:cubicBezTo>
                  <a:pt x="766113" y="2596380"/>
                  <a:pt x="304188" y="2553036"/>
                  <a:pt x="0" y="2585323"/>
                </a:cubicBezTo>
                <a:cubicBezTo>
                  <a:pt x="-45731" y="2414294"/>
                  <a:pt x="19146" y="2220105"/>
                  <a:pt x="0" y="2042405"/>
                </a:cubicBezTo>
                <a:cubicBezTo>
                  <a:pt x="-19146" y="1864705"/>
                  <a:pt x="16340" y="1653719"/>
                  <a:pt x="0" y="1473634"/>
                </a:cubicBezTo>
                <a:cubicBezTo>
                  <a:pt x="-16340" y="1293549"/>
                  <a:pt x="23012" y="1118991"/>
                  <a:pt x="0" y="1008276"/>
                </a:cubicBezTo>
                <a:cubicBezTo>
                  <a:pt x="-23012" y="897561"/>
                  <a:pt x="3961" y="715818"/>
                  <a:pt x="0" y="517065"/>
                </a:cubicBezTo>
                <a:cubicBezTo>
                  <a:pt x="-3961" y="318312"/>
                  <a:pt x="22548" y="145367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32651808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Vestibulární oblast kůry mozkové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lobulus</a:t>
            </a:r>
            <a:r>
              <a:rPr lang="cs-CZ" b="1" dirty="0"/>
              <a:t> </a:t>
            </a:r>
            <a:r>
              <a:rPr lang="cs-CZ" b="1" dirty="0" err="1"/>
              <a:t>parietalis</a:t>
            </a:r>
            <a:r>
              <a:rPr lang="cs-CZ" b="1" dirty="0"/>
              <a:t> </a:t>
            </a:r>
            <a:r>
              <a:rPr lang="cs-CZ" b="1" dirty="0" err="1"/>
              <a:t>inferior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příjem, zpracování, vyhodnocení z vestibulárního aparátu – nezbytné pro pohybovou aktivitu a orientaci v prostoru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FD67EF-8793-43DE-9CCD-6156C344CB8A}"/>
              </a:ext>
            </a:extLst>
          </p:cNvPr>
          <p:cNvSpPr txBox="1"/>
          <p:nvPr/>
        </p:nvSpPr>
        <p:spPr>
          <a:xfrm>
            <a:off x="5203710" y="4477424"/>
            <a:ext cx="6868129" cy="2031325"/>
          </a:xfrm>
          <a:custGeom>
            <a:avLst/>
            <a:gdLst>
              <a:gd name="connsiteX0" fmla="*/ 0 w 6868129"/>
              <a:gd name="connsiteY0" fmla="*/ 0 h 2031325"/>
              <a:gd name="connsiteX1" fmla="*/ 572344 w 6868129"/>
              <a:gd name="connsiteY1" fmla="*/ 0 h 2031325"/>
              <a:gd name="connsiteX2" fmla="*/ 1007326 w 6868129"/>
              <a:gd name="connsiteY2" fmla="*/ 0 h 2031325"/>
              <a:gd name="connsiteX3" fmla="*/ 1717032 w 6868129"/>
              <a:gd name="connsiteY3" fmla="*/ 0 h 2031325"/>
              <a:gd name="connsiteX4" fmla="*/ 2220695 w 6868129"/>
              <a:gd name="connsiteY4" fmla="*/ 0 h 2031325"/>
              <a:gd name="connsiteX5" fmla="*/ 2930402 w 6868129"/>
              <a:gd name="connsiteY5" fmla="*/ 0 h 2031325"/>
              <a:gd name="connsiteX6" fmla="*/ 3571427 w 6868129"/>
              <a:gd name="connsiteY6" fmla="*/ 0 h 2031325"/>
              <a:gd name="connsiteX7" fmla="*/ 3937727 w 6868129"/>
              <a:gd name="connsiteY7" fmla="*/ 0 h 2031325"/>
              <a:gd name="connsiteX8" fmla="*/ 4578753 w 6868129"/>
              <a:gd name="connsiteY8" fmla="*/ 0 h 2031325"/>
              <a:gd name="connsiteX9" fmla="*/ 5013734 w 6868129"/>
              <a:gd name="connsiteY9" fmla="*/ 0 h 2031325"/>
              <a:gd name="connsiteX10" fmla="*/ 5448716 w 6868129"/>
              <a:gd name="connsiteY10" fmla="*/ 0 h 2031325"/>
              <a:gd name="connsiteX11" fmla="*/ 5883697 w 6868129"/>
              <a:gd name="connsiteY11" fmla="*/ 0 h 2031325"/>
              <a:gd name="connsiteX12" fmla="*/ 6318679 w 6868129"/>
              <a:gd name="connsiteY12" fmla="*/ 0 h 2031325"/>
              <a:gd name="connsiteX13" fmla="*/ 6868129 w 6868129"/>
              <a:gd name="connsiteY13" fmla="*/ 0 h 2031325"/>
              <a:gd name="connsiteX14" fmla="*/ 6868129 w 6868129"/>
              <a:gd name="connsiteY14" fmla="*/ 528145 h 2031325"/>
              <a:gd name="connsiteX15" fmla="*/ 6868129 w 6868129"/>
              <a:gd name="connsiteY15" fmla="*/ 1076602 h 2031325"/>
              <a:gd name="connsiteX16" fmla="*/ 6868129 w 6868129"/>
              <a:gd name="connsiteY16" fmla="*/ 1523494 h 2031325"/>
              <a:gd name="connsiteX17" fmla="*/ 6868129 w 6868129"/>
              <a:gd name="connsiteY17" fmla="*/ 2031325 h 2031325"/>
              <a:gd name="connsiteX18" fmla="*/ 6501829 w 6868129"/>
              <a:gd name="connsiteY18" fmla="*/ 2031325 h 2031325"/>
              <a:gd name="connsiteX19" fmla="*/ 5860803 w 6868129"/>
              <a:gd name="connsiteY19" fmla="*/ 2031325 h 2031325"/>
              <a:gd name="connsiteX20" fmla="*/ 5494503 w 6868129"/>
              <a:gd name="connsiteY20" fmla="*/ 2031325 h 2031325"/>
              <a:gd name="connsiteX21" fmla="*/ 4784797 w 6868129"/>
              <a:gd name="connsiteY21" fmla="*/ 2031325 h 2031325"/>
              <a:gd name="connsiteX22" fmla="*/ 4075090 w 6868129"/>
              <a:gd name="connsiteY22" fmla="*/ 2031325 h 2031325"/>
              <a:gd name="connsiteX23" fmla="*/ 3365383 w 6868129"/>
              <a:gd name="connsiteY23" fmla="*/ 2031325 h 2031325"/>
              <a:gd name="connsiteX24" fmla="*/ 2930402 w 6868129"/>
              <a:gd name="connsiteY24" fmla="*/ 2031325 h 2031325"/>
              <a:gd name="connsiteX25" fmla="*/ 2564101 w 6868129"/>
              <a:gd name="connsiteY25" fmla="*/ 2031325 h 2031325"/>
              <a:gd name="connsiteX26" fmla="*/ 1923076 w 6868129"/>
              <a:gd name="connsiteY26" fmla="*/ 2031325 h 2031325"/>
              <a:gd name="connsiteX27" fmla="*/ 1282051 w 6868129"/>
              <a:gd name="connsiteY27" fmla="*/ 2031325 h 2031325"/>
              <a:gd name="connsiteX28" fmla="*/ 778388 w 6868129"/>
              <a:gd name="connsiteY28" fmla="*/ 2031325 h 2031325"/>
              <a:gd name="connsiteX29" fmla="*/ 0 w 6868129"/>
              <a:gd name="connsiteY29" fmla="*/ 2031325 h 2031325"/>
              <a:gd name="connsiteX30" fmla="*/ 0 w 6868129"/>
              <a:gd name="connsiteY30" fmla="*/ 1482867 h 2031325"/>
              <a:gd name="connsiteX31" fmla="*/ 0 w 6868129"/>
              <a:gd name="connsiteY31" fmla="*/ 954723 h 2031325"/>
              <a:gd name="connsiteX32" fmla="*/ 0 w 6868129"/>
              <a:gd name="connsiteY32" fmla="*/ 467205 h 2031325"/>
              <a:gd name="connsiteX33" fmla="*/ 0 w 6868129"/>
              <a:gd name="connsiteY33" fmla="*/ 0 h 20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68129" h="2031325" extrusionOk="0">
                <a:moveTo>
                  <a:pt x="0" y="0"/>
                </a:moveTo>
                <a:cubicBezTo>
                  <a:pt x="152793" y="-52217"/>
                  <a:pt x="387674" y="11909"/>
                  <a:pt x="572344" y="0"/>
                </a:cubicBezTo>
                <a:cubicBezTo>
                  <a:pt x="757014" y="-11909"/>
                  <a:pt x="903688" y="36094"/>
                  <a:pt x="1007326" y="0"/>
                </a:cubicBezTo>
                <a:cubicBezTo>
                  <a:pt x="1110964" y="-36094"/>
                  <a:pt x="1385414" y="54006"/>
                  <a:pt x="1717032" y="0"/>
                </a:cubicBezTo>
                <a:cubicBezTo>
                  <a:pt x="2048650" y="-54006"/>
                  <a:pt x="2075199" y="22714"/>
                  <a:pt x="2220695" y="0"/>
                </a:cubicBezTo>
                <a:cubicBezTo>
                  <a:pt x="2366191" y="-22714"/>
                  <a:pt x="2649649" y="14318"/>
                  <a:pt x="2930402" y="0"/>
                </a:cubicBezTo>
                <a:cubicBezTo>
                  <a:pt x="3211155" y="-14318"/>
                  <a:pt x="3361412" y="2982"/>
                  <a:pt x="3571427" y="0"/>
                </a:cubicBezTo>
                <a:cubicBezTo>
                  <a:pt x="3781442" y="-2982"/>
                  <a:pt x="3770146" y="29560"/>
                  <a:pt x="3937727" y="0"/>
                </a:cubicBezTo>
                <a:cubicBezTo>
                  <a:pt x="4105308" y="-29560"/>
                  <a:pt x="4277503" y="27459"/>
                  <a:pt x="4578753" y="0"/>
                </a:cubicBezTo>
                <a:cubicBezTo>
                  <a:pt x="4880003" y="-27459"/>
                  <a:pt x="4902419" y="33500"/>
                  <a:pt x="5013734" y="0"/>
                </a:cubicBezTo>
                <a:cubicBezTo>
                  <a:pt x="5125049" y="-33500"/>
                  <a:pt x="5292915" y="1982"/>
                  <a:pt x="5448716" y="0"/>
                </a:cubicBezTo>
                <a:cubicBezTo>
                  <a:pt x="5604517" y="-1982"/>
                  <a:pt x="5783711" y="49229"/>
                  <a:pt x="5883697" y="0"/>
                </a:cubicBezTo>
                <a:cubicBezTo>
                  <a:pt x="5983683" y="-49229"/>
                  <a:pt x="6139313" y="6626"/>
                  <a:pt x="6318679" y="0"/>
                </a:cubicBezTo>
                <a:cubicBezTo>
                  <a:pt x="6498045" y="-6626"/>
                  <a:pt x="6620723" y="21045"/>
                  <a:pt x="6868129" y="0"/>
                </a:cubicBezTo>
                <a:cubicBezTo>
                  <a:pt x="6907465" y="200261"/>
                  <a:pt x="6832331" y="280178"/>
                  <a:pt x="6868129" y="528145"/>
                </a:cubicBezTo>
                <a:cubicBezTo>
                  <a:pt x="6903927" y="776112"/>
                  <a:pt x="6817498" y="821572"/>
                  <a:pt x="6868129" y="1076602"/>
                </a:cubicBezTo>
                <a:cubicBezTo>
                  <a:pt x="6918760" y="1331632"/>
                  <a:pt x="6823763" y="1377945"/>
                  <a:pt x="6868129" y="1523494"/>
                </a:cubicBezTo>
                <a:cubicBezTo>
                  <a:pt x="6912495" y="1669043"/>
                  <a:pt x="6847286" y="1814615"/>
                  <a:pt x="6868129" y="2031325"/>
                </a:cubicBezTo>
                <a:cubicBezTo>
                  <a:pt x="6725817" y="2037029"/>
                  <a:pt x="6677756" y="2006132"/>
                  <a:pt x="6501829" y="2031325"/>
                </a:cubicBezTo>
                <a:cubicBezTo>
                  <a:pt x="6325902" y="2056518"/>
                  <a:pt x="6092840" y="1959505"/>
                  <a:pt x="5860803" y="2031325"/>
                </a:cubicBezTo>
                <a:cubicBezTo>
                  <a:pt x="5628766" y="2103145"/>
                  <a:pt x="5568808" y="2019932"/>
                  <a:pt x="5494503" y="2031325"/>
                </a:cubicBezTo>
                <a:cubicBezTo>
                  <a:pt x="5420198" y="2042718"/>
                  <a:pt x="4996584" y="1988085"/>
                  <a:pt x="4784797" y="2031325"/>
                </a:cubicBezTo>
                <a:cubicBezTo>
                  <a:pt x="4573010" y="2074565"/>
                  <a:pt x="4342556" y="1973466"/>
                  <a:pt x="4075090" y="2031325"/>
                </a:cubicBezTo>
                <a:cubicBezTo>
                  <a:pt x="3807624" y="2089184"/>
                  <a:pt x="3686265" y="2000100"/>
                  <a:pt x="3365383" y="2031325"/>
                </a:cubicBezTo>
                <a:cubicBezTo>
                  <a:pt x="3044501" y="2062550"/>
                  <a:pt x="3062679" y="2002949"/>
                  <a:pt x="2930402" y="2031325"/>
                </a:cubicBezTo>
                <a:cubicBezTo>
                  <a:pt x="2798125" y="2059701"/>
                  <a:pt x="2690436" y="2026876"/>
                  <a:pt x="2564101" y="2031325"/>
                </a:cubicBezTo>
                <a:cubicBezTo>
                  <a:pt x="2437766" y="2035774"/>
                  <a:pt x="2218496" y="1987045"/>
                  <a:pt x="1923076" y="2031325"/>
                </a:cubicBezTo>
                <a:cubicBezTo>
                  <a:pt x="1627656" y="2075605"/>
                  <a:pt x="1479545" y="1999265"/>
                  <a:pt x="1282051" y="2031325"/>
                </a:cubicBezTo>
                <a:cubicBezTo>
                  <a:pt x="1084558" y="2063385"/>
                  <a:pt x="986056" y="2000624"/>
                  <a:pt x="778388" y="2031325"/>
                </a:cubicBezTo>
                <a:cubicBezTo>
                  <a:pt x="570720" y="2062026"/>
                  <a:pt x="260538" y="1981161"/>
                  <a:pt x="0" y="2031325"/>
                </a:cubicBezTo>
                <a:cubicBezTo>
                  <a:pt x="-57526" y="1794413"/>
                  <a:pt x="48023" y="1736523"/>
                  <a:pt x="0" y="1482867"/>
                </a:cubicBezTo>
                <a:cubicBezTo>
                  <a:pt x="-48023" y="1229211"/>
                  <a:pt x="17997" y="1096390"/>
                  <a:pt x="0" y="954723"/>
                </a:cubicBezTo>
                <a:cubicBezTo>
                  <a:pt x="-17997" y="813056"/>
                  <a:pt x="57749" y="653584"/>
                  <a:pt x="0" y="467205"/>
                </a:cubicBezTo>
                <a:cubicBezTo>
                  <a:pt x="-57749" y="280826"/>
                  <a:pt x="29495" y="163328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423923699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Asociační oblasti kůry mozkové (6)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vyšší nervová činnost, abstraktní myšlení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návaznost na primární senzitivní oblasti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samostatně, propojení senzitivních a motorických korových polí – nejvyšší funkce lidského  mozku (sociální chování, duševní činnosti)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prefrontální</a:t>
            </a:r>
            <a:r>
              <a:rPr lang="cs-CZ" dirty="0"/>
              <a:t> korová oblast čelního laloku (</a:t>
            </a:r>
            <a:r>
              <a:rPr lang="cs-CZ" dirty="0" err="1"/>
              <a:t>Brodmann</a:t>
            </a:r>
            <a:r>
              <a:rPr lang="cs-CZ" dirty="0"/>
              <a:t> 9, 10, 11 a 12), </a:t>
            </a:r>
            <a:r>
              <a:rPr lang="cs-CZ" dirty="0" err="1"/>
              <a:t>Brocovo</a:t>
            </a:r>
            <a:r>
              <a:rPr lang="cs-CZ" dirty="0"/>
              <a:t> motorické a </a:t>
            </a:r>
            <a:r>
              <a:rPr lang="cs-CZ" dirty="0" err="1"/>
              <a:t>Wernicheovo</a:t>
            </a:r>
            <a:r>
              <a:rPr lang="cs-CZ" dirty="0"/>
              <a:t> senzorické centrum řeči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F6FCCA6-F3C1-46B3-88AA-3F2720720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75" t="20917" r="10132" b="18287"/>
          <a:stretch/>
        </p:blipFill>
        <p:spPr>
          <a:xfrm>
            <a:off x="5591867" y="194589"/>
            <a:ext cx="2738652" cy="416933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FD1B2CD-DD11-48F3-9EE5-6E48C4B8A9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2" t="48532" r="10199" b="24404"/>
          <a:stretch/>
        </p:blipFill>
        <p:spPr>
          <a:xfrm>
            <a:off x="8668082" y="2314454"/>
            <a:ext cx="3285860" cy="185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0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07A19F4-56C5-4237-BFC7-7F1A3F07DFCF}"/>
              </a:ext>
            </a:extLst>
          </p:cNvPr>
          <p:cNvSpPr txBox="1"/>
          <p:nvPr/>
        </p:nvSpPr>
        <p:spPr>
          <a:xfrm>
            <a:off x="1994053" y="275422"/>
            <a:ext cx="642283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Medulla</a:t>
            </a:r>
            <a:r>
              <a:rPr lang="cs-CZ" sz="2000" b="1" i="1" dirty="0"/>
              <a:t> </a:t>
            </a:r>
            <a:r>
              <a:rPr lang="cs-CZ" sz="2000" b="1" i="1" dirty="0" err="1"/>
              <a:t>spinalis</a:t>
            </a:r>
            <a:endParaRPr lang="cs-CZ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řízení míšních reflexů – defekace, mikce, erekce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substantia</a:t>
            </a:r>
            <a:r>
              <a:rPr lang="cs-CZ" b="1" i="1" dirty="0"/>
              <a:t> </a:t>
            </a:r>
            <a:r>
              <a:rPr lang="cs-CZ" b="1" i="1" dirty="0" err="1"/>
              <a:t>grisea</a:t>
            </a:r>
            <a:r>
              <a:rPr lang="cs-CZ" b="1" i="1" dirty="0"/>
              <a:t> </a:t>
            </a:r>
            <a:r>
              <a:rPr lang="cs-CZ" b="1" i="1" dirty="0" err="1"/>
              <a:t>spinalis</a:t>
            </a:r>
            <a:r>
              <a:rPr lang="cs-CZ" b="1" i="1" dirty="0"/>
              <a:t> </a:t>
            </a:r>
            <a:r>
              <a:rPr lang="cs-CZ" dirty="0"/>
              <a:t>– kolem centrálního kanálu (H) s rohy (</a:t>
            </a:r>
            <a:r>
              <a:rPr lang="cs-CZ" b="1" i="1" dirty="0" err="1"/>
              <a:t>cornu</a:t>
            </a:r>
            <a:r>
              <a:rPr lang="cs-CZ" b="1" i="1" dirty="0"/>
              <a:t> </a:t>
            </a:r>
            <a:r>
              <a:rPr lang="cs-CZ" b="1" i="1" dirty="0" err="1"/>
              <a:t>anterius</a:t>
            </a:r>
            <a:r>
              <a:rPr lang="cs-CZ" b="1" i="1" dirty="0"/>
              <a:t>, </a:t>
            </a:r>
            <a:r>
              <a:rPr lang="cs-CZ" b="1" i="1" dirty="0" err="1"/>
              <a:t>posterius</a:t>
            </a:r>
            <a:r>
              <a:rPr lang="cs-CZ" b="1" i="1" dirty="0"/>
              <a:t>, </a:t>
            </a:r>
            <a:r>
              <a:rPr lang="cs-CZ" b="1" i="1" dirty="0" err="1"/>
              <a:t>lateralis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cornu</a:t>
            </a:r>
            <a:r>
              <a:rPr lang="cs-CZ" b="1" i="1" dirty="0"/>
              <a:t> </a:t>
            </a:r>
            <a:r>
              <a:rPr lang="cs-CZ" b="1" i="1" dirty="0" err="1"/>
              <a:t>anterius</a:t>
            </a:r>
            <a:r>
              <a:rPr lang="cs-CZ" b="1" i="1" dirty="0"/>
              <a:t> </a:t>
            </a:r>
            <a:r>
              <a:rPr lang="cs-CZ" dirty="0"/>
              <a:t>– </a:t>
            </a:r>
            <a:r>
              <a:rPr lang="cs-CZ" b="1" i="1" dirty="0" err="1"/>
              <a:t>nuclei</a:t>
            </a:r>
            <a:r>
              <a:rPr lang="cs-CZ" b="1" i="1" dirty="0"/>
              <a:t> </a:t>
            </a:r>
            <a:r>
              <a:rPr lang="cs-CZ" b="1" i="1" dirty="0" err="1"/>
              <a:t>motorii</a:t>
            </a:r>
            <a:r>
              <a:rPr lang="cs-CZ" b="1" i="1" dirty="0"/>
              <a:t> </a:t>
            </a:r>
            <a:r>
              <a:rPr lang="cs-CZ" dirty="0"/>
              <a:t>– </a:t>
            </a:r>
            <a:r>
              <a:rPr lang="cs-CZ" dirty="0" err="1"/>
              <a:t>s</a:t>
            </a:r>
            <a:r>
              <a:rPr lang="cs-CZ" b="1" dirty="0" err="1"/>
              <a:t>omatomotorická</a:t>
            </a:r>
            <a:r>
              <a:rPr lang="cs-CZ" dirty="0"/>
              <a:t> jádra – součást míšních nervů → příčně pruhované svaly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cornu</a:t>
            </a:r>
            <a:r>
              <a:rPr lang="cs-CZ" b="1" i="1" dirty="0"/>
              <a:t> </a:t>
            </a:r>
            <a:r>
              <a:rPr lang="cs-CZ" b="1" i="1" dirty="0" err="1"/>
              <a:t>posterius</a:t>
            </a:r>
            <a:r>
              <a:rPr lang="cs-CZ" dirty="0"/>
              <a:t> – </a:t>
            </a:r>
            <a:r>
              <a:rPr lang="cs-CZ" dirty="0" err="1"/>
              <a:t>s</a:t>
            </a:r>
            <a:r>
              <a:rPr lang="cs-CZ" b="1" dirty="0" err="1"/>
              <a:t>omatosenzitivní</a:t>
            </a:r>
            <a:r>
              <a:rPr lang="cs-CZ" dirty="0"/>
              <a:t> jádra: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proprius</a:t>
            </a:r>
            <a:r>
              <a:rPr lang="cs-CZ" b="1" i="1" dirty="0"/>
              <a:t> </a:t>
            </a:r>
            <a:r>
              <a:rPr lang="cs-CZ" dirty="0"/>
              <a:t>– </a:t>
            </a:r>
            <a:r>
              <a:rPr lang="cs-CZ" dirty="0" err="1"/>
              <a:t>protopatické</a:t>
            </a:r>
            <a:r>
              <a:rPr lang="cs-CZ" dirty="0"/>
              <a:t> čití (hrubá kožní citlivost) → </a:t>
            </a: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spinothalamicus</a:t>
            </a:r>
            <a:endParaRPr lang="cs-CZ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thoracicus</a:t>
            </a:r>
            <a:r>
              <a:rPr lang="cs-CZ" b="1" i="1" dirty="0"/>
              <a:t> </a:t>
            </a:r>
            <a:r>
              <a:rPr lang="cs-CZ" b="1" i="1" dirty="0" err="1"/>
              <a:t>posterior</a:t>
            </a:r>
            <a:r>
              <a:rPr lang="cs-CZ" b="1" i="1" dirty="0"/>
              <a:t> </a:t>
            </a:r>
            <a:r>
              <a:rPr lang="cs-CZ" dirty="0"/>
              <a:t>(C8 – L3) – informace z pohybového aparátu DK a trupu (</a:t>
            </a:r>
            <a:r>
              <a:rPr lang="cs-CZ" dirty="0" err="1"/>
              <a:t>propiocepce</a:t>
            </a:r>
            <a:r>
              <a:rPr lang="cs-CZ" dirty="0"/>
              <a:t>) → mozeček → </a:t>
            </a: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spinocerebellaris</a:t>
            </a:r>
            <a:r>
              <a:rPr lang="cs-CZ" b="1" i="1" dirty="0"/>
              <a:t> </a:t>
            </a:r>
            <a:r>
              <a:rPr lang="cs-CZ" b="1" i="1" dirty="0" err="1"/>
              <a:t>anterior</a:t>
            </a:r>
            <a:r>
              <a:rPr lang="cs-CZ" b="1" i="1" dirty="0"/>
              <a:t> et </a:t>
            </a:r>
            <a:r>
              <a:rPr lang="cs-CZ" b="1" i="1" dirty="0" err="1"/>
              <a:t>posterior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zona</a:t>
            </a:r>
            <a:r>
              <a:rPr lang="cs-CZ" b="1" i="1" dirty="0"/>
              <a:t> intermedia </a:t>
            </a:r>
            <a:r>
              <a:rPr lang="cs-CZ" dirty="0"/>
              <a:t>– </a:t>
            </a:r>
            <a:r>
              <a:rPr lang="cs-CZ" b="1" dirty="0" err="1"/>
              <a:t>viscerosenzitivn</a:t>
            </a:r>
            <a:r>
              <a:rPr lang="cs-CZ" dirty="0" err="1"/>
              <a:t>í</a:t>
            </a:r>
            <a:r>
              <a:rPr lang="cs-CZ" dirty="0"/>
              <a:t> </a:t>
            </a:r>
            <a:r>
              <a:rPr lang="cs-CZ" b="1" i="1" dirty="0"/>
              <a:t>– </a:t>
            </a: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intermediomedialis</a:t>
            </a:r>
            <a:r>
              <a:rPr lang="cs-CZ" dirty="0"/>
              <a:t> – </a:t>
            </a:r>
            <a:r>
              <a:rPr lang="cs-CZ" dirty="0" err="1"/>
              <a:t>info</a:t>
            </a:r>
            <a:r>
              <a:rPr lang="cs-CZ" dirty="0"/>
              <a:t> z vnitřních orgánů → CNS – viscerální reflexy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cornu</a:t>
            </a:r>
            <a:r>
              <a:rPr lang="cs-CZ" b="1" i="1" dirty="0"/>
              <a:t> </a:t>
            </a:r>
            <a:r>
              <a:rPr lang="cs-CZ" b="1" i="1" dirty="0" err="1"/>
              <a:t>laterale</a:t>
            </a:r>
            <a:r>
              <a:rPr lang="cs-CZ" b="1" i="1" dirty="0"/>
              <a:t> </a:t>
            </a:r>
            <a:r>
              <a:rPr lang="cs-CZ" dirty="0"/>
              <a:t>– </a:t>
            </a:r>
            <a:r>
              <a:rPr lang="cs-CZ" b="1" dirty="0" err="1"/>
              <a:t>visceromotorická</a:t>
            </a:r>
            <a:r>
              <a:rPr lang="cs-CZ" dirty="0"/>
              <a:t> jádra – neurony sympatiku a parasympatiku – </a:t>
            </a: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intermediolateralis</a:t>
            </a:r>
            <a:r>
              <a:rPr lang="cs-CZ" dirty="0"/>
              <a:t> (C8 – L3) – inervace kožních žláz, hladké a srdeční svaloviny) → přední míšní kořeny → </a:t>
            </a:r>
            <a:r>
              <a:rPr lang="cs-CZ" b="1" i="1" dirty="0" err="1"/>
              <a:t>ramus</a:t>
            </a:r>
            <a:r>
              <a:rPr lang="cs-CZ" b="1" i="1" dirty="0"/>
              <a:t> </a:t>
            </a:r>
            <a:r>
              <a:rPr lang="cs-CZ" b="1" i="1" dirty="0" err="1"/>
              <a:t>communicans</a:t>
            </a:r>
            <a:r>
              <a:rPr lang="cs-CZ" b="1" i="1" dirty="0"/>
              <a:t> </a:t>
            </a:r>
            <a:r>
              <a:rPr lang="cs-CZ" b="1" i="1" dirty="0" err="1"/>
              <a:t>albus</a:t>
            </a:r>
            <a:r>
              <a:rPr lang="cs-CZ" b="1" i="1" dirty="0"/>
              <a:t> → </a:t>
            </a:r>
            <a:r>
              <a:rPr lang="cs-CZ" b="1" i="1" dirty="0" err="1"/>
              <a:t>truncus</a:t>
            </a:r>
            <a:r>
              <a:rPr lang="cs-CZ" b="1" i="1" dirty="0"/>
              <a:t> </a:t>
            </a:r>
            <a:r>
              <a:rPr lang="cs-CZ" b="1" i="1" dirty="0" err="1"/>
              <a:t>sympathicus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interneurony – </a:t>
            </a: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apicalis</a:t>
            </a:r>
            <a:r>
              <a:rPr lang="cs-CZ" b="1" i="1" dirty="0"/>
              <a:t>, </a:t>
            </a:r>
            <a:r>
              <a:rPr lang="cs-CZ" b="1" i="1" dirty="0" err="1"/>
              <a:t>substantia</a:t>
            </a:r>
            <a:r>
              <a:rPr lang="cs-CZ" b="1" i="1" dirty="0"/>
              <a:t> </a:t>
            </a:r>
            <a:r>
              <a:rPr lang="cs-CZ" b="1" i="1" dirty="0" err="1"/>
              <a:t>gelatinosa</a:t>
            </a:r>
            <a:r>
              <a:rPr lang="cs-CZ" b="1" i="1" dirty="0"/>
              <a:t> Rolandi </a:t>
            </a:r>
            <a:r>
              <a:rPr lang="cs-CZ" dirty="0"/>
              <a:t>– propojení etáží CNS (míšních segmentů) – aktivace a inhibice  jader, centra elementárních míšních reflexů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8727E04-D787-40CF-B2E2-991467CB25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30333" r="2988" b="44500"/>
          <a:stretch/>
        </p:blipFill>
        <p:spPr>
          <a:xfrm>
            <a:off x="8508209" y="194310"/>
            <a:ext cx="3379475" cy="2916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F332DA7-0528-432C-9708-AEC2E3832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79" t="36167" r="4173" b="30334"/>
          <a:stretch/>
        </p:blipFill>
        <p:spPr>
          <a:xfrm>
            <a:off x="8508209" y="3747691"/>
            <a:ext cx="3560599" cy="2520000"/>
          </a:xfrm>
          <a:prstGeom prst="rect">
            <a:avLst/>
          </a:prstGeom>
        </p:spPr>
      </p:pic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C123E3A9-1A54-4630-87D2-80B6A6D915E1}"/>
              </a:ext>
            </a:extLst>
          </p:cNvPr>
          <p:cNvSpPr/>
          <p:nvPr/>
        </p:nvSpPr>
        <p:spPr>
          <a:xfrm rot="15193780">
            <a:off x="10259839" y="2606039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45C53F29-4787-44E7-8712-CADE06621D08}"/>
              </a:ext>
            </a:extLst>
          </p:cNvPr>
          <p:cNvSpPr/>
          <p:nvPr/>
        </p:nvSpPr>
        <p:spPr>
          <a:xfrm rot="13648040">
            <a:off x="10504032" y="1790897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88332FB2-4818-43D0-A3F2-73355EC30C81}"/>
              </a:ext>
            </a:extLst>
          </p:cNvPr>
          <p:cNvSpPr/>
          <p:nvPr/>
        </p:nvSpPr>
        <p:spPr>
          <a:xfrm rot="894843">
            <a:off x="9490518" y="1435591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42177FC8-6DD0-426F-BE97-E382B926E42F}"/>
              </a:ext>
            </a:extLst>
          </p:cNvPr>
          <p:cNvSpPr/>
          <p:nvPr/>
        </p:nvSpPr>
        <p:spPr>
          <a:xfrm rot="19316844">
            <a:off x="9100386" y="2143972"/>
            <a:ext cx="1384386" cy="259015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625BEB6A-F710-4F27-B72E-3F64B9CA5FBE}"/>
              </a:ext>
            </a:extLst>
          </p:cNvPr>
          <p:cNvSpPr/>
          <p:nvPr/>
        </p:nvSpPr>
        <p:spPr>
          <a:xfrm rot="15193780">
            <a:off x="10261317" y="2424807"/>
            <a:ext cx="1314945" cy="30465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A4C6836D-3B56-45FB-BAC6-337DBBCFA6B7}"/>
              </a:ext>
            </a:extLst>
          </p:cNvPr>
          <p:cNvSpPr/>
          <p:nvPr/>
        </p:nvSpPr>
        <p:spPr>
          <a:xfrm rot="7982446">
            <a:off x="10629866" y="714237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409A7410-ED0A-4843-98DB-18A1441B2CC8}"/>
              </a:ext>
            </a:extLst>
          </p:cNvPr>
          <p:cNvSpPr/>
          <p:nvPr/>
        </p:nvSpPr>
        <p:spPr>
          <a:xfrm rot="868659">
            <a:off x="9730983" y="1101284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0B029F-8268-4484-958D-39E776EBF1A8}"/>
              </a:ext>
            </a:extLst>
          </p:cNvPr>
          <p:cNvSpPr txBox="1"/>
          <p:nvPr/>
        </p:nvSpPr>
        <p:spPr>
          <a:xfrm rot="18799201">
            <a:off x="10587774" y="557654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</a:t>
            </a:r>
            <a:r>
              <a:rPr lang="cs-CZ" sz="800" i="1" dirty="0" err="1"/>
              <a:t>apicaliss</a:t>
            </a:r>
            <a:endParaRPr lang="cs-CZ" sz="800" i="1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900CCAE-7519-4AE0-BE9B-0702AB5FC35B}"/>
              </a:ext>
            </a:extLst>
          </p:cNvPr>
          <p:cNvSpPr txBox="1"/>
          <p:nvPr/>
        </p:nvSpPr>
        <p:spPr>
          <a:xfrm rot="866348">
            <a:off x="9664888" y="1158261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substantia</a:t>
            </a:r>
            <a:r>
              <a:rPr lang="cs-CZ" sz="800" i="1" dirty="0"/>
              <a:t> </a:t>
            </a:r>
            <a:r>
              <a:rPr lang="cs-CZ" sz="800" i="1" dirty="0" err="1"/>
              <a:t>gelatinosa</a:t>
            </a:r>
            <a:endParaRPr lang="cs-CZ" sz="800" i="1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3090C29-3CA7-48C6-80A6-86EDBC26720E}"/>
              </a:ext>
            </a:extLst>
          </p:cNvPr>
          <p:cNvSpPr txBox="1"/>
          <p:nvPr/>
        </p:nvSpPr>
        <p:spPr>
          <a:xfrm rot="1014777">
            <a:off x="9484727" y="1499345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</a:t>
            </a:r>
            <a:r>
              <a:rPr lang="cs-CZ" sz="800" i="1" dirty="0" err="1"/>
              <a:t>thoracicus</a:t>
            </a:r>
            <a:endParaRPr lang="cs-CZ" sz="800" i="1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B8454CB-714A-4ECB-AD3A-F67497D8E429}"/>
              </a:ext>
            </a:extLst>
          </p:cNvPr>
          <p:cNvSpPr txBox="1"/>
          <p:nvPr/>
        </p:nvSpPr>
        <p:spPr>
          <a:xfrm rot="2881281">
            <a:off x="10534451" y="2021280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</a:t>
            </a:r>
            <a:r>
              <a:rPr lang="cs-CZ" sz="800" i="1" dirty="0" err="1"/>
              <a:t>proprius</a:t>
            </a:r>
            <a:endParaRPr lang="cs-CZ" sz="800" i="1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C5B2314-436A-46EA-90DB-11979840742C}"/>
              </a:ext>
            </a:extLst>
          </p:cNvPr>
          <p:cNvSpPr txBox="1"/>
          <p:nvPr/>
        </p:nvSpPr>
        <p:spPr>
          <a:xfrm rot="19347214">
            <a:off x="9104763" y="2165122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</a:t>
            </a:r>
            <a:r>
              <a:rPr lang="cs-CZ" sz="800" i="1" dirty="0" err="1"/>
              <a:t>intermediomedialis</a:t>
            </a:r>
            <a:endParaRPr lang="cs-CZ" sz="800" i="1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FF1921A-918C-4B28-B378-22022B6E799D}"/>
              </a:ext>
            </a:extLst>
          </p:cNvPr>
          <p:cNvSpPr txBox="1"/>
          <p:nvPr/>
        </p:nvSpPr>
        <p:spPr>
          <a:xfrm rot="4364202">
            <a:off x="10259539" y="2543685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</a:t>
            </a:r>
            <a:r>
              <a:rPr lang="cs-CZ" sz="800" i="1" dirty="0" err="1"/>
              <a:t>intermediolateralis</a:t>
            </a:r>
            <a:endParaRPr lang="cs-CZ" sz="800" i="1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165C476-363E-40E4-A28C-549472B386D4}"/>
              </a:ext>
            </a:extLst>
          </p:cNvPr>
          <p:cNvSpPr txBox="1"/>
          <p:nvPr/>
        </p:nvSpPr>
        <p:spPr>
          <a:xfrm rot="4381035">
            <a:off x="10190602" y="2936179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nuclei</a:t>
            </a:r>
            <a:r>
              <a:rPr lang="cs-CZ" sz="800" i="1" dirty="0"/>
              <a:t> </a:t>
            </a:r>
            <a:r>
              <a:rPr lang="cs-CZ" sz="800" i="1" dirty="0" err="1"/>
              <a:t>motorii</a:t>
            </a:r>
            <a:endParaRPr lang="cs-CZ" sz="800" i="1" dirty="0"/>
          </a:p>
        </p:txBody>
      </p:sp>
    </p:spTree>
    <p:extLst>
      <p:ext uri="{BB962C8B-B14F-4D97-AF65-F5344CB8AC3E}">
        <p14:creationId xmlns:p14="http://schemas.microsoft.com/office/powerpoint/2010/main" val="2115137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C973DF1-E16A-4004-99B6-13E39B986F20}"/>
              </a:ext>
            </a:extLst>
          </p:cNvPr>
          <p:cNvSpPr txBox="1"/>
          <p:nvPr/>
        </p:nvSpPr>
        <p:spPr>
          <a:xfrm>
            <a:off x="1851660" y="205740"/>
            <a:ext cx="529627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Limbická oblast kůry mozkové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/>
              <a:t>facies </a:t>
            </a:r>
            <a:r>
              <a:rPr lang="cs-CZ" b="1" i="1" dirty="0" err="1"/>
              <a:t>medialis</a:t>
            </a:r>
            <a:r>
              <a:rPr lang="cs-CZ" b="1" i="1" dirty="0"/>
              <a:t> </a:t>
            </a:r>
            <a:r>
              <a:rPr lang="cs-CZ" b="1" i="1" dirty="0" err="1"/>
              <a:t>cerebri</a:t>
            </a:r>
            <a:r>
              <a:rPr lang="cs-CZ" b="1" i="1" dirty="0"/>
              <a:t> </a:t>
            </a:r>
            <a:r>
              <a:rPr lang="cs-CZ" dirty="0"/>
              <a:t>– </a:t>
            </a:r>
            <a:r>
              <a:rPr lang="cs-CZ" b="1" i="1" dirty="0"/>
              <a:t>limbus</a:t>
            </a:r>
            <a:r>
              <a:rPr lang="cs-CZ" dirty="0"/>
              <a:t> kolem </a:t>
            </a:r>
            <a:r>
              <a:rPr lang="cs-CZ" b="1" i="1" dirty="0"/>
              <a:t>corpus </a:t>
            </a:r>
            <a:r>
              <a:rPr lang="cs-CZ" b="1" i="1" dirty="0" err="1"/>
              <a:t>callosum</a:t>
            </a:r>
            <a:r>
              <a:rPr lang="cs-CZ" dirty="0"/>
              <a:t> a </a:t>
            </a:r>
            <a:r>
              <a:rPr lang="cs-CZ" b="1" i="1" dirty="0"/>
              <a:t>diencephalon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/>
              <a:t>area </a:t>
            </a:r>
            <a:r>
              <a:rPr lang="cs-CZ" b="1" i="1" dirty="0" err="1"/>
              <a:t>subcallosa</a:t>
            </a:r>
            <a:r>
              <a:rPr lang="cs-CZ" b="1" i="1" dirty="0"/>
              <a:t>, </a:t>
            </a:r>
            <a:r>
              <a:rPr lang="cs-CZ" b="1" i="1" dirty="0" err="1"/>
              <a:t>gyrus</a:t>
            </a:r>
            <a:r>
              <a:rPr lang="cs-CZ" b="1" i="1" dirty="0"/>
              <a:t> </a:t>
            </a:r>
            <a:r>
              <a:rPr lang="cs-CZ" b="1" i="1" dirty="0" err="1"/>
              <a:t>cinguli</a:t>
            </a:r>
            <a:r>
              <a:rPr lang="cs-CZ" b="1" i="1" dirty="0"/>
              <a:t>, </a:t>
            </a:r>
            <a:r>
              <a:rPr lang="cs-CZ" b="1" i="1" dirty="0" err="1"/>
              <a:t>gyrus</a:t>
            </a:r>
            <a:r>
              <a:rPr lang="cs-CZ" b="1" i="1" dirty="0"/>
              <a:t> </a:t>
            </a:r>
            <a:r>
              <a:rPr lang="cs-CZ" b="1" i="1" dirty="0" err="1"/>
              <a:t>parahippocampalis</a:t>
            </a:r>
            <a:r>
              <a:rPr lang="cs-CZ" dirty="0"/>
              <a:t>, </a:t>
            </a:r>
            <a:r>
              <a:rPr lang="cs-CZ" dirty="0" err="1"/>
              <a:t>hippokampální</a:t>
            </a:r>
            <a:r>
              <a:rPr lang="cs-CZ" dirty="0"/>
              <a:t> formace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slouží limbickému systému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sz="2000" b="1" dirty="0"/>
              <a:t>Limbický systém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limbická korová oblast – napojení skrze </a:t>
            </a:r>
            <a:r>
              <a:rPr lang="cs-CZ" dirty="0" err="1"/>
              <a:t>Papezův</a:t>
            </a:r>
            <a:r>
              <a:rPr lang="cs-CZ" dirty="0"/>
              <a:t> okruh na struktury CNS (hypothalamus, thalamus, </a:t>
            </a:r>
            <a:r>
              <a:rPr lang="cs-CZ" dirty="0" err="1"/>
              <a:t>prefrontální</a:t>
            </a:r>
            <a:r>
              <a:rPr lang="cs-CZ" dirty="0"/>
              <a:t> kůra mozková)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pudové emoční chování nezbytné pro přežití – vyhledávání potravy, partnera, sexuální chování, péče o mláďata, obrana při ohrožení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centrum paměti – potřebné pro přežití – uchování informací spojené s emočními stavy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podněty soustředěny do </a:t>
            </a:r>
            <a:r>
              <a:rPr lang="cs-CZ" b="1" i="1" dirty="0" err="1"/>
              <a:t>nucleus</a:t>
            </a:r>
            <a:r>
              <a:rPr lang="cs-CZ" b="1" i="1" dirty="0"/>
              <a:t> </a:t>
            </a:r>
            <a:r>
              <a:rPr lang="cs-CZ" b="1" i="1" dirty="0" err="1"/>
              <a:t>amygdalae</a:t>
            </a:r>
            <a:r>
              <a:rPr lang="cs-CZ" b="1" i="1" dirty="0"/>
              <a:t> </a:t>
            </a:r>
            <a:r>
              <a:rPr lang="cs-CZ" dirty="0"/>
              <a:t>– alarmující vzruch při prahové hodnotě – limbická korová oblast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příjem, analýza a vyhodnocení informací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odpovědí LS ovlivnění: vegetativních nervů, hormonální aktivita, volní i mimovolní hybnost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C605D7-086C-4C8F-BD5C-AAA62B610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91" t="21954" r="22527" b="62633"/>
          <a:stretch/>
        </p:blipFill>
        <p:spPr>
          <a:xfrm>
            <a:off x="7147932" y="1976586"/>
            <a:ext cx="4560006" cy="2520000"/>
          </a:xfrm>
          <a:prstGeom prst="rect">
            <a:avLst/>
          </a:prstGeom>
        </p:spPr>
      </p:pic>
      <p:sp>
        <p:nvSpPr>
          <p:cNvPr id="6" name="Šipka: doprava 5">
            <a:extLst>
              <a:ext uri="{FF2B5EF4-FFF2-40B4-BE49-F238E27FC236}">
                <a16:creationId xmlns:a16="http://schemas.microsoft.com/office/drawing/2014/main" id="{A22F01E3-7D1A-4463-8E0A-AC6122101FD0}"/>
              </a:ext>
            </a:extLst>
          </p:cNvPr>
          <p:cNvSpPr/>
          <p:nvPr/>
        </p:nvSpPr>
        <p:spPr>
          <a:xfrm rot="2853224">
            <a:off x="7740328" y="2862842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71EDC314-F84E-4FF1-956E-E5025F36F7BD}"/>
              </a:ext>
            </a:extLst>
          </p:cNvPr>
          <p:cNvSpPr/>
          <p:nvPr/>
        </p:nvSpPr>
        <p:spPr>
          <a:xfrm rot="6860553">
            <a:off x="9085511" y="2211389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BF41F833-54B3-4E30-A3F5-D7F7CAE17EB4}"/>
              </a:ext>
            </a:extLst>
          </p:cNvPr>
          <p:cNvSpPr/>
          <p:nvPr/>
        </p:nvSpPr>
        <p:spPr>
          <a:xfrm rot="14104991">
            <a:off x="9694095" y="3993643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67A568C4-9559-4386-B7E4-B534B24183E0}"/>
              </a:ext>
            </a:extLst>
          </p:cNvPr>
          <p:cNvSpPr/>
          <p:nvPr/>
        </p:nvSpPr>
        <p:spPr>
          <a:xfrm rot="18812409">
            <a:off x="7854625" y="4101216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E8274E7-5BD7-4A22-A0A9-53CB2DC5818E}"/>
              </a:ext>
            </a:extLst>
          </p:cNvPr>
          <p:cNvSpPr txBox="1"/>
          <p:nvPr/>
        </p:nvSpPr>
        <p:spPr>
          <a:xfrm rot="2658868">
            <a:off x="7958751" y="2937325"/>
            <a:ext cx="927845" cy="23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/>
              <a:t>area </a:t>
            </a:r>
            <a:r>
              <a:rPr lang="cs-CZ" sz="900" i="1" dirty="0" err="1"/>
              <a:t>subcallosa</a:t>
            </a:r>
            <a:endParaRPr lang="cs-CZ" sz="900" i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061CD29-D056-4D15-8E23-E5710FEDC4ED}"/>
              </a:ext>
            </a:extLst>
          </p:cNvPr>
          <p:cNvSpPr txBox="1"/>
          <p:nvPr/>
        </p:nvSpPr>
        <p:spPr>
          <a:xfrm rot="17677051">
            <a:off x="9302707" y="2257428"/>
            <a:ext cx="927845" cy="23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gyrus</a:t>
            </a:r>
            <a:r>
              <a:rPr lang="cs-CZ" sz="900" i="1" dirty="0"/>
              <a:t> </a:t>
            </a:r>
            <a:r>
              <a:rPr lang="cs-CZ" sz="900" i="1" dirty="0" err="1"/>
              <a:t>cinguli</a:t>
            </a:r>
            <a:endParaRPr lang="cs-CZ" sz="900" i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6A81F67-2900-4172-90E3-00D29FD69FA7}"/>
              </a:ext>
            </a:extLst>
          </p:cNvPr>
          <p:cNvSpPr txBox="1"/>
          <p:nvPr/>
        </p:nvSpPr>
        <p:spPr>
          <a:xfrm rot="18822574">
            <a:off x="7823430" y="4059260"/>
            <a:ext cx="1616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hippokampální</a:t>
            </a:r>
            <a:r>
              <a:rPr lang="cs-CZ" sz="900" i="1" dirty="0"/>
              <a:t> formace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63085C9-B642-4D6B-B3D5-A1B7F5A41B68}"/>
              </a:ext>
            </a:extLst>
          </p:cNvPr>
          <p:cNvSpPr txBox="1"/>
          <p:nvPr/>
        </p:nvSpPr>
        <p:spPr>
          <a:xfrm rot="3235910">
            <a:off x="9682533" y="4205007"/>
            <a:ext cx="1616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gyrus</a:t>
            </a:r>
            <a:r>
              <a:rPr lang="cs-CZ" sz="900" i="1" dirty="0"/>
              <a:t> </a:t>
            </a:r>
            <a:r>
              <a:rPr lang="cs-CZ" sz="900" i="1" dirty="0" err="1"/>
              <a:t>parahippocampalis</a:t>
            </a:r>
            <a:endParaRPr lang="cs-CZ" sz="900" i="1" dirty="0"/>
          </a:p>
        </p:txBody>
      </p:sp>
    </p:spTree>
    <p:extLst>
      <p:ext uri="{BB962C8B-B14F-4D97-AF65-F5344CB8AC3E}">
        <p14:creationId xmlns:p14="http://schemas.microsoft.com/office/powerpoint/2010/main" val="3317148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E8F95C04-A7B1-46F2-9A0F-58B268DAE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08" t="15903" r="3966" b="10825"/>
          <a:stretch/>
        </p:blipFill>
        <p:spPr>
          <a:xfrm>
            <a:off x="8286911" y="2619908"/>
            <a:ext cx="2639345" cy="4212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2479F2B-024F-49DB-970D-5B7527B6AA69}"/>
              </a:ext>
            </a:extLst>
          </p:cNvPr>
          <p:cNvSpPr txBox="1"/>
          <p:nvPr/>
        </p:nvSpPr>
        <p:spPr>
          <a:xfrm>
            <a:off x="1651519" y="266022"/>
            <a:ext cx="6180463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Telencephalon</a:t>
            </a:r>
            <a:endParaRPr lang="cs-CZ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substantia</a:t>
            </a:r>
            <a:r>
              <a:rPr lang="cs-CZ" b="1" i="1" dirty="0"/>
              <a:t> alba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/>
              <a:t>corpus </a:t>
            </a:r>
            <a:r>
              <a:rPr lang="cs-CZ" b="1" i="1" dirty="0" err="1"/>
              <a:t>callosum</a:t>
            </a:r>
            <a:r>
              <a:rPr lang="cs-CZ" b="1" i="1" dirty="0"/>
              <a:t> </a:t>
            </a:r>
            <a:r>
              <a:rPr lang="cs-CZ" dirty="0"/>
              <a:t>– největší mozková komisura mezi mozkovými polokoulemi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asi 200 milionů vláken komisurálních neuronů – propojují stejné oblasti kůry mozkové pravé i levé hemisféry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na řezu – kompaktní útvar bílé barvy – </a:t>
            </a:r>
            <a:r>
              <a:rPr lang="cs-CZ" b="1" i="1" dirty="0"/>
              <a:t>rostrum </a:t>
            </a:r>
            <a:r>
              <a:rPr lang="cs-CZ" b="1" i="1" dirty="0" err="1"/>
              <a:t>corporis</a:t>
            </a:r>
            <a:r>
              <a:rPr lang="cs-CZ" b="1" i="1" dirty="0"/>
              <a:t> </a:t>
            </a:r>
            <a:r>
              <a:rPr lang="cs-CZ" b="1" i="1" dirty="0" err="1"/>
              <a:t>callosi</a:t>
            </a:r>
            <a:r>
              <a:rPr lang="cs-CZ" b="1" i="1" dirty="0"/>
              <a:t>, genu </a:t>
            </a:r>
            <a:r>
              <a:rPr lang="cs-CZ" b="1" i="1" dirty="0" err="1"/>
              <a:t>corposir</a:t>
            </a:r>
            <a:r>
              <a:rPr lang="cs-CZ" b="1" i="1" dirty="0"/>
              <a:t> </a:t>
            </a:r>
            <a:r>
              <a:rPr lang="cs-CZ" b="1" i="1" dirty="0" err="1"/>
              <a:t>callosi</a:t>
            </a:r>
            <a:r>
              <a:rPr lang="cs-CZ" b="1" i="1" dirty="0"/>
              <a:t>, </a:t>
            </a:r>
            <a:r>
              <a:rPr lang="cs-CZ" b="1" i="1" dirty="0" err="1"/>
              <a:t>truncus</a:t>
            </a:r>
            <a:r>
              <a:rPr lang="cs-CZ" b="1" i="1" dirty="0"/>
              <a:t> </a:t>
            </a:r>
            <a:r>
              <a:rPr lang="cs-CZ" b="1" i="1" dirty="0" err="1"/>
              <a:t>corporis</a:t>
            </a:r>
            <a:r>
              <a:rPr lang="cs-CZ" b="1" i="1" dirty="0"/>
              <a:t> </a:t>
            </a:r>
            <a:r>
              <a:rPr lang="cs-CZ" b="1" i="1" dirty="0" err="1"/>
              <a:t>callosi</a:t>
            </a:r>
            <a:r>
              <a:rPr lang="cs-CZ" b="1" i="1" dirty="0"/>
              <a:t>, </a:t>
            </a:r>
            <a:r>
              <a:rPr lang="cs-CZ" b="1" i="1" dirty="0" err="1"/>
              <a:t>splenium</a:t>
            </a:r>
            <a:r>
              <a:rPr lang="cs-CZ" b="1" i="1" dirty="0"/>
              <a:t> </a:t>
            </a:r>
            <a:r>
              <a:rPr lang="cs-CZ" b="1" i="1" dirty="0" err="1"/>
              <a:t>corporis</a:t>
            </a:r>
            <a:r>
              <a:rPr lang="cs-CZ" b="1" i="1" dirty="0"/>
              <a:t> </a:t>
            </a:r>
            <a:r>
              <a:rPr lang="cs-CZ" b="1" i="1" dirty="0" err="1"/>
              <a:t>callosti</a:t>
            </a:r>
            <a:endParaRPr lang="cs-CZ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capsula</a:t>
            </a:r>
            <a:r>
              <a:rPr lang="cs-CZ" b="1" i="1" dirty="0"/>
              <a:t> interna </a:t>
            </a:r>
            <a:r>
              <a:rPr lang="cs-CZ" b="1" i="1" dirty="0" err="1"/>
              <a:t>telencephali</a:t>
            </a:r>
            <a:endParaRPr lang="cs-CZ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vějířovitě uspořádané projekční dráhy kůry mozkové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na řezu tvar V – </a:t>
            </a:r>
            <a:r>
              <a:rPr lang="cs-CZ" b="1" i="1" dirty="0" err="1"/>
              <a:t>crus</a:t>
            </a:r>
            <a:r>
              <a:rPr lang="cs-CZ" b="1" i="1" dirty="0"/>
              <a:t> </a:t>
            </a:r>
            <a:r>
              <a:rPr lang="cs-CZ" b="1" i="1" dirty="0" err="1"/>
              <a:t>anterius</a:t>
            </a:r>
            <a:r>
              <a:rPr lang="cs-CZ" b="1" i="1" dirty="0"/>
              <a:t>, genu a </a:t>
            </a:r>
            <a:r>
              <a:rPr lang="cs-CZ" b="1" i="1" dirty="0" err="1"/>
              <a:t>crus</a:t>
            </a:r>
            <a:r>
              <a:rPr lang="cs-CZ" b="1" i="1" dirty="0"/>
              <a:t> </a:t>
            </a:r>
            <a:r>
              <a:rPr lang="cs-CZ" b="1" i="1" dirty="0" err="1"/>
              <a:t>posterius</a:t>
            </a:r>
            <a:endParaRPr lang="cs-CZ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frontopontocerebellaris</a:t>
            </a:r>
            <a:endParaRPr lang="cs-CZ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corticonuclearis</a:t>
            </a:r>
            <a:endParaRPr lang="cs-CZ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corticospinalis</a:t>
            </a:r>
            <a:endParaRPr lang="cs-CZ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thalamocorticalis</a:t>
            </a:r>
            <a:endParaRPr lang="cs-CZ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parieto</a:t>
            </a:r>
            <a:r>
              <a:rPr lang="cs-CZ" b="1" i="1" dirty="0"/>
              <a:t>-, </a:t>
            </a:r>
            <a:r>
              <a:rPr lang="cs-CZ" b="1" i="1" dirty="0" err="1"/>
              <a:t>temporo</a:t>
            </a:r>
            <a:r>
              <a:rPr lang="cs-CZ" b="1" i="1" dirty="0"/>
              <a:t>-, </a:t>
            </a:r>
            <a:r>
              <a:rPr lang="cs-CZ" b="1" i="1" dirty="0" err="1"/>
              <a:t>occipito-pontocerebellares</a:t>
            </a:r>
            <a:endParaRPr lang="cs-CZ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thalamocorticalis</a:t>
            </a:r>
            <a:endParaRPr lang="cs-CZ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sluchové a zrakové dráhy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04C15BE-A220-4085-BBAC-85DA7400B1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37" t="11376" r="17313" b="31740"/>
          <a:stretch/>
        </p:blipFill>
        <p:spPr>
          <a:xfrm>
            <a:off x="8138705" y="601050"/>
            <a:ext cx="3179736" cy="1872000"/>
          </a:xfrm>
          <a:prstGeom prst="rect">
            <a:avLst/>
          </a:prstGeom>
        </p:spPr>
      </p:pic>
      <p:sp>
        <p:nvSpPr>
          <p:cNvPr id="7" name="Šipka: doprava 6">
            <a:extLst>
              <a:ext uri="{FF2B5EF4-FFF2-40B4-BE49-F238E27FC236}">
                <a16:creationId xmlns:a16="http://schemas.microsoft.com/office/drawing/2014/main" id="{DE409B6B-4583-40F3-AD63-834221622FD7}"/>
              </a:ext>
            </a:extLst>
          </p:cNvPr>
          <p:cNvSpPr/>
          <p:nvPr/>
        </p:nvSpPr>
        <p:spPr>
          <a:xfrm rot="6220293">
            <a:off x="9170021" y="495620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FDA7C3-3777-4C1F-B6AF-17114354ACBC}"/>
              </a:ext>
            </a:extLst>
          </p:cNvPr>
          <p:cNvSpPr txBox="1"/>
          <p:nvPr/>
        </p:nvSpPr>
        <p:spPr>
          <a:xfrm rot="16938714">
            <a:off x="9317113" y="472162"/>
            <a:ext cx="1127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/>
              <a:t>corpus </a:t>
            </a:r>
            <a:r>
              <a:rPr lang="cs-CZ" sz="900" i="1" dirty="0" err="1"/>
              <a:t>callosum</a:t>
            </a:r>
            <a:endParaRPr lang="cs-CZ" sz="900" i="1" dirty="0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BA6D97EB-8F0D-42C4-BF55-474B6D429889}"/>
              </a:ext>
            </a:extLst>
          </p:cNvPr>
          <p:cNvSpPr/>
          <p:nvPr/>
        </p:nvSpPr>
        <p:spPr>
          <a:xfrm rot="13927588">
            <a:off x="9858134" y="2113719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6F205C7-DD96-4466-AFE4-3C26037F2E5E}"/>
              </a:ext>
            </a:extLst>
          </p:cNvPr>
          <p:cNvSpPr txBox="1"/>
          <p:nvPr/>
        </p:nvSpPr>
        <p:spPr>
          <a:xfrm rot="3046009">
            <a:off x="10108885" y="2357634"/>
            <a:ext cx="1127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splenium</a:t>
            </a:r>
            <a:endParaRPr lang="cs-CZ" sz="900" i="1" dirty="0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0D8FBE36-17A5-413D-8F89-52297B0B8A17}"/>
              </a:ext>
            </a:extLst>
          </p:cNvPr>
          <p:cNvSpPr/>
          <p:nvPr/>
        </p:nvSpPr>
        <p:spPr>
          <a:xfrm rot="14482159">
            <a:off x="9135539" y="1887422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A8FD823-7AA5-4B2A-AB1C-2D88EF24245B}"/>
              </a:ext>
            </a:extLst>
          </p:cNvPr>
          <p:cNvSpPr txBox="1"/>
          <p:nvPr/>
        </p:nvSpPr>
        <p:spPr>
          <a:xfrm rot="3600580">
            <a:off x="9424641" y="2247061"/>
            <a:ext cx="1127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truncus</a:t>
            </a:r>
            <a:endParaRPr lang="cs-CZ" sz="900" i="1" dirty="0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66E74A8E-C96A-455D-AC5A-0394A4B1EAA4}"/>
              </a:ext>
            </a:extLst>
          </p:cNvPr>
          <p:cNvSpPr/>
          <p:nvPr/>
        </p:nvSpPr>
        <p:spPr>
          <a:xfrm rot="1098806">
            <a:off x="7812178" y="1158771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D881BC9-F602-418B-B6DE-15018362E2E4}"/>
              </a:ext>
            </a:extLst>
          </p:cNvPr>
          <p:cNvSpPr txBox="1"/>
          <p:nvPr/>
        </p:nvSpPr>
        <p:spPr>
          <a:xfrm rot="1163029">
            <a:off x="8171821" y="1347972"/>
            <a:ext cx="1127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/>
              <a:t>genu</a:t>
            </a:r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7F7A92E4-8663-4B4F-8FAB-FD5260C9F2B1}"/>
              </a:ext>
            </a:extLst>
          </p:cNvPr>
          <p:cNvSpPr/>
          <p:nvPr/>
        </p:nvSpPr>
        <p:spPr>
          <a:xfrm rot="19324617">
            <a:off x="8068099" y="1917562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5B55A4C-5FCB-4EA0-899D-E70D27159DBA}"/>
              </a:ext>
            </a:extLst>
          </p:cNvPr>
          <p:cNvSpPr txBox="1"/>
          <p:nvPr/>
        </p:nvSpPr>
        <p:spPr>
          <a:xfrm rot="19388840">
            <a:off x="8372777" y="1854361"/>
            <a:ext cx="1127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/>
              <a:t>rostrum</a:t>
            </a:r>
          </a:p>
        </p:txBody>
      </p: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1A751689-FF38-4143-AA96-4265281597B7}"/>
              </a:ext>
            </a:extLst>
          </p:cNvPr>
          <p:cNvSpPr/>
          <p:nvPr/>
        </p:nvSpPr>
        <p:spPr>
          <a:xfrm rot="20271439">
            <a:off x="8026440" y="3449512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28C04A4-8027-40DC-A611-B3261BCAABE2}"/>
              </a:ext>
            </a:extLst>
          </p:cNvPr>
          <p:cNvSpPr txBox="1"/>
          <p:nvPr/>
        </p:nvSpPr>
        <p:spPr>
          <a:xfrm rot="20335662">
            <a:off x="8346992" y="3461578"/>
            <a:ext cx="1127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crus</a:t>
            </a:r>
            <a:r>
              <a:rPr lang="cs-CZ" sz="900" i="1" dirty="0"/>
              <a:t> </a:t>
            </a:r>
            <a:r>
              <a:rPr lang="cs-CZ" sz="900" i="1" dirty="0" err="1"/>
              <a:t>anterius</a:t>
            </a:r>
            <a:endParaRPr lang="cs-CZ" sz="900" i="1" dirty="0"/>
          </a:p>
        </p:txBody>
      </p:sp>
      <p:sp>
        <p:nvSpPr>
          <p:cNvPr id="25" name="Šipka: doprava 24">
            <a:extLst>
              <a:ext uri="{FF2B5EF4-FFF2-40B4-BE49-F238E27FC236}">
                <a16:creationId xmlns:a16="http://schemas.microsoft.com/office/drawing/2014/main" id="{BC7EF1D2-13D4-42A0-BD32-DC5FDAFC78D8}"/>
              </a:ext>
            </a:extLst>
          </p:cNvPr>
          <p:cNvSpPr/>
          <p:nvPr/>
        </p:nvSpPr>
        <p:spPr>
          <a:xfrm rot="10576945">
            <a:off x="9754951" y="3266303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B0B0911-0FD6-4921-9A93-A22011F41B0A}"/>
              </a:ext>
            </a:extLst>
          </p:cNvPr>
          <p:cNvSpPr txBox="1"/>
          <p:nvPr/>
        </p:nvSpPr>
        <p:spPr>
          <a:xfrm rot="21348688">
            <a:off x="10316942" y="3311595"/>
            <a:ext cx="1127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/>
              <a:t>genu</a:t>
            </a:r>
          </a:p>
        </p:txBody>
      </p:sp>
      <p:sp>
        <p:nvSpPr>
          <p:cNvPr id="27" name="Šipka: doprava 26">
            <a:extLst>
              <a:ext uri="{FF2B5EF4-FFF2-40B4-BE49-F238E27FC236}">
                <a16:creationId xmlns:a16="http://schemas.microsoft.com/office/drawing/2014/main" id="{43C83B38-06F6-4F5F-8AC7-67ECC869B9A8}"/>
              </a:ext>
            </a:extLst>
          </p:cNvPr>
          <p:cNvSpPr/>
          <p:nvPr/>
        </p:nvSpPr>
        <p:spPr>
          <a:xfrm rot="19324617">
            <a:off x="8038141" y="4007192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CEED974-C350-4CE1-8C51-282AF8860008}"/>
              </a:ext>
            </a:extLst>
          </p:cNvPr>
          <p:cNvSpPr txBox="1"/>
          <p:nvPr/>
        </p:nvSpPr>
        <p:spPr>
          <a:xfrm rot="19388840">
            <a:off x="8243505" y="4028908"/>
            <a:ext cx="1127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crus</a:t>
            </a:r>
            <a:r>
              <a:rPr lang="cs-CZ" sz="900" i="1" dirty="0"/>
              <a:t> </a:t>
            </a:r>
            <a:r>
              <a:rPr lang="cs-CZ" sz="900" i="1" dirty="0" err="1"/>
              <a:t>posterius</a:t>
            </a:r>
            <a:endParaRPr lang="cs-CZ" sz="900" i="1" dirty="0"/>
          </a:p>
        </p:txBody>
      </p:sp>
      <p:sp>
        <p:nvSpPr>
          <p:cNvPr id="29" name="Šipka: doprava 28">
            <a:extLst>
              <a:ext uri="{FF2B5EF4-FFF2-40B4-BE49-F238E27FC236}">
                <a16:creationId xmlns:a16="http://schemas.microsoft.com/office/drawing/2014/main" id="{BBF370B5-6D0D-4F27-9DC5-92FF03240432}"/>
              </a:ext>
            </a:extLst>
          </p:cNvPr>
          <p:cNvSpPr/>
          <p:nvPr/>
        </p:nvSpPr>
        <p:spPr>
          <a:xfrm rot="20727279">
            <a:off x="6953882" y="6008645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8EB9103C-3ACA-4BEA-AB35-F81099677D3E}"/>
              </a:ext>
            </a:extLst>
          </p:cNvPr>
          <p:cNvSpPr txBox="1"/>
          <p:nvPr/>
        </p:nvSpPr>
        <p:spPr>
          <a:xfrm rot="20791502">
            <a:off x="7204511" y="6044155"/>
            <a:ext cx="11272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/>
              <a:t>svazky drah</a:t>
            </a:r>
          </a:p>
        </p:txBody>
      </p:sp>
    </p:spTree>
    <p:extLst>
      <p:ext uri="{BB962C8B-B14F-4D97-AF65-F5344CB8AC3E}">
        <p14:creationId xmlns:p14="http://schemas.microsoft.com/office/powerpoint/2010/main" val="2136499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13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75000"/>
              </a:schemeClr>
            </a:gs>
            <a:gs pos="100000">
              <a:schemeClr val="accent6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A31E88E-35C1-45E6-BF24-9A0B7DB424C0}"/>
              </a:ext>
            </a:extLst>
          </p:cNvPr>
          <p:cNvSpPr txBox="1"/>
          <p:nvPr/>
        </p:nvSpPr>
        <p:spPr>
          <a:xfrm>
            <a:off x="838200" y="2548467"/>
            <a:ext cx="4595071" cy="3628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0" i="0" dirty="0" err="1">
                <a:effectLst/>
              </a:rPr>
              <a:t>Čihák</a:t>
            </a:r>
            <a:r>
              <a:rPr lang="en-US" sz="1700" b="0" i="0" dirty="0">
                <a:effectLst/>
              </a:rPr>
              <a:t>, R., Druga, R., &amp; Grim, M. (2004). </a:t>
            </a:r>
            <a:r>
              <a:rPr lang="en-US" sz="1700" b="0" i="1" dirty="0" err="1">
                <a:effectLst/>
              </a:rPr>
              <a:t>Anatomie</a:t>
            </a:r>
            <a:r>
              <a:rPr lang="en-US" sz="1700" b="0" i="0" dirty="0">
                <a:effectLst/>
              </a:rPr>
              <a:t> (2., </a:t>
            </a:r>
            <a:r>
              <a:rPr lang="en-US" sz="1700" b="0" i="0" dirty="0" err="1">
                <a:effectLst/>
              </a:rPr>
              <a:t>upr</a:t>
            </a:r>
            <a:r>
              <a:rPr lang="en-US" sz="1700" b="0" i="0" dirty="0">
                <a:effectLst/>
              </a:rPr>
              <a:t>. a </a:t>
            </a:r>
            <a:r>
              <a:rPr lang="en-US" sz="1700" b="0" i="0" dirty="0" err="1">
                <a:effectLst/>
              </a:rPr>
              <a:t>dopl</a:t>
            </a:r>
            <a:r>
              <a:rPr lang="en-US" sz="1700" b="0" i="0" dirty="0">
                <a:effectLst/>
              </a:rPr>
              <a:t>. </a:t>
            </a:r>
            <a:r>
              <a:rPr lang="en-US" sz="1700" b="0" i="0" dirty="0" err="1">
                <a:effectLst/>
              </a:rPr>
              <a:t>vyd</a:t>
            </a:r>
            <a:r>
              <a:rPr lang="en-US" sz="1700" b="0" i="0" dirty="0">
                <a:effectLst/>
              </a:rPr>
              <a:t>.). Praha: </a:t>
            </a:r>
            <a:r>
              <a:rPr lang="en-US" sz="1700" b="0" i="0" dirty="0" err="1">
                <a:effectLst/>
              </a:rPr>
              <a:t>Grada</a:t>
            </a:r>
            <a:r>
              <a:rPr lang="en-US" sz="1700" b="0" i="0" dirty="0">
                <a:effectLst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0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0" i="0" dirty="0" err="1">
                <a:effectLst/>
              </a:rPr>
              <a:t>Hudák</a:t>
            </a:r>
            <a:r>
              <a:rPr lang="en-US" sz="1700" b="0" i="0" dirty="0">
                <a:effectLst/>
              </a:rPr>
              <a:t>, R. (2017). </a:t>
            </a:r>
            <a:r>
              <a:rPr lang="en-US" sz="1700" b="0" i="1" dirty="0" err="1">
                <a:effectLst/>
              </a:rPr>
              <a:t>Memorix</a:t>
            </a:r>
            <a:r>
              <a:rPr lang="en-US" sz="1700" b="0" i="1" dirty="0">
                <a:effectLst/>
              </a:rPr>
              <a:t> </a:t>
            </a:r>
            <a:r>
              <a:rPr lang="en-US" sz="1700" b="0" i="1" dirty="0" err="1">
                <a:effectLst/>
              </a:rPr>
              <a:t>anatomie</a:t>
            </a:r>
            <a:r>
              <a:rPr lang="en-US" sz="1700" b="0" i="0" dirty="0">
                <a:effectLst/>
              </a:rPr>
              <a:t> (4. </a:t>
            </a:r>
            <a:r>
              <a:rPr lang="en-US" sz="1700" b="0" i="0" dirty="0" err="1">
                <a:effectLst/>
              </a:rPr>
              <a:t>vydání</a:t>
            </a:r>
            <a:r>
              <a:rPr lang="en-US" sz="1700" b="0" i="0" dirty="0">
                <a:effectLst/>
              </a:rPr>
              <a:t>.). Praha: Triton.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0" i="0" dirty="0" err="1">
                <a:effectLst/>
              </a:rPr>
              <a:t>Vargová</a:t>
            </a:r>
            <a:r>
              <a:rPr lang="en-US" sz="1700" b="0" i="0" dirty="0">
                <a:effectLst/>
              </a:rPr>
              <a:t>, L., &amp; Malina, J. (2008). </a:t>
            </a:r>
            <a:r>
              <a:rPr lang="en-US" sz="1700" b="0" i="1" dirty="0" err="1">
                <a:effectLst/>
              </a:rPr>
              <a:t>Panoráma</a:t>
            </a:r>
            <a:r>
              <a:rPr lang="en-US" sz="1700" b="0" i="1" dirty="0">
                <a:effectLst/>
              </a:rPr>
              <a:t> </a:t>
            </a:r>
            <a:r>
              <a:rPr lang="en-US" sz="1700" b="0" i="1" dirty="0" err="1">
                <a:effectLst/>
              </a:rPr>
              <a:t>antropologie</a:t>
            </a:r>
            <a:r>
              <a:rPr lang="en-US" sz="1700" b="0" i="1" dirty="0">
                <a:effectLst/>
              </a:rPr>
              <a:t> </a:t>
            </a:r>
            <a:r>
              <a:rPr lang="en-US" sz="1700" b="0" i="1" dirty="0" err="1">
                <a:effectLst/>
              </a:rPr>
              <a:t>biologické</a:t>
            </a:r>
            <a:r>
              <a:rPr lang="en-US" sz="1700" b="0" i="1" dirty="0">
                <a:effectLst/>
              </a:rPr>
              <a:t> - </a:t>
            </a:r>
            <a:r>
              <a:rPr lang="en-US" sz="1700" b="0" i="1" dirty="0" err="1">
                <a:effectLst/>
              </a:rPr>
              <a:t>sociální</a:t>
            </a:r>
            <a:r>
              <a:rPr lang="en-US" sz="1700" b="0" i="1" dirty="0">
                <a:effectLst/>
              </a:rPr>
              <a:t> - </a:t>
            </a:r>
            <a:r>
              <a:rPr lang="en-US" sz="1700" b="0" i="1" dirty="0" err="1">
                <a:effectLst/>
              </a:rPr>
              <a:t>kulturní</a:t>
            </a:r>
            <a:r>
              <a:rPr lang="en-US" sz="1700" b="0" i="1" dirty="0">
                <a:effectLst/>
              </a:rPr>
              <a:t>: </a:t>
            </a:r>
            <a:r>
              <a:rPr lang="en-US" sz="1700" b="0" i="1" dirty="0" err="1">
                <a:effectLst/>
              </a:rPr>
              <a:t>Modulové</a:t>
            </a:r>
            <a:r>
              <a:rPr lang="en-US" sz="1700" b="0" i="1" dirty="0">
                <a:effectLst/>
              </a:rPr>
              <a:t> </a:t>
            </a:r>
            <a:r>
              <a:rPr lang="en-US" sz="1700" b="0" i="1" dirty="0" err="1">
                <a:effectLst/>
              </a:rPr>
              <a:t>učební</a:t>
            </a:r>
            <a:r>
              <a:rPr lang="en-US" sz="1700" b="0" i="1" dirty="0">
                <a:effectLst/>
              </a:rPr>
              <a:t> </a:t>
            </a:r>
            <a:r>
              <a:rPr lang="en-US" sz="1700" b="0" i="1" dirty="0" err="1">
                <a:effectLst/>
              </a:rPr>
              <a:t>texty</a:t>
            </a:r>
            <a:r>
              <a:rPr lang="en-US" sz="1700" b="0" i="1" dirty="0">
                <a:effectLst/>
              </a:rPr>
              <a:t> pro </a:t>
            </a:r>
            <a:r>
              <a:rPr lang="en-US" sz="1700" b="0" i="1" dirty="0" err="1">
                <a:effectLst/>
              </a:rPr>
              <a:t>studenty</a:t>
            </a:r>
            <a:r>
              <a:rPr lang="en-US" sz="1700" b="0" i="1" dirty="0">
                <a:effectLst/>
              </a:rPr>
              <a:t> </a:t>
            </a:r>
            <a:r>
              <a:rPr lang="en-US" sz="1700" b="0" i="1" dirty="0" err="1">
                <a:effectLst/>
              </a:rPr>
              <a:t>antropologie</a:t>
            </a:r>
            <a:r>
              <a:rPr lang="en-US" sz="1700" b="0" i="1" dirty="0">
                <a:effectLst/>
              </a:rPr>
              <a:t> a "</a:t>
            </a:r>
            <a:r>
              <a:rPr lang="en-US" sz="1700" b="0" i="1" dirty="0" err="1">
                <a:effectLst/>
              </a:rPr>
              <a:t>příbuzných</a:t>
            </a:r>
            <a:r>
              <a:rPr lang="en-US" sz="1700" b="0" i="1" dirty="0">
                <a:effectLst/>
              </a:rPr>
              <a:t> </a:t>
            </a:r>
            <a:r>
              <a:rPr lang="en-US" sz="1700" b="0" i="1" dirty="0" err="1">
                <a:effectLst/>
              </a:rPr>
              <a:t>oborů</a:t>
            </a:r>
            <a:r>
              <a:rPr lang="en-US" sz="1700" b="0" i="1" dirty="0">
                <a:effectLst/>
              </a:rPr>
              <a:t>"</a:t>
            </a:r>
            <a:r>
              <a:rPr lang="en-US" sz="1700" b="0" i="0" dirty="0">
                <a:effectLst/>
              </a:rPr>
              <a:t>. Brno: </a:t>
            </a:r>
            <a:r>
              <a:rPr lang="en-US" sz="1700" b="0" i="0" dirty="0" err="1">
                <a:effectLst/>
              </a:rPr>
              <a:t>Nadace</a:t>
            </a:r>
            <a:r>
              <a:rPr lang="en-US" sz="1700" b="0" i="0" dirty="0">
                <a:effectLst/>
              </a:rPr>
              <a:t> Universitas : </a:t>
            </a:r>
            <a:r>
              <a:rPr lang="en-US" sz="1700" b="0" i="0" dirty="0" err="1">
                <a:effectLst/>
              </a:rPr>
              <a:t>Akademické</a:t>
            </a:r>
            <a:r>
              <a:rPr lang="en-US" sz="1700" b="0" i="0" dirty="0">
                <a:effectLst/>
              </a:rPr>
              <a:t> </a:t>
            </a:r>
            <a:r>
              <a:rPr lang="en-US" sz="1700" b="0" i="0" dirty="0" err="1">
                <a:effectLst/>
              </a:rPr>
              <a:t>nakladatelství</a:t>
            </a:r>
            <a:r>
              <a:rPr lang="en-US" sz="1700" b="0" i="0" dirty="0">
                <a:effectLst/>
              </a:rPr>
              <a:t> CERM.</a:t>
            </a:r>
            <a:endParaRPr lang="en-US" sz="17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12" descr="Anatomie pro antropology II Splanchnologie | MUNISHOP">
            <a:extLst>
              <a:ext uri="{FF2B5EF4-FFF2-40B4-BE49-F238E27FC236}">
                <a16:creationId xmlns:a16="http://schemas.microsoft.com/office/drawing/2014/main" id="{75525660-FAD1-41D9-9A32-5562B801A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2486" y="321734"/>
            <a:ext cx="2041161" cy="273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Prezentace aplikace PowerPoint">
            <a:extLst>
              <a:ext uri="{FF2B5EF4-FFF2-40B4-BE49-F238E27FC236}">
                <a16:creationId xmlns:a16="http://schemas.microsoft.com/office/drawing/2014/main" id="{34B1208B-0E02-402B-B847-E37DCF356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5348" r="8787" b="7209"/>
          <a:stretch/>
        </p:blipFill>
        <p:spPr bwMode="auto">
          <a:xfrm>
            <a:off x="9702053" y="321734"/>
            <a:ext cx="1965761" cy="273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NATOMIE 3., DRUHÉ, UPRAVENÉ A DOPLNĚNÉ VYDÁNÍ | vysoké školy | učebnice |  odborná literatura na Vsechny Knihy.cz | Vsechny Knihy.cz">
            <a:extLst>
              <a:ext uri="{FF2B5EF4-FFF2-40B4-BE49-F238E27FC236}">
                <a16:creationId xmlns:a16="http://schemas.microsoft.com/office/drawing/2014/main" id="{8B7032F6-CECB-419D-B599-4799C91C2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1383" y="3796452"/>
            <a:ext cx="1945233" cy="255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653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C7E7AED-361E-4116-BC6F-FDF72DC9FC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79" t="36167" r="4173" b="30334"/>
          <a:stretch/>
        </p:blipFill>
        <p:spPr>
          <a:xfrm>
            <a:off x="8056209" y="3653797"/>
            <a:ext cx="3916661" cy="277200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59F36B3-D5AB-49D7-ACE2-9CE3A605F9A5}"/>
              </a:ext>
            </a:extLst>
          </p:cNvPr>
          <p:cNvSpPr txBox="1"/>
          <p:nvPr/>
        </p:nvSpPr>
        <p:spPr>
          <a:xfrm>
            <a:off x="1806766" y="187287"/>
            <a:ext cx="659910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Medulla</a:t>
            </a:r>
            <a:r>
              <a:rPr lang="cs-CZ" sz="2000" b="1" i="1" dirty="0"/>
              <a:t> </a:t>
            </a:r>
            <a:r>
              <a:rPr lang="cs-CZ" sz="2000" b="1" i="1" dirty="0" err="1"/>
              <a:t>spinalis</a:t>
            </a:r>
            <a:r>
              <a:rPr lang="cs-CZ" sz="2000" b="1" i="1" dirty="0"/>
              <a:t> – </a:t>
            </a:r>
            <a:r>
              <a:rPr lang="cs-CZ" sz="2000" b="1" i="1" dirty="0" err="1"/>
              <a:t>substantia</a:t>
            </a:r>
            <a:r>
              <a:rPr lang="cs-CZ" sz="2000" b="1" i="1" dirty="0"/>
              <a:t> alba </a:t>
            </a:r>
            <a:r>
              <a:rPr lang="cs-CZ" sz="2000" b="1" i="1" dirty="0" err="1"/>
              <a:t>medullae</a:t>
            </a:r>
            <a:r>
              <a:rPr lang="cs-CZ" sz="2000" b="1" i="1" dirty="0"/>
              <a:t> </a:t>
            </a:r>
            <a:r>
              <a:rPr lang="cs-CZ" sz="2000" b="1" i="1" dirty="0" err="1"/>
              <a:t>spinalis</a:t>
            </a:r>
            <a:endParaRPr lang="cs-CZ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systém ascendentních a descendentních i asociačních drah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komunikace mezi míchou a vyššími etážemi CNS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svazky: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funiculus</a:t>
            </a:r>
            <a:r>
              <a:rPr lang="cs-CZ" b="1" i="1" dirty="0"/>
              <a:t> </a:t>
            </a:r>
            <a:r>
              <a:rPr lang="cs-CZ" b="1" i="1" dirty="0" err="1"/>
              <a:t>anterior</a:t>
            </a:r>
            <a:r>
              <a:rPr lang="cs-CZ" b="1" i="1" dirty="0"/>
              <a:t> et </a:t>
            </a:r>
            <a:r>
              <a:rPr lang="cs-CZ" b="1" i="1" dirty="0" err="1"/>
              <a:t>lateralis</a:t>
            </a:r>
            <a:r>
              <a:rPr lang="cs-CZ" b="1" i="1" dirty="0"/>
              <a:t> </a:t>
            </a:r>
            <a:r>
              <a:rPr lang="cs-CZ" dirty="0"/>
              <a:t>(ascendentní)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spinothalamicus</a:t>
            </a:r>
            <a:r>
              <a:rPr lang="cs-CZ" b="1" i="1" dirty="0"/>
              <a:t> </a:t>
            </a:r>
            <a:r>
              <a:rPr lang="cs-CZ" dirty="0"/>
              <a:t>– senzitivní, hrubá kožní citlivost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spinocerebellaris</a:t>
            </a:r>
            <a:r>
              <a:rPr lang="cs-CZ" b="1" i="1" dirty="0"/>
              <a:t> </a:t>
            </a:r>
            <a:r>
              <a:rPr lang="cs-CZ" b="1" i="1" dirty="0" err="1"/>
              <a:t>anterior</a:t>
            </a:r>
            <a:r>
              <a:rPr lang="cs-CZ" dirty="0"/>
              <a:t> – </a:t>
            </a:r>
            <a:r>
              <a:rPr lang="cs-CZ" dirty="0" err="1"/>
              <a:t>propriocepce</a:t>
            </a:r>
            <a:r>
              <a:rPr lang="cs-CZ" dirty="0"/>
              <a:t>, senzitivní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spinocerebellaris</a:t>
            </a:r>
            <a:r>
              <a:rPr lang="cs-CZ" b="1" i="1" dirty="0"/>
              <a:t> </a:t>
            </a:r>
            <a:r>
              <a:rPr lang="cs-CZ" b="1" i="1" dirty="0" err="1"/>
              <a:t>anterior</a:t>
            </a:r>
            <a:r>
              <a:rPr lang="cs-CZ" b="1" i="1" dirty="0"/>
              <a:t> </a:t>
            </a:r>
            <a:r>
              <a:rPr lang="cs-CZ" dirty="0"/>
              <a:t>–</a:t>
            </a:r>
            <a:r>
              <a:rPr lang="cs-CZ" dirty="0" err="1"/>
              <a:t>propriocepce</a:t>
            </a:r>
            <a:r>
              <a:rPr lang="cs-CZ" dirty="0"/>
              <a:t>, senzitivní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spinoolovaris</a:t>
            </a:r>
            <a:endParaRPr lang="cs-CZ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funiculus</a:t>
            </a:r>
            <a:r>
              <a:rPr lang="cs-CZ" b="1" i="1" dirty="0"/>
              <a:t> </a:t>
            </a:r>
            <a:r>
              <a:rPr lang="cs-CZ" b="1" i="1" dirty="0" err="1"/>
              <a:t>anterior</a:t>
            </a:r>
            <a:r>
              <a:rPr lang="cs-CZ" b="1" i="1" dirty="0"/>
              <a:t> et </a:t>
            </a:r>
            <a:r>
              <a:rPr lang="cs-CZ" b="1" i="1" dirty="0" err="1"/>
              <a:t>lateralis</a:t>
            </a:r>
            <a:r>
              <a:rPr lang="cs-CZ" b="1" i="1" dirty="0"/>
              <a:t> </a:t>
            </a:r>
            <a:r>
              <a:rPr lang="cs-CZ" dirty="0"/>
              <a:t>(descendentní)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corticospinalis</a:t>
            </a:r>
            <a:r>
              <a:rPr lang="cs-CZ" b="1" i="1" dirty="0"/>
              <a:t> (</a:t>
            </a:r>
            <a:r>
              <a:rPr lang="cs-CZ" b="1" i="1" dirty="0" err="1"/>
              <a:t>anterior</a:t>
            </a:r>
            <a:r>
              <a:rPr lang="cs-CZ" b="1" i="1" dirty="0"/>
              <a:t> et </a:t>
            </a:r>
            <a:r>
              <a:rPr lang="cs-CZ" b="1" i="1" dirty="0" err="1"/>
              <a:t>lateralis</a:t>
            </a:r>
            <a:r>
              <a:rPr lang="cs-CZ" b="1" i="1" dirty="0"/>
              <a:t> </a:t>
            </a:r>
            <a:r>
              <a:rPr lang="cs-CZ" dirty="0"/>
              <a:t>– </a:t>
            </a:r>
            <a:r>
              <a:rPr lang="cs-CZ" dirty="0" err="1"/>
              <a:t>somatomotorické</a:t>
            </a:r>
            <a:endParaRPr lang="cs-CZ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reticulospinalis</a:t>
            </a:r>
            <a:r>
              <a:rPr lang="cs-CZ" b="1" i="1" dirty="0"/>
              <a:t> </a:t>
            </a:r>
            <a:r>
              <a:rPr lang="cs-CZ" dirty="0"/>
              <a:t>– </a:t>
            </a:r>
            <a:r>
              <a:rPr lang="cs-CZ" dirty="0" err="1"/>
              <a:t>somatomotorické</a:t>
            </a:r>
            <a:endParaRPr lang="cs-CZ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rubrospinalis</a:t>
            </a:r>
            <a:r>
              <a:rPr lang="cs-CZ" b="1" i="1" dirty="0"/>
              <a:t> </a:t>
            </a:r>
            <a:r>
              <a:rPr lang="cs-CZ" dirty="0"/>
              <a:t>– </a:t>
            </a:r>
            <a:r>
              <a:rPr lang="cs-CZ" dirty="0" err="1"/>
              <a:t>somatomotorické</a:t>
            </a:r>
            <a:endParaRPr lang="cs-CZ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vestibulospinalis</a:t>
            </a:r>
            <a:r>
              <a:rPr lang="cs-CZ" b="1" i="1" dirty="0"/>
              <a:t> </a:t>
            </a:r>
            <a:r>
              <a:rPr lang="cs-CZ" dirty="0"/>
              <a:t>– </a:t>
            </a:r>
            <a:r>
              <a:rPr lang="cs-CZ" dirty="0" err="1"/>
              <a:t>somatomotorické</a:t>
            </a:r>
            <a:endParaRPr lang="cs-CZ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tectospinalis</a:t>
            </a:r>
            <a:r>
              <a:rPr lang="cs-CZ" b="1" i="1" dirty="0"/>
              <a:t> </a:t>
            </a:r>
            <a:r>
              <a:rPr lang="cs-CZ" dirty="0"/>
              <a:t>– </a:t>
            </a:r>
            <a:r>
              <a:rPr lang="cs-CZ" dirty="0" err="1"/>
              <a:t>somatomotorické</a:t>
            </a:r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funiculus</a:t>
            </a:r>
            <a:r>
              <a:rPr lang="cs-CZ" b="1" i="1" dirty="0"/>
              <a:t> </a:t>
            </a:r>
            <a:r>
              <a:rPr lang="cs-CZ" b="1" i="1" dirty="0" err="1"/>
              <a:t>posterior</a:t>
            </a:r>
            <a:endParaRPr lang="cs-CZ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senzitivní – </a:t>
            </a: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spinobulbaris</a:t>
            </a:r>
            <a:r>
              <a:rPr lang="cs-CZ" b="1" i="1" dirty="0"/>
              <a:t> </a:t>
            </a:r>
            <a:r>
              <a:rPr lang="cs-CZ" dirty="0"/>
              <a:t>– jemná kožní citlivost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visceromotorická</a:t>
            </a:r>
            <a:r>
              <a:rPr lang="cs-CZ" dirty="0"/>
              <a:t> (sympatikus a parasympatikus) – </a:t>
            </a:r>
            <a:r>
              <a:rPr lang="cs-CZ" b="1" i="1" dirty="0" err="1"/>
              <a:t>fasciculus</a:t>
            </a:r>
            <a:r>
              <a:rPr lang="cs-CZ" b="1" i="1" dirty="0"/>
              <a:t> </a:t>
            </a:r>
            <a:r>
              <a:rPr lang="cs-CZ" b="1" i="1" dirty="0" err="1"/>
              <a:t>longitudinalis</a:t>
            </a:r>
            <a:r>
              <a:rPr lang="cs-CZ" b="1" i="1" dirty="0"/>
              <a:t> dorsalis</a:t>
            </a:r>
            <a:r>
              <a:rPr lang="cs-CZ" dirty="0"/>
              <a:t>, jinak roztříštěné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BFE2E6BC-EF4B-4694-A769-AB8647E949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30333" r="2988" b="44500"/>
          <a:stretch/>
        </p:blipFill>
        <p:spPr>
          <a:xfrm>
            <a:off x="8051009" y="45000"/>
            <a:ext cx="3921861" cy="3384000"/>
          </a:xfrm>
          <a:prstGeom prst="rect">
            <a:avLst/>
          </a:prstGeom>
        </p:spPr>
      </p:pic>
      <p:sp>
        <p:nvSpPr>
          <p:cNvPr id="8" name="Šipka: doprava 7">
            <a:extLst>
              <a:ext uri="{FF2B5EF4-FFF2-40B4-BE49-F238E27FC236}">
                <a16:creationId xmlns:a16="http://schemas.microsoft.com/office/drawing/2014/main" id="{0D965F76-E8CC-475F-BDC3-C595AACD845A}"/>
              </a:ext>
            </a:extLst>
          </p:cNvPr>
          <p:cNvSpPr/>
          <p:nvPr/>
        </p:nvSpPr>
        <p:spPr>
          <a:xfrm rot="3619729">
            <a:off x="8728220" y="3578751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40F84E96-80E1-4EC4-B3E4-90655E44495E}"/>
              </a:ext>
            </a:extLst>
          </p:cNvPr>
          <p:cNvSpPr/>
          <p:nvPr/>
        </p:nvSpPr>
        <p:spPr>
          <a:xfrm rot="19956994">
            <a:off x="7601956" y="6080431"/>
            <a:ext cx="1710609" cy="451761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EDA02B9A-6B02-4B7C-878D-7D92D3895DB7}"/>
              </a:ext>
            </a:extLst>
          </p:cNvPr>
          <p:cNvSpPr/>
          <p:nvPr/>
        </p:nvSpPr>
        <p:spPr>
          <a:xfrm rot="21356586">
            <a:off x="7127638" y="5306796"/>
            <a:ext cx="1502014" cy="303959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B234CDA8-CB5A-4042-9F6E-AECA8E376FCD}"/>
              </a:ext>
            </a:extLst>
          </p:cNvPr>
          <p:cNvSpPr/>
          <p:nvPr/>
        </p:nvSpPr>
        <p:spPr>
          <a:xfrm rot="2984116">
            <a:off x="7225710" y="4042202"/>
            <a:ext cx="1418950" cy="333956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796E7814-4496-4AFD-8986-26A1F1CB448B}"/>
              </a:ext>
            </a:extLst>
          </p:cNvPr>
          <p:cNvSpPr/>
          <p:nvPr/>
        </p:nvSpPr>
        <p:spPr>
          <a:xfrm rot="10369989">
            <a:off x="9765938" y="5649424"/>
            <a:ext cx="1357284" cy="318765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DE5F6D54-010A-4996-BF79-6B302D998F62}"/>
              </a:ext>
            </a:extLst>
          </p:cNvPr>
          <p:cNvSpPr/>
          <p:nvPr/>
        </p:nvSpPr>
        <p:spPr>
          <a:xfrm rot="4602834">
            <a:off x="7912830" y="3529880"/>
            <a:ext cx="1515325" cy="276883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DFCA3334-90E8-4BF1-A8AB-E027627BBFAB}"/>
              </a:ext>
            </a:extLst>
          </p:cNvPr>
          <p:cNvSpPr/>
          <p:nvPr/>
        </p:nvSpPr>
        <p:spPr>
          <a:xfrm rot="7560130">
            <a:off x="8856165" y="4890238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D3DC6788-AC70-4ADE-9CC0-C988B47D7D96}"/>
              </a:ext>
            </a:extLst>
          </p:cNvPr>
          <p:cNvSpPr/>
          <p:nvPr/>
        </p:nvSpPr>
        <p:spPr>
          <a:xfrm rot="7953970">
            <a:off x="8776211" y="4682773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F96725DF-0AD6-4E36-B58D-428735E1DB32}"/>
              </a:ext>
            </a:extLst>
          </p:cNvPr>
          <p:cNvSpPr/>
          <p:nvPr/>
        </p:nvSpPr>
        <p:spPr>
          <a:xfrm rot="15193780">
            <a:off x="9184965" y="6380930"/>
            <a:ext cx="1021571" cy="383146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C9905158-F638-48D9-80CB-6B417D863D74}"/>
              </a:ext>
            </a:extLst>
          </p:cNvPr>
          <p:cNvSpPr/>
          <p:nvPr/>
        </p:nvSpPr>
        <p:spPr>
          <a:xfrm rot="8671880">
            <a:off x="9764478" y="5254511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17E0250-6306-4CB1-8487-373EA68973FF}"/>
              </a:ext>
            </a:extLst>
          </p:cNvPr>
          <p:cNvSpPr txBox="1"/>
          <p:nvPr/>
        </p:nvSpPr>
        <p:spPr>
          <a:xfrm rot="3641332">
            <a:off x="8664036" y="3840999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spinobulbaris</a:t>
            </a:r>
            <a:endParaRPr lang="cs-CZ" sz="800" i="1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5089407-F4A2-488F-A998-F8B6C98859AC}"/>
              </a:ext>
            </a:extLst>
          </p:cNvPr>
          <p:cNvSpPr txBox="1"/>
          <p:nvPr/>
        </p:nvSpPr>
        <p:spPr>
          <a:xfrm rot="4593714">
            <a:off x="7992990" y="3569632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coticospinalis</a:t>
            </a:r>
            <a:r>
              <a:rPr lang="cs-CZ" sz="800" i="1" dirty="0"/>
              <a:t> </a:t>
            </a:r>
            <a:r>
              <a:rPr lang="cs-CZ" sz="800" i="1" dirty="0" err="1"/>
              <a:t>anterior</a:t>
            </a:r>
            <a:endParaRPr lang="cs-CZ" sz="800" i="1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C74BE4B-B618-447D-8AA6-476942FE117D}"/>
              </a:ext>
            </a:extLst>
          </p:cNvPr>
          <p:cNvSpPr txBox="1"/>
          <p:nvPr/>
        </p:nvSpPr>
        <p:spPr>
          <a:xfrm rot="21383835">
            <a:off x="7183438" y="5341499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spinocerebellaris</a:t>
            </a:r>
            <a:r>
              <a:rPr lang="cs-CZ" sz="800" i="1" dirty="0"/>
              <a:t> </a:t>
            </a:r>
            <a:r>
              <a:rPr lang="cs-CZ" sz="800" i="1" dirty="0" err="1"/>
              <a:t>anterior</a:t>
            </a:r>
            <a:endParaRPr lang="cs-CZ" sz="800" i="1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0BF6203-72FA-4488-84B7-831002A55807}"/>
              </a:ext>
            </a:extLst>
          </p:cNvPr>
          <p:cNvSpPr txBox="1"/>
          <p:nvPr/>
        </p:nvSpPr>
        <p:spPr>
          <a:xfrm rot="3032004">
            <a:off x="7222186" y="4063025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spinocerebellaris</a:t>
            </a:r>
            <a:r>
              <a:rPr lang="cs-CZ" sz="800" i="1" dirty="0"/>
              <a:t> </a:t>
            </a:r>
            <a:r>
              <a:rPr lang="cs-CZ" sz="800" i="1" dirty="0" err="1"/>
              <a:t>posterior</a:t>
            </a:r>
            <a:endParaRPr lang="cs-CZ" sz="800" i="1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FD5A82F-5628-47D3-B04A-F0EECC090D9A}"/>
              </a:ext>
            </a:extLst>
          </p:cNvPr>
          <p:cNvSpPr txBox="1"/>
          <p:nvPr/>
        </p:nvSpPr>
        <p:spPr>
          <a:xfrm rot="19954898">
            <a:off x="7666824" y="6121326"/>
            <a:ext cx="156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spinothalamicus</a:t>
            </a:r>
            <a:r>
              <a:rPr lang="cs-CZ" sz="800" i="1" dirty="0"/>
              <a:t> </a:t>
            </a:r>
            <a:r>
              <a:rPr lang="cs-CZ" sz="800" i="1" dirty="0" err="1"/>
              <a:t>an</a:t>
            </a:r>
            <a:r>
              <a:rPr lang="cs-CZ" sz="800" i="1" dirty="0"/>
              <a:t>. et lat., </a:t>
            </a:r>
            <a:r>
              <a:rPr lang="cs-CZ" sz="800" i="1" dirty="0" err="1"/>
              <a:t>spinotectalis</a:t>
            </a:r>
            <a:r>
              <a:rPr lang="cs-CZ" sz="800" i="1" dirty="0"/>
              <a:t> et </a:t>
            </a:r>
            <a:r>
              <a:rPr lang="cs-CZ" sz="800" i="1" dirty="0" err="1"/>
              <a:t>spinoreticularis</a:t>
            </a:r>
            <a:endParaRPr lang="cs-CZ" sz="800" i="1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3A3A1E6C-FB72-4E17-84DE-194B15232F96}"/>
              </a:ext>
            </a:extLst>
          </p:cNvPr>
          <p:cNvSpPr txBox="1"/>
          <p:nvPr/>
        </p:nvSpPr>
        <p:spPr>
          <a:xfrm rot="19005337">
            <a:off x="8807439" y="4493493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rubrospinalis</a:t>
            </a:r>
            <a:endParaRPr lang="cs-CZ" sz="800" i="1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5BFE6C0-2212-48B3-900C-F71669950AA8}"/>
              </a:ext>
            </a:extLst>
          </p:cNvPr>
          <p:cNvSpPr txBox="1"/>
          <p:nvPr/>
        </p:nvSpPr>
        <p:spPr>
          <a:xfrm rot="18461834">
            <a:off x="8850628" y="4659578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reticulospinalis</a:t>
            </a:r>
            <a:endParaRPr lang="cs-CZ" sz="800" i="1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9F0A372B-8EF7-4098-95FA-16E9521CF625}"/>
              </a:ext>
            </a:extLst>
          </p:cNvPr>
          <p:cNvSpPr txBox="1"/>
          <p:nvPr/>
        </p:nvSpPr>
        <p:spPr>
          <a:xfrm rot="4414102">
            <a:off x="9226275" y="6506421"/>
            <a:ext cx="1022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vestibulospinalis</a:t>
            </a:r>
            <a:r>
              <a:rPr lang="cs-CZ" sz="800" i="1" dirty="0"/>
              <a:t> med. et lat.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C03398DD-C37E-45F1-9886-80DB01F62000}"/>
              </a:ext>
            </a:extLst>
          </p:cNvPr>
          <p:cNvSpPr txBox="1"/>
          <p:nvPr/>
        </p:nvSpPr>
        <p:spPr>
          <a:xfrm rot="21091868">
            <a:off x="9908259" y="5667236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corticospinalis</a:t>
            </a:r>
            <a:r>
              <a:rPr lang="cs-CZ" sz="800" i="1" dirty="0"/>
              <a:t> </a:t>
            </a:r>
            <a:r>
              <a:rPr lang="cs-CZ" sz="800" i="1" dirty="0" err="1"/>
              <a:t>anterior</a:t>
            </a:r>
            <a:endParaRPr lang="cs-CZ" sz="800" i="1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16B0F641-FA1A-4573-BDD8-70649401C339}"/>
              </a:ext>
            </a:extLst>
          </p:cNvPr>
          <p:cNvSpPr txBox="1"/>
          <p:nvPr/>
        </p:nvSpPr>
        <p:spPr>
          <a:xfrm rot="19556644">
            <a:off x="9871745" y="5079907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tectospinalis</a:t>
            </a:r>
            <a:endParaRPr lang="cs-CZ" sz="800" i="1" dirty="0"/>
          </a:p>
        </p:txBody>
      </p:sp>
    </p:spTree>
    <p:extLst>
      <p:ext uri="{BB962C8B-B14F-4D97-AF65-F5344CB8AC3E}">
        <p14:creationId xmlns:p14="http://schemas.microsoft.com/office/powerpoint/2010/main" val="1190920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A87C7A88-F177-473A-B1A2-95C0126C4C2F}"/>
              </a:ext>
            </a:extLst>
          </p:cNvPr>
          <p:cNvGrpSpPr>
            <a:grpSpLocks noChangeAspect="1"/>
          </p:cNvGrpSpPr>
          <p:nvPr/>
        </p:nvGrpSpPr>
        <p:grpSpPr>
          <a:xfrm>
            <a:off x="8556171" y="1586203"/>
            <a:ext cx="3252217" cy="4716000"/>
            <a:chOff x="8826759" y="1418252"/>
            <a:chExt cx="2780523" cy="4021494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A6B4D8A5-B216-4D23-ACD1-F1119128D1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63" t="22449" r="6543" b="18911"/>
            <a:stretch/>
          </p:blipFill>
          <p:spPr>
            <a:xfrm>
              <a:off x="8845422" y="1418252"/>
              <a:ext cx="2761860" cy="4021494"/>
            </a:xfrm>
            <a:prstGeom prst="rect">
              <a:avLst/>
            </a:prstGeom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ED1C25AB-AF9A-411A-A9F4-44B79B24BA1F}"/>
                </a:ext>
              </a:extLst>
            </p:cNvPr>
            <p:cNvSpPr/>
            <p:nvPr/>
          </p:nvSpPr>
          <p:spPr>
            <a:xfrm>
              <a:off x="8826759" y="3023118"/>
              <a:ext cx="139959" cy="11010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6151661-5F99-448E-A79B-040B07729761}"/>
              </a:ext>
            </a:extLst>
          </p:cNvPr>
          <p:cNvSpPr txBox="1"/>
          <p:nvPr/>
        </p:nvSpPr>
        <p:spPr>
          <a:xfrm>
            <a:off x="1648397" y="228123"/>
            <a:ext cx="9166035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Truncus</a:t>
            </a:r>
            <a:r>
              <a:rPr lang="cs-CZ" sz="2000" b="1" i="1" dirty="0"/>
              <a:t> </a:t>
            </a:r>
            <a:r>
              <a:rPr lang="cs-CZ" sz="2000" b="1" i="1" dirty="0" err="1"/>
              <a:t>cerebri</a:t>
            </a:r>
            <a:r>
              <a:rPr lang="cs-CZ" sz="2000" b="1" i="1" dirty="0"/>
              <a:t> (</a:t>
            </a:r>
            <a:r>
              <a:rPr lang="cs-CZ" sz="2000" b="1" i="1" dirty="0" err="1"/>
              <a:t>encephali</a:t>
            </a:r>
            <a:r>
              <a:rPr lang="cs-CZ" sz="2000" b="1" i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i="1" dirty="0" err="1"/>
              <a:t>substantia</a:t>
            </a:r>
            <a:r>
              <a:rPr lang="cs-CZ" sz="2000" b="1" i="1" dirty="0"/>
              <a:t> </a:t>
            </a:r>
            <a:r>
              <a:rPr lang="cs-CZ" sz="2000" b="1" i="1" dirty="0" err="1"/>
              <a:t>grisea</a:t>
            </a:r>
            <a:endParaRPr lang="cs-CZ" sz="2000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700" dirty="0"/>
              <a:t>jádra hlavových nervů: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origins</a:t>
            </a:r>
            <a:r>
              <a:rPr lang="cs-CZ" sz="1700" b="1" i="1" dirty="0"/>
              <a:t> nervi </a:t>
            </a:r>
            <a:r>
              <a:rPr lang="cs-CZ" sz="1700" b="1" i="1" dirty="0" err="1"/>
              <a:t>oculomotorii</a:t>
            </a:r>
            <a:r>
              <a:rPr lang="cs-CZ" sz="1700" b="1" i="1" dirty="0"/>
              <a:t> </a:t>
            </a:r>
            <a:r>
              <a:rPr lang="cs-CZ" sz="1700" dirty="0"/>
              <a:t>(III) – inervace okohybných svalů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origins</a:t>
            </a:r>
            <a:r>
              <a:rPr lang="cs-CZ" sz="1700" b="1" i="1" dirty="0"/>
              <a:t> nervi </a:t>
            </a:r>
            <a:r>
              <a:rPr lang="cs-CZ" sz="1700" b="1" i="1" dirty="0" err="1"/>
              <a:t>trochlearis</a:t>
            </a:r>
            <a:r>
              <a:rPr lang="cs-CZ" sz="1700" b="1" i="1" dirty="0"/>
              <a:t> </a:t>
            </a:r>
            <a:r>
              <a:rPr lang="cs-CZ" sz="1700" dirty="0"/>
              <a:t>(IV) – inervace okohybných svalů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origins</a:t>
            </a:r>
            <a:r>
              <a:rPr lang="cs-CZ" sz="1700" b="1" i="1" dirty="0"/>
              <a:t> nervi </a:t>
            </a:r>
            <a:r>
              <a:rPr lang="cs-CZ" sz="1700" b="1" i="1" dirty="0" err="1"/>
              <a:t>abducentis</a:t>
            </a:r>
            <a:r>
              <a:rPr lang="cs-CZ" sz="1700" b="1" i="1" dirty="0"/>
              <a:t> </a:t>
            </a:r>
            <a:r>
              <a:rPr lang="cs-CZ" sz="1700" dirty="0"/>
              <a:t>(VI) – inervace okohybných svalů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origins</a:t>
            </a:r>
            <a:r>
              <a:rPr lang="cs-CZ" sz="1700" b="1" i="1" dirty="0"/>
              <a:t> nervi </a:t>
            </a:r>
            <a:r>
              <a:rPr lang="cs-CZ" sz="1700" b="1" i="1" dirty="0" err="1"/>
              <a:t>hypoglossi</a:t>
            </a:r>
            <a:r>
              <a:rPr lang="cs-CZ" sz="1700" b="1" i="1" dirty="0"/>
              <a:t> </a:t>
            </a:r>
            <a:r>
              <a:rPr lang="cs-CZ" sz="1700" dirty="0"/>
              <a:t>(XII)– inervace svalů jazyka)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origins</a:t>
            </a:r>
            <a:r>
              <a:rPr lang="cs-CZ" sz="1700" b="1" i="1" dirty="0"/>
              <a:t> nervi </a:t>
            </a:r>
            <a:r>
              <a:rPr lang="cs-CZ" sz="1700" b="1" i="1" dirty="0" err="1"/>
              <a:t>trigemini</a:t>
            </a:r>
            <a:r>
              <a:rPr lang="cs-CZ" sz="1700" b="1" i="1" dirty="0"/>
              <a:t> </a:t>
            </a:r>
            <a:r>
              <a:rPr lang="cs-CZ" sz="1700" dirty="0"/>
              <a:t>(V) – inervace žvýkacích svalů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origins</a:t>
            </a:r>
            <a:r>
              <a:rPr lang="cs-CZ" sz="1700" b="1" i="1" dirty="0"/>
              <a:t> nervi </a:t>
            </a:r>
            <a:r>
              <a:rPr lang="cs-CZ" sz="1700" b="1" i="1" dirty="0" err="1"/>
              <a:t>facialis</a:t>
            </a:r>
            <a:r>
              <a:rPr lang="cs-CZ" sz="1700" b="1" i="1" dirty="0"/>
              <a:t> </a:t>
            </a:r>
            <a:r>
              <a:rPr lang="cs-CZ" sz="1700" dirty="0"/>
              <a:t>(VII) – inervace mimických svalů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origins</a:t>
            </a:r>
            <a:r>
              <a:rPr lang="cs-CZ" sz="1700" b="1" i="1" dirty="0"/>
              <a:t> nervi </a:t>
            </a:r>
            <a:r>
              <a:rPr lang="cs-CZ" sz="1700" b="1" i="1" dirty="0" err="1"/>
              <a:t>glossopharyngei</a:t>
            </a:r>
            <a:r>
              <a:rPr lang="cs-CZ" sz="1700" b="1" i="1" dirty="0"/>
              <a:t> </a:t>
            </a:r>
            <a:r>
              <a:rPr lang="cs-CZ" sz="1700" dirty="0"/>
              <a:t>(IX)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origins</a:t>
            </a:r>
            <a:r>
              <a:rPr lang="cs-CZ" sz="1700" b="1" i="1" dirty="0"/>
              <a:t> nervi </a:t>
            </a:r>
            <a:r>
              <a:rPr lang="cs-CZ" sz="1700" b="1" i="1" dirty="0" err="1"/>
              <a:t>vagi</a:t>
            </a:r>
            <a:r>
              <a:rPr lang="cs-CZ" sz="1700" b="1" i="1" dirty="0"/>
              <a:t> </a:t>
            </a:r>
            <a:r>
              <a:rPr lang="cs-CZ" sz="1700" dirty="0"/>
              <a:t>(X)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origins</a:t>
            </a:r>
            <a:r>
              <a:rPr lang="cs-CZ" sz="1700" b="1" i="1" dirty="0"/>
              <a:t> nervi </a:t>
            </a:r>
            <a:r>
              <a:rPr lang="cs-CZ" sz="1700" b="1" i="1" dirty="0" err="1"/>
              <a:t>accessorii</a:t>
            </a:r>
            <a:r>
              <a:rPr lang="cs-CZ" sz="1700" b="1" i="1" dirty="0"/>
              <a:t> </a:t>
            </a:r>
            <a:r>
              <a:rPr lang="cs-CZ" sz="1700" dirty="0"/>
              <a:t>(XI)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700" dirty="0" err="1"/>
              <a:t>visceromotorická</a:t>
            </a:r>
            <a:r>
              <a:rPr lang="cs-CZ" sz="1700" dirty="0"/>
              <a:t> – parasympatická: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parasympathicus</a:t>
            </a:r>
            <a:r>
              <a:rPr lang="cs-CZ" sz="1700" b="1" i="1" dirty="0"/>
              <a:t> nervi </a:t>
            </a:r>
            <a:r>
              <a:rPr lang="cs-CZ" sz="1700" b="1" i="1" dirty="0" err="1"/>
              <a:t>oculomotorii</a:t>
            </a:r>
            <a:endParaRPr lang="cs-CZ" sz="1700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parasympathicus</a:t>
            </a:r>
            <a:r>
              <a:rPr lang="cs-CZ" sz="1700" b="1" i="1" dirty="0"/>
              <a:t> nervi </a:t>
            </a:r>
            <a:r>
              <a:rPr lang="cs-CZ" sz="1700" b="1" i="1" dirty="0" err="1"/>
              <a:t>facialis</a:t>
            </a:r>
            <a:endParaRPr lang="cs-CZ" sz="1700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parasympathicus</a:t>
            </a:r>
            <a:r>
              <a:rPr lang="cs-CZ" sz="1700" b="1" i="1" dirty="0"/>
              <a:t> nervi </a:t>
            </a:r>
            <a:r>
              <a:rPr lang="cs-CZ" sz="1700" b="1" i="1" dirty="0" err="1"/>
              <a:t>glossopharyngei</a:t>
            </a:r>
            <a:endParaRPr lang="cs-CZ" sz="1700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parasympathicus</a:t>
            </a:r>
            <a:r>
              <a:rPr lang="cs-CZ" sz="1700" b="1" i="1" dirty="0"/>
              <a:t> nervi </a:t>
            </a:r>
            <a:r>
              <a:rPr lang="cs-CZ" sz="1700" b="1" i="1" dirty="0" err="1"/>
              <a:t>vagi</a:t>
            </a:r>
            <a:endParaRPr lang="cs-CZ" sz="1700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700" dirty="0"/>
              <a:t>senzitivní (dostředivá, </a:t>
            </a:r>
            <a:r>
              <a:rPr lang="cs-CZ" sz="1700" dirty="0" err="1"/>
              <a:t>viscerosenzitivní</a:t>
            </a:r>
            <a:r>
              <a:rPr lang="cs-CZ" sz="1700" dirty="0"/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trunci</a:t>
            </a:r>
            <a:r>
              <a:rPr lang="cs-CZ" sz="1700" b="1" i="1" dirty="0"/>
              <a:t> </a:t>
            </a:r>
            <a:r>
              <a:rPr lang="cs-CZ" sz="1700" b="1" i="1" dirty="0" err="1"/>
              <a:t>solitarii</a:t>
            </a:r>
            <a:r>
              <a:rPr lang="cs-CZ" sz="1700" dirty="0"/>
              <a:t> – součástí </a:t>
            </a: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gustatorius</a:t>
            </a:r>
            <a:endParaRPr lang="cs-CZ" sz="1700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700" dirty="0" err="1"/>
              <a:t>somatosenzitivní</a:t>
            </a:r>
            <a:endParaRPr lang="cs-CZ" sz="17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trunci</a:t>
            </a:r>
            <a:r>
              <a:rPr lang="cs-CZ" sz="1700" b="1" i="1" dirty="0"/>
              <a:t> </a:t>
            </a:r>
            <a:r>
              <a:rPr lang="cs-CZ" sz="1700" b="1" i="1" dirty="0" err="1"/>
              <a:t>spinalis</a:t>
            </a:r>
            <a:r>
              <a:rPr lang="cs-CZ" sz="1700" b="1" i="1" dirty="0"/>
              <a:t> nervi </a:t>
            </a:r>
            <a:r>
              <a:rPr lang="cs-CZ" sz="1700" b="1" i="1" dirty="0" err="1"/>
              <a:t>trigemini</a:t>
            </a:r>
            <a:endParaRPr lang="cs-CZ" sz="1700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sensorius</a:t>
            </a:r>
            <a:r>
              <a:rPr lang="cs-CZ" sz="1700" b="1" i="1" dirty="0"/>
              <a:t> </a:t>
            </a:r>
            <a:r>
              <a:rPr lang="cs-CZ" sz="1700" b="1" i="1" dirty="0" err="1"/>
              <a:t>principalis</a:t>
            </a:r>
            <a:r>
              <a:rPr lang="cs-CZ" sz="1700" b="1" i="1" dirty="0"/>
              <a:t> nervi </a:t>
            </a:r>
            <a:r>
              <a:rPr lang="cs-CZ" sz="1700" b="1" i="1" dirty="0" err="1"/>
              <a:t>trigemini</a:t>
            </a:r>
            <a:endParaRPr lang="cs-CZ" sz="1700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trunci</a:t>
            </a:r>
            <a:r>
              <a:rPr lang="cs-CZ" sz="1700" b="1" i="1" dirty="0"/>
              <a:t> </a:t>
            </a:r>
            <a:r>
              <a:rPr lang="cs-CZ" sz="1700" b="1" i="1" dirty="0" err="1"/>
              <a:t>mesencephalicus</a:t>
            </a:r>
            <a:r>
              <a:rPr lang="cs-CZ" sz="1700" b="1" i="1" dirty="0"/>
              <a:t> nervi </a:t>
            </a:r>
            <a:r>
              <a:rPr lang="cs-CZ" sz="1700" b="1" i="1" dirty="0" err="1"/>
              <a:t>trigemini</a:t>
            </a:r>
            <a:endParaRPr lang="cs-CZ" sz="1700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700" dirty="0"/>
              <a:t>senzorická – </a:t>
            </a: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vestibularis</a:t>
            </a:r>
            <a:r>
              <a:rPr lang="cs-CZ" sz="1700" b="1" i="1" dirty="0"/>
              <a:t> </a:t>
            </a:r>
            <a:r>
              <a:rPr lang="cs-CZ" sz="1700" dirty="0"/>
              <a:t>(4x), </a:t>
            </a:r>
            <a:r>
              <a:rPr lang="cs-CZ" sz="1700" b="1" i="1" dirty="0" err="1"/>
              <a:t>nucleus</a:t>
            </a:r>
            <a:r>
              <a:rPr lang="cs-CZ" sz="1700" b="1" i="1" dirty="0"/>
              <a:t> </a:t>
            </a:r>
            <a:r>
              <a:rPr lang="cs-CZ" sz="1700" b="1" i="1" dirty="0" err="1"/>
              <a:t>cochlearis</a:t>
            </a:r>
            <a:r>
              <a:rPr lang="cs-CZ" sz="1700" b="1" i="1" dirty="0"/>
              <a:t> </a:t>
            </a:r>
            <a:r>
              <a:rPr lang="cs-CZ" sz="1700" dirty="0"/>
              <a:t>(2x)</a:t>
            </a: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23CEC120-1988-4D5C-9EC6-CE238AF3B559}"/>
              </a:ext>
            </a:extLst>
          </p:cNvPr>
          <p:cNvSpPr/>
          <p:nvPr/>
        </p:nvSpPr>
        <p:spPr>
          <a:xfrm rot="12302491">
            <a:off x="10979220" y="4476793"/>
            <a:ext cx="1274136" cy="4043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85FF7F5-8C7E-44FA-B79D-9988A0DB12C2}"/>
              </a:ext>
            </a:extLst>
          </p:cNvPr>
          <p:cNvSpPr txBox="1"/>
          <p:nvPr/>
        </p:nvSpPr>
        <p:spPr>
          <a:xfrm rot="1518989">
            <a:off x="11174658" y="4586658"/>
            <a:ext cx="1146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/>
              <a:t>senzorická jádra</a:t>
            </a: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4F1543AA-01D4-4953-B991-B93FC204E52B}"/>
              </a:ext>
            </a:extLst>
          </p:cNvPr>
          <p:cNvSpPr/>
          <p:nvPr/>
        </p:nvSpPr>
        <p:spPr>
          <a:xfrm rot="9224190">
            <a:off x="10800748" y="3307263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A1D1C8B-401F-47C9-8E79-5C9A0B49C970}"/>
              </a:ext>
            </a:extLst>
          </p:cNvPr>
          <p:cNvSpPr txBox="1"/>
          <p:nvPr/>
        </p:nvSpPr>
        <p:spPr>
          <a:xfrm rot="20040688">
            <a:off x="10937292" y="3352811"/>
            <a:ext cx="12361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somatosenzitivní</a:t>
            </a:r>
            <a:r>
              <a:rPr lang="cs-CZ" sz="900" i="1" dirty="0"/>
              <a:t> jádra</a:t>
            </a:r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F3DEDB27-D5A8-4E34-8847-44F6D2365308}"/>
              </a:ext>
            </a:extLst>
          </p:cNvPr>
          <p:cNvSpPr/>
          <p:nvPr/>
        </p:nvSpPr>
        <p:spPr>
          <a:xfrm rot="12057869">
            <a:off x="10645770" y="5113789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981E7A4-072D-4B4B-A275-72E7A9A963B3}"/>
              </a:ext>
            </a:extLst>
          </p:cNvPr>
          <p:cNvSpPr txBox="1"/>
          <p:nvPr/>
        </p:nvSpPr>
        <p:spPr>
          <a:xfrm rot="1274367">
            <a:off x="10856019" y="5196829"/>
            <a:ext cx="11323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viscerosenzitivní</a:t>
            </a:r>
            <a:endParaRPr lang="cs-CZ" sz="900" i="1" dirty="0"/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1D999216-D48C-47AD-BCFD-018C9BE92CBB}"/>
              </a:ext>
            </a:extLst>
          </p:cNvPr>
          <p:cNvSpPr/>
          <p:nvPr/>
        </p:nvSpPr>
        <p:spPr>
          <a:xfrm rot="516440">
            <a:off x="8854737" y="4376868"/>
            <a:ext cx="1364693" cy="438412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83CDF26-D6C0-4F45-B38A-F1946EE1B305}"/>
              </a:ext>
            </a:extLst>
          </p:cNvPr>
          <p:cNvSpPr txBox="1"/>
          <p:nvPr/>
        </p:nvSpPr>
        <p:spPr>
          <a:xfrm rot="481034">
            <a:off x="8957719" y="4457157"/>
            <a:ext cx="10399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i="1" dirty="0" err="1"/>
              <a:t>visceromotorická</a:t>
            </a:r>
            <a:endParaRPr lang="cs-CZ" sz="900" i="1" dirty="0"/>
          </a:p>
        </p:txBody>
      </p:sp>
    </p:spTree>
    <p:extLst>
      <p:ext uri="{BB962C8B-B14F-4D97-AF65-F5344CB8AC3E}">
        <p14:creationId xmlns:p14="http://schemas.microsoft.com/office/powerpoint/2010/main" val="3539313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4FE10B6-FE25-47A8-B8A2-64707E5B2531}"/>
              </a:ext>
            </a:extLst>
          </p:cNvPr>
          <p:cNvSpPr txBox="1"/>
          <p:nvPr/>
        </p:nvSpPr>
        <p:spPr>
          <a:xfrm>
            <a:off x="1707615" y="176889"/>
            <a:ext cx="598477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Medulla</a:t>
            </a:r>
            <a:r>
              <a:rPr lang="cs-CZ" sz="2000" b="1" i="1" dirty="0"/>
              <a:t> </a:t>
            </a:r>
            <a:r>
              <a:rPr lang="cs-CZ" sz="2000" b="1" i="1" dirty="0" err="1"/>
              <a:t>oblongata</a:t>
            </a:r>
            <a:endParaRPr lang="cs-CZ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substantia</a:t>
            </a:r>
            <a:r>
              <a:rPr lang="cs-CZ" b="1" i="1" dirty="0"/>
              <a:t> </a:t>
            </a:r>
            <a:r>
              <a:rPr lang="cs-CZ" b="1" i="1" dirty="0" err="1"/>
              <a:t>grisea</a:t>
            </a:r>
            <a:r>
              <a:rPr lang="cs-CZ" b="1" i="1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jádra hlavových nervů: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originis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nervi 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hypoglossi</a:t>
            </a:r>
            <a:endParaRPr lang="cs-CZ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ambiguus</a:t>
            </a:r>
            <a:endParaRPr lang="cs-CZ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parasympathicus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nervi 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vagi</a:t>
            </a:r>
            <a:endParaRPr lang="cs-CZ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parasympathicus</a:t>
            </a:r>
            <a:r>
              <a:rPr lang="cs-CZ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nervi 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glossopharyngei</a:t>
            </a:r>
            <a:endParaRPr lang="cs-CZ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solitarii</a:t>
            </a:r>
            <a:endParaRPr lang="cs-CZ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spinalis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nervi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trigemini</a:t>
            </a:r>
            <a:endParaRPr lang="cs-CZ" sz="1800" b="1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cs typeface="Times New Roman" panose="02020603050405020304" pitchFamily="18" charset="0"/>
              </a:rPr>
              <a:t>jádra bulbární – leží v </a:t>
            </a:r>
            <a:r>
              <a:rPr lang="cs-CZ" dirty="0" err="1">
                <a:cs typeface="Times New Roman" panose="02020603050405020304" pitchFamily="18" charset="0"/>
              </a:rPr>
              <a:t>somatosenzitivní</a:t>
            </a:r>
            <a:r>
              <a:rPr lang="cs-CZ" dirty="0">
                <a:cs typeface="Times New Roman" panose="02020603050405020304" pitchFamily="18" charset="0"/>
              </a:rPr>
              <a:t> zóně → </a:t>
            </a:r>
            <a:r>
              <a:rPr lang="cs-CZ" b="1" i="1" dirty="0" err="1"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bulbothalamicus</a:t>
            </a:r>
            <a:r>
              <a:rPr lang="cs-CZ" dirty="0">
                <a:cs typeface="Times New Roman" panose="02020603050405020304" pitchFamily="18" charset="0"/>
              </a:rPr>
              <a:t> →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cs typeface="Times New Roman" panose="02020603050405020304" pitchFamily="18" charset="0"/>
              </a:rPr>
              <a:t> thalamus: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gracilis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– </a:t>
            </a:r>
            <a:r>
              <a:rPr lang="cs-CZ" dirty="0" err="1">
                <a:cs typeface="Times New Roman" panose="02020603050405020304" pitchFamily="18" charset="0"/>
              </a:rPr>
              <a:t>epikritické</a:t>
            </a:r>
            <a:r>
              <a:rPr lang="cs-CZ" dirty="0">
                <a:cs typeface="Times New Roman" panose="02020603050405020304" pitchFamily="18" charset="0"/>
              </a:rPr>
              <a:t> čití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cuneatus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medialis</a:t>
            </a:r>
            <a:r>
              <a:rPr lang="cs-CZ" b="1" i="1" dirty="0">
                <a:cs typeface="Times New Roman" panose="02020603050405020304" pitchFamily="18" charset="0"/>
              </a:rPr>
              <a:t> et </a:t>
            </a:r>
            <a:r>
              <a:rPr lang="cs-CZ" b="1" i="1" dirty="0" err="1">
                <a:cs typeface="Times New Roman" panose="02020603050405020304" pitchFamily="18" charset="0"/>
              </a:rPr>
              <a:t>lateralis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– </a:t>
            </a:r>
            <a:r>
              <a:rPr lang="cs-CZ" dirty="0" err="1">
                <a:cs typeface="Times New Roman" panose="02020603050405020304" pitchFamily="18" charset="0"/>
              </a:rPr>
              <a:t>epikritické</a:t>
            </a:r>
            <a:r>
              <a:rPr lang="cs-CZ" dirty="0">
                <a:cs typeface="Times New Roman" panose="02020603050405020304" pitchFamily="18" charset="0"/>
              </a:rPr>
              <a:t> čití</a:t>
            </a:r>
            <a:r>
              <a:rPr lang="cs-CZ" b="1" i="1" dirty="0">
                <a:cs typeface="Times New Roman" panose="02020603050405020304" pitchFamily="18" charset="0"/>
              </a:rPr>
              <a:t>, </a:t>
            </a:r>
            <a:r>
              <a:rPr lang="cs-CZ" b="1" i="1" dirty="0" err="1">
                <a:cs typeface="Times New Roman" panose="02020603050405020304" pitchFamily="18" charset="0"/>
              </a:rPr>
              <a:t>lateralis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i </a:t>
            </a:r>
            <a:r>
              <a:rPr lang="cs-CZ" dirty="0" err="1">
                <a:cs typeface="Times New Roman" panose="02020603050405020304" pitchFamily="18" charset="0"/>
              </a:rPr>
              <a:t>propriocepce</a:t>
            </a:r>
            <a:r>
              <a:rPr lang="cs-CZ" dirty="0">
                <a:cs typeface="Times New Roman" panose="02020603050405020304" pitchFamily="18" charset="0"/>
              </a:rPr>
              <a:t> → </a:t>
            </a:r>
            <a:r>
              <a:rPr lang="cs-CZ" b="1" i="1" dirty="0" err="1"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bulbocerebellaris</a:t>
            </a:r>
            <a:endParaRPr lang="cs-CZ" b="1" i="1" dirty="0"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cs typeface="Times New Roman" panose="02020603050405020304" pitchFamily="18" charset="0"/>
              </a:rPr>
              <a:t>jádra napojená na mozeček: </a:t>
            </a:r>
            <a:r>
              <a:rPr lang="cs-CZ" b="1" i="1" dirty="0" err="1">
                <a:cs typeface="Times New Roman" panose="02020603050405020304" pitchFamily="18" charset="0"/>
              </a:rPr>
              <a:t>nuclei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olivares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– oliva v prodloužené míše – motorické okruhy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formatio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reticularis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– difuzně, síťovitě uspořádaná šedá hmota – velké množství jaderných skupin tvořených interneurony – činnost nižších i vyšších etáží CNS – centra některá jádra = životně důležité reflexy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83B9002-87C8-42BB-A8C5-697B1D3FC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7088" r="9210" b="39079"/>
          <a:stretch/>
        </p:blipFill>
        <p:spPr>
          <a:xfrm>
            <a:off x="7806672" y="2043198"/>
            <a:ext cx="4122875" cy="432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E0DFF07-F9B5-48A8-9B98-F5BE13A4A7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4" t="13821" r="82858" b="72195"/>
          <a:stretch/>
        </p:blipFill>
        <p:spPr>
          <a:xfrm>
            <a:off x="7806672" y="27198"/>
            <a:ext cx="1289295" cy="2016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8D3C61F-87C9-459F-BF14-A7BB3758D168}"/>
              </a:ext>
            </a:extLst>
          </p:cNvPr>
          <p:cNvSpPr txBox="1"/>
          <p:nvPr/>
        </p:nvSpPr>
        <p:spPr>
          <a:xfrm>
            <a:off x="9095967" y="1119868"/>
            <a:ext cx="2833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řez v této části, v různých místech vnitřní struktura rozdílná</a:t>
            </a:r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5474961C-A7AE-41A8-8C80-5EADD4B02755}"/>
              </a:ext>
            </a:extLst>
          </p:cNvPr>
          <p:cNvSpPr/>
          <p:nvPr/>
        </p:nvSpPr>
        <p:spPr>
          <a:xfrm rot="15738405">
            <a:off x="9672000" y="4446587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DD47E687-1BC1-449D-AF30-DA573E500E5D}"/>
              </a:ext>
            </a:extLst>
          </p:cNvPr>
          <p:cNvSpPr/>
          <p:nvPr/>
        </p:nvSpPr>
        <p:spPr>
          <a:xfrm rot="18481639">
            <a:off x="10001971" y="5164492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F0C67350-18DE-4A5F-B442-C88AF7D0599A}"/>
              </a:ext>
            </a:extLst>
          </p:cNvPr>
          <p:cNvSpPr/>
          <p:nvPr/>
        </p:nvSpPr>
        <p:spPr>
          <a:xfrm rot="7756924">
            <a:off x="9957789" y="3281148"/>
            <a:ext cx="1374108" cy="245277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06225D87-9B30-4D76-9B4B-DC57CA082068}"/>
              </a:ext>
            </a:extLst>
          </p:cNvPr>
          <p:cNvSpPr/>
          <p:nvPr/>
        </p:nvSpPr>
        <p:spPr>
          <a:xfrm rot="8165804">
            <a:off x="10538315" y="3585909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6C6A6972-7DD2-4C76-BC86-0C1E3EFB44BE}"/>
              </a:ext>
            </a:extLst>
          </p:cNvPr>
          <p:cNvSpPr/>
          <p:nvPr/>
        </p:nvSpPr>
        <p:spPr>
          <a:xfrm rot="15408613">
            <a:off x="10692184" y="4544874"/>
            <a:ext cx="1427533" cy="292298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EDA88DFB-1896-4840-BC06-02B2254C8644}"/>
              </a:ext>
            </a:extLst>
          </p:cNvPr>
          <p:cNvSpPr/>
          <p:nvPr/>
        </p:nvSpPr>
        <p:spPr>
          <a:xfrm rot="2984116">
            <a:off x="9623995" y="2435623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C4DE0395-CCD8-4767-8457-15D366F963F5}"/>
              </a:ext>
            </a:extLst>
          </p:cNvPr>
          <p:cNvSpPr/>
          <p:nvPr/>
        </p:nvSpPr>
        <p:spPr>
          <a:xfrm rot="8393464">
            <a:off x="10640020" y="2999591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5F12C79-A286-4B9E-8EE2-D979254EA46D}"/>
              </a:ext>
            </a:extLst>
          </p:cNvPr>
          <p:cNvSpPr txBox="1"/>
          <p:nvPr/>
        </p:nvSpPr>
        <p:spPr>
          <a:xfrm rot="2933892">
            <a:off x="9598430" y="2611225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</a:t>
            </a:r>
            <a:r>
              <a:rPr lang="cs-CZ" sz="800" i="1" dirty="0" err="1"/>
              <a:t>gracilis</a:t>
            </a:r>
            <a:endParaRPr lang="cs-CZ" sz="800" i="1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CFF1F5F-1C57-4882-A882-D1FCCC4FDFDF}"/>
              </a:ext>
            </a:extLst>
          </p:cNvPr>
          <p:cNvSpPr txBox="1"/>
          <p:nvPr/>
        </p:nvSpPr>
        <p:spPr>
          <a:xfrm rot="19396726">
            <a:off x="10702222" y="2842969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</a:t>
            </a:r>
            <a:r>
              <a:rPr lang="cs-CZ" sz="800" i="1" dirty="0" err="1"/>
              <a:t>cuneatus</a:t>
            </a:r>
            <a:endParaRPr lang="cs-CZ" sz="800" i="1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45A0DDB-8EBC-4DF8-8BCE-052BD2725D81}"/>
              </a:ext>
            </a:extLst>
          </p:cNvPr>
          <p:cNvSpPr txBox="1"/>
          <p:nvPr/>
        </p:nvSpPr>
        <p:spPr>
          <a:xfrm rot="18466360">
            <a:off x="10008926" y="3181596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</a:t>
            </a:r>
            <a:r>
              <a:rPr lang="cs-CZ" sz="800" i="1" dirty="0" err="1"/>
              <a:t>posterior</a:t>
            </a:r>
            <a:r>
              <a:rPr lang="cs-CZ" sz="800" i="1" dirty="0"/>
              <a:t> n. </a:t>
            </a:r>
            <a:r>
              <a:rPr lang="cs-CZ" sz="800" i="1" dirty="0" err="1"/>
              <a:t>vagi</a:t>
            </a:r>
            <a:endParaRPr lang="cs-CZ" sz="800" i="1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B4E3C61-83DC-4514-A5E7-F2B7572107FA}"/>
              </a:ext>
            </a:extLst>
          </p:cNvPr>
          <p:cNvSpPr txBox="1"/>
          <p:nvPr/>
        </p:nvSpPr>
        <p:spPr>
          <a:xfrm rot="5050013">
            <a:off x="9522207" y="4656653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n. </a:t>
            </a:r>
            <a:r>
              <a:rPr lang="cs-CZ" sz="800" i="1" dirty="0" err="1"/>
              <a:t>hypoglossi</a:t>
            </a:r>
            <a:endParaRPr lang="cs-CZ" sz="800" i="1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C1FA8EF-8CDB-4847-9688-C1375DAC190E}"/>
              </a:ext>
            </a:extLst>
          </p:cNvPr>
          <p:cNvSpPr txBox="1"/>
          <p:nvPr/>
        </p:nvSpPr>
        <p:spPr>
          <a:xfrm rot="18380761">
            <a:off x="9941370" y="4999069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</a:t>
            </a:r>
            <a:r>
              <a:rPr lang="cs-CZ" sz="800" i="1" dirty="0" err="1"/>
              <a:t>ambiguus</a:t>
            </a:r>
            <a:endParaRPr lang="cs-CZ" sz="800" i="1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623766AF-B721-412C-BD21-EBE790B945F9}"/>
              </a:ext>
            </a:extLst>
          </p:cNvPr>
          <p:cNvSpPr txBox="1"/>
          <p:nvPr/>
        </p:nvSpPr>
        <p:spPr>
          <a:xfrm rot="4658847">
            <a:off x="10736342" y="4638342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</a:t>
            </a:r>
            <a:r>
              <a:rPr lang="cs-CZ" sz="800" i="1" dirty="0" err="1"/>
              <a:t>spinalis</a:t>
            </a:r>
            <a:r>
              <a:rPr lang="cs-CZ" sz="800" i="1" dirty="0"/>
              <a:t> n. </a:t>
            </a:r>
            <a:r>
              <a:rPr lang="cs-CZ" sz="800" i="1" dirty="0" err="1"/>
              <a:t>trigemini</a:t>
            </a:r>
            <a:endParaRPr lang="cs-CZ" sz="800" i="1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BE7AC11-7383-42B4-ACB9-F5CD8B8308CB}"/>
              </a:ext>
            </a:extLst>
          </p:cNvPr>
          <p:cNvSpPr txBox="1"/>
          <p:nvPr/>
        </p:nvSpPr>
        <p:spPr>
          <a:xfrm rot="18970274">
            <a:off x="10515381" y="3468814"/>
            <a:ext cx="1375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nuclei</a:t>
            </a:r>
            <a:r>
              <a:rPr lang="cs-CZ" sz="800" i="1" dirty="0"/>
              <a:t> </a:t>
            </a:r>
            <a:r>
              <a:rPr lang="cs-CZ" sz="800" i="1" dirty="0" err="1"/>
              <a:t>tractus</a:t>
            </a:r>
            <a:r>
              <a:rPr lang="cs-CZ" sz="800" i="1" dirty="0"/>
              <a:t> </a:t>
            </a:r>
            <a:r>
              <a:rPr lang="cs-CZ" sz="800" i="1" dirty="0" err="1"/>
              <a:t>solitarii</a:t>
            </a:r>
            <a:endParaRPr lang="cs-CZ" sz="800" i="1" dirty="0"/>
          </a:p>
        </p:txBody>
      </p:sp>
    </p:spTree>
    <p:extLst>
      <p:ext uri="{BB962C8B-B14F-4D97-AF65-F5344CB8AC3E}">
        <p14:creationId xmlns:p14="http://schemas.microsoft.com/office/powerpoint/2010/main" val="2899674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D791238-5F6F-4135-967A-E8B8F51BB2F8}"/>
              </a:ext>
            </a:extLst>
          </p:cNvPr>
          <p:cNvSpPr txBox="1"/>
          <p:nvPr/>
        </p:nvSpPr>
        <p:spPr>
          <a:xfrm>
            <a:off x="6004603" y="474345"/>
            <a:ext cx="584995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Medulla</a:t>
            </a:r>
            <a:r>
              <a:rPr lang="cs-CZ" sz="2000" b="1" i="1" dirty="0"/>
              <a:t> </a:t>
            </a:r>
            <a:r>
              <a:rPr lang="cs-CZ" sz="2000" b="1" i="1" dirty="0" err="1"/>
              <a:t>oblongata</a:t>
            </a:r>
            <a:endParaRPr lang="cs-CZ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substantia</a:t>
            </a:r>
            <a:r>
              <a:rPr lang="cs-CZ" b="1" i="1" dirty="0"/>
              <a:t> alba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ascendentní i descendentní dráhy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/>
              <a:t>senzitivní dráhy</a:t>
            </a:r>
            <a:r>
              <a:rPr lang="cs-CZ" dirty="0"/>
              <a:t>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spinothalamicus</a:t>
            </a:r>
            <a:r>
              <a:rPr lang="cs-CZ" b="1" i="1" dirty="0"/>
              <a:t> </a:t>
            </a:r>
            <a:r>
              <a:rPr lang="cs-CZ" dirty="0"/>
              <a:t>– hrubá kožní citlivost, </a:t>
            </a:r>
            <a:r>
              <a:rPr lang="cs-CZ" dirty="0" err="1"/>
              <a:t>protopatické</a:t>
            </a:r>
            <a:r>
              <a:rPr lang="cs-CZ" dirty="0"/>
              <a:t> čití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spinotectalis</a:t>
            </a:r>
            <a:endParaRPr lang="cs-CZ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spinoreticularis</a:t>
            </a:r>
            <a:endParaRPr lang="cs-CZ" b="1" i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bulbothalamicus</a:t>
            </a:r>
            <a:r>
              <a:rPr lang="cs-CZ" dirty="0"/>
              <a:t> – jemná kožní citlivost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bulbocerebellaris</a:t>
            </a:r>
            <a:r>
              <a:rPr lang="cs-CZ" b="1" i="1" dirty="0"/>
              <a:t> </a:t>
            </a:r>
            <a:r>
              <a:rPr lang="cs-CZ" dirty="0"/>
              <a:t>– informace z pohybového aparátu HK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spinocerebellaris</a:t>
            </a:r>
            <a:r>
              <a:rPr lang="cs-CZ" b="1" i="1" dirty="0"/>
              <a:t> </a:t>
            </a:r>
            <a:r>
              <a:rPr lang="cs-CZ" b="1" i="1" dirty="0" err="1"/>
              <a:t>anterior</a:t>
            </a:r>
            <a:r>
              <a:rPr lang="cs-CZ" b="1" i="1" dirty="0"/>
              <a:t> et </a:t>
            </a:r>
            <a:r>
              <a:rPr lang="cs-CZ" b="1" i="1" dirty="0" err="1"/>
              <a:t>posterior</a:t>
            </a:r>
            <a:r>
              <a:rPr lang="cs-CZ" b="1" i="1" dirty="0"/>
              <a:t> </a:t>
            </a:r>
            <a:r>
              <a:rPr lang="cs-CZ" dirty="0"/>
              <a:t>– </a:t>
            </a:r>
            <a:r>
              <a:rPr lang="cs-CZ" dirty="0" err="1"/>
              <a:t>info</a:t>
            </a:r>
            <a:r>
              <a:rPr lang="cs-CZ" dirty="0"/>
              <a:t> z pohybového aparátu DK a trupu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err="1"/>
              <a:t>somatomotorické</a:t>
            </a:r>
            <a:r>
              <a:rPr lang="cs-CZ" dirty="0"/>
              <a:t>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corticospinalis</a:t>
            </a:r>
            <a:r>
              <a:rPr lang="cs-CZ" b="1" i="1" dirty="0"/>
              <a:t> </a:t>
            </a:r>
            <a:r>
              <a:rPr lang="cs-CZ" dirty="0"/>
              <a:t>– volní hybnost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reticulospinalis</a:t>
            </a:r>
            <a:r>
              <a:rPr lang="cs-CZ" b="1" i="1" dirty="0"/>
              <a:t> </a:t>
            </a:r>
            <a:r>
              <a:rPr lang="cs-CZ" dirty="0"/>
              <a:t>– mimovolní hybnost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rubrospinalis</a:t>
            </a:r>
            <a:r>
              <a:rPr lang="cs-CZ" b="1" i="1" dirty="0"/>
              <a:t> </a:t>
            </a:r>
            <a:r>
              <a:rPr lang="cs-CZ" dirty="0"/>
              <a:t>– mimovolní hybnost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vestibulospinalis</a:t>
            </a:r>
            <a:r>
              <a:rPr lang="cs-CZ" b="1" i="1" dirty="0"/>
              <a:t> </a:t>
            </a:r>
            <a:r>
              <a:rPr lang="cs-CZ" dirty="0"/>
              <a:t>– mimovolní hybnost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tectospinalis</a:t>
            </a:r>
            <a:r>
              <a:rPr lang="cs-CZ" b="1" i="1" dirty="0"/>
              <a:t> </a:t>
            </a:r>
            <a:r>
              <a:rPr lang="cs-CZ" dirty="0"/>
              <a:t>– mimovolní hybnost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olivospinalis</a:t>
            </a:r>
            <a:r>
              <a:rPr lang="cs-CZ" b="1" i="1" dirty="0"/>
              <a:t> </a:t>
            </a:r>
            <a:r>
              <a:rPr lang="cs-CZ" dirty="0"/>
              <a:t>– mimovolní hybnost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 err="1"/>
              <a:t>visceromotorické</a:t>
            </a:r>
            <a:r>
              <a:rPr lang="cs-CZ" dirty="0"/>
              <a:t> – </a:t>
            </a:r>
            <a:r>
              <a:rPr lang="cs-CZ" b="1" i="1" dirty="0" err="1"/>
              <a:t>fasciculus</a:t>
            </a:r>
            <a:r>
              <a:rPr lang="cs-CZ" b="1" i="1" dirty="0"/>
              <a:t> </a:t>
            </a:r>
            <a:r>
              <a:rPr lang="cs-CZ" b="1" i="1" dirty="0" err="1"/>
              <a:t>longitudinalis</a:t>
            </a:r>
            <a:r>
              <a:rPr lang="cs-CZ" b="1" i="1" dirty="0"/>
              <a:t> dorsalis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90D60D3-D67C-4D20-8E6C-60D78444A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7088" r="9210" b="39079"/>
          <a:stretch/>
        </p:blipFill>
        <p:spPr>
          <a:xfrm>
            <a:off x="1973125" y="2369779"/>
            <a:ext cx="4122875" cy="432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D3B8513-EE4D-4AC0-9B6C-D859410F3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4" t="13821" r="82858" b="72195"/>
          <a:stretch/>
        </p:blipFill>
        <p:spPr>
          <a:xfrm>
            <a:off x="1973125" y="353779"/>
            <a:ext cx="1289295" cy="2016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6858D5B-FB63-4547-BADB-7B6EB37E231D}"/>
              </a:ext>
            </a:extLst>
          </p:cNvPr>
          <p:cNvSpPr txBox="1"/>
          <p:nvPr/>
        </p:nvSpPr>
        <p:spPr>
          <a:xfrm>
            <a:off x="3262420" y="1473647"/>
            <a:ext cx="2833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řez v této části, v různých místech vnitřní struktura rozdílná</a:t>
            </a: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474F037E-8F0E-4A37-8367-CE92D6B487E5}"/>
              </a:ext>
            </a:extLst>
          </p:cNvPr>
          <p:cNvSpPr/>
          <p:nvPr/>
        </p:nvSpPr>
        <p:spPr>
          <a:xfrm rot="18557431">
            <a:off x="1738398" y="5791477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AA215246-269A-48F4-9272-EDA90EF6B18B}"/>
              </a:ext>
            </a:extLst>
          </p:cNvPr>
          <p:cNvSpPr/>
          <p:nvPr/>
        </p:nvSpPr>
        <p:spPr>
          <a:xfrm rot="7927619">
            <a:off x="2287155" y="4074851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381D0BAD-8BD5-4CC6-926B-F834B20F4475}"/>
              </a:ext>
            </a:extLst>
          </p:cNvPr>
          <p:cNvSpPr/>
          <p:nvPr/>
        </p:nvSpPr>
        <p:spPr>
          <a:xfrm rot="10800000">
            <a:off x="3523776" y="6109335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DCB0F115-CC3E-4DC0-AEBD-0B33D82FB682}"/>
              </a:ext>
            </a:extLst>
          </p:cNvPr>
          <p:cNvSpPr/>
          <p:nvPr/>
        </p:nvSpPr>
        <p:spPr>
          <a:xfrm rot="8590775">
            <a:off x="2815714" y="4831276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63013951-1606-4542-888A-D0E5805466F8}"/>
              </a:ext>
            </a:extLst>
          </p:cNvPr>
          <p:cNvSpPr/>
          <p:nvPr/>
        </p:nvSpPr>
        <p:spPr>
          <a:xfrm rot="9038903">
            <a:off x="2506710" y="4660410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3E0B04FC-91DA-4B4F-A6B5-D953FF6037FA}"/>
              </a:ext>
            </a:extLst>
          </p:cNvPr>
          <p:cNvSpPr/>
          <p:nvPr/>
        </p:nvSpPr>
        <p:spPr>
          <a:xfrm rot="8073865">
            <a:off x="2706838" y="5179749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410A951B-DDF1-4101-A7D1-BB8A57228EB8}"/>
              </a:ext>
            </a:extLst>
          </p:cNvPr>
          <p:cNvSpPr/>
          <p:nvPr/>
        </p:nvSpPr>
        <p:spPr>
          <a:xfrm rot="16925877">
            <a:off x="2665496" y="6007855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EEB17E25-AFBE-48EF-85C9-1B8C58A87FFC}"/>
              </a:ext>
            </a:extLst>
          </p:cNvPr>
          <p:cNvSpPr/>
          <p:nvPr/>
        </p:nvSpPr>
        <p:spPr>
          <a:xfrm rot="8530596">
            <a:off x="3898257" y="3380307"/>
            <a:ext cx="1485433" cy="273075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171F30C-5B49-4955-9AE2-D3425093E281}"/>
              </a:ext>
            </a:extLst>
          </p:cNvPr>
          <p:cNvSpPr txBox="1"/>
          <p:nvPr/>
        </p:nvSpPr>
        <p:spPr>
          <a:xfrm rot="19476021">
            <a:off x="3925346" y="3247075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fasciculus</a:t>
            </a:r>
            <a:r>
              <a:rPr lang="cs-CZ" sz="800" i="1" dirty="0"/>
              <a:t> </a:t>
            </a:r>
            <a:r>
              <a:rPr lang="cs-CZ" sz="800" i="1" dirty="0" err="1"/>
              <a:t>longitudinalis</a:t>
            </a:r>
            <a:r>
              <a:rPr lang="cs-CZ" sz="800" i="1" dirty="0"/>
              <a:t> post.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DAA0FD6-E864-4CBF-AED3-3CF5B217909B}"/>
              </a:ext>
            </a:extLst>
          </p:cNvPr>
          <p:cNvSpPr txBox="1"/>
          <p:nvPr/>
        </p:nvSpPr>
        <p:spPr>
          <a:xfrm rot="18835804">
            <a:off x="2196460" y="3741424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spinocerebellaris</a:t>
            </a:r>
            <a:r>
              <a:rPr lang="cs-CZ" sz="800" i="1" dirty="0"/>
              <a:t>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8A43575-A56C-4CCF-824D-6F095C4C864F}"/>
              </a:ext>
            </a:extLst>
          </p:cNvPr>
          <p:cNvSpPr txBox="1"/>
          <p:nvPr/>
        </p:nvSpPr>
        <p:spPr>
          <a:xfrm rot="19784108">
            <a:off x="2534933" y="4408457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rubrospinalis</a:t>
            </a:r>
            <a:r>
              <a:rPr lang="cs-CZ" sz="800" i="1" dirty="0"/>
              <a:t>.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DA0C625-EAB6-47BE-924A-C11DBF6220AD}"/>
              </a:ext>
            </a:extLst>
          </p:cNvPr>
          <p:cNvSpPr txBox="1"/>
          <p:nvPr/>
        </p:nvSpPr>
        <p:spPr>
          <a:xfrm rot="19476021">
            <a:off x="2811222" y="4576282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reticulospinalis</a:t>
            </a:r>
            <a:endParaRPr lang="cs-CZ" sz="800" i="1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579D8A3-64BE-4AAC-9A33-D3C5786E2801}"/>
              </a:ext>
            </a:extLst>
          </p:cNvPr>
          <p:cNvSpPr txBox="1"/>
          <p:nvPr/>
        </p:nvSpPr>
        <p:spPr>
          <a:xfrm rot="18786916">
            <a:off x="2633298" y="4839430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vestibulospinalis</a:t>
            </a:r>
            <a:endParaRPr lang="cs-CZ" sz="800" i="1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2D98265C-48B2-4146-BA73-874E9E418F91}"/>
              </a:ext>
            </a:extLst>
          </p:cNvPr>
          <p:cNvSpPr txBox="1"/>
          <p:nvPr/>
        </p:nvSpPr>
        <p:spPr>
          <a:xfrm rot="16853862">
            <a:off x="2334111" y="5563994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tectospinalis</a:t>
            </a:r>
            <a:r>
              <a:rPr lang="cs-CZ" sz="800" i="1" dirty="0"/>
              <a:t>.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7A9CDAD-1AA0-4A70-BF3A-2BAC781427D1}"/>
              </a:ext>
            </a:extLst>
          </p:cNvPr>
          <p:cNvSpPr txBox="1"/>
          <p:nvPr/>
        </p:nvSpPr>
        <p:spPr>
          <a:xfrm>
            <a:off x="3589726" y="6138773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corticospinalis</a:t>
            </a:r>
            <a:endParaRPr lang="cs-CZ" sz="800" i="1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0237C730-C64F-4A55-B6E9-EC5A877E1754}"/>
              </a:ext>
            </a:extLst>
          </p:cNvPr>
          <p:cNvSpPr txBox="1"/>
          <p:nvPr/>
        </p:nvSpPr>
        <p:spPr>
          <a:xfrm rot="18464545">
            <a:off x="1581114" y="5471254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lemniscus</a:t>
            </a:r>
            <a:r>
              <a:rPr lang="cs-CZ" sz="800" i="1" dirty="0"/>
              <a:t> </a:t>
            </a:r>
            <a:r>
              <a:rPr lang="cs-CZ" sz="800" i="1" dirty="0" err="1"/>
              <a:t>spinalis</a:t>
            </a:r>
            <a:r>
              <a:rPr lang="cs-CZ" sz="8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6484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971044-73AB-495F-845D-DFF339507CCC}"/>
              </a:ext>
            </a:extLst>
          </p:cNvPr>
          <p:cNvSpPr txBox="1"/>
          <p:nvPr/>
        </p:nvSpPr>
        <p:spPr>
          <a:xfrm>
            <a:off x="1509312" y="117693"/>
            <a:ext cx="657707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Pons </a:t>
            </a:r>
            <a:r>
              <a:rPr lang="cs-CZ" sz="2000" b="1" i="1" dirty="0" err="1"/>
              <a:t>Varoli</a:t>
            </a:r>
            <a:endParaRPr lang="cs-CZ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substantia</a:t>
            </a:r>
            <a:r>
              <a:rPr lang="cs-CZ" b="1" i="1" dirty="0"/>
              <a:t> </a:t>
            </a:r>
            <a:r>
              <a:rPr lang="cs-CZ" b="1" i="1" dirty="0" err="1"/>
              <a:t>grisea</a:t>
            </a:r>
            <a:endParaRPr lang="cs-CZ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jádra hlavových nervů: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originis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nervi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abducentis</a:t>
            </a:r>
            <a:endParaRPr lang="cs-CZ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originis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nervi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facialis</a:t>
            </a:r>
            <a:endParaRPr lang="cs-CZ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originis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nervi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trigemini</a:t>
            </a:r>
            <a:endParaRPr lang="cs-CZ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parasympathicus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nervi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facialis</a:t>
            </a:r>
            <a:endParaRPr lang="cs-CZ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solitarii</a:t>
            </a:r>
            <a:endParaRPr lang="cs-CZ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sensorius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principalis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nervi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trigemini</a:t>
            </a:r>
            <a:endParaRPr lang="cs-CZ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nuclei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vestibulares</a:t>
            </a:r>
            <a:endParaRPr lang="cs-CZ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nuclei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cochleares</a:t>
            </a:r>
            <a:endParaRPr lang="cs-CZ" b="1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cs typeface="Times New Roman" panose="02020603050405020304" pitchFamily="18" charset="0"/>
              </a:rPr>
              <a:t>jádra napojená na mozeček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nuclei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pontis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– drobná – umožňují mozečku koordinovat pohyby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substantia</a:t>
            </a:r>
            <a:r>
              <a:rPr lang="cs-CZ" b="1" i="1" dirty="0">
                <a:cs typeface="Times New Roman" panose="02020603050405020304" pitchFamily="18" charset="0"/>
              </a:rPr>
              <a:t> alba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>
                <a:cs typeface="Times New Roman" panose="02020603050405020304" pitchFamily="18" charset="0"/>
              </a:rPr>
              <a:t>ascendentní i descendentní dráhy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cs typeface="Times New Roman" panose="02020603050405020304" pitchFamily="18" charset="0"/>
              </a:rPr>
              <a:t>senzitivní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lemniscus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medialis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→ jemné a hrubé kožní čití → </a:t>
            </a:r>
            <a:r>
              <a:rPr lang="cs-CZ" b="1" i="1" dirty="0" err="1"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bulbothalamicus</a:t>
            </a:r>
            <a:r>
              <a:rPr lang="cs-CZ" b="1" i="1" dirty="0">
                <a:cs typeface="Times New Roman" panose="02020603050405020304" pitchFamily="18" charset="0"/>
              </a:rPr>
              <a:t>, </a:t>
            </a:r>
            <a:r>
              <a:rPr lang="cs-CZ" b="1" i="1" dirty="0" err="1"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spinotha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lamicus</a:t>
            </a:r>
            <a:endParaRPr lang="cs-CZ" b="1" i="1" dirty="0">
              <a:cs typeface="Times New Roman" panose="02020603050405020304" pitchFamily="18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lemniscus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lateralis</a:t>
            </a:r>
            <a:r>
              <a:rPr lang="cs-CZ" dirty="0">
                <a:cs typeface="Times New Roman" panose="02020603050405020304" pitchFamily="18" charset="0"/>
              </a:rPr>
              <a:t> – dráha sluchová, z </a:t>
            </a:r>
            <a:r>
              <a:rPr lang="cs-CZ" b="1" i="1" dirty="0" err="1"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cochlearis</a:t>
            </a:r>
            <a:r>
              <a:rPr lang="cs-CZ" b="1" i="1" dirty="0">
                <a:cs typeface="Times New Roman" panose="02020603050405020304" pitchFamily="18" charset="0"/>
              </a:rPr>
              <a:t> dorsalis</a:t>
            </a:r>
            <a:r>
              <a:rPr lang="cs-CZ" dirty="0">
                <a:cs typeface="Times New Roman" panose="02020603050405020304" pitchFamily="18" charset="0"/>
              </a:rPr>
              <a:t> + další svazky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spinotectalis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- </a:t>
            </a:r>
            <a:r>
              <a:rPr lang="cs-CZ" dirty="0" err="1">
                <a:cs typeface="Times New Roman" panose="02020603050405020304" pitchFamily="18" charset="0"/>
              </a:rPr>
              <a:t>propriocepce</a:t>
            </a:r>
            <a:endParaRPr lang="cs-CZ" dirty="0">
              <a:cs typeface="Times New Roman" panose="02020603050405020304" pitchFamily="18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spinoreticularis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- </a:t>
            </a:r>
            <a:r>
              <a:rPr lang="cs-CZ" dirty="0" err="1">
                <a:cs typeface="Times New Roman" panose="02020603050405020304" pitchFamily="18" charset="0"/>
              </a:rPr>
              <a:t>propriocepce</a:t>
            </a:r>
            <a:endParaRPr lang="cs-CZ" dirty="0">
              <a:cs typeface="Times New Roman" panose="02020603050405020304" pitchFamily="18" charset="0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spinocerebellaris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anterior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– </a:t>
            </a:r>
            <a:r>
              <a:rPr lang="cs-CZ" dirty="0" err="1">
                <a:cs typeface="Times New Roman" panose="02020603050405020304" pitchFamily="18" charset="0"/>
              </a:rPr>
              <a:t>propriocepce</a:t>
            </a:r>
            <a:endParaRPr lang="cs-CZ" dirty="0">
              <a:cs typeface="Times New Roman" panose="02020603050405020304" pitchFamily="18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CBBDF7E-85CA-4BE8-BD67-80F637132FBD}"/>
              </a:ext>
            </a:extLst>
          </p:cNvPr>
          <p:cNvSpPr txBox="1"/>
          <p:nvPr/>
        </p:nvSpPr>
        <p:spPr>
          <a:xfrm>
            <a:off x="8086381" y="117693"/>
            <a:ext cx="424149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cs typeface="Times New Roman" panose="02020603050405020304" pitchFamily="18" charset="0"/>
              </a:rPr>
              <a:t>somatomotorické</a:t>
            </a:r>
            <a:endParaRPr lang="cs-CZ" dirty="0"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corticospinalis</a:t>
            </a:r>
            <a:r>
              <a:rPr lang="cs-CZ" dirty="0">
                <a:cs typeface="Times New Roman" panose="02020603050405020304" pitchFamily="18" charset="0"/>
              </a:rPr>
              <a:t> (jako </a:t>
            </a:r>
            <a:r>
              <a:rPr lang="cs-CZ" b="1" i="1" dirty="0" err="1">
                <a:cs typeface="Times New Roman" panose="02020603050405020304" pitchFamily="18" charset="0"/>
              </a:rPr>
              <a:t>fasciculi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longitudinales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– volní hybnost)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reticulospinalis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mimovolní hybnost</a:t>
            </a:r>
            <a:endParaRPr lang="cs-CZ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rubrospinalis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mimovolní hybnost</a:t>
            </a:r>
            <a:endParaRPr lang="cs-CZ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vestibulospinalis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mimovolní hybnost</a:t>
            </a:r>
            <a:endParaRPr lang="cs-CZ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tractus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tectospinalis</a:t>
            </a:r>
            <a:r>
              <a:rPr lang="cs-CZ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mimovolní hybnost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visceromotorická</a:t>
            </a:r>
            <a:r>
              <a:rPr lang="cs-CZ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fasciculus</a:t>
            </a:r>
            <a:r>
              <a:rPr lang="cs-CZ" b="1" i="1" dirty="0"/>
              <a:t> </a:t>
            </a:r>
            <a:r>
              <a:rPr lang="cs-CZ" b="1" i="1" dirty="0" err="1"/>
              <a:t>longitudinalis</a:t>
            </a:r>
            <a:r>
              <a:rPr lang="cs-CZ" b="1" i="1" dirty="0"/>
              <a:t> dorsalis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r>
              <a:rPr lang="cs-CZ" b="1" i="1" dirty="0" err="1"/>
              <a:t>Lemniscus</a:t>
            </a:r>
            <a:r>
              <a:rPr lang="cs-CZ" b="1" i="1" dirty="0"/>
              <a:t> </a:t>
            </a:r>
            <a:r>
              <a:rPr lang="cs-CZ" b="1" i="1" dirty="0" err="1"/>
              <a:t>medialis</a:t>
            </a:r>
            <a:endParaRPr lang="cs-CZ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přidání dalších senzitivních drah -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tractus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spinothalamicus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(hrubá  kožní  citlivost, teplo, chlad, bolest, 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protopatické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čití) a 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část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tractus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trigeminothalamicus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(zahrnuje  fylogeneticky starší dráhu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protopatického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čití a fylogeneticky mladší dráhu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epikritického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čití</a:t>
            </a:r>
            <a:endParaRPr lang="cs-CZ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88DDE34A-57D3-4078-A2D5-09B540FBF1B6}"/>
              </a:ext>
            </a:extLst>
          </p:cNvPr>
          <p:cNvGrpSpPr/>
          <p:nvPr/>
        </p:nvGrpSpPr>
        <p:grpSpPr>
          <a:xfrm>
            <a:off x="7069873" y="86916"/>
            <a:ext cx="5044068" cy="4365097"/>
            <a:chOff x="7147932" y="86916"/>
            <a:chExt cx="5044068" cy="4365097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24B4AC32-FB8E-4C4C-8AAB-214BBF53E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2" t="14797" r="5387" b="41301"/>
            <a:stretch/>
          </p:blipFill>
          <p:spPr>
            <a:xfrm>
              <a:off x="7190678" y="86916"/>
              <a:ext cx="5001322" cy="4356000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E2D258BD-522A-4102-BBFC-789D87B1018F}"/>
                </a:ext>
              </a:extLst>
            </p:cNvPr>
            <p:cNvSpPr/>
            <p:nvPr/>
          </p:nvSpPr>
          <p:spPr>
            <a:xfrm>
              <a:off x="7147932" y="2835086"/>
              <a:ext cx="401444" cy="1616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9DD446D2-0417-4F53-9EFA-7F0793454D35}"/>
                </a:ext>
              </a:extLst>
            </p:cNvPr>
            <p:cNvSpPr/>
            <p:nvPr/>
          </p:nvSpPr>
          <p:spPr>
            <a:xfrm>
              <a:off x="7368272" y="3799863"/>
              <a:ext cx="786048" cy="643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94967511-843B-4D0F-9DEF-97C6A32B79CE}"/>
              </a:ext>
            </a:extLst>
          </p:cNvPr>
          <p:cNvSpPr/>
          <p:nvPr/>
        </p:nvSpPr>
        <p:spPr>
          <a:xfrm rot="5223091">
            <a:off x="9859594" y="790424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7FCED0AE-5289-4E96-8DEC-082E480F430E}"/>
              </a:ext>
            </a:extLst>
          </p:cNvPr>
          <p:cNvSpPr/>
          <p:nvPr/>
        </p:nvSpPr>
        <p:spPr>
          <a:xfrm rot="9007703">
            <a:off x="11091917" y="1680927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03390DCF-C13E-4B38-8AAD-5CCE45128576}"/>
              </a:ext>
            </a:extLst>
          </p:cNvPr>
          <p:cNvSpPr/>
          <p:nvPr/>
        </p:nvSpPr>
        <p:spPr>
          <a:xfrm rot="8461610">
            <a:off x="11032720" y="1188250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D9CC91CA-DBAC-45EC-988D-1E3AFD66341C}"/>
              </a:ext>
            </a:extLst>
          </p:cNvPr>
          <p:cNvSpPr/>
          <p:nvPr/>
        </p:nvSpPr>
        <p:spPr>
          <a:xfrm rot="5124974">
            <a:off x="10171902" y="775388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46B374C9-9678-4E04-B7CB-98DA2BB2885F}"/>
              </a:ext>
            </a:extLst>
          </p:cNvPr>
          <p:cNvSpPr/>
          <p:nvPr/>
        </p:nvSpPr>
        <p:spPr>
          <a:xfrm rot="6597663">
            <a:off x="10673007" y="689182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ACC28547-E475-4FCA-8BA1-359919E7C822}"/>
              </a:ext>
            </a:extLst>
          </p:cNvPr>
          <p:cNvSpPr/>
          <p:nvPr/>
        </p:nvSpPr>
        <p:spPr>
          <a:xfrm rot="13909359">
            <a:off x="11324396" y="2632056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FEFFCF0E-E68C-4094-8923-01EB96AA00C3}"/>
              </a:ext>
            </a:extLst>
          </p:cNvPr>
          <p:cNvSpPr/>
          <p:nvPr/>
        </p:nvSpPr>
        <p:spPr>
          <a:xfrm rot="12905036">
            <a:off x="10519664" y="3843721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9F592BE4-0038-4FB6-B009-163035B62495}"/>
              </a:ext>
            </a:extLst>
          </p:cNvPr>
          <p:cNvSpPr/>
          <p:nvPr/>
        </p:nvSpPr>
        <p:spPr>
          <a:xfrm rot="15207210">
            <a:off x="9145975" y="2807748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60A8E328-CFBA-49A4-8BD0-C894EF69F086}"/>
              </a:ext>
            </a:extLst>
          </p:cNvPr>
          <p:cNvSpPr/>
          <p:nvPr/>
        </p:nvSpPr>
        <p:spPr>
          <a:xfrm rot="997281">
            <a:off x="7460948" y="2083297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: doprava 20">
            <a:extLst>
              <a:ext uri="{FF2B5EF4-FFF2-40B4-BE49-F238E27FC236}">
                <a16:creationId xmlns:a16="http://schemas.microsoft.com/office/drawing/2014/main" id="{F8F680D8-2E3C-41EF-A5A3-E50DC8E4E4B2}"/>
              </a:ext>
            </a:extLst>
          </p:cNvPr>
          <p:cNvSpPr/>
          <p:nvPr/>
        </p:nvSpPr>
        <p:spPr>
          <a:xfrm rot="4012992">
            <a:off x="8896887" y="1330227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Šipka: doprava 21">
            <a:extLst>
              <a:ext uri="{FF2B5EF4-FFF2-40B4-BE49-F238E27FC236}">
                <a16:creationId xmlns:a16="http://schemas.microsoft.com/office/drawing/2014/main" id="{C9B691BB-275E-4F01-99B2-B0853B89D114}"/>
              </a:ext>
            </a:extLst>
          </p:cNvPr>
          <p:cNvSpPr/>
          <p:nvPr/>
        </p:nvSpPr>
        <p:spPr>
          <a:xfrm rot="19849082">
            <a:off x="8078309" y="3568376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AFD1ED4D-C2B6-4EAB-9CD7-E1B641515B36}"/>
              </a:ext>
            </a:extLst>
          </p:cNvPr>
          <p:cNvSpPr/>
          <p:nvPr/>
        </p:nvSpPr>
        <p:spPr>
          <a:xfrm rot="5223091">
            <a:off x="8360673" y="1549975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AAFBF5A-E947-4725-80CA-223BC1218087}"/>
              </a:ext>
            </a:extLst>
          </p:cNvPr>
          <p:cNvSpPr txBox="1"/>
          <p:nvPr/>
        </p:nvSpPr>
        <p:spPr>
          <a:xfrm rot="975308">
            <a:off x="7428168" y="2211297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lemniscus</a:t>
            </a:r>
            <a:r>
              <a:rPr lang="cs-CZ" sz="800" i="1" dirty="0"/>
              <a:t> </a:t>
            </a:r>
            <a:r>
              <a:rPr lang="cs-CZ" sz="800" i="1" dirty="0" err="1"/>
              <a:t>lateralis</a:t>
            </a:r>
            <a:endParaRPr lang="cs-CZ" sz="800" i="1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E5A14E0-3728-4680-B2F0-437C251396B1}"/>
              </a:ext>
            </a:extLst>
          </p:cNvPr>
          <p:cNvSpPr txBox="1"/>
          <p:nvPr/>
        </p:nvSpPr>
        <p:spPr>
          <a:xfrm rot="15963118">
            <a:off x="7882262" y="949764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rubrospinalis</a:t>
            </a:r>
            <a:endParaRPr lang="cs-CZ" sz="800" i="1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77F0B89-6D9F-4DCF-92FA-53EECE67F9F3}"/>
              </a:ext>
            </a:extLst>
          </p:cNvPr>
          <p:cNvSpPr txBox="1"/>
          <p:nvPr/>
        </p:nvSpPr>
        <p:spPr>
          <a:xfrm rot="3924123">
            <a:off x="8651963" y="1724946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tractus</a:t>
            </a:r>
            <a:r>
              <a:rPr lang="cs-CZ" sz="800" i="1" dirty="0"/>
              <a:t> </a:t>
            </a:r>
            <a:r>
              <a:rPr lang="cs-CZ" sz="800" i="1" dirty="0" err="1"/>
              <a:t>tectospinalis</a:t>
            </a:r>
            <a:endParaRPr lang="cs-CZ" sz="800" i="1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5AF69D41-8201-4CF0-9767-F297BC2C9DF0}"/>
              </a:ext>
            </a:extLst>
          </p:cNvPr>
          <p:cNvSpPr txBox="1"/>
          <p:nvPr/>
        </p:nvSpPr>
        <p:spPr>
          <a:xfrm rot="5123907">
            <a:off x="9488539" y="1159858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n. </a:t>
            </a:r>
            <a:r>
              <a:rPr lang="cs-CZ" sz="800" i="1" dirty="0" err="1"/>
              <a:t>abducentis</a:t>
            </a:r>
            <a:endParaRPr lang="cs-CZ" sz="800" i="1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88E6CFA-86FB-4919-8056-34BD4CFA7885}"/>
              </a:ext>
            </a:extLst>
          </p:cNvPr>
          <p:cNvSpPr txBox="1"/>
          <p:nvPr/>
        </p:nvSpPr>
        <p:spPr>
          <a:xfrm rot="5199738">
            <a:off x="9801154" y="1171103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nuclei</a:t>
            </a:r>
            <a:r>
              <a:rPr lang="cs-CZ" sz="800" i="1" dirty="0"/>
              <a:t> </a:t>
            </a:r>
            <a:r>
              <a:rPr lang="cs-CZ" sz="800" i="1" dirty="0" err="1"/>
              <a:t>tractus</a:t>
            </a:r>
            <a:r>
              <a:rPr lang="cs-CZ" sz="800" i="1" dirty="0"/>
              <a:t> </a:t>
            </a:r>
            <a:r>
              <a:rPr lang="cs-CZ" sz="800" i="1" dirty="0" err="1"/>
              <a:t>solitarii</a:t>
            </a:r>
            <a:endParaRPr lang="cs-CZ" sz="800" i="1" dirty="0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B8B1E687-70E9-4538-9B7C-8378167AB1F4}"/>
              </a:ext>
            </a:extLst>
          </p:cNvPr>
          <p:cNvSpPr txBox="1"/>
          <p:nvPr/>
        </p:nvSpPr>
        <p:spPr>
          <a:xfrm rot="17412257">
            <a:off x="10418875" y="230044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nuclei</a:t>
            </a:r>
            <a:r>
              <a:rPr lang="cs-CZ" sz="800" i="1" dirty="0"/>
              <a:t> </a:t>
            </a:r>
            <a:r>
              <a:rPr lang="cs-CZ" sz="800" i="1" dirty="0" err="1"/>
              <a:t>vestibulares</a:t>
            </a:r>
            <a:endParaRPr lang="cs-CZ" sz="800" i="1" dirty="0"/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92B6C377-71CC-4ED3-94C7-844B3BDA53C3}"/>
              </a:ext>
            </a:extLst>
          </p:cNvPr>
          <p:cNvSpPr txBox="1"/>
          <p:nvPr/>
        </p:nvSpPr>
        <p:spPr>
          <a:xfrm rot="19668934">
            <a:off x="10921133" y="989847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ncl</a:t>
            </a:r>
            <a:r>
              <a:rPr lang="cs-CZ" sz="800" i="1" dirty="0"/>
              <a:t>. </a:t>
            </a:r>
            <a:r>
              <a:rPr lang="cs-CZ" sz="800" i="1" dirty="0" err="1"/>
              <a:t>spinalis</a:t>
            </a:r>
            <a:r>
              <a:rPr lang="cs-CZ" sz="800" i="1" dirty="0"/>
              <a:t> n. </a:t>
            </a:r>
            <a:r>
              <a:rPr lang="cs-CZ" sz="800" i="1" dirty="0" err="1"/>
              <a:t>trigemini</a:t>
            </a:r>
            <a:endParaRPr lang="cs-CZ" sz="800" i="1" dirty="0"/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1200E29C-CA73-4917-B002-B2941504D488}"/>
              </a:ext>
            </a:extLst>
          </p:cNvPr>
          <p:cNvSpPr txBox="1"/>
          <p:nvPr/>
        </p:nvSpPr>
        <p:spPr>
          <a:xfrm rot="19999455">
            <a:off x="11086726" y="1483372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nervi </a:t>
            </a:r>
            <a:r>
              <a:rPr lang="cs-CZ" sz="800" i="1" dirty="0" err="1"/>
              <a:t>facialis</a:t>
            </a:r>
            <a:endParaRPr lang="cs-CZ" sz="800" i="1" dirty="0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0411CED2-03EC-4C4E-B2AF-6D88CAAE65A8}"/>
              </a:ext>
            </a:extLst>
          </p:cNvPr>
          <p:cNvSpPr txBox="1"/>
          <p:nvPr/>
        </p:nvSpPr>
        <p:spPr>
          <a:xfrm rot="3153814">
            <a:off x="11213274" y="3048695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nuclei</a:t>
            </a:r>
            <a:r>
              <a:rPr lang="cs-CZ" sz="800" i="1" dirty="0"/>
              <a:t> </a:t>
            </a:r>
            <a:r>
              <a:rPr lang="cs-CZ" sz="800" i="1" dirty="0" err="1"/>
              <a:t>cochleares</a:t>
            </a:r>
            <a:endParaRPr lang="cs-CZ" sz="800" i="1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E70ED890-BBC9-4B5F-9761-2DFF6E0F3647}"/>
              </a:ext>
            </a:extLst>
          </p:cNvPr>
          <p:cNvSpPr txBox="1"/>
          <p:nvPr/>
        </p:nvSpPr>
        <p:spPr>
          <a:xfrm rot="2186684">
            <a:off x="10668916" y="4265321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nuclei</a:t>
            </a:r>
            <a:r>
              <a:rPr lang="cs-CZ" sz="800" i="1" dirty="0"/>
              <a:t> </a:t>
            </a:r>
            <a:r>
              <a:rPr lang="cs-CZ" sz="800" i="1" dirty="0" err="1"/>
              <a:t>pontis</a:t>
            </a:r>
            <a:endParaRPr lang="cs-CZ" sz="800" i="1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B227BF8E-913D-4BEF-B588-365A3C3DC0A5}"/>
              </a:ext>
            </a:extLst>
          </p:cNvPr>
          <p:cNvSpPr txBox="1"/>
          <p:nvPr/>
        </p:nvSpPr>
        <p:spPr>
          <a:xfrm rot="19807509">
            <a:off x="8066085" y="3355739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corticospinalis</a:t>
            </a:r>
            <a:endParaRPr lang="cs-CZ" sz="800" i="1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D0F68F98-E98C-4DA6-A7D6-3D3BF8494E80}"/>
              </a:ext>
            </a:extLst>
          </p:cNvPr>
          <p:cNvSpPr txBox="1"/>
          <p:nvPr/>
        </p:nvSpPr>
        <p:spPr>
          <a:xfrm rot="4299400">
            <a:off x="8899487" y="3305313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lemniscus</a:t>
            </a:r>
            <a:r>
              <a:rPr lang="cs-CZ" sz="800" i="1" dirty="0"/>
              <a:t> </a:t>
            </a:r>
            <a:r>
              <a:rPr lang="cs-CZ" sz="800" i="1" dirty="0" err="1"/>
              <a:t>medialis</a:t>
            </a:r>
            <a:endParaRPr lang="cs-CZ" sz="800" i="1" dirty="0"/>
          </a:p>
        </p:txBody>
      </p:sp>
    </p:spTree>
    <p:extLst>
      <p:ext uri="{BB962C8B-B14F-4D97-AF65-F5344CB8AC3E}">
        <p14:creationId xmlns:p14="http://schemas.microsoft.com/office/powerpoint/2010/main" val="314730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9B604F6-2F2B-4DBB-9992-C02C35BC2403}"/>
              </a:ext>
            </a:extLst>
          </p:cNvPr>
          <p:cNvSpPr txBox="1"/>
          <p:nvPr/>
        </p:nvSpPr>
        <p:spPr>
          <a:xfrm>
            <a:off x="1594625" y="43458"/>
            <a:ext cx="1059737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/>
              <a:t>Mesencephalon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jiná úprava, 3 patra: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/>
              <a:t>tectum mesencephali seu lamina tecti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/>
              <a:t>šedá hmota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/>
              <a:t>nuclei colliculi superiores</a:t>
            </a:r>
            <a:r>
              <a:rPr lang="cs-CZ"/>
              <a:t> – jádro optickomotorických reflexů – na zrakový podnět motorická odpověď → zraková dráha → vlákna z </a:t>
            </a:r>
            <a:r>
              <a:rPr lang="cs-CZ" b="1" i="1"/>
              <a:t>tractus opticus </a:t>
            </a:r>
            <a:r>
              <a:rPr lang="cs-CZ"/>
              <a:t>→ </a:t>
            </a:r>
            <a:r>
              <a:rPr lang="cs-CZ" b="1" i="1"/>
              <a:t>nuclei motorii </a:t>
            </a:r>
            <a:r>
              <a:rPr lang="cs-CZ"/>
              <a:t>→ </a:t>
            </a:r>
            <a:r>
              <a:rPr lang="cs-CZ" b="1" i="1"/>
              <a:t>tractus tectospinalis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/>
              <a:t>nuclei colliculi inferiores </a:t>
            </a:r>
            <a:r>
              <a:rPr lang="cs-CZ"/>
              <a:t>– součást sluchové dráhy, centrum akusticko-motorických reflexů (na akustický podnět motorická odpověď) – sluchovou dráhou → </a:t>
            </a:r>
            <a:r>
              <a:rPr lang="cs-CZ" b="1" i="1"/>
              <a:t>lemniscus lateralis → nuclei motorii → tractus tectospinalis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/>
              <a:t>nuclei praetectalis </a:t>
            </a:r>
            <a:r>
              <a:rPr lang="cs-CZ"/>
              <a:t>– nepřesně ohraničená šedá hmota, jádro centrem pupilárního reflexu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F6E21DA-E065-4346-8A94-91A6033DEB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03" t="10000" r="6831" b="52277"/>
          <a:stretch/>
        </p:blipFill>
        <p:spPr>
          <a:xfrm>
            <a:off x="1594625" y="3286542"/>
            <a:ext cx="3664874" cy="35280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D5E5EF7-2296-4583-861F-CB6A94A24AC9}"/>
              </a:ext>
            </a:extLst>
          </p:cNvPr>
          <p:cNvSpPr txBox="1"/>
          <p:nvPr/>
        </p:nvSpPr>
        <p:spPr>
          <a:xfrm>
            <a:off x="4574787" y="2887682"/>
            <a:ext cx="752428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tegmentum</a:t>
            </a:r>
            <a:r>
              <a:rPr lang="cs-CZ" b="1" i="1" dirty="0"/>
              <a:t> </a:t>
            </a:r>
            <a:r>
              <a:rPr lang="cs-CZ" b="1" i="1" dirty="0" err="1"/>
              <a:t>mesencephali</a:t>
            </a:r>
            <a:r>
              <a:rPr lang="cs-CZ" b="1" i="1" dirty="0"/>
              <a:t> </a:t>
            </a:r>
            <a:r>
              <a:rPr lang="cs-CZ" dirty="0"/>
              <a:t>– prostřední – jádra hlavových nervů a další: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originis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nervi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oculomotorii</a:t>
            </a:r>
            <a:endParaRPr lang="cs-CZ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originis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nervi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trochlearis</a:t>
            </a:r>
            <a:endParaRPr lang="cs-CZ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parasympathicus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nervi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oculomotorii</a:t>
            </a:r>
            <a:endParaRPr lang="cs-CZ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nucleus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mesencephalicus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nervi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trigemini</a:t>
            </a:r>
            <a:endParaRPr lang="cs-CZ" sz="1800" b="1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cs typeface="Times New Roman" panose="02020603050405020304" pitchFamily="18" charset="0"/>
              </a:rPr>
              <a:t> ruber </a:t>
            </a:r>
            <a:r>
              <a:rPr lang="cs-CZ" dirty="0">
                <a:cs typeface="Times New Roman" panose="02020603050405020304" pitchFamily="18" charset="0"/>
              </a:rPr>
              <a:t>– zpracování motorických okruhů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substantia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nigra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– mimovolní hybnost, činnost bazálních ganglií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interpeduncularis</a:t>
            </a:r>
            <a:r>
              <a:rPr lang="cs-CZ" dirty="0">
                <a:cs typeface="Times New Roman" panose="02020603050405020304" pitchFamily="18" charset="0"/>
              </a:rPr>
              <a:t> – </a:t>
            </a:r>
            <a:r>
              <a:rPr lang="cs-CZ" dirty="0" err="1">
                <a:cs typeface="Times New Roman" panose="02020603050405020304" pitchFamily="18" charset="0"/>
              </a:rPr>
              <a:t>visceromotorická</a:t>
            </a:r>
            <a:r>
              <a:rPr lang="cs-CZ" dirty="0">
                <a:cs typeface="Times New Roman" panose="02020603050405020304" pitchFamily="18" charset="0"/>
              </a:rPr>
              <a:t> odpověď na emoční stavy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Darkševici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– koordinační centrum </a:t>
            </a:r>
            <a:r>
              <a:rPr lang="cs-CZ" dirty="0" err="1">
                <a:cs typeface="Times New Roman" panose="02020603050405020304" pitchFamily="18" charset="0"/>
              </a:rPr>
              <a:t>vestibulo</a:t>
            </a:r>
            <a:r>
              <a:rPr lang="cs-CZ" dirty="0">
                <a:cs typeface="Times New Roman" panose="02020603050405020304" pitchFamily="18" charset="0"/>
              </a:rPr>
              <a:t>-okulo-motorických reflexů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interstitialis</a:t>
            </a:r>
            <a:r>
              <a:rPr lang="cs-CZ" b="1" i="1" dirty="0">
                <a:cs typeface="Times New Roman" panose="02020603050405020304" pitchFamily="18" charset="0"/>
              </a:rPr>
              <a:t> (</a:t>
            </a:r>
            <a:r>
              <a:rPr lang="cs-CZ" b="1" i="1" dirty="0" err="1">
                <a:cs typeface="Times New Roman" panose="02020603050405020304" pitchFamily="18" charset="0"/>
              </a:rPr>
              <a:t>nucleus</a:t>
            </a:r>
            <a:r>
              <a:rPr lang="cs-CZ" b="1" i="1" dirty="0">
                <a:cs typeface="Times New Roman" panose="02020603050405020304" pitchFamily="18" charset="0"/>
              </a:rPr>
              <a:t> </a:t>
            </a:r>
            <a:r>
              <a:rPr lang="cs-CZ" b="1" i="1" dirty="0" err="1">
                <a:cs typeface="Times New Roman" panose="02020603050405020304" pitchFamily="18" charset="0"/>
              </a:rPr>
              <a:t>Cajal</a:t>
            </a:r>
            <a:r>
              <a:rPr lang="cs-CZ" b="1" i="1" dirty="0">
                <a:cs typeface="Times New Roman" panose="02020603050405020304" pitchFamily="18" charset="0"/>
              </a:rPr>
              <a:t>) </a:t>
            </a:r>
            <a:r>
              <a:rPr lang="cs-CZ" dirty="0">
                <a:cs typeface="Times New Roman" panose="02020603050405020304" pitchFamily="18" charset="0"/>
              </a:rPr>
              <a:t>koordinační centrum </a:t>
            </a:r>
            <a:r>
              <a:rPr lang="cs-CZ" dirty="0" err="1">
                <a:cs typeface="Times New Roman" panose="02020603050405020304" pitchFamily="18" charset="0"/>
              </a:rPr>
              <a:t>vestibulo</a:t>
            </a:r>
            <a:r>
              <a:rPr lang="cs-CZ" dirty="0">
                <a:cs typeface="Times New Roman" panose="02020603050405020304" pitchFamily="18" charset="0"/>
              </a:rPr>
              <a:t>-okulo-motorických reflexů</a:t>
            </a:r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CECA7CAD-E771-40C3-B521-A30EC0E0B28F}"/>
              </a:ext>
            </a:extLst>
          </p:cNvPr>
          <p:cNvSpPr/>
          <p:nvPr/>
        </p:nvSpPr>
        <p:spPr>
          <a:xfrm>
            <a:off x="2386361" y="3780263"/>
            <a:ext cx="2188426" cy="880947"/>
          </a:xfrm>
          <a:prstGeom prst="ellipse">
            <a:avLst/>
          </a:prstGeom>
          <a:noFill/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DC00126F-3411-4547-B3E4-5B71C749A799}"/>
              </a:ext>
            </a:extLst>
          </p:cNvPr>
          <p:cNvSpPr/>
          <p:nvPr/>
        </p:nvSpPr>
        <p:spPr>
          <a:xfrm>
            <a:off x="2115015" y="4456805"/>
            <a:ext cx="2613102" cy="1453341"/>
          </a:xfrm>
          <a:prstGeom prst="ellipse">
            <a:avLst/>
          </a:prstGeom>
          <a:noFill/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955024EA-D5E1-4C64-880C-95F05CE1B7D6}"/>
              </a:ext>
            </a:extLst>
          </p:cNvPr>
          <p:cNvSpPr/>
          <p:nvPr/>
        </p:nvSpPr>
        <p:spPr>
          <a:xfrm rot="18606531">
            <a:off x="1866356" y="5009077"/>
            <a:ext cx="1289824" cy="1991485"/>
          </a:xfrm>
          <a:prstGeom prst="ellipse">
            <a:avLst/>
          </a:prstGeom>
          <a:noFill/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0760FF9F-89AE-418C-AF94-99213333EECE}"/>
              </a:ext>
            </a:extLst>
          </p:cNvPr>
          <p:cNvSpPr/>
          <p:nvPr/>
        </p:nvSpPr>
        <p:spPr>
          <a:xfrm rot="7400028">
            <a:off x="3715186" y="3734514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F1A26BEA-44F5-407D-B8CD-F6A1E24D1833}"/>
              </a:ext>
            </a:extLst>
          </p:cNvPr>
          <p:cNvSpPr/>
          <p:nvPr/>
        </p:nvSpPr>
        <p:spPr>
          <a:xfrm rot="15207210">
            <a:off x="3262842" y="5359930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A25A1821-D84B-4397-B5F5-EBE13A432583}"/>
              </a:ext>
            </a:extLst>
          </p:cNvPr>
          <p:cNvSpPr/>
          <p:nvPr/>
        </p:nvSpPr>
        <p:spPr>
          <a:xfrm rot="11011246">
            <a:off x="4015946" y="4562092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0A1C51E8-2109-46B7-B1B4-CFE10AC89B5A}"/>
              </a:ext>
            </a:extLst>
          </p:cNvPr>
          <p:cNvSpPr/>
          <p:nvPr/>
        </p:nvSpPr>
        <p:spPr>
          <a:xfrm rot="11614862">
            <a:off x="4128531" y="5787764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78847557-377A-4F84-B7DB-CF274A28C8DC}"/>
              </a:ext>
            </a:extLst>
          </p:cNvPr>
          <p:cNvSpPr/>
          <p:nvPr/>
        </p:nvSpPr>
        <p:spPr>
          <a:xfrm rot="10176607">
            <a:off x="4034038" y="6062761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83FF1B3D-6A21-480F-9311-47628AA9AE23}"/>
              </a:ext>
            </a:extLst>
          </p:cNvPr>
          <p:cNvSpPr/>
          <p:nvPr/>
        </p:nvSpPr>
        <p:spPr>
          <a:xfrm rot="15207210">
            <a:off x="3101564" y="6319381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F94797A-A001-4182-847C-1A36A6FD9C6F}"/>
              </a:ext>
            </a:extLst>
          </p:cNvPr>
          <p:cNvSpPr txBox="1"/>
          <p:nvPr/>
        </p:nvSpPr>
        <p:spPr>
          <a:xfrm rot="975308">
            <a:off x="1696472" y="4648840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tegmentum</a:t>
            </a:r>
            <a:endParaRPr lang="cs-CZ" sz="800" i="1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4DF25A47-29D6-439C-B05C-5DD79154733D}"/>
              </a:ext>
            </a:extLst>
          </p:cNvPr>
          <p:cNvSpPr txBox="1"/>
          <p:nvPr/>
        </p:nvSpPr>
        <p:spPr>
          <a:xfrm rot="975308">
            <a:off x="1571680" y="6583781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crus</a:t>
            </a:r>
            <a:endParaRPr lang="cs-CZ" sz="800" i="1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7D160FB-328A-4F42-BF8D-0C2A2EEF5123}"/>
              </a:ext>
            </a:extLst>
          </p:cNvPr>
          <p:cNvSpPr txBox="1"/>
          <p:nvPr/>
        </p:nvSpPr>
        <p:spPr>
          <a:xfrm rot="975308">
            <a:off x="2481656" y="3969840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tectum</a:t>
            </a:r>
            <a:endParaRPr lang="cs-CZ" sz="800" i="1" dirty="0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BC296068-3E56-41BC-8A34-2F504209EF2B}"/>
              </a:ext>
            </a:extLst>
          </p:cNvPr>
          <p:cNvSpPr txBox="1"/>
          <p:nvPr/>
        </p:nvSpPr>
        <p:spPr>
          <a:xfrm rot="18218002">
            <a:off x="3506802" y="3434203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nuclei</a:t>
            </a:r>
            <a:r>
              <a:rPr lang="cs-CZ" sz="800" i="1" dirty="0"/>
              <a:t> </a:t>
            </a:r>
            <a:r>
              <a:rPr lang="cs-CZ" sz="800" i="1" dirty="0" err="1"/>
              <a:t>colliculi</a:t>
            </a:r>
            <a:r>
              <a:rPr lang="cs-CZ" sz="800" i="1" dirty="0"/>
              <a:t> </a:t>
            </a:r>
            <a:r>
              <a:rPr lang="cs-CZ" sz="800" i="1" dirty="0" err="1"/>
              <a:t>inferioris</a:t>
            </a:r>
            <a:endParaRPr lang="cs-CZ" sz="800" i="1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9A3D9FF6-7577-46D1-B4CC-F5B322BCC216}"/>
              </a:ext>
            </a:extLst>
          </p:cNvPr>
          <p:cNvSpPr txBox="1"/>
          <p:nvPr/>
        </p:nvSpPr>
        <p:spPr>
          <a:xfrm rot="289253">
            <a:off x="4048957" y="4611309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ncl</a:t>
            </a:r>
            <a:r>
              <a:rPr lang="cs-CZ" sz="800" i="1" dirty="0"/>
              <a:t>. </a:t>
            </a:r>
            <a:r>
              <a:rPr lang="cs-CZ" sz="800" i="1" dirty="0" err="1"/>
              <a:t>mesencephalicus</a:t>
            </a:r>
            <a:endParaRPr lang="cs-CZ" sz="800" i="1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9AAB45F3-1391-4C21-91D8-ECFF5DE20D2F}"/>
              </a:ext>
            </a:extLst>
          </p:cNvPr>
          <p:cNvSpPr txBox="1"/>
          <p:nvPr/>
        </p:nvSpPr>
        <p:spPr>
          <a:xfrm rot="4326119">
            <a:off x="2992095" y="5806700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nucleus</a:t>
            </a:r>
            <a:r>
              <a:rPr lang="cs-CZ" sz="800" i="1" dirty="0"/>
              <a:t> n. </a:t>
            </a:r>
            <a:r>
              <a:rPr lang="cs-CZ" sz="800" i="1" dirty="0" err="1"/>
              <a:t>trochlearis</a:t>
            </a:r>
            <a:endParaRPr lang="cs-CZ" sz="800" i="1" dirty="0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4D9699-2203-4995-B125-61D5A408DC5E}"/>
              </a:ext>
            </a:extLst>
          </p:cNvPr>
          <p:cNvSpPr txBox="1"/>
          <p:nvPr/>
        </p:nvSpPr>
        <p:spPr>
          <a:xfrm rot="975308">
            <a:off x="4236591" y="5959081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substantia</a:t>
            </a:r>
            <a:r>
              <a:rPr lang="cs-CZ" sz="800" i="1" dirty="0"/>
              <a:t> negra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7544138E-887A-4D38-9EEC-29B5CD2E0047}"/>
              </a:ext>
            </a:extLst>
          </p:cNvPr>
          <p:cNvSpPr txBox="1"/>
          <p:nvPr/>
        </p:nvSpPr>
        <p:spPr>
          <a:xfrm rot="20856291">
            <a:off x="4141667" y="5977535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substantia</a:t>
            </a:r>
            <a:r>
              <a:rPr lang="cs-CZ" sz="800" i="1" dirty="0"/>
              <a:t> negra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3CC6FAEF-C28E-4440-9842-2008DEB51BB2}"/>
              </a:ext>
            </a:extLst>
          </p:cNvPr>
          <p:cNvSpPr txBox="1"/>
          <p:nvPr/>
        </p:nvSpPr>
        <p:spPr>
          <a:xfrm rot="4636063">
            <a:off x="2772691" y="6770326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ncl</a:t>
            </a:r>
            <a:r>
              <a:rPr lang="cs-CZ" sz="800" i="1" dirty="0"/>
              <a:t>. </a:t>
            </a:r>
            <a:r>
              <a:rPr lang="cs-CZ" sz="800" i="1" dirty="0" err="1"/>
              <a:t>interpeduncularis</a:t>
            </a:r>
            <a:endParaRPr lang="cs-CZ" sz="800" i="1" dirty="0"/>
          </a:p>
        </p:txBody>
      </p:sp>
    </p:spTree>
    <p:extLst>
      <p:ext uri="{BB962C8B-B14F-4D97-AF65-F5344CB8AC3E}">
        <p14:creationId xmlns:p14="http://schemas.microsoft.com/office/powerpoint/2010/main" val="1276160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599C2F5-12B1-45F5-A43C-266904322E16}"/>
              </a:ext>
            </a:extLst>
          </p:cNvPr>
          <p:cNvSpPr/>
          <p:nvPr/>
        </p:nvSpPr>
        <p:spPr>
          <a:xfrm>
            <a:off x="0" y="0"/>
            <a:ext cx="1509311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5AA78CF-64BB-4C35-A15C-CDCB123438ED}"/>
              </a:ext>
            </a:extLst>
          </p:cNvPr>
          <p:cNvSpPr txBox="1"/>
          <p:nvPr/>
        </p:nvSpPr>
        <p:spPr>
          <a:xfrm>
            <a:off x="1813651" y="270629"/>
            <a:ext cx="8835763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/>
              <a:t>Mesencephalon</a:t>
            </a:r>
            <a:endParaRPr lang="cs-CZ" sz="2000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crura</a:t>
            </a:r>
            <a:r>
              <a:rPr lang="cs-CZ" b="1" i="1" dirty="0"/>
              <a:t> </a:t>
            </a:r>
            <a:r>
              <a:rPr lang="cs-CZ" b="1" i="1" dirty="0" err="1"/>
              <a:t>cerebri</a:t>
            </a:r>
            <a:r>
              <a:rPr lang="cs-CZ" b="1" i="1" dirty="0"/>
              <a:t> </a:t>
            </a:r>
            <a:r>
              <a:rPr lang="cs-CZ" dirty="0"/>
              <a:t>– </a:t>
            </a:r>
            <a:r>
              <a:rPr lang="cs-CZ" dirty="0" err="1"/>
              <a:t>nejventrálněji</a:t>
            </a:r>
            <a:endParaRPr lang="cs-CZ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podélné valy bílé hmoty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motorické dráhy vycházející z kůry mozkové do nižších etáží CNS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5 polí: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corticospinalis</a:t>
            </a:r>
            <a:r>
              <a:rPr lang="cs-CZ" b="1" i="1" dirty="0"/>
              <a:t> </a:t>
            </a:r>
            <a:r>
              <a:rPr lang="cs-CZ" dirty="0"/>
              <a:t>(centrálně, 6. 1)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corticonucleares</a:t>
            </a:r>
            <a:r>
              <a:rPr lang="cs-CZ" b="1" i="1" dirty="0"/>
              <a:t> </a:t>
            </a:r>
            <a:r>
              <a:rPr lang="cs-CZ" dirty="0"/>
              <a:t>(mediálně a laterálně, 6. 2)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cortico-ponto-cerebellares</a:t>
            </a:r>
            <a:endParaRPr lang="cs-CZ" b="1" i="1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cs-CZ" b="1" i="1" dirty="0" err="1"/>
              <a:t>tractus</a:t>
            </a:r>
            <a:r>
              <a:rPr lang="cs-CZ" b="1" i="1" dirty="0"/>
              <a:t> </a:t>
            </a:r>
            <a:r>
              <a:rPr lang="cs-CZ" b="1" i="1" dirty="0" err="1"/>
              <a:t>parieto-temporo-occipito-ponti-cerebellaris</a:t>
            </a:r>
            <a:r>
              <a:rPr lang="cs-CZ" b="1" i="1" dirty="0"/>
              <a:t> 6.4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AE22449-A6FD-46BD-AB2A-C57E789DFFAA}"/>
              </a:ext>
            </a:extLst>
          </p:cNvPr>
          <p:cNvSpPr txBox="1"/>
          <p:nvPr/>
        </p:nvSpPr>
        <p:spPr>
          <a:xfrm>
            <a:off x="7181385" y="709980"/>
            <a:ext cx="4807720" cy="2153731"/>
          </a:xfrm>
          <a:custGeom>
            <a:avLst/>
            <a:gdLst>
              <a:gd name="connsiteX0" fmla="*/ 0 w 4807720"/>
              <a:gd name="connsiteY0" fmla="*/ 0 h 2153731"/>
              <a:gd name="connsiteX1" fmla="*/ 486114 w 4807720"/>
              <a:gd name="connsiteY1" fmla="*/ 0 h 2153731"/>
              <a:gd name="connsiteX2" fmla="*/ 876073 w 4807720"/>
              <a:gd name="connsiteY2" fmla="*/ 0 h 2153731"/>
              <a:gd name="connsiteX3" fmla="*/ 1506419 w 4807720"/>
              <a:gd name="connsiteY3" fmla="*/ 0 h 2153731"/>
              <a:gd name="connsiteX4" fmla="*/ 1992533 w 4807720"/>
              <a:gd name="connsiteY4" fmla="*/ 0 h 2153731"/>
              <a:gd name="connsiteX5" fmla="*/ 2478647 w 4807720"/>
              <a:gd name="connsiteY5" fmla="*/ 0 h 2153731"/>
              <a:gd name="connsiteX6" fmla="*/ 3108992 w 4807720"/>
              <a:gd name="connsiteY6" fmla="*/ 0 h 2153731"/>
              <a:gd name="connsiteX7" fmla="*/ 3547029 w 4807720"/>
              <a:gd name="connsiteY7" fmla="*/ 0 h 2153731"/>
              <a:gd name="connsiteX8" fmla="*/ 4177374 w 4807720"/>
              <a:gd name="connsiteY8" fmla="*/ 0 h 2153731"/>
              <a:gd name="connsiteX9" fmla="*/ 4807720 w 4807720"/>
              <a:gd name="connsiteY9" fmla="*/ 0 h 2153731"/>
              <a:gd name="connsiteX10" fmla="*/ 4807720 w 4807720"/>
              <a:gd name="connsiteY10" fmla="*/ 538433 h 2153731"/>
              <a:gd name="connsiteX11" fmla="*/ 4807720 w 4807720"/>
              <a:gd name="connsiteY11" fmla="*/ 1076866 h 2153731"/>
              <a:gd name="connsiteX12" fmla="*/ 4807720 w 4807720"/>
              <a:gd name="connsiteY12" fmla="*/ 1636836 h 2153731"/>
              <a:gd name="connsiteX13" fmla="*/ 4807720 w 4807720"/>
              <a:gd name="connsiteY13" fmla="*/ 2153731 h 2153731"/>
              <a:gd name="connsiteX14" fmla="*/ 4273529 w 4807720"/>
              <a:gd name="connsiteY14" fmla="*/ 2153731 h 2153731"/>
              <a:gd name="connsiteX15" fmla="*/ 3835492 w 4807720"/>
              <a:gd name="connsiteY15" fmla="*/ 2153731 h 2153731"/>
              <a:gd name="connsiteX16" fmla="*/ 3301301 w 4807720"/>
              <a:gd name="connsiteY16" fmla="*/ 2153731 h 2153731"/>
              <a:gd name="connsiteX17" fmla="*/ 2670956 w 4807720"/>
              <a:gd name="connsiteY17" fmla="*/ 2153731 h 2153731"/>
              <a:gd name="connsiteX18" fmla="*/ 2136764 w 4807720"/>
              <a:gd name="connsiteY18" fmla="*/ 2153731 h 2153731"/>
              <a:gd name="connsiteX19" fmla="*/ 1746805 w 4807720"/>
              <a:gd name="connsiteY19" fmla="*/ 2153731 h 2153731"/>
              <a:gd name="connsiteX20" fmla="*/ 1308768 w 4807720"/>
              <a:gd name="connsiteY20" fmla="*/ 2153731 h 2153731"/>
              <a:gd name="connsiteX21" fmla="*/ 678423 w 4807720"/>
              <a:gd name="connsiteY21" fmla="*/ 2153731 h 2153731"/>
              <a:gd name="connsiteX22" fmla="*/ 0 w 4807720"/>
              <a:gd name="connsiteY22" fmla="*/ 2153731 h 2153731"/>
              <a:gd name="connsiteX23" fmla="*/ 0 w 4807720"/>
              <a:gd name="connsiteY23" fmla="*/ 1658373 h 2153731"/>
              <a:gd name="connsiteX24" fmla="*/ 0 w 4807720"/>
              <a:gd name="connsiteY24" fmla="*/ 1141477 h 2153731"/>
              <a:gd name="connsiteX25" fmla="*/ 0 w 4807720"/>
              <a:gd name="connsiteY25" fmla="*/ 667657 h 2153731"/>
              <a:gd name="connsiteX26" fmla="*/ 0 w 4807720"/>
              <a:gd name="connsiteY26" fmla="*/ 0 h 2153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07720" h="2153731" extrusionOk="0">
                <a:moveTo>
                  <a:pt x="0" y="0"/>
                </a:moveTo>
                <a:cubicBezTo>
                  <a:pt x="225732" y="-6268"/>
                  <a:pt x="255855" y="32658"/>
                  <a:pt x="486114" y="0"/>
                </a:cubicBezTo>
                <a:cubicBezTo>
                  <a:pt x="716373" y="-32658"/>
                  <a:pt x="733805" y="43786"/>
                  <a:pt x="876073" y="0"/>
                </a:cubicBezTo>
                <a:cubicBezTo>
                  <a:pt x="1018341" y="-43786"/>
                  <a:pt x="1292395" y="17720"/>
                  <a:pt x="1506419" y="0"/>
                </a:cubicBezTo>
                <a:cubicBezTo>
                  <a:pt x="1720443" y="-17720"/>
                  <a:pt x="1830768" y="14750"/>
                  <a:pt x="1992533" y="0"/>
                </a:cubicBezTo>
                <a:cubicBezTo>
                  <a:pt x="2154298" y="-14750"/>
                  <a:pt x="2329204" y="1243"/>
                  <a:pt x="2478647" y="0"/>
                </a:cubicBezTo>
                <a:cubicBezTo>
                  <a:pt x="2628090" y="-1243"/>
                  <a:pt x="2981426" y="6087"/>
                  <a:pt x="3108992" y="0"/>
                </a:cubicBezTo>
                <a:cubicBezTo>
                  <a:pt x="3236558" y="-6087"/>
                  <a:pt x="3403846" y="42114"/>
                  <a:pt x="3547029" y="0"/>
                </a:cubicBezTo>
                <a:cubicBezTo>
                  <a:pt x="3690212" y="-42114"/>
                  <a:pt x="3939525" y="62662"/>
                  <a:pt x="4177374" y="0"/>
                </a:cubicBezTo>
                <a:cubicBezTo>
                  <a:pt x="4415224" y="-62662"/>
                  <a:pt x="4625103" y="35909"/>
                  <a:pt x="4807720" y="0"/>
                </a:cubicBezTo>
                <a:cubicBezTo>
                  <a:pt x="4869773" y="139480"/>
                  <a:pt x="4765327" y="411644"/>
                  <a:pt x="4807720" y="538433"/>
                </a:cubicBezTo>
                <a:cubicBezTo>
                  <a:pt x="4850113" y="665222"/>
                  <a:pt x="4767511" y="840930"/>
                  <a:pt x="4807720" y="1076866"/>
                </a:cubicBezTo>
                <a:cubicBezTo>
                  <a:pt x="4847929" y="1312802"/>
                  <a:pt x="4775529" y="1429509"/>
                  <a:pt x="4807720" y="1636836"/>
                </a:cubicBezTo>
                <a:cubicBezTo>
                  <a:pt x="4839911" y="1844163"/>
                  <a:pt x="4774002" y="1917005"/>
                  <a:pt x="4807720" y="2153731"/>
                </a:cubicBezTo>
                <a:cubicBezTo>
                  <a:pt x="4696973" y="2199384"/>
                  <a:pt x="4432378" y="2116418"/>
                  <a:pt x="4273529" y="2153731"/>
                </a:cubicBezTo>
                <a:cubicBezTo>
                  <a:pt x="4114680" y="2191044"/>
                  <a:pt x="4022872" y="2135291"/>
                  <a:pt x="3835492" y="2153731"/>
                </a:cubicBezTo>
                <a:cubicBezTo>
                  <a:pt x="3648112" y="2172171"/>
                  <a:pt x="3419616" y="2120553"/>
                  <a:pt x="3301301" y="2153731"/>
                </a:cubicBezTo>
                <a:cubicBezTo>
                  <a:pt x="3182986" y="2186909"/>
                  <a:pt x="2961975" y="2080253"/>
                  <a:pt x="2670956" y="2153731"/>
                </a:cubicBezTo>
                <a:cubicBezTo>
                  <a:pt x="2379938" y="2227209"/>
                  <a:pt x="2393650" y="2112932"/>
                  <a:pt x="2136764" y="2153731"/>
                </a:cubicBezTo>
                <a:cubicBezTo>
                  <a:pt x="1879878" y="2194530"/>
                  <a:pt x="1829739" y="2116466"/>
                  <a:pt x="1746805" y="2153731"/>
                </a:cubicBezTo>
                <a:cubicBezTo>
                  <a:pt x="1663871" y="2190996"/>
                  <a:pt x="1406214" y="2130499"/>
                  <a:pt x="1308768" y="2153731"/>
                </a:cubicBezTo>
                <a:cubicBezTo>
                  <a:pt x="1211322" y="2176963"/>
                  <a:pt x="813367" y="2144967"/>
                  <a:pt x="678423" y="2153731"/>
                </a:cubicBezTo>
                <a:cubicBezTo>
                  <a:pt x="543479" y="2162495"/>
                  <a:pt x="242120" y="2119054"/>
                  <a:pt x="0" y="2153731"/>
                </a:cubicBezTo>
                <a:cubicBezTo>
                  <a:pt x="-677" y="1955723"/>
                  <a:pt x="25530" y="1878069"/>
                  <a:pt x="0" y="1658373"/>
                </a:cubicBezTo>
                <a:cubicBezTo>
                  <a:pt x="-25530" y="1438677"/>
                  <a:pt x="46191" y="1327504"/>
                  <a:pt x="0" y="1141477"/>
                </a:cubicBezTo>
                <a:cubicBezTo>
                  <a:pt x="-46191" y="955450"/>
                  <a:pt x="52687" y="803599"/>
                  <a:pt x="0" y="667657"/>
                </a:cubicBezTo>
                <a:cubicBezTo>
                  <a:pt x="-52687" y="531715"/>
                  <a:pt x="27984" y="279399"/>
                  <a:pt x="0" y="0"/>
                </a:cubicBezTo>
                <a:close/>
              </a:path>
            </a:pathLst>
          </a:custGeom>
          <a:noFill/>
          <a:ln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Součástí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tegmenta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jsou svazky nervových drah: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lemniscus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medialis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lemniscus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lateralis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tractus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rubrospinalis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tractus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tectospinalis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a 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fasciculus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longitudinalis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medialis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 Objemnou strukturou bílé hmoty je ve střední rovině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tegmenta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překřížení drah, které směřují do mozečku cestou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pedunculus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cerebellaris</a:t>
            </a:r>
            <a:r>
              <a:rPr lang="cs-CZ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superior.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0039E28-9F55-4F44-8A90-DA3443127C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03" t="10000" r="6831" b="52277"/>
          <a:stretch/>
        </p:blipFill>
        <p:spPr>
          <a:xfrm>
            <a:off x="2536583" y="709980"/>
            <a:ext cx="3664874" cy="3528000"/>
          </a:xfrm>
          <a:prstGeom prst="rect">
            <a:avLst/>
          </a:prstGeom>
        </p:spPr>
      </p:pic>
      <p:sp>
        <p:nvSpPr>
          <p:cNvPr id="9" name="Šipka: doprava 8">
            <a:extLst>
              <a:ext uri="{FF2B5EF4-FFF2-40B4-BE49-F238E27FC236}">
                <a16:creationId xmlns:a16="http://schemas.microsoft.com/office/drawing/2014/main" id="{09B28677-5F50-477D-8DEF-533F371FE081}"/>
              </a:ext>
            </a:extLst>
          </p:cNvPr>
          <p:cNvSpPr/>
          <p:nvPr/>
        </p:nvSpPr>
        <p:spPr>
          <a:xfrm rot="7400028">
            <a:off x="3373747" y="2224428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3EAD057D-6A7C-46FB-9A35-7CBF334AE11D}"/>
              </a:ext>
            </a:extLst>
          </p:cNvPr>
          <p:cNvSpPr/>
          <p:nvPr/>
        </p:nvSpPr>
        <p:spPr>
          <a:xfrm rot="15921544">
            <a:off x="3715186" y="3734514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1AA07DFF-4C48-472E-B91D-A4C645614129}"/>
              </a:ext>
            </a:extLst>
          </p:cNvPr>
          <p:cNvSpPr/>
          <p:nvPr/>
        </p:nvSpPr>
        <p:spPr>
          <a:xfrm rot="7400028">
            <a:off x="4164307" y="2654779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55FC037D-C63A-4178-B9F4-9436F0E651F9}"/>
              </a:ext>
            </a:extLst>
          </p:cNvPr>
          <p:cNvSpPr/>
          <p:nvPr/>
        </p:nvSpPr>
        <p:spPr>
          <a:xfrm rot="7400028">
            <a:off x="3781098" y="1509922"/>
            <a:ext cx="1717270" cy="287181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AA9562EF-317C-4B56-9039-B970F913AF9B}"/>
              </a:ext>
            </a:extLst>
          </p:cNvPr>
          <p:cNvSpPr/>
          <p:nvPr/>
        </p:nvSpPr>
        <p:spPr>
          <a:xfrm rot="17870016">
            <a:off x="2385578" y="3738992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91F95169-6405-4CE0-8619-2CEE4F69E595}"/>
              </a:ext>
            </a:extLst>
          </p:cNvPr>
          <p:cNvSpPr/>
          <p:nvPr/>
        </p:nvSpPr>
        <p:spPr>
          <a:xfrm rot="246182">
            <a:off x="2118652" y="2980519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68E780C1-D58D-41FF-91E7-EBA5F07F0B03}"/>
              </a:ext>
            </a:extLst>
          </p:cNvPr>
          <p:cNvSpPr/>
          <p:nvPr/>
        </p:nvSpPr>
        <p:spPr>
          <a:xfrm rot="15664337">
            <a:off x="3373747" y="4258158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AC44BF04-3F0E-4307-BC58-44D6133D42FB}"/>
              </a:ext>
            </a:extLst>
          </p:cNvPr>
          <p:cNvSpPr/>
          <p:nvPr/>
        </p:nvSpPr>
        <p:spPr>
          <a:xfrm rot="4724907">
            <a:off x="2431643" y="2198821"/>
            <a:ext cx="1021571" cy="27432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D649777-5DBE-4BFF-AE5F-D9A4356D2F63}"/>
              </a:ext>
            </a:extLst>
          </p:cNvPr>
          <p:cNvSpPr txBox="1"/>
          <p:nvPr/>
        </p:nvSpPr>
        <p:spPr>
          <a:xfrm rot="18160301">
            <a:off x="3179218" y="1887861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lemniscus</a:t>
            </a:r>
            <a:r>
              <a:rPr lang="cs-CZ" sz="800" i="1" dirty="0"/>
              <a:t> </a:t>
            </a:r>
            <a:r>
              <a:rPr lang="cs-CZ" sz="800" i="1" dirty="0" err="1"/>
              <a:t>medialis</a:t>
            </a:r>
            <a:endParaRPr lang="cs-CZ" sz="800" i="1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07B45AA-4F31-4E84-BBBB-8C5ADC830FAF}"/>
              </a:ext>
            </a:extLst>
          </p:cNvPr>
          <p:cNvSpPr txBox="1"/>
          <p:nvPr/>
        </p:nvSpPr>
        <p:spPr>
          <a:xfrm rot="4850865">
            <a:off x="3069339" y="4801609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frontopontinus</a:t>
            </a:r>
            <a:endParaRPr lang="cs-CZ" sz="800" i="1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D0E65E4-05D7-46A6-BBE2-11A2DD9B6680}"/>
              </a:ext>
            </a:extLst>
          </p:cNvPr>
          <p:cNvSpPr txBox="1"/>
          <p:nvPr/>
        </p:nvSpPr>
        <p:spPr>
          <a:xfrm rot="5004953">
            <a:off x="3388809" y="4345202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/>
              <a:t>t. </a:t>
            </a:r>
            <a:r>
              <a:rPr lang="cs-CZ" sz="800" i="1" dirty="0" err="1"/>
              <a:t>rubrospinalis</a:t>
            </a:r>
            <a:endParaRPr lang="cs-CZ" sz="800" i="1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8FF2F19-60B0-44E5-AF3F-DBAFBAB0E5E2}"/>
              </a:ext>
            </a:extLst>
          </p:cNvPr>
          <p:cNvSpPr txBox="1"/>
          <p:nvPr/>
        </p:nvSpPr>
        <p:spPr>
          <a:xfrm rot="18127407">
            <a:off x="3812302" y="1373128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fasciculus</a:t>
            </a:r>
            <a:r>
              <a:rPr lang="cs-CZ" sz="800" i="1" dirty="0"/>
              <a:t> </a:t>
            </a:r>
            <a:r>
              <a:rPr lang="cs-CZ" sz="800" i="1" dirty="0" err="1"/>
              <a:t>longitudinalis</a:t>
            </a:r>
            <a:r>
              <a:rPr lang="cs-CZ" sz="800" i="1" dirty="0"/>
              <a:t> </a:t>
            </a:r>
            <a:r>
              <a:rPr lang="cs-CZ" sz="800" i="1" dirty="0" err="1"/>
              <a:t>medialis</a:t>
            </a:r>
            <a:endParaRPr lang="cs-CZ" sz="800" i="1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16B21BB-D3F6-4FB4-AB9B-E88FBD982B7C}"/>
              </a:ext>
            </a:extLst>
          </p:cNvPr>
          <p:cNvSpPr txBox="1"/>
          <p:nvPr/>
        </p:nvSpPr>
        <p:spPr>
          <a:xfrm rot="18406405">
            <a:off x="4021350" y="2336706"/>
            <a:ext cx="18566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i="1" dirty="0" err="1"/>
              <a:t>tractus</a:t>
            </a:r>
            <a:r>
              <a:rPr lang="cs-CZ" sz="800" i="1" dirty="0"/>
              <a:t> </a:t>
            </a:r>
            <a:r>
              <a:rPr lang="cs-CZ" sz="800" i="1" dirty="0" err="1"/>
              <a:t>tectospinalis</a:t>
            </a:r>
            <a:endParaRPr lang="cs-CZ" sz="800" i="1" dirty="0"/>
          </a:p>
        </p:txBody>
      </p:sp>
    </p:spTree>
    <p:extLst>
      <p:ext uri="{BB962C8B-B14F-4D97-AF65-F5344CB8AC3E}">
        <p14:creationId xmlns:p14="http://schemas.microsoft.com/office/powerpoint/2010/main" val="40510278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2720</Words>
  <Application>Microsoft Office PowerPoint</Application>
  <PresentationFormat>Širokoúhlá obrazovka</PresentationFormat>
  <Paragraphs>520</Paragraphs>
  <Slides>22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Rudolf Čechal</dc:creator>
  <cp:lastModifiedBy>Rudolf Čechal</cp:lastModifiedBy>
  <cp:revision>53</cp:revision>
  <dcterms:created xsi:type="dcterms:W3CDTF">2021-04-11T08:09:31Z</dcterms:created>
  <dcterms:modified xsi:type="dcterms:W3CDTF">2021-04-14T17:57:44Z</dcterms:modified>
</cp:coreProperties>
</file>