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4" d="100"/>
          <a:sy n="54" d="100"/>
        </p:scale>
        <p:origin x="2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8E183A-06E4-406A-BA39-C4F114547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4883BE5-854B-4D08-AC40-220C416A1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9003A7-4A90-4298-95D6-0D83A6175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BE961D-B556-4E1B-B5DB-E6A97B5E3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F7EC4A-62D2-4D00-B987-102E135F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304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83812-488F-4FA8-8EC2-3943D67A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98C43EC-DA21-4D94-924F-49DA0334B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56C19C-9CFA-4779-A565-88791DD9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9C0BB7-B6AD-4DD8-BD0A-17CBC8BD8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9BD6B8-6497-45F3-947A-53B771DF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25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1AE7F80-A089-4904-8CBA-2ADFC0A30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6BACC8B-05CF-4B09-8811-7F22958FE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6221A8-6D99-4A15-9D41-1DA3AB1B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CDB8E3-43C0-43E8-B838-A0619D39B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6CBED8-9B83-46E4-96A0-87E883D0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19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B06E9-5D80-4CA0-840B-C8D41B784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34D66A-4718-453D-B423-73C8AEE78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D5DA77-B260-4815-938F-58945203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F718B2-B0CE-4DF5-A348-3A272BC9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A9F2FA-D8DE-447B-9B84-A494D206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0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B9E0D-A27F-4AE1-B943-1991AD06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54EAE7-8E11-41FA-A848-F9FB53078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1D5DB0-2C38-4D78-B605-860E0256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C67FF2-3EF4-4D85-98A8-BCCEEA90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C44188-152F-45D2-9EE2-BB160466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20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2A1CC-5702-478F-A648-F5A4228C5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0CD217-16D5-4C28-92CA-C6BB3AB86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C96223-3241-4E5D-A309-E8BE34B32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6E359F-0405-4132-A909-BA69FD2D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7CA2F4-FD49-4933-B63B-B54A1C3B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641187-39D6-47ED-82FD-FEEF15C0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2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841B6-9712-47F3-833D-148BA7464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A90DBF-ABEA-4151-B108-054FD498B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97BE61-0093-4426-81CE-83AB20E0C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3E3EC2A-2E49-4A82-B376-CE9C4224C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F54DBB-1568-4C94-B4A6-5BBBD54B3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BDA528-0CB8-46E7-BE0D-5A5B0C268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258CB7-5CF3-4D10-BD67-F5001120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4806C4D-BE16-46E6-A0D9-CA082D7F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95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D6974-EA71-43D7-AFCA-BF37B951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770E975-5AA4-4987-9A50-B1FA28549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191504-7A2A-4E7B-A264-3C887C15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86CFD9-033A-4316-92DD-F19AA9A1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26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4D4F8E5-998E-40D5-83F3-7A0510CA9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45D41-463A-4AA8-A025-24C9EEEB8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ADD267-9E6F-46D5-8019-E350095F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8670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E6B426-A647-44F8-BF37-4923F01D3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4A0FA4-E71D-4335-B137-51209E42A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3C80221-C767-49A6-8432-B0D331D87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309A96C-0E67-4325-9DF6-8F47BCE94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D6F1C9-A3F4-4CC2-93F1-7EA2C783A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A543C3-479F-4C50-98DB-32F6296E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85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67E89-3EB2-458F-A1A2-4FA1B29C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5B2C5C-8294-4BFB-8CD0-50B513263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255612-8DF8-41B6-B502-ACFF9C1FB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A00A8C-DF66-4E11-A191-6A39217D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4532FC-7242-4BAF-BBCB-A22D6134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D8DE9A-40EC-4E3C-81E7-9A9660E8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4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028AA6B-3B76-4FC1-A454-61C1E812D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6CF8140-7F47-40BC-AE04-B75B66473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AC04E7-43F9-4D88-B297-AF0722B51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E8AD0-4EB1-4CB5-B43A-5D54B7B38D8A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821087-362A-4453-BBF3-BE4ACBDF5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A81DB0-A43F-4445-8CE4-341CBD3C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8D7AB-3E82-4F20-A7A8-BD59D1794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5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l.dreamstime.com/illustration/chorion.htm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ath6kOf0NE?feature=oembed" TargetMode="Externa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61E8AB7E-78F0-4F92-BA11-030E591232BB}"/>
              </a:ext>
            </a:extLst>
          </p:cNvPr>
          <p:cNvSpPr/>
          <p:nvPr/>
        </p:nvSpPr>
        <p:spPr>
          <a:xfrm rot="5400000" flipH="1">
            <a:off x="8985554" y="3568054"/>
            <a:ext cx="2226642" cy="3691048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D423144-F0D6-498C-A042-D255610CADED}"/>
              </a:ext>
            </a:extLst>
          </p:cNvPr>
          <p:cNvSpPr/>
          <p:nvPr/>
        </p:nvSpPr>
        <p:spPr>
          <a:xfrm>
            <a:off x="5899464" y="123127"/>
            <a:ext cx="3873927" cy="4219699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7375DB8-1E5E-46E1-9431-809BC285F1E6}"/>
              </a:ext>
            </a:extLst>
          </p:cNvPr>
          <p:cNvSpPr/>
          <p:nvPr/>
        </p:nvSpPr>
        <p:spPr>
          <a:xfrm>
            <a:off x="0" y="0"/>
            <a:ext cx="5595457" cy="6858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6896BC1-5EF1-42C4-8669-F8976EE93A9D}"/>
              </a:ext>
            </a:extLst>
          </p:cNvPr>
          <p:cNvSpPr txBox="1"/>
          <p:nvPr/>
        </p:nvSpPr>
        <p:spPr>
          <a:xfrm>
            <a:off x="612742" y="709923"/>
            <a:ext cx="459085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0" u="none" strike="noStrike" baseline="0">
                <a:solidFill>
                  <a:schemeClr val="bg1"/>
                </a:solidFill>
                <a:latin typeface="MinionPro-Bold"/>
              </a:rPr>
              <a:t>Kardiovaskulární ústrojí </a:t>
            </a:r>
            <a:r>
              <a:rPr lang="cs-CZ" sz="3200" b="1" i="1" u="none" strike="noStrike" baseline="0">
                <a:solidFill>
                  <a:schemeClr val="bg1"/>
                </a:solidFill>
                <a:latin typeface="MinionPro-BoldIt"/>
              </a:rPr>
              <a:t>(systema cardiovasculare)</a:t>
            </a:r>
          </a:p>
          <a:p>
            <a:pPr algn="ctr"/>
            <a:r>
              <a:rPr lang="cs-CZ" sz="3200" b="1" i="1">
                <a:solidFill>
                  <a:schemeClr val="bg1"/>
                </a:solidFill>
                <a:latin typeface="MinionPro-BoldIt"/>
              </a:rPr>
              <a:t>+</a:t>
            </a:r>
            <a:endParaRPr lang="cs-CZ" sz="3200" b="1" i="1" u="none" strike="noStrike" baseline="0">
              <a:solidFill>
                <a:schemeClr val="bg1"/>
              </a:solidFill>
              <a:latin typeface="MinionPro-BoldIt"/>
            </a:endParaRPr>
          </a:p>
          <a:p>
            <a:pPr algn="ctr"/>
            <a:r>
              <a:rPr lang="cs-CZ" b="1" i="1">
                <a:solidFill>
                  <a:schemeClr val="bg1"/>
                </a:solidFill>
                <a:latin typeface="MinionPro-BoldIt"/>
              </a:rPr>
              <a:t>ženské pohlavní orgány, porod</a:t>
            </a:r>
          </a:p>
          <a:p>
            <a:pPr algn="ctr"/>
            <a:endParaRPr lang="cs-CZ" b="1" i="1">
              <a:solidFill>
                <a:schemeClr val="bg1"/>
              </a:solidFill>
              <a:latin typeface="MinionPro-BoldIt"/>
            </a:endParaRPr>
          </a:p>
          <a:p>
            <a:pPr algn="ctr"/>
            <a:endParaRPr lang="cs-CZ" b="1" i="1">
              <a:solidFill>
                <a:schemeClr val="bg1"/>
              </a:solidFill>
              <a:latin typeface="MinionPro-BoldIt"/>
            </a:endParaRPr>
          </a:p>
          <a:p>
            <a:pPr algn="ctr"/>
            <a:r>
              <a:rPr lang="cs-CZ" sz="2400" b="1" i="1">
                <a:solidFill>
                  <a:schemeClr val="bg1"/>
                </a:solidFill>
                <a:latin typeface="MinionPro-BoldIt"/>
              </a:rPr>
              <a:t>Fetální krevní oběh</a:t>
            </a:r>
          </a:p>
          <a:p>
            <a:pPr algn="ctr"/>
            <a:r>
              <a:rPr lang="cs-CZ" sz="2400" b="1" i="1">
                <a:solidFill>
                  <a:schemeClr val="bg1"/>
                </a:solidFill>
                <a:latin typeface="MinionPro-BoldIt"/>
              </a:rPr>
              <a:t>Placenta</a:t>
            </a:r>
          </a:p>
          <a:p>
            <a:pPr algn="ctr"/>
            <a:r>
              <a:rPr lang="cs-CZ" sz="2400" b="1" i="1">
                <a:solidFill>
                  <a:schemeClr val="bg1"/>
                </a:solidFill>
                <a:latin typeface="MinionPro-BoldIt"/>
              </a:rPr>
              <a:t>Pupečník</a:t>
            </a:r>
          </a:p>
          <a:p>
            <a:pPr algn="ctr"/>
            <a:r>
              <a:rPr lang="cs-CZ" sz="2400" b="1" i="1">
                <a:solidFill>
                  <a:schemeClr val="bg1"/>
                </a:solidFill>
                <a:latin typeface="MinionPro-BoldIt"/>
              </a:rPr>
              <a:t>Plodové obaly</a:t>
            </a:r>
          </a:p>
          <a:p>
            <a:pPr algn="ctr"/>
            <a:r>
              <a:rPr lang="cs-CZ" sz="2400" b="1" i="1">
                <a:solidFill>
                  <a:schemeClr val="bg1"/>
                </a:solidFill>
                <a:latin typeface="MinionPro-BoldIt"/>
              </a:rPr>
              <a:t>Porod</a:t>
            </a:r>
          </a:p>
          <a:p>
            <a:pPr algn="ctr"/>
            <a:r>
              <a:rPr lang="cs-CZ" sz="2400" b="1" i="1">
                <a:solidFill>
                  <a:schemeClr val="bg1"/>
                </a:solidFill>
                <a:latin typeface="MinionPro-BoldIt"/>
              </a:rPr>
              <a:t>Vyšetření krve</a:t>
            </a:r>
          </a:p>
          <a:p>
            <a:pPr algn="ctr"/>
            <a:endParaRPr lang="cs-CZ" sz="2400" b="1" i="1">
              <a:solidFill>
                <a:schemeClr val="bg1"/>
              </a:solidFill>
              <a:latin typeface="MinionPro-BoldIt"/>
            </a:endParaRPr>
          </a:p>
          <a:p>
            <a:pPr algn="ctr"/>
            <a:endParaRPr lang="cs-CZ" b="1" i="1">
              <a:solidFill>
                <a:schemeClr val="bg1"/>
              </a:solidFill>
              <a:latin typeface="MinionPro-BoldIt"/>
            </a:endParaRPr>
          </a:p>
          <a:p>
            <a:pPr algn="ctr"/>
            <a:endParaRPr lang="cs-CZ" b="1" i="1">
              <a:solidFill>
                <a:schemeClr val="bg1"/>
              </a:solidFill>
              <a:latin typeface="MinionPro-BoldIt"/>
            </a:endParaRPr>
          </a:p>
          <a:p>
            <a:pPr algn="ctr"/>
            <a:r>
              <a:rPr lang="cs-CZ" b="1" i="1">
                <a:solidFill>
                  <a:schemeClr val="bg1"/>
                </a:solidFill>
                <a:latin typeface="MinionPro-BoldIt"/>
              </a:rPr>
              <a:t>Brno                                                31.3.2021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AC6E7A9-41F5-4DBA-9B4C-98115C329BFA}"/>
              </a:ext>
            </a:extLst>
          </p:cNvPr>
          <p:cNvSpPr txBox="1"/>
          <p:nvPr/>
        </p:nvSpPr>
        <p:spPr>
          <a:xfrm>
            <a:off x="5720939" y="6628732"/>
            <a:ext cx="60979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http://www.embryology.ch/dutch/pcardio/umstellung01.html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FE1B54B-8E2F-4789-8B7D-4528C542BB0B}"/>
              </a:ext>
            </a:extLst>
          </p:cNvPr>
          <p:cNvSpPr txBox="1"/>
          <p:nvPr/>
        </p:nvSpPr>
        <p:spPr>
          <a:xfrm>
            <a:off x="8927276" y="6621789"/>
            <a:ext cx="34230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https://tenor.com/search/white-blood-cells-attacking-gifs</a:t>
            </a:r>
          </a:p>
        </p:txBody>
      </p:sp>
      <p:pic>
        <p:nvPicPr>
          <p:cNvPr id="9" name="Obrázek 8" descr="Obsah obrázku text, vektorová grafika&#10;&#10;Popis byl vytvořen automaticky">
            <a:extLst>
              <a:ext uri="{FF2B5EF4-FFF2-40B4-BE49-F238E27FC236}">
                <a16:creationId xmlns:a16="http://schemas.microsoft.com/office/drawing/2014/main" id="{332BF712-5E76-4F31-9C82-DA933FF47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77"/>
            <a:ext cx="3500280" cy="3780000"/>
          </a:xfrm>
          <a:prstGeom prst="rect">
            <a:avLst/>
          </a:prstGeom>
        </p:spPr>
      </p:pic>
      <p:pic>
        <p:nvPicPr>
          <p:cNvPr id="11" name="Obrázek 10" descr="Obsah obrázku červená&#10;&#10;Popis byl vytvořen automaticky">
            <a:extLst>
              <a:ext uri="{FF2B5EF4-FFF2-40B4-BE49-F238E27FC236}">
                <a16:creationId xmlns:a16="http://schemas.microsoft.com/office/drawing/2014/main" id="{BF13DD01-F2ED-47B9-8CC7-7CDF21CB3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55" y="4441619"/>
            <a:ext cx="3385162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CD553D0-352F-493F-ABC5-228B6E5CF3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1783AC4-AE26-4CE9-AEBD-46CAB5B44666}"/>
              </a:ext>
            </a:extLst>
          </p:cNvPr>
          <p:cNvSpPr txBox="1"/>
          <p:nvPr/>
        </p:nvSpPr>
        <p:spPr>
          <a:xfrm rot="16200000">
            <a:off x="-2119204" y="3255368"/>
            <a:ext cx="6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Literatura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CDFF9C41-1AE1-4264-A1B2-61D34E148394}"/>
              </a:ext>
            </a:extLst>
          </p:cNvPr>
          <p:cNvSpPr/>
          <p:nvPr/>
        </p:nvSpPr>
        <p:spPr>
          <a:xfrm>
            <a:off x="8816476" y="521134"/>
            <a:ext cx="2636322" cy="2743200"/>
          </a:xfrm>
          <a:prstGeom prst="ellipse">
            <a:avLst/>
          </a:prstGeom>
          <a:solidFill>
            <a:schemeClr val="bg1"/>
          </a:solidFill>
          <a:ln w="336550">
            <a:gradFill flip="none" rotWithShape="1">
              <a:gsLst>
                <a:gs pos="0">
                  <a:schemeClr val="bg1"/>
                </a:gs>
                <a:gs pos="41000">
                  <a:schemeClr val="accent5">
                    <a:lumMod val="20000"/>
                    <a:lumOff val="80000"/>
                    <a:alpha val="22000"/>
                  </a:schemeClr>
                </a:gs>
                <a:gs pos="82000">
                  <a:schemeClr val="accent1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 descr="Prezentace aplikace PowerPoint">
            <a:extLst>
              <a:ext uri="{FF2B5EF4-FFF2-40B4-BE49-F238E27FC236}">
                <a16:creationId xmlns:a16="http://schemas.microsoft.com/office/drawing/2014/main" id="{35F1A9FC-D977-4948-92D5-FA0202B84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5348" r="8787" b="7209"/>
          <a:stretch/>
        </p:blipFill>
        <p:spPr bwMode="auto">
          <a:xfrm>
            <a:off x="9538603" y="1062001"/>
            <a:ext cx="1192068" cy="16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27824A1-DF33-4E28-A00C-B0DE2E595781}"/>
              </a:ext>
            </a:extLst>
          </p:cNvPr>
          <p:cNvSpPr txBox="1"/>
          <p:nvPr/>
        </p:nvSpPr>
        <p:spPr>
          <a:xfrm rot="957772">
            <a:off x="1215366" y="2432480"/>
            <a:ext cx="9167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https://www.wikiskripta.eu</a:t>
            </a:r>
          </a:p>
          <a:p>
            <a:pPr algn="ctr"/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Králík, M. (každoročně). Individuální vývoj člověka, přednášky. Brno: Masarykova univerzita.</a:t>
            </a:r>
          </a:p>
          <a:p>
            <a:pPr algn="ctr"/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dirty="0">
                <a:solidFill>
                  <a:schemeClr val="bg1"/>
                </a:solidFill>
                <a:effectLst/>
              </a:rPr>
              <a:t>Nováková, Z. (2007). Praktická cvičení z fyziologie (1. vydání.). Brno: Masarykova univerzita.</a:t>
            </a:r>
          </a:p>
          <a:p>
            <a:pPr algn="ctr"/>
            <a:endParaRPr lang="cs-CZ" b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1800" b="1" i="0" dirty="0" err="1">
                <a:solidFill>
                  <a:schemeClr val="bg1"/>
                </a:solidFill>
                <a:effectLst/>
              </a:rPr>
              <a:t>Hudák</a:t>
            </a:r>
            <a:r>
              <a:rPr lang="en-US" sz="1800" b="1" i="0" dirty="0">
                <a:solidFill>
                  <a:schemeClr val="bg1"/>
                </a:solidFill>
                <a:effectLst/>
              </a:rPr>
              <a:t>, R. (2017). </a:t>
            </a:r>
            <a:r>
              <a:rPr lang="en-US" sz="1800" b="1" i="1" dirty="0" err="1">
                <a:solidFill>
                  <a:schemeClr val="bg1"/>
                </a:solidFill>
                <a:effectLst/>
              </a:rPr>
              <a:t>Memorix</a:t>
            </a:r>
            <a:r>
              <a:rPr lang="en-US" sz="1800" b="1" i="1" dirty="0">
                <a:solidFill>
                  <a:schemeClr val="bg1"/>
                </a:solidFill>
                <a:effectLst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effectLst/>
              </a:rPr>
              <a:t>anatomie</a:t>
            </a:r>
            <a:r>
              <a:rPr lang="en-US" sz="1800" b="1" i="0" dirty="0">
                <a:solidFill>
                  <a:schemeClr val="bg1"/>
                </a:solidFill>
                <a:effectLst/>
              </a:rPr>
              <a:t> (4. </a:t>
            </a:r>
            <a:r>
              <a:rPr lang="en-US" sz="1800" b="1" i="0" dirty="0" err="1">
                <a:solidFill>
                  <a:schemeClr val="bg1"/>
                </a:solidFill>
                <a:effectLst/>
              </a:rPr>
              <a:t>vydání</a:t>
            </a:r>
            <a:r>
              <a:rPr lang="en-US" sz="1800" b="1" i="0" dirty="0">
                <a:solidFill>
                  <a:schemeClr val="bg1"/>
                </a:solidFill>
                <a:effectLst/>
              </a:rPr>
              <a:t>.). Praha: Triton.</a:t>
            </a:r>
            <a:endParaRPr lang="cs-CZ" sz="1800" b="1" i="0" dirty="0">
              <a:solidFill>
                <a:schemeClr val="bg1"/>
              </a:solidFill>
              <a:effectLst/>
            </a:endParaRPr>
          </a:p>
          <a:p>
            <a:pPr algn="ctr"/>
            <a:endParaRPr lang="cs-CZ" b="1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081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CCDC2B8-DBA1-4CCB-AFDC-EEB2494714DE}"/>
              </a:ext>
            </a:extLst>
          </p:cNvPr>
          <p:cNvSpPr/>
          <p:nvPr/>
        </p:nvSpPr>
        <p:spPr>
          <a:xfrm>
            <a:off x="1" y="0"/>
            <a:ext cx="1480008" cy="6858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fetal2">
            <a:hlinkClick r:id="" action="ppaction://media"/>
            <a:extLst>
              <a:ext uri="{FF2B5EF4-FFF2-40B4-BE49-F238E27FC236}">
                <a16:creationId xmlns:a16="http://schemas.microsoft.com/office/drawing/2014/main" id="{B07FC487-5351-4450-B6D3-F1D0E507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1655" y="394868"/>
            <a:ext cx="4368000" cy="32760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61297F1-F1BA-49F6-AD35-3A8459DCF83E}"/>
              </a:ext>
            </a:extLst>
          </p:cNvPr>
          <p:cNvSpPr txBox="1"/>
          <p:nvPr/>
        </p:nvSpPr>
        <p:spPr>
          <a:xfrm>
            <a:off x="1682630" y="299865"/>
            <a:ext cx="60979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Fetální krevní oběh – porod a po porodu: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přerušení placentárního krevního oběhu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zánik </a:t>
            </a:r>
            <a:r>
              <a:rPr lang="cs-CZ" dirty="0" err="1"/>
              <a:t>fetoplacentární</a:t>
            </a:r>
            <a:r>
              <a:rPr lang="cs-CZ" dirty="0"/>
              <a:t> jednotky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začátek dýchání plícemi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 tímto je spojeno: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pokles plicní rezistence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nárust krevního pulmonálního průtoku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zvýšení tlaku v levé síni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uzavření </a:t>
            </a:r>
            <a:r>
              <a:rPr lang="cs-CZ" i="1" dirty="0" err="1"/>
              <a:t>foramen</a:t>
            </a:r>
            <a:r>
              <a:rPr lang="cs-CZ" i="1" dirty="0"/>
              <a:t> </a:t>
            </a:r>
            <a:r>
              <a:rPr lang="cs-CZ" i="1" dirty="0" err="1"/>
              <a:t>ovale</a:t>
            </a:r>
            <a:endParaRPr lang="cs-CZ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redukce průtoku v pravé síni a tím uzavření </a:t>
            </a:r>
            <a:r>
              <a:rPr lang="cs-CZ" i="1" dirty="0" err="1"/>
              <a:t>aa</a:t>
            </a:r>
            <a:r>
              <a:rPr lang="cs-CZ" i="1" dirty="0"/>
              <a:t>. </a:t>
            </a:r>
            <a:r>
              <a:rPr lang="cs-CZ" i="1" dirty="0" err="1"/>
              <a:t>umbilicales</a:t>
            </a:r>
            <a:endParaRPr lang="cs-CZ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změna tloušťky stěn pravé a levé komory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obliterace placentárních cév a fetálních spojek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62EAF67-410B-45A6-92AD-E07AF38D1EE6}"/>
              </a:ext>
            </a:extLst>
          </p:cNvPr>
          <p:cNvSpPr txBox="1"/>
          <p:nvPr/>
        </p:nvSpPr>
        <p:spPr>
          <a:xfrm>
            <a:off x="1682630" y="3993184"/>
            <a:ext cx="68830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Poruchy/komplikace vývoje</a:t>
            </a:r>
          </a:p>
          <a:p>
            <a:r>
              <a:rPr lang="cs-CZ" b="1" dirty="0" err="1"/>
              <a:t>Foramen</a:t>
            </a:r>
            <a:r>
              <a:rPr lang="cs-CZ" b="1" dirty="0"/>
              <a:t> </a:t>
            </a:r>
            <a:r>
              <a:rPr lang="cs-CZ" b="1" dirty="0" err="1"/>
              <a:t>ovale</a:t>
            </a:r>
            <a:r>
              <a:rPr lang="cs-CZ" b="1" dirty="0"/>
              <a:t> </a:t>
            </a:r>
            <a:r>
              <a:rPr lang="cs-CZ" b="1" dirty="0" err="1"/>
              <a:t>patens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neuzavření </a:t>
            </a:r>
            <a:r>
              <a:rPr lang="cs-CZ" i="1" dirty="0" err="1"/>
              <a:t>foramen</a:t>
            </a:r>
            <a:r>
              <a:rPr lang="cs-CZ" i="1" dirty="0"/>
              <a:t> </a:t>
            </a:r>
            <a:r>
              <a:rPr lang="cs-CZ" i="1" dirty="0" err="1"/>
              <a:t>ovale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neovlivňuje </a:t>
            </a:r>
            <a:r>
              <a:rPr lang="cs-CZ" dirty="0" err="1"/>
              <a:t>hemodynamiku</a:t>
            </a:r>
            <a:r>
              <a:rPr lang="cs-CZ" dirty="0"/>
              <a:t>, s jinou srdeční chorobou → komplikace</a:t>
            </a:r>
          </a:p>
          <a:p>
            <a:r>
              <a:rPr lang="cs-CZ" b="1" dirty="0" err="1"/>
              <a:t>Ductus</a:t>
            </a:r>
            <a:r>
              <a:rPr lang="cs-CZ" b="1" dirty="0"/>
              <a:t> </a:t>
            </a:r>
            <a:r>
              <a:rPr lang="cs-CZ" b="1" dirty="0" err="1"/>
              <a:t>arteriosus</a:t>
            </a:r>
            <a:r>
              <a:rPr lang="cs-CZ" b="1" dirty="0"/>
              <a:t> </a:t>
            </a:r>
            <a:r>
              <a:rPr lang="cs-CZ" b="1" dirty="0" err="1"/>
              <a:t>patens</a:t>
            </a:r>
            <a:r>
              <a:rPr lang="cs-CZ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neuzavření </a:t>
            </a:r>
            <a:r>
              <a:rPr lang="cs-CZ" i="1" dirty="0" err="1"/>
              <a:t>ductus</a:t>
            </a:r>
            <a:r>
              <a:rPr lang="cs-CZ" i="1" dirty="0"/>
              <a:t> </a:t>
            </a:r>
            <a:r>
              <a:rPr lang="cs-CZ" i="1" dirty="0" err="1"/>
              <a:t>arteriosus</a:t>
            </a:r>
            <a:r>
              <a:rPr lang="cs-CZ" i="1" dirty="0"/>
              <a:t> </a:t>
            </a:r>
            <a:r>
              <a:rPr lang="cs-CZ" dirty="0"/>
              <a:t>– otevřená </a:t>
            </a:r>
            <a:r>
              <a:rPr lang="cs-CZ" dirty="0" err="1"/>
              <a:t>Botallova</a:t>
            </a:r>
            <a:r>
              <a:rPr lang="cs-CZ" dirty="0"/>
              <a:t> </a:t>
            </a:r>
            <a:r>
              <a:rPr lang="cs-CZ" dirty="0" err="1"/>
              <a:t>dučej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2. nejčastější, u žen častěji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idiopatický nebo ovlivněný faktory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až selhání srdce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CB85B79-6D08-47CD-A468-9B2F6332936C}"/>
              </a:ext>
            </a:extLst>
          </p:cNvPr>
          <p:cNvSpPr txBox="1"/>
          <p:nvPr/>
        </p:nvSpPr>
        <p:spPr>
          <a:xfrm>
            <a:off x="9199767" y="3993184"/>
            <a:ext cx="163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Srdeční vady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DEA02D7-2343-440B-A12A-CD753349AF2B}"/>
              </a:ext>
            </a:extLst>
          </p:cNvPr>
          <p:cNvSpPr txBox="1"/>
          <p:nvPr/>
        </p:nvSpPr>
        <p:spPr>
          <a:xfrm>
            <a:off x="9833870" y="4639952"/>
            <a:ext cx="23581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vrozené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defekt septa komor</a:t>
            </a:r>
          </a:p>
          <a:p>
            <a:pPr algn="ctr"/>
            <a:r>
              <a:rPr lang="cs-CZ" dirty="0"/>
              <a:t>defekt septa síní</a:t>
            </a:r>
          </a:p>
          <a:p>
            <a:pPr algn="ctr"/>
            <a:r>
              <a:rPr lang="cs-CZ" dirty="0"/>
              <a:t>aortální stenóze</a:t>
            </a:r>
          </a:p>
          <a:p>
            <a:pPr algn="ctr"/>
            <a:r>
              <a:rPr lang="cs-CZ" dirty="0"/>
              <a:t>pulmonální stenóza</a:t>
            </a:r>
          </a:p>
          <a:p>
            <a:pPr algn="ctr"/>
            <a:r>
              <a:rPr lang="cs-CZ" dirty="0"/>
              <a:t>ad.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AB964DC-BEBA-49AB-9723-C6E2D8E83A29}"/>
              </a:ext>
            </a:extLst>
          </p:cNvPr>
          <p:cNvSpPr txBox="1"/>
          <p:nvPr/>
        </p:nvSpPr>
        <p:spPr>
          <a:xfrm>
            <a:off x="8380370" y="4619534"/>
            <a:ext cx="1638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získané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vady chlopní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0B575211-A99E-44F7-AA6E-51BB80C740B8}"/>
              </a:ext>
            </a:extLst>
          </p:cNvPr>
          <p:cNvCxnSpPr>
            <a:stCxn id="17" idx="2"/>
            <a:endCxn id="19" idx="0"/>
          </p:cNvCxnSpPr>
          <p:nvPr/>
        </p:nvCxnSpPr>
        <p:spPr>
          <a:xfrm flipH="1">
            <a:off x="9199767" y="4362516"/>
            <a:ext cx="819397" cy="25701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64FB9776-AF88-41EE-BC13-D362D6349F10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>
            <a:off x="10019164" y="4362516"/>
            <a:ext cx="993771" cy="2774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BB2E758E-D6F7-4F11-84C6-952342252D7F}"/>
              </a:ext>
            </a:extLst>
          </p:cNvPr>
          <p:cNvCxnSpPr/>
          <p:nvPr/>
        </p:nvCxnSpPr>
        <p:spPr>
          <a:xfrm>
            <a:off x="9199767" y="4939925"/>
            <a:ext cx="0" cy="29697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B28DFAA6-7131-492D-B395-64325C273BC3}"/>
              </a:ext>
            </a:extLst>
          </p:cNvPr>
          <p:cNvCxnSpPr/>
          <p:nvPr/>
        </p:nvCxnSpPr>
        <p:spPr>
          <a:xfrm>
            <a:off x="11019221" y="4988865"/>
            <a:ext cx="0" cy="29697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>
            <a:extLst>
              <a:ext uri="{FF2B5EF4-FFF2-40B4-BE49-F238E27FC236}">
                <a16:creationId xmlns:a16="http://schemas.microsoft.com/office/drawing/2014/main" id="{D4548BCB-3388-41DC-BDEC-4218FC8685FF}"/>
              </a:ext>
            </a:extLst>
          </p:cNvPr>
          <p:cNvSpPr/>
          <p:nvPr/>
        </p:nvSpPr>
        <p:spPr>
          <a:xfrm>
            <a:off x="8565663" y="3765871"/>
            <a:ext cx="3487792" cy="2905406"/>
          </a:xfrm>
          <a:prstGeom prst="rect">
            <a:avLst/>
          </a:prstGeom>
          <a:noFill/>
          <a:ln w="190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2B7A0D0-F343-40B5-AE54-81D5A8704D7B}"/>
              </a:ext>
            </a:extLst>
          </p:cNvPr>
          <p:cNvSpPr txBox="1"/>
          <p:nvPr/>
        </p:nvSpPr>
        <p:spPr>
          <a:xfrm rot="16200000">
            <a:off x="-2119203" y="3255368"/>
            <a:ext cx="6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Fetální krevní oběh</a:t>
            </a:r>
          </a:p>
        </p:txBody>
      </p:sp>
    </p:spTree>
    <p:extLst>
      <p:ext uri="{BB962C8B-B14F-4D97-AF65-F5344CB8AC3E}">
        <p14:creationId xmlns:p14="http://schemas.microsoft.com/office/powerpoint/2010/main" val="27100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58641E68-1B39-42F8-B5E5-34CA4C00960B}"/>
              </a:ext>
            </a:extLst>
          </p:cNvPr>
          <p:cNvSpPr/>
          <p:nvPr/>
        </p:nvSpPr>
        <p:spPr>
          <a:xfrm>
            <a:off x="1" y="0"/>
            <a:ext cx="1480008" cy="6858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B99238-09C5-4FC5-AF6C-275390F3FB30}"/>
              </a:ext>
            </a:extLst>
          </p:cNvPr>
          <p:cNvSpPr txBox="1"/>
          <p:nvPr/>
        </p:nvSpPr>
        <p:spPr>
          <a:xfrm rot="16200000">
            <a:off x="-2119203" y="3255368"/>
            <a:ext cx="6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Placenta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E074DC-5E03-43C2-BC71-2D551B116EB0}"/>
              </a:ext>
            </a:extLst>
          </p:cNvPr>
          <p:cNvSpPr txBox="1"/>
          <p:nvPr/>
        </p:nvSpPr>
        <p:spPr>
          <a:xfrm>
            <a:off x="7172140" y="300711"/>
            <a:ext cx="47904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Placenta (lůžko, plodový koláč)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růst a vývoj plodu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funkce: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výměna krevních plynů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dodávka živin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exkrece degradačních produktů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imunologická bariéra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endokrinní orgán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cévnatý orgán </a:t>
            </a:r>
            <a:r>
              <a:rPr lang="cs-CZ" dirty="0" err="1"/>
              <a:t>diskoidního</a:t>
            </a:r>
            <a:r>
              <a:rPr lang="cs-CZ" dirty="0"/>
              <a:t> tvaru, okolo 500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derivuje ze dvou jedinců – plodu (</a:t>
            </a:r>
            <a:r>
              <a:rPr lang="cs-CZ" b="1" i="1" dirty="0" err="1"/>
              <a:t>pars</a:t>
            </a:r>
            <a:r>
              <a:rPr lang="cs-CZ" b="1" i="1" dirty="0"/>
              <a:t> </a:t>
            </a:r>
            <a:r>
              <a:rPr lang="cs-CZ" b="1" i="1" dirty="0" err="1"/>
              <a:t>fetalis</a:t>
            </a:r>
            <a:r>
              <a:rPr lang="cs-CZ" b="1" i="1" dirty="0"/>
              <a:t> </a:t>
            </a:r>
            <a:r>
              <a:rPr lang="cs-CZ" b="1" i="1" dirty="0" err="1"/>
              <a:t>placentae</a:t>
            </a:r>
            <a:r>
              <a:rPr lang="cs-CZ" dirty="0"/>
              <a:t>) a matky (</a:t>
            </a:r>
            <a:r>
              <a:rPr lang="cs-CZ" b="1" i="1" dirty="0" err="1"/>
              <a:t>pars</a:t>
            </a:r>
            <a:r>
              <a:rPr lang="cs-CZ" b="1" i="1" dirty="0"/>
              <a:t> </a:t>
            </a:r>
            <a:r>
              <a:rPr lang="cs-CZ" b="1" i="1" dirty="0" err="1"/>
              <a:t>materna</a:t>
            </a:r>
            <a:r>
              <a:rPr lang="cs-CZ" b="1" i="1" dirty="0"/>
              <a:t> </a:t>
            </a:r>
            <a:r>
              <a:rPr lang="cs-CZ" b="1" i="1" dirty="0" err="1"/>
              <a:t>placentae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pars</a:t>
            </a:r>
            <a:r>
              <a:rPr lang="cs-CZ" b="1" i="1" dirty="0"/>
              <a:t> </a:t>
            </a:r>
            <a:r>
              <a:rPr lang="cs-CZ" b="1" i="1" dirty="0" err="1"/>
              <a:t>materna</a:t>
            </a:r>
            <a:r>
              <a:rPr lang="cs-CZ" b="1" i="1" dirty="0"/>
              <a:t> </a:t>
            </a:r>
            <a:r>
              <a:rPr lang="cs-CZ" b="1" i="1" dirty="0" err="1"/>
              <a:t>placentae</a:t>
            </a:r>
            <a:r>
              <a:rPr lang="cs-CZ" b="1" i="1" dirty="0"/>
              <a:t> </a:t>
            </a:r>
            <a:r>
              <a:rPr lang="cs-CZ" dirty="0"/>
              <a:t>– 15 – 20 lalůčků – </a:t>
            </a:r>
            <a:r>
              <a:rPr lang="cs-CZ" b="1" dirty="0"/>
              <a:t>kotyledonů</a:t>
            </a:r>
            <a:r>
              <a:rPr lang="cs-CZ" dirty="0"/>
              <a:t> – rozdělených septy – lalůčky se septy – </a:t>
            </a:r>
            <a:r>
              <a:rPr lang="cs-CZ" b="1" dirty="0" err="1"/>
              <a:t>placentomy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pars</a:t>
            </a:r>
            <a:r>
              <a:rPr lang="cs-CZ" b="1" i="1" dirty="0"/>
              <a:t> </a:t>
            </a:r>
            <a:r>
              <a:rPr lang="cs-CZ" b="1" i="1" dirty="0" err="1"/>
              <a:t>fetalis</a:t>
            </a:r>
            <a:r>
              <a:rPr lang="cs-CZ" b="1" i="1" dirty="0"/>
              <a:t> </a:t>
            </a:r>
            <a:r>
              <a:rPr lang="cs-CZ" b="1" i="1" dirty="0" err="1"/>
              <a:t>placentae</a:t>
            </a:r>
            <a:r>
              <a:rPr lang="cs-CZ" b="1" i="1" dirty="0"/>
              <a:t> </a:t>
            </a:r>
            <a:r>
              <a:rPr lang="cs-CZ" dirty="0"/>
              <a:t>= choriová plotna – </a:t>
            </a:r>
            <a:r>
              <a:rPr lang="cs-CZ" b="1" dirty="0"/>
              <a:t>klky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dvě plochy – vnitřní (k pupečníku) a vnější (k děloze)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výměna plynů a živin – mateřská krev v kontaktu s klky v </a:t>
            </a:r>
            <a:r>
              <a:rPr lang="cs-CZ" dirty="0" err="1"/>
              <a:t>intervilózních</a:t>
            </a:r>
            <a:r>
              <a:rPr lang="cs-CZ" dirty="0"/>
              <a:t> prostorách – mateřská krev omývá klky s fetální krví – zde dochází k výměně plynů, živin, produktů metabolismu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 descr="Chorion Stock Illustrations, Vectors, &amp; Clipart – (20 Stock Illustrations)">
            <a:extLst>
              <a:ext uri="{FF2B5EF4-FFF2-40B4-BE49-F238E27FC236}">
                <a16:creationId xmlns:a16="http://schemas.microsoft.com/office/drawing/2014/main" id="{34659CE1-3E6D-42FD-B034-B01109D22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6"/>
          <a:stretch/>
        </p:blipFill>
        <p:spPr bwMode="auto">
          <a:xfrm>
            <a:off x="1644913" y="0"/>
            <a:ext cx="5256000" cy="381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BBBFEEA-1D13-41CF-BB67-37C0E1317FE8}"/>
              </a:ext>
            </a:extLst>
          </p:cNvPr>
          <p:cNvSpPr txBox="1"/>
          <p:nvPr/>
        </p:nvSpPr>
        <p:spPr>
          <a:xfrm rot="16200000">
            <a:off x="49860" y="1730860"/>
            <a:ext cx="3124859" cy="26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https://nl.dreamstime.com/illustration/chorion.html</a:t>
            </a:r>
            <a:endParaRPr lang="cs-CZ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 descr="Placenta, životodárný balíček na míru | Pravý domácí časopis">
            <a:extLst>
              <a:ext uri="{FF2B5EF4-FFF2-40B4-BE49-F238E27FC236}">
                <a16:creationId xmlns:a16="http://schemas.microsoft.com/office/drawing/2014/main" id="{71C9851B-14DF-4A00-8925-9E44200457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/>
          <a:stretch/>
        </p:blipFill>
        <p:spPr bwMode="auto">
          <a:xfrm>
            <a:off x="1844508" y="3994172"/>
            <a:ext cx="3234501" cy="271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77CD73D7-C22B-4FA7-B8C3-B042B03B5E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20260" r="8852" b="56363"/>
          <a:stretch/>
        </p:blipFill>
        <p:spPr>
          <a:xfrm rot="5400000">
            <a:off x="4980492" y="4551662"/>
            <a:ext cx="2398817" cy="1603169"/>
          </a:xfrm>
          <a:prstGeom prst="rect">
            <a:avLst/>
          </a:prstGeom>
        </p:spPr>
      </p:pic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925220A3-09D4-4111-8D65-FBAE18567CB9}"/>
              </a:ext>
            </a:extLst>
          </p:cNvPr>
          <p:cNvCxnSpPr/>
          <p:nvPr/>
        </p:nvCxnSpPr>
        <p:spPr>
          <a:xfrm flipH="1">
            <a:off x="5443508" y="3994172"/>
            <a:ext cx="83127" cy="111814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84BBD60-B60C-4167-B2B5-455663B584E3}"/>
              </a:ext>
            </a:extLst>
          </p:cNvPr>
          <p:cNvSpPr txBox="1"/>
          <p:nvPr/>
        </p:nvSpPr>
        <p:spPr>
          <a:xfrm>
            <a:off x="5334399" y="3670865"/>
            <a:ext cx="84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vnitřní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2C5FD236-F61A-428C-8C4F-ADF3F1605635}"/>
              </a:ext>
            </a:extLst>
          </p:cNvPr>
          <p:cNvCxnSpPr>
            <a:cxnSpLocks/>
          </p:cNvCxnSpPr>
          <p:nvPr/>
        </p:nvCxnSpPr>
        <p:spPr>
          <a:xfrm flipH="1" flipV="1">
            <a:off x="6330013" y="6267579"/>
            <a:ext cx="495890" cy="28507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DE2D4F6-FD0E-469D-909D-A6409814F4B0}"/>
              </a:ext>
            </a:extLst>
          </p:cNvPr>
          <p:cNvSpPr txBox="1"/>
          <p:nvPr/>
        </p:nvSpPr>
        <p:spPr>
          <a:xfrm>
            <a:off x="6818640" y="6452245"/>
            <a:ext cx="84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vnější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323967E-72F0-4419-A2C6-F80E0550C353}"/>
              </a:ext>
            </a:extLst>
          </p:cNvPr>
          <p:cNvSpPr txBox="1"/>
          <p:nvPr/>
        </p:nvSpPr>
        <p:spPr>
          <a:xfrm rot="16200000">
            <a:off x="-49888" y="4773022"/>
            <a:ext cx="3613067" cy="484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https://www.pravydomaci.cz/placenta-zivotodarny-balicek-na-miru/</a:t>
            </a:r>
            <a:endParaRPr lang="cs-CZ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39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EC45C7D-EB4F-4127-870B-68E82BCD2807}"/>
              </a:ext>
            </a:extLst>
          </p:cNvPr>
          <p:cNvSpPr txBox="1"/>
          <p:nvPr/>
        </p:nvSpPr>
        <p:spPr>
          <a:xfrm rot="16200000">
            <a:off x="486298" y="1313499"/>
            <a:ext cx="232902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00" dirty="0"/>
              <a:t>https://www.stimlabs.com/blog/tag/umbilical+cord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EA3A12D-C322-4470-868D-0C0D1C59B9CA}"/>
              </a:ext>
            </a:extLst>
          </p:cNvPr>
          <p:cNvSpPr txBox="1"/>
          <p:nvPr/>
        </p:nvSpPr>
        <p:spPr>
          <a:xfrm rot="16200000">
            <a:off x="-1396851" y="3708982"/>
            <a:ext cx="609797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00" dirty="0"/>
              <a:t>https://www.babycenter.com/pregnancy/your-baby/fetal-development-the-umbilical-cord_40007754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42C8144-0B2F-457B-92AB-A926DD78632C}"/>
              </a:ext>
            </a:extLst>
          </p:cNvPr>
          <p:cNvSpPr/>
          <p:nvPr/>
        </p:nvSpPr>
        <p:spPr>
          <a:xfrm>
            <a:off x="1" y="0"/>
            <a:ext cx="1480008" cy="6858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7C8B7B0-43BC-45E0-B791-22E15A5BC03F}"/>
              </a:ext>
            </a:extLst>
          </p:cNvPr>
          <p:cNvSpPr txBox="1"/>
          <p:nvPr/>
        </p:nvSpPr>
        <p:spPr>
          <a:xfrm rot="16200000">
            <a:off x="-2119203" y="3255368"/>
            <a:ext cx="6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Pupečník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EE0EA2D-7C15-408F-8955-64C3DAB7539B}"/>
              </a:ext>
            </a:extLst>
          </p:cNvPr>
          <p:cNvSpPr txBox="1"/>
          <p:nvPr/>
        </p:nvSpPr>
        <p:spPr>
          <a:xfrm>
            <a:off x="6391766" y="249016"/>
            <a:ext cx="554194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Pupečník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spojení placenty s plodem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variabilní délky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 </a:t>
            </a:r>
            <a:r>
              <a:rPr lang="cs-CZ" i="1" dirty="0" err="1"/>
              <a:t>vena</a:t>
            </a:r>
            <a:r>
              <a:rPr lang="cs-CZ" i="1" dirty="0"/>
              <a:t> </a:t>
            </a:r>
            <a:r>
              <a:rPr lang="cs-CZ" i="1" dirty="0" err="1"/>
              <a:t>umbilicalis</a:t>
            </a:r>
            <a:r>
              <a:rPr lang="cs-CZ" dirty="0"/>
              <a:t>, 2 </a:t>
            </a:r>
            <a:r>
              <a:rPr lang="cs-CZ" i="1" dirty="0" err="1"/>
              <a:t>arteriae</a:t>
            </a:r>
            <a:r>
              <a:rPr lang="cs-CZ" i="1" dirty="0"/>
              <a:t> </a:t>
            </a:r>
            <a:r>
              <a:rPr lang="cs-CZ" i="1" dirty="0" err="1"/>
              <a:t>umbilicales</a:t>
            </a:r>
            <a:r>
              <a:rPr lang="cs-CZ" dirty="0"/>
              <a:t>, </a:t>
            </a:r>
            <a:r>
              <a:rPr lang="cs-CZ" dirty="0" err="1"/>
              <a:t>Whartonův</a:t>
            </a:r>
            <a:r>
              <a:rPr lang="cs-CZ" dirty="0"/>
              <a:t> rosol, amnion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cévy – spirálovitý charakter, častěji levotočivá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anomálie pupečníku: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krátký pupečník – do 35 cm, vrození neuromuskulární poruchy, vrozené vývojové vady skeletu ad.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dlouhý pupečník – nad 70 – 80 cm, zauzlení, omotání kolem částí těla plodu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anomálie úponu: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err="1"/>
              <a:t>velamentózní</a:t>
            </a:r>
            <a:r>
              <a:rPr lang="cs-CZ" dirty="0"/>
              <a:t> inzerce – upíná se mimo lůžko, není chráněn vazivem – zranitelný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marginální inzerce – úpon na kraji lůžka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patologie </a:t>
            </a:r>
            <a:r>
              <a:rPr lang="cs-CZ" dirty="0" err="1"/>
              <a:t>spiralizace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err="1"/>
              <a:t>hyperspiralizace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err="1"/>
              <a:t>hypospiralizace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poruchy krevního průtoku: uzel, omotání, zaškrcení – </a:t>
            </a:r>
            <a:r>
              <a:rPr lang="cs-CZ" dirty="0" err="1"/>
              <a:t>afyxie</a:t>
            </a:r>
            <a:r>
              <a:rPr lang="cs-CZ" dirty="0"/>
              <a:t>, neurologická poškození až smrt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záněty pupečníku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2128FC5-4C9D-4061-AC4E-B8889AE01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67" y="3429000"/>
            <a:ext cx="5051521" cy="2844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4849835-0053-418E-947F-9C9DF79AD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r="16721" b="12682"/>
          <a:stretch/>
        </p:blipFill>
        <p:spPr>
          <a:xfrm>
            <a:off x="2014412" y="95830"/>
            <a:ext cx="4262697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73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E2C80E-1E32-448C-8CC9-1951F7ACEC92}"/>
              </a:ext>
            </a:extLst>
          </p:cNvPr>
          <p:cNvSpPr/>
          <p:nvPr/>
        </p:nvSpPr>
        <p:spPr>
          <a:xfrm>
            <a:off x="1" y="0"/>
            <a:ext cx="1480008" cy="6858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BBA0D00-19AB-4B53-B939-7C649457BF9D}"/>
              </a:ext>
            </a:extLst>
          </p:cNvPr>
          <p:cNvSpPr txBox="1"/>
          <p:nvPr/>
        </p:nvSpPr>
        <p:spPr>
          <a:xfrm rot="16200000">
            <a:off x="-2119203" y="3255368"/>
            <a:ext cx="6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Plodové obaly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968F0AF-CDFA-4B6F-AAB3-32C5C3976268}"/>
              </a:ext>
            </a:extLst>
          </p:cNvPr>
          <p:cNvSpPr txBox="1"/>
          <p:nvPr/>
        </p:nvSpPr>
        <p:spPr>
          <a:xfrm>
            <a:off x="1611739" y="286970"/>
            <a:ext cx="297103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Plodové obaly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ochrana plodu, stabilní podmínky prostředí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i="1" dirty="0"/>
              <a:t>amnion –</a:t>
            </a:r>
            <a:r>
              <a:rPr lang="cs-CZ" sz="2000" dirty="0"/>
              <a:t> ovčí blána – vnitřní plodový 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i="1" dirty="0"/>
              <a:t>chorion </a:t>
            </a:r>
            <a:r>
              <a:rPr lang="cs-CZ" sz="2000" dirty="0"/>
              <a:t>– diferenciace na 2 části: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i="1" dirty="0"/>
              <a:t>chorion </a:t>
            </a:r>
            <a:r>
              <a:rPr lang="cs-CZ" sz="2000" b="1" i="1" dirty="0" err="1"/>
              <a:t>frondosum</a:t>
            </a:r>
            <a:r>
              <a:rPr lang="cs-CZ" sz="2000" b="1" i="1" dirty="0"/>
              <a:t> </a:t>
            </a:r>
            <a:r>
              <a:rPr lang="cs-CZ" sz="2000" dirty="0"/>
              <a:t>– klkatá blána v místě placenty, zakotvují </a:t>
            </a:r>
            <a:r>
              <a:rPr lang="cs-CZ" sz="2000" i="1" dirty="0" err="1"/>
              <a:t>pars</a:t>
            </a:r>
            <a:r>
              <a:rPr lang="cs-CZ" sz="2000" i="1" dirty="0"/>
              <a:t> </a:t>
            </a:r>
            <a:r>
              <a:rPr lang="cs-CZ" sz="2000" i="1" dirty="0" err="1"/>
              <a:t>fetalis</a:t>
            </a:r>
            <a:r>
              <a:rPr lang="cs-CZ" sz="2000" i="1" dirty="0"/>
              <a:t> </a:t>
            </a:r>
            <a:r>
              <a:rPr lang="cs-CZ" sz="2000" i="1" dirty="0" err="1"/>
              <a:t>placentae</a:t>
            </a:r>
            <a:r>
              <a:rPr lang="cs-CZ" sz="2000" i="1" dirty="0"/>
              <a:t> </a:t>
            </a:r>
            <a:r>
              <a:rPr lang="cs-CZ" sz="2000" dirty="0"/>
              <a:t>do děložní sliznice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i="1" dirty="0"/>
              <a:t>chorion </a:t>
            </a:r>
            <a:r>
              <a:rPr lang="cs-CZ" sz="2000" b="1" i="1" dirty="0" err="1"/>
              <a:t>laeve</a:t>
            </a:r>
            <a:r>
              <a:rPr lang="cs-CZ" sz="2000" b="1" i="1" dirty="0"/>
              <a:t> </a:t>
            </a:r>
            <a:r>
              <a:rPr lang="cs-CZ" sz="2000" dirty="0"/>
              <a:t>– hladká blána, vystýlá větší část dutiny, přiléhá na </a:t>
            </a:r>
            <a:r>
              <a:rPr lang="cs-CZ" sz="2000" i="1" dirty="0"/>
              <a:t>decidua </a:t>
            </a:r>
            <a:r>
              <a:rPr lang="cs-CZ" sz="2000" i="1" dirty="0" err="1"/>
              <a:t>parietalis</a:t>
            </a:r>
            <a:r>
              <a:rPr lang="cs-CZ" sz="2000" i="1" dirty="0"/>
              <a:t> </a:t>
            </a:r>
            <a:r>
              <a:rPr lang="cs-CZ" sz="2000" dirty="0"/>
              <a:t>těhotenské děložní sliznice</a:t>
            </a:r>
          </a:p>
        </p:txBody>
      </p:sp>
      <p:pic>
        <p:nvPicPr>
          <p:cNvPr id="1026" name="Picture 2" descr="Přídatné embryonální orgány - ppt stáhnout">
            <a:extLst>
              <a:ext uri="{FF2B5EF4-FFF2-40B4-BE49-F238E27FC236}">
                <a16:creationId xmlns:a16="http://schemas.microsoft.com/office/drawing/2014/main" id="{EBCDAF44-343B-4E1F-87B8-6FAC284FB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7" t="2942" r="10866" b="2124"/>
          <a:stretch/>
        </p:blipFill>
        <p:spPr bwMode="auto">
          <a:xfrm>
            <a:off x="4714503" y="173778"/>
            <a:ext cx="7263741" cy="65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2C55181-8FC7-465B-A392-171414121250}"/>
              </a:ext>
            </a:extLst>
          </p:cNvPr>
          <p:cNvSpPr txBox="1"/>
          <p:nvPr/>
        </p:nvSpPr>
        <p:spPr>
          <a:xfrm>
            <a:off x="8523514" y="6596390"/>
            <a:ext cx="60979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https://slideplayer.cz/slide/13212115/</a:t>
            </a:r>
          </a:p>
        </p:txBody>
      </p:sp>
    </p:spTree>
    <p:extLst>
      <p:ext uri="{BB962C8B-B14F-4D97-AF65-F5344CB8AC3E}">
        <p14:creationId xmlns:p14="http://schemas.microsoft.com/office/powerpoint/2010/main" val="143552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5B8F666-7FD2-4453-95C0-79A1EA750A75}"/>
              </a:ext>
            </a:extLst>
          </p:cNvPr>
          <p:cNvSpPr/>
          <p:nvPr/>
        </p:nvSpPr>
        <p:spPr>
          <a:xfrm>
            <a:off x="0" y="0"/>
            <a:ext cx="1480008" cy="6858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05DB7E1-93D4-4962-9550-68199592C59D}"/>
              </a:ext>
            </a:extLst>
          </p:cNvPr>
          <p:cNvSpPr txBox="1"/>
          <p:nvPr/>
        </p:nvSpPr>
        <p:spPr>
          <a:xfrm rot="16200000">
            <a:off x="-2119204" y="3255368"/>
            <a:ext cx="6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Těhotenství</a:t>
            </a:r>
          </a:p>
        </p:txBody>
      </p:sp>
      <p:pic>
        <p:nvPicPr>
          <p:cNvPr id="5" name="Obrázek 4" descr="Obsah obrázku text, noviny, účtenka, dokument&#10;&#10;Popis byl vytvořen automaticky">
            <a:extLst>
              <a:ext uri="{FF2B5EF4-FFF2-40B4-BE49-F238E27FC236}">
                <a16:creationId xmlns:a16="http://schemas.microsoft.com/office/drawing/2014/main" id="{3EE6339D-0975-45F3-A449-199248E6D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34" t="21818" r="17014" b="25542"/>
          <a:stretch/>
        </p:blipFill>
        <p:spPr>
          <a:xfrm>
            <a:off x="1579415" y="3247900"/>
            <a:ext cx="5248895" cy="36101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4050F76-C386-429F-A36F-A6F579FD829A}"/>
              </a:ext>
            </a:extLst>
          </p:cNvPr>
          <p:cNvSpPr txBox="1"/>
          <p:nvPr/>
        </p:nvSpPr>
        <p:spPr>
          <a:xfrm>
            <a:off x="1844508" y="178130"/>
            <a:ext cx="4698796" cy="28931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Těhotenství (</a:t>
            </a:r>
            <a:r>
              <a:rPr lang="cs-CZ" sz="2000" b="1" dirty="0" err="1"/>
              <a:t>graviditas</a:t>
            </a:r>
            <a:r>
              <a:rPr lang="cs-CZ" sz="2000" b="1" dirty="0"/>
              <a:t>, gestace)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hlediska matky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hlediska plodu – nitroděložní, intrauterinní, prenatální období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266 dní – 38 týdnů = gestační stáří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280 dní – 40 týdnů = menstruační stáří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trimestry – I., II., III. trimestr (porodnická praxe)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germinační</a:t>
            </a:r>
            <a:r>
              <a:rPr lang="cs-CZ" dirty="0"/>
              <a:t>, embryonální, fetální (biologické dělení)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5FE3178-FDD4-44F8-AD03-A773856B4045}"/>
              </a:ext>
            </a:extLst>
          </p:cNvPr>
          <p:cNvSpPr txBox="1"/>
          <p:nvPr/>
        </p:nvSpPr>
        <p:spPr>
          <a:xfrm>
            <a:off x="7362701" y="394692"/>
            <a:ext cx="441754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Germinační</a:t>
            </a:r>
            <a:r>
              <a:rPr lang="cs-CZ" b="1" dirty="0"/>
              <a:t> období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splynutí vajíčka se spermií – do začátku 2. týden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rýhování, nidace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r>
              <a:rPr lang="cs-CZ" b="1" dirty="0"/>
              <a:t>Embryonální období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2. – 8. týden těhotenství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klíčová fáze – množení a diferenciace buněk, formování orgánů a orgánových soustav</a:t>
            </a:r>
          </a:p>
          <a:p>
            <a:endParaRPr lang="cs-CZ" dirty="0"/>
          </a:p>
          <a:p>
            <a:r>
              <a:rPr lang="cs-CZ" b="1" dirty="0"/>
              <a:t>Fetální období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9. týden – porod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fáze zrání tkání a orgánů, intenzivní růst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b="1" dirty="0"/>
              <a:t>Mezníky: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začátek 2. týdne – nidace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3. týden – entoderm, mezoderm, ektoderm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4. týden – srdce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5. týden – mozkové hemisféry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poté růst a nabírání na váze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54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957E1C3-60D6-4061-84D5-A733CD91C9EA}"/>
              </a:ext>
            </a:extLst>
          </p:cNvPr>
          <p:cNvSpPr/>
          <p:nvPr/>
        </p:nvSpPr>
        <p:spPr>
          <a:xfrm>
            <a:off x="0" y="0"/>
            <a:ext cx="1480008" cy="6858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D606A30-48A4-4B88-B71C-70656BCBA155}"/>
              </a:ext>
            </a:extLst>
          </p:cNvPr>
          <p:cNvSpPr txBox="1"/>
          <p:nvPr/>
        </p:nvSpPr>
        <p:spPr>
          <a:xfrm rot="16200000">
            <a:off x="-2119204" y="3255368"/>
            <a:ext cx="6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Porod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8FCEDE-2502-4D1B-92AA-E7B08977718C}"/>
              </a:ext>
            </a:extLst>
          </p:cNvPr>
          <p:cNvSpPr txBox="1"/>
          <p:nvPr/>
        </p:nvSpPr>
        <p:spPr>
          <a:xfrm>
            <a:off x="1844507" y="300712"/>
            <a:ext cx="425149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Porod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kritické období vývoje – změna vnějších podmínek, samotný náročný porod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optimální délka gestace – z pohledu matky a plodu různé dlouhá – kompromis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porod relativně nezralého novorozence – mozek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porod: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úživnost placenty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cefalopelvický</a:t>
            </a:r>
            <a:r>
              <a:rPr lang="cs-CZ" dirty="0"/>
              <a:t> nepoměr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přesný mechanismus není znám, fyziologické pochody na straně matky i plodu</a:t>
            </a:r>
          </a:p>
          <a:p>
            <a:endParaRPr lang="cs-CZ" dirty="0"/>
          </a:p>
          <a:p>
            <a:r>
              <a:rPr lang="cs-CZ" b="1" dirty="0" err="1"/>
              <a:t>Cefalopelvický</a:t>
            </a:r>
            <a:r>
              <a:rPr lang="cs-CZ" b="1" dirty="0"/>
              <a:t> nepoměr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přestavba pánve – bipedie, růst 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odlišnost: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porodní mechanismus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náročnost porodu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chování matky a dalších členů skupiny – adaptační mechanismus</a:t>
            </a:r>
          </a:p>
          <a:p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DB70FBD-B2DE-4AF7-9AFF-AB7626D57930}"/>
              </a:ext>
            </a:extLst>
          </p:cNvPr>
          <p:cNvSpPr txBox="1"/>
          <p:nvPr/>
        </p:nvSpPr>
        <p:spPr>
          <a:xfrm>
            <a:off x="6626753" y="300712"/>
            <a:ext cx="52247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Malá pánev – 4 roviny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pánevní vchod – největší rozměr příčný – </a:t>
            </a:r>
            <a:r>
              <a:rPr lang="cs-CZ" b="1" i="1" dirty="0" err="1"/>
              <a:t>diameter</a:t>
            </a:r>
            <a:r>
              <a:rPr lang="cs-CZ" b="1" i="1" dirty="0"/>
              <a:t> </a:t>
            </a:r>
            <a:r>
              <a:rPr lang="cs-CZ" b="1" i="1" dirty="0" err="1"/>
              <a:t>transversa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šíře pánevní – kruhovitá, největší </a:t>
            </a:r>
            <a:r>
              <a:rPr lang="cs-CZ" b="1" i="1" dirty="0" err="1"/>
              <a:t>diameter</a:t>
            </a:r>
            <a:r>
              <a:rPr lang="cs-CZ" b="1" i="1" dirty="0"/>
              <a:t> </a:t>
            </a:r>
            <a:r>
              <a:rPr lang="cs-CZ" b="1" i="1" dirty="0" err="1"/>
              <a:t>obliqua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úžina pánevní – předozadní rozměr – </a:t>
            </a:r>
            <a:r>
              <a:rPr lang="cs-CZ" b="1" i="1" dirty="0" err="1"/>
              <a:t>diameter</a:t>
            </a:r>
            <a:r>
              <a:rPr lang="cs-CZ" b="1" i="1" dirty="0"/>
              <a:t> </a:t>
            </a:r>
            <a:r>
              <a:rPr lang="cs-CZ" b="1" i="1" dirty="0" err="1"/>
              <a:t>recta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východ pánevní – předozadní – </a:t>
            </a:r>
            <a:r>
              <a:rPr lang="cs-CZ" b="1" i="1" dirty="0" err="1"/>
              <a:t>diameter</a:t>
            </a:r>
            <a:r>
              <a:rPr lang="cs-CZ" b="1" i="1" dirty="0"/>
              <a:t> </a:t>
            </a:r>
            <a:r>
              <a:rPr lang="cs-CZ" b="1" i="1" dirty="0" err="1"/>
              <a:t>recta</a:t>
            </a:r>
            <a:endParaRPr lang="cs-CZ" b="1" i="1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horní oddíly distálně, dolní ventrálně – přizpůsobení prostorovým podmínkám – rotace hlavičky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2909909-25F5-4292-BE75-A1A080948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4" t="42944" r="20550" b="31602"/>
          <a:stretch/>
        </p:blipFill>
        <p:spPr>
          <a:xfrm>
            <a:off x="7079119" y="3670866"/>
            <a:ext cx="4320014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Normal Vaginal Childbirth">
            <a:hlinkClick r:id="" action="ppaction://media"/>
            <a:extLst>
              <a:ext uri="{FF2B5EF4-FFF2-40B4-BE49-F238E27FC236}">
                <a16:creationId xmlns:a16="http://schemas.microsoft.com/office/drawing/2014/main" id="{90EAD40C-DC79-4AB3-A2BD-FF42931A95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18084" y="3465001"/>
            <a:ext cx="4320000" cy="3240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5144B85-BB55-4DC3-9EFD-20A199EA66CB}"/>
              </a:ext>
            </a:extLst>
          </p:cNvPr>
          <p:cNvSpPr txBox="1"/>
          <p:nvPr/>
        </p:nvSpPr>
        <p:spPr>
          <a:xfrm rot="16200000">
            <a:off x="11195010" y="2396009"/>
            <a:ext cx="174006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https://gifer.com/en/V7FN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2C46F95-B451-4997-B84C-8CF9649EB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84" y="188999"/>
            <a:ext cx="4272000" cy="32040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00AF80B-F460-496D-8928-ABEBF4827E4A}"/>
              </a:ext>
            </a:extLst>
          </p:cNvPr>
          <p:cNvSpPr/>
          <p:nvPr/>
        </p:nvSpPr>
        <p:spPr>
          <a:xfrm>
            <a:off x="1" y="0"/>
            <a:ext cx="1480008" cy="6858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D12D25A-4E67-4DCA-A07B-E884063550ED}"/>
              </a:ext>
            </a:extLst>
          </p:cNvPr>
          <p:cNvSpPr txBox="1"/>
          <p:nvPr/>
        </p:nvSpPr>
        <p:spPr>
          <a:xfrm>
            <a:off x="1883930" y="240804"/>
            <a:ext cx="538376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Mechanismus porodu: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/>
              <a:t>progrese hlavičky (</a:t>
            </a:r>
            <a:r>
              <a:rPr lang="cs-CZ" sz="2000" b="1" i="1" dirty="0" err="1"/>
              <a:t>progressio</a:t>
            </a:r>
            <a:r>
              <a:rPr lang="cs-CZ" sz="2000" b="1" i="1" dirty="0"/>
              <a:t> </a:t>
            </a:r>
            <a:r>
              <a:rPr lang="cs-CZ" sz="2000" b="1" i="1" dirty="0" err="1"/>
              <a:t>capitis</a:t>
            </a:r>
            <a:r>
              <a:rPr lang="cs-CZ" sz="2000" dirty="0"/>
              <a:t>) – vedoucí bod po celou dobu porodu </a:t>
            </a:r>
            <a:r>
              <a:rPr lang="cs-CZ" sz="2000" dirty="0" err="1"/>
              <a:t>fonticulus</a:t>
            </a:r>
            <a:r>
              <a:rPr lang="cs-CZ" sz="2000" dirty="0"/>
              <a:t> </a:t>
            </a:r>
            <a:r>
              <a:rPr lang="cs-CZ" sz="2000" dirty="0" err="1"/>
              <a:t>posterior</a:t>
            </a:r>
            <a:endParaRPr lang="cs-CZ" sz="2000" dirty="0"/>
          </a:p>
          <a:p>
            <a:pPr marL="342900" indent="-342900">
              <a:buFont typeface="+mj-lt"/>
              <a:buAutoNum type="arabicPeriod"/>
            </a:pPr>
            <a:r>
              <a:rPr lang="cs-CZ" sz="2000" dirty="0"/>
              <a:t>iniciální flexe hlavičky (</a:t>
            </a:r>
            <a:r>
              <a:rPr lang="cs-CZ" sz="2000" b="1" i="1" dirty="0" err="1"/>
              <a:t>flexio</a:t>
            </a:r>
            <a:r>
              <a:rPr lang="cs-CZ" sz="2000" b="1" i="1" dirty="0"/>
              <a:t> </a:t>
            </a:r>
            <a:r>
              <a:rPr lang="cs-CZ" sz="2000" b="1" i="1" dirty="0" err="1"/>
              <a:t>capitis</a:t>
            </a:r>
            <a:r>
              <a:rPr lang="cs-CZ" sz="2000" dirty="0"/>
              <a:t>) – do příčného průměru (</a:t>
            </a:r>
            <a:r>
              <a:rPr lang="cs-CZ" sz="2000" i="1" dirty="0" err="1"/>
              <a:t>diameter</a:t>
            </a:r>
            <a:r>
              <a:rPr lang="cs-CZ" sz="2000" i="1" dirty="0"/>
              <a:t> </a:t>
            </a:r>
            <a:r>
              <a:rPr lang="cs-CZ" sz="2000" i="1" dirty="0" err="1"/>
              <a:t>transversa</a:t>
            </a:r>
            <a:r>
              <a:rPr lang="cs-CZ" sz="2000" dirty="0"/>
              <a:t>) pánevního vchodu nejmenším obvodem hlavy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/>
              <a:t>vnitřní rotace (</a:t>
            </a:r>
            <a:r>
              <a:rPr lang="cs-CZ" sz="2000" b="1" i="1" dirty="0" err="1"/>
              <a:t>rotatio</a:t>
            </a:r>
            <a:r>
              <a:rPr lang="cs-CZ" sz="2000" b="1" i="1" dirty="0"/>
              <a:t> </a:t>
            </a:r>
            <a:r>
              <a:rPr lang="cs-CZ" sz="2000" b="1" i="1" dirty="0" err="1"/>
              <a:t>capitis</a:t>
            </a:r>
            <a:r>
              <a:rPr lang="cs-CZ" sz="2000" b="1" i="1" dirty="0"/>
              <a:t> interna</a:t>
            </a:r>
            <a:r>
              <a:rPr lang="cs-CZ" sz="2000" dirty="0"/>
              <a:t>) – rotace do: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i="1" dirty="0" err="1"/>
              <a:t>diameter</a:t>
            </a:r>
            <a:r>
              <a:rPr lang="cs-CZ" sz="2000" i="1" dirty="0"/>
              <a:t> </a:t>
            </a:r>
            <a:r>
              <a:rPr lang="cs-CZ" sz="2000" i="1" dirty="0" err="1"/>
              <a:t>obliqua</a:t>
            </a:r>
            <a:r>
              <a:rPr lang="cs-CZ" sz="2000" i="1" dirty="0"/>
              <a:t> </a:t>
            </a:r>
            <a:r>
              <a:rPr lang="cs-CZ" sz="2000" dirty="0"/>
              <a:t>v pánevní šíři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i="1" dirty="0" err="1"/>
              <a:t>diameter</a:t>
            </a:r>
            <a:r>
              <a:rPr lang="cs-CZ" sz="2000" i="1" dirty="0"/>
              <a:t> </a:t>
            </a:r>
            <a:r>
              <a:rPr lang="cs-CZ" sz="2000" i="1" dirty="0" err="1"/>
              <a:t>recta</a:t>
            </a:r>
            <a:r>
              <a:rPr lang="cs-CZ" sz="2000" dirty="0"/>
              <a:t> v úžině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i="1" dirty="0" err="1"/>
              <a:t>diameter</a:t>
            </a:r>
            <a:r>
              <a:rPr lang="cs-CZ" sz="2000" i="1" dirty="0"/>
              <a:t> </a:t>
            </a:r>
            <a:r>
              <a:rPr lang="cs-CZ" sz="2000" i="1" dirty="0" err="1"/>
              <a:t>recta</a:t>
            </a:r>
            <a:r>
              <a:rPr lang="cs-CZ" sz="2000" i="1" dirty="0"/>
              <a:t> </a:t>
            </a:r>
            <a:r>
              <a:rPr lang="cs-CZ" sz="2000" dirty="0"/>
              <a:t>v pánevním východu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/>
              <a:t>deflexe hlavičky (</a:t>
            </a:r>
            <a:r>
              <a:rPr lang="cs-CZ" sz="2000" b="1" i="1" dirty="0" err="1"/>
              <a:t>deflexio</a:t>
            </a:r>
            <a:r>
              <a:rPr lang="cs-CZ" sz="2000" b="1" i="1" dirty="0"/>
              <a:t>, </a:t>
            </a:r>
            <a:r>
              <a:rPr lang="cs-CZ" sz="2000" b="1" i="1" dirty="0" err="1"/>
              <a:t>extensio</a:t>
            </a:r>
            <a:r>
              <a:rPr lang="cs-CZ" sz="2000" b="1" i="1" dirty="0"/>
              <a:t> </a:t>
            </a:r>
            <a:r>
              <a:rPr lang="cs-CZ" sz="2000" b="1" i="1" dirty="0" err="1"/>
              <a:t>capitis</a:t>
            </a:r>
            <a:r>
              <a:rPr lang="cs-CZ" sz="2000" dirty="0"/>
              <a:t>) – prohnutí hlavičky dozadu v případě </a:t>
            </a:r>
            <a:r>
              <a:rPr lang="cs-CZ" sz="2000" dirty="0" err="1"/>
              <a:t>suboccipitální</a:t>
            </a:r>
            <a:r>
              <a:rPr lang="cs-CZ" sz="2000" dirty="0"/>
              <a:t> oblasti pod stydkou sponou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/>
              <a:t>vnější rotace hlavičky (</a:t>
            </a:r>
            <a:r>
              <a:rPr lang="cs-CZ" sz="2000" b="1" i="1" dirty="0" err="1"/>
              <a:t>rotatio</a:t>
            </a:r>
            <a:r>
              <a:rPr lang="cs-CZ" sz="2000" b="1" i="1" dirty="0"/>
              <a:t> </a:t>
            </a:r>
            <a:r>
              <a:rPr lang="cs-CZ" sz="2000" b="1" i="1" dirty="0" err="1"/>
              <a:t>capitis</a:t>
            </a:r>
            <a:r>
              <a:rPr lang="cs-CZ" sz="2000" b="1" i="1" dirty="0"/>
              <a:t> </a:t>
            </a:r>
            <a:r>
              <a:rPr lang="cs-CZ" sz="2000" b="1" i="1" dirty="0" err="1"/>
              <a:t>externa</a:t>
            </a:r>
            <a:r>
              <a:rPr lang="cs-CZ" sz="2000" dirty="0"/>
              <a:t>) – otočení hlavičky do strany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b="1" dirty="0"/>
              <a:t>průchod ramének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b="1" dirty="0"/>
              <a:t>porod trupu a hýždí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b="1" dirty="0"/>
              <a:t>porod placenty </a:t>
            </a:r>
            <a:r>
              <a:rPr lang="cs-CZ" sz="2000" dirty="0"/>
              <a:t>– třetí doba porodní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312393A-ECAC-4C41-8B48-88863180017C}"/>
              </a:ext>
            </a:extLst>
          </p:cNvPr>
          <p:cNvSpPr txBox="1"/>
          <p:nvPr/>
        </p:nvSpPr>
        <p:spPr>
          <a:xfrm rot="16200000">
            <a:off x="-2119204" y="3255368"/>
            <a:ext cx="6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Porod</a:t>
            </a:r>
          </a:p>
        </p:txBody>
      </p:sp>
    </p:spTree>
    <p:extLst>
      <p:ext uri="{BB962C8B-B14F-4D97-AF65-F5344CB8AC3E}">
        <p14:creationId xmlns:p14="http://schemas.microsoft.com/office/powerpoint/2010/main" val="19636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Výukový materiál vytvořen v rámci projektu EU peníze školám Škola Základní  škola Křižany-Žibřidice, okres Liberec, příspěvková organizace Žibřidice  271, - ppt stáhnout">
            <a:extLst>
              <a:ext uri="{FF2B5EF4-FFF2-40B4-BE49-F238E27FC236}">
                <a16:creationId xmlns:a16="http://schemas.microsoft.com/office/drawing/2014/main" id="{E765A70B-DFB6-4F27-81F0-3ACC9DBA4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26321" r="62292" b="8571"/>
          <a:stretch/>
        </p:blipFill>
        <p:spPr bwMode="auto">
          <a:xfrm>
            <a:off x="5247509" y="2265526"/>
            <a:ext cx="2148483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159247A-8A21-4FA0-81D6-0B6BDE32BE42}"/>
              </a:ext>
            </a:extLst>
          </p:cNvPr>
          <p:cNvSpPr/>
          <p:nvPr/>
        </p:nvSpPr>
        <p:spPr>
          <a:xfrm>
            <a:off x="1" y="0"/>
            <a:ext cx="1480008" cy="6858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A66BD3"/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E726B59-5982-4D26-BE63-0F1A60ECE63C}"/>
              </a:ext>
            </a:extLst>
          </p:cNvPr>
          <p:cNvSpPr txBox="1"/>
          <p:nvPr/>
        </p:nvSpPr>
        <p:spPr>
          <a:xfrm rot="16200000">
            <a:off x="-2119204" y="3255368"/>
            <a:ext cx="6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Vyšetření krve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AA62600-5AD8-4D99-BA71-7415F89B0D18}"/>
              </a:ext>
            </a:extLst>
          </p:cNvPr>
          <p:cNvSpPr txBox="1"/>
          <p:nvPr/>
        </p:nvSpPr>
        <p:spPr>
          <a:xfrm>
            <a:off x="1888177" y="273132"/>
            <a:ext cx="5120569" cy="1754326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Stanovení počtu červených krvinek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automatické metody: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vodivostní princip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fotooptický</a:t>
            </a:r>
            <a:r>
              <a:rPr lang="cs-CZ" dirty="0"/>
              <a:t> princip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klasický způsob – </a:t>
            </a:r>
            <a:r>
              <a:rPr lang="cs-CZ" dirty="0" err="1"/>
              <a:t>Bürkerova</a:t>
            </a:r>
            <a:r>
              <a:rPr lang="cs-CZ" dirty="0"/>
              <a:t> komůrka, </a:t>
            </a:r>
            <a:r>
              <a:rPr lang="cs-CZ" dirty="0" err="1"/>
              <a:t>Hayemův</a:t>
            </a:r>
            <a:r>
              <a:rPr lang="cs-CZ" dirty="0"/>
              <a:t> roztok, počítání červených krvinek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86CD73-DE2D-48B7-91D7-C7BAADB7E020}"/>
              </a:ext>
            </a:extLst>
          </p:cNvPr>
          <p:cNvSpPr txBox="1"/>
          <p:nvPr/>
        </p:nvSpPr>
        <p:spPr>
          <a:xfrm>
            <a:off x="1888177" y="2437254"/>
            <a:ext cx="3155919" cy="1477328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Množství hemoglobinu v krvi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kolorimetrické metody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Sahliho</a:t>
            </a:r>
            <a:r>
              <a:rPr lang="cs-CZ" dirty="0"/>
              <a:t> metoda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objektivní metoda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venózní krve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2A9DC20-0DD1-4F94-9869-4BD7DFC576E9}"/>
              </a:ext>
            </a:extLst>
          </p:cNvPr>
          <p:cNvSpPr txBox="1"/>
          <p:nvPr/>
        </p:nvSpPr>
        <p:spPr>
          <a:xfrm>
            <a:off x="1844507" y="4324378"/>
            <a:ext cx="3368762" cy="2308324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Určení krevních skupin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laboratorní zkoušky prováděné transfuzními stanicemi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jednodušší metoda – orientační sklíčková metoda - smísení malého množství krve se séry – přítomnost aglutinace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D8EF879-5502-4C57-9612-9B57FD131A8E}"/>
              </a:ext>
            </a:extLst>
          </p:cNvPr>
          <p:cNvSpPr txBox="1"/>
          <p:nvPr/>
        </p:nvSpPr>
        <p:spPr>
          <a:xfrm>
            <a:off x="7599405" y="273132"/>
            <a:ext cx="4347643" cy="3970318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Sedimentace červených krvinek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fyziologické a patologické procesy v organismu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rychlost klesání ke dnu vlivem gravitace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sedimentace – fyziologické hodnoty: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muži 2 – 8 mm/hod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ženy 7 – 12 mm/hod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novorozenci 2 mm/hod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Kojenci 4 – 8 mm/hod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zvýšené hodnoty: těhotenství, anémie, infekce, záněty, nekrózy tkání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snížené hodnoty: malé krvinky, nemoci spojené s nepravidelným tvarem krvinek, zvýšený počet červených a bílých krvinek</a:t>
            </a:r>
          </a:p>
        </p:txBody>
      </p:sp>
      <p:pic>
        <p:nvPicPr>
          <p:cNvPr id="3074" name="Picture 2" descr="Stanovení počtu erytrocytů v jednotce objemu krve 1. Odběr krve: Krev  odebereme skleněnou pipetou o objemu 0,025 ml. 2. Zpr">
            <a:extLst>
              <a:ext uri="{FF2B5EF4-FFF2-40B4-BE49-F238E27FC236}">
                <a16:creationId xmlns:a16="http://schemas.microsoft.com/office/drawing/2014/main" id="{71AF26AA-A045-4453-9627-C4CB7CFC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51" y="4594352"/>
            <a:ext cx="22479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dimentace erytrocytů – WikiSkripta">
            <a:extLst>
              <a:ext uri="{FF2B5EF4-FFF2-40B4-BE49-F238E27FC236}">
                <a16:creationId xmlns:a16="http://schemas.microsoft.com/office/drawing/2014/main" id="{6D286FAE-8DBF-44AC-B7E8-08F15F38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798" y="4961064"/>
            <a:ext cx="23812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BB1C616-54D1-4EA0-ABEE-30B1A4930276}"/>
              </a:ext>
            </a:extLst>
          </p:cNvPr>
          <p:cNvSpPr txBox="1"/>
          <p:nvPr/>
        </p:nvSpPr>
        <p:spPr>
          <a:xfrm>
            <a:off x="8537620" y="6584868"/>
            <a:ext cx="159636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https://slideplayer.cz/slide/11261171/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BEB319A-6420-4A24-BDFF-36087BFEBEA6}"/>
              </a:ext>
            </a:extLst>
          </p:cNvPr>
          <p:cNvSpPr txBox="1"/>
          <p:nvPr/>
        </p:nvSpPr>
        <p:spPr>
          <a:xfrm>
            <a:off x="9912927" y="6576161"/>
            <a:ext cx="609797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https://www.wikiskripta.eu/w/Sedimentace_erytrocytů</a:t>
            </a:r>
          </a:p>
        </p:txBody>
      </p:sp>
    </p:spTree>
    <p:extLst>
      <p:ext uri="{BB962C8B-B14F-4D97-AF65-F5344CB8AC3E}">
        <p14:creationId xmlns:p14="http://schemas.microsoft.com/office/powerpoint/2010/main" val="10549258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1147</Words>
  <Application>Microsoft Office PowerPoint</Application>
  <PresentationFormat>Širokoúhlá obrazovka</PresentationFormat>
  <Paragraphs>195</Paragraphs>
  <Slides>10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MinionPro-Bold</vt:lpstr>
      <vt:lpstr>MinionPro-BoldIt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Pavlína Ingrová</dc:creator>
  <cp:lastModifiedBy>Rudolf Čechal</cp:lastModifiedBy>
  <cp:revision>21</cp:revision>
  <dcterms:created xsi:type="dcterms:W3CDTF">2021-03-25T14:06:34Z</dcterms:created>
  <dcterms:modified xsi:type="dcterms:W3CDTF">2021-03-28T14:08:22Z</dcterms:modified>
</cp:coreProperties>
</file>