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7EE6E-5B1E-4287-BAC3-99AD8BFF4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DD0DD9-8CCC-4E36-BBD8-60A9DD6A2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BCF0B2-8129-4952-B95F-4DAFEF7A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25218A-2F95-4E4D-8ABB-480F14E1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8B491C-822A-4FBC-B7BD-6B182421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82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2B815-138D-4A52-AB8E-81483214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94A9B0-3E80-491F-B356-3B035D79D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DDF583-92D6-46CA-8139-D285F163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B8466D-871C-402D-9CE2-F563BD6E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FA97FE-0080-4915-BF29-E85AC976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7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F96908-D6CA-47C0-A3FA-F3C6AAB79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511726-A730-4CA3-9782-510BF734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ECC92F-0BE1-4E1B-85C1-F52EDBDB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83308C-BD0E-4A5B-9734-CBE87A56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DC5C9E-B663-4CE5-86F4-3BBD7394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98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2489C-A2D7-4D24-B4CE-2B13A7BE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ADE931-B94E-44CA-B85C-B8AFE04A5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25D4D1-D474-491D-A902-55BCFED6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9053A6-AE40-42A3-A451-98A791D7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ADB477-877A-4334-B477-398B6365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23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6D4831-5568-4CC9-AFF9-EA2CE6A0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8DB16E-145D-430A-9E44-01F28879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3E5109-F737-40C6-9E12-7D65911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D70EB0-87B5-4E28-AE12-F3315EA5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42F84B-12BB-4D06-8811-F995AD0F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34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75B0A-A0C3-4F14-B195-391967B6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0CB06B-FE2A-4802-AC7F-72805E5DC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171CEA-3A15-4FDB-9F78-3FD9C9C4C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66B102-8978-4B03-9B5B-AFCD1466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2A6E7E-0D7B-4F61-AE96-5D744DF8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13DBB2-93B5-4621-A014-2160010F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5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E512F-CED9-44B3-91EC-72E23218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C0B1B9-6093-449B-947D-837EEAD57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945F22-0AE4-496D-A91E-8E00675C1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DE0D60-CFEF-4FF0-838E-35CD23F8F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AB09AC-4446-4488-BC43-F11D905C1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2C53FA-3C8A-48CF-B398-B1149C86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56954B-966C-4D35-AE26-A019330D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365C30-DC88-4649-A4A2-51ED2943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8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285D4-17E3-488D-8C18-A3511908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DC593B-79C2-401F-92F0-2107F5C6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BFB73F-1004-4D90-BE03-626E36C7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187D3C-B792-48E5-8CD2-2998A500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26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29C549-CE75-434D-B8C5-7C2C398A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73333B-D941-4127-845A-FE9C2149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8B385C-C177-4301-A85D-274FEA76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64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62372-439C-4611-BD77-085C39EB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76486-169C-4AA3-B5AF-E144F3697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2E6FDB-084C-4FDE-80DA-1F66ADC0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4161CB-1DAF-4FE6-8E96-6D8340508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A3C963-D478-464E-920A-6F77A139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C328F5-DEFB-4200-863D-2A7B7D65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77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7CD11-2FC5-44EF-AF5A-F093E672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13311C-4B4E-4172-8565-5C8241997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8AD9E1-5D57-4C7C-9DD3-A0E626775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BF6E8-5A4A-4D44-92A1-97C87C03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468DD2-C74E-4BBA-A1BB-437D4F446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573849-9EA6-4A72-B938-A9975675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0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3D8C18-C233-4A4C-A30F-84148044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C05F85-946D-420F-9AC8-28CC8E7AF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74EBB5-4584-4218-9DD6-220938DC7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D9EF-921A-4AE0-B308-71020B087390}" type="datetimeFigureOut">
              <a:rPr lang="cs-CZ" smtClean="0"/>
              <a:t>24.03.2021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565D8A-24C8-474C-A4FD-4DC1EF6F8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37138-E981-4ECA-BA32-9060AE517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9EEDF-538F-483A-8776-D112777D6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0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3EC42AF-CFDD-4293-BCD5-C117AF4C29C7}"/>
              </a:ext>
            </a:extLst>
          </p:cNvPr>
          <p:cNvSpPr/>
          <p:nvPr/>
        </p:nvSpPr>
        <p:spPr>
          <a:xfrm>
            <a:off x="0" y="0"/>
            <a:ext cx="5147633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6E0468-8F02-4A57-93F3-96E235564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3000"/>
            <a:ext cx="5040000" cy="4032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3E71AB6-9226-4CAB-B64A-8B47F530ED5E}"/>
              </a:ext>
            </a:extLst>
          </p:cNvPr>
          <p:cNvSpPr/>
          <p:nvPr/>
        </p:nvSpPr>
        <p:spPr>
          <a:xfrm>
            <a:off x="5982159" y="1299990"/>
            <a:ext cx="5255046" cy="4230477"/>
          </a:xfrm>
          <a:custGeom>
            <a:avLst/>
            <a:gdLst>
              <a:gd name="connsiteX0" fmla="*/ 0 w 5255046"/>
              <a:gd name="connsiteY0" fmla="*/ 0 h 4230477"/>
              <a:gd name="connsiteX1" fmla="*/ 478793 w 5255046"/>
              <a:gd name="connsiteY1" fmla="*/ 0 h 4230477"/>
              <a:gd name="connsiteX2" fmla="*/ 905036 w 5255046"/>
              <a:gd name="connsiteY2" fmla="*/ 0 h 4230477"/>
              <a:gd name="connsiteX3" fmla="*/ 1594031 w 5255046"/>
              <a:gd name="connsiteY3" fmla="*/ 0 h 4230477"/>
              <a:gd name="connsiteX4" fmla="*/ 2020273 w 5255046"/>
              <a:gd name="connsiteY4" fmla="*/ 0 h 4230477"/>
              <a:gd name="connsiteX5" fmla="*/ 2656718 w 5255046"/>
              <a:gd name="connsiteY5" fmla="*/ 0 h 4230477"/>
              <a:gd name="connsiteX6" fmla="*/ 3240612 w 5255046"/>
              <a:gd name="connsiteY6" fmla="*/ 0 h 4230477"/>
              <a:gd name="connsiteX7" fmla="*/ 3929607 w 5255046"/>
              <a:gd name="connsiteY7" fmla="*/ 0 h 4230477"/>
              <a:gd name="connsiteX8" fmla="*/ 4460950 w 5255046"/>
              <a:gd name="connsiteY8" fmla="*/ 0 h 4230477"/>
              <a:gd name="connsiteX9" fmla="*/ 5255046 w 5255046"/>
              <a:gd name="connsiteY9" fmla="*/ 0 h 4230477"/>
              <a:gd name="connsiteX10" fmla="*/ 5255046 w 5255046"/>
              <a:gd name="connsiteY10" fmla="*/ 486505 h 4230477"/>
              <a:gd name="connsiteX11" fmla="*/ 5255046 w 5255046"/>
              <a:gd name="connsiteY11" fmla="*/ 1057619 h 4230477"/>
              <a:gd name="connsiteX12" fmla="*/ 5255046 w 5255046"/>
              <a:gd name="connsiteY12" fmla="*/ 1671038 h 4230477"/>
              <a:gd name="connsiteX13" fmla="*/ 5255046 w 5255046"/>
              <a:gd name="connsiteY13" fmla="*/ 2115239 h 4230477"/>
              <a:gd name="connsiteX14" fmla="*/ 5255046 w 5255046"/>
              <a:gd name="connsiteY14" fmla="*/ 2728658 h 4230477"/>
              <a:gd name="connsiteX15" fmla="*/ 5255046 w 5255046"/>
              <a:gd name="connsiteY15" fmla="*/ 3172858 h 4230477"/>
              <a:gd name="connsiteX16" fmla="*/ 5255046 w 5255046"/>
              <a:gd name="connsiteY16" fmla="*/ 3659363 h 4230477"/>
              <a:gd name="connsiteX17" fmla="*/ 5255046 w 5255046"/>
              <a:gd name="connsiteY17" fmla="*/ 4230477 h 4230477"/>
              <a:gd name="connsiteX18" fmla="*/ 4776253 w 5255046"/>
              <a:gd name="connsiteY18" fmla="*/ 4230477 h 4230477"/>
              <a:gd name="connsiteX19" fmla="*/ 4297460 w 5255046"/>
              <a:gd name="connsiteY19" fmla="*/ 4230477 h 4230477"/>
              <a:gd name="connsiteX20" fmla="*/ 3713566 w 5255046"/>
              <a:gd name="connsiteY20" fmla="*/ 4230477 h 4230477"/>
              <a:gd name="connsiteX21" fmla="*/ 3077121 w 5255046"/>
              <a:gd name="connsiteY21" fmla="*/ 4230477 h 4230477"/>
              <a:gd name="connsiteX22" fmla="*/ 2650879 w 5255046"/>
              <a:gd name="connsiteY22" fmla="*/ 4230477 h 4230477"/>
              <a:gd name="connsiteX23" fmla="*/ 2224636 w 5255046"/>
              <a:gd name="connsiteY23" fmla="*/ 4230477 h 4230477"/>
              <a:gd name="connsiteX24" fmla="*/ 1745843 w 5255046"/>
              <a:gd name="connsiteY24" fmla="*/ 4230477 h 4230477"/>
              <a:gd name="connsiteX25" fmla="*/ 1214500 w 5255046"/>
              <a:gd name="connsiteY25" fmla="*/ 4230477 h 4230477"/>
              <a:gd name="connsiteX26" fmla="*/ 788257 w 5255046"/>
              <a:gd name="connsiteY26" fmla="*/ 4230477 h 4230477"/>
              <a:gd name="connsiteX27" fmla="*/ 0 w 5255046"/>
              <a:gd name="connsiteY27" fmla="*/ 4230477 h 4230477"/>
              <a:gd name="connsiteX28" fmla="*/ 0 w 5255046"/>
              <a:gd name="connsiteY28" fmla="*/ 3617058 h 4230477"/>
              <a:gd name="connsiteX29" fmla="*/ 0 w 5255046"/>
              <a:gd name="connsiteY29" fmla="*/ 3215163 h 4230477"/>
              <a:gd name="connsiteX30" fmla="*/ 0 w 5255046"/>
              <a:gd name="connsiteY30" fmla="*/ 2601743 h 4230477"/>
              <a:gd name="connsiteX31" fmla="*/ 0 w 5255046"/>
              <a:gd name="connsiteY31" fmla="*/ 2030629 h 4230477"/>
              <a:gd name="connsiteX32" fmla="*/ 0 w 5255046"/>
              <a:gd name="connsiteY32" fmla="*/ 1628734 h 4230477"/>
              <a:gd name="connsiteX33" fmla="*/ 0 w 5255046"/>
              <a:gd name="connsiteY33" fmla="*/ 1057619 h 4230477"/>
              <a:gd name="connsiteX34" fmla="*/ 0 w 5255046"/>
              <a:gd name="connsiteY34" fmla="*/ 528810 h 4230477"/>
              <a:gd name="connsiteX35" fmla="*/ 0 w 5255046"/>
              <a:gd name="connsiteY35" fmla="*/ 0 h 42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55046" h="4230477" extrusionOk="0">
                <a:moveTo>
                  <a:pt x="0" y="0"/>
                </a:moveTo>
                <a:cubicBezTo>
                  <a:pt x="127633" y="-42651"/>
                  <a:pt x="298697" y="51131"/>
                  <a:pt x="478793" y="0"/>
                </a:cubicBezTo>
                <a:cubicBezTo>
                  <a:pt x="658889" y="-51131"/>
                  <a:pt x="795612" y="34466"/>
                  <a:pt x="905036" y="0"/>
                </a:cubicBezTo>
                <a:cubicBezTo>
                  <a:pt x="1014460" y="-34466"/>
                  <a:pt x="1328555" y="64534"/>
                  <a:pt x="1594031" y="0"/>
                </a:cubicBezTo>
                <a:cubicBezTo>
                  <a:pt x="1859507" y="-64534"/>
                  <a:pt x="1828199" y="50892"/>
                  <a:pt x="2020273" y="0"/>
                </a:cubicBezTo>
                <a:cubicBezTo>
                  <a:pt x="2212347" y="-50892"/>
                  <a:pt x="2387295" y="58328"/>
                  <a:pt x="2656718" y="0"/>
                </a:cubicBezTo>
                <a:cubicBezTo>
                  <a:pt x="2926142" y="-58328"/>
                  <a:pt x="3065458" y="12465"/>
                  <a:pt x="3240612" y="0"/>
                </a:cubicBezTo>
                <a:cubicBezTo>
                  <a:pt x="3415766" y="-12465"/>
                  <a:pt x="3705155" y="46812"/>
                  <a:pt x="3929607" y="0"/>
                </a:cubicBezTo>
                <a:cubicBezTo>
                  <a:pt x="4154059" y="-46812"/>
                  <a:pt x="4269285" y="30464"/>
                  <a:pt x="4460950" y="0"/>
                </a:cubicBezTo>
                <a:cubicBezTo>
                  <a:pt x="4652615" y="-30464"/>
                  <a:pt x="4967880" y="66259"/>
                  <a:pt x="5255046" y="0"/>
                </a:cubicBezTo>
                <a:cubicBezTo>
                  <a:pt x="5311043" y="122588"/>
                  <a:pt x="5211325" y="384452"/>
                  <a:pt x="5255046" y="486505"/>
                </a:cubicBezTo>
                <a:cubicBezTo>
                  <a:pt x="5298767" y="588559"/>
                  <a:pt x="5193497" y="854892"/>
                  <a:pt x="5255046" y="1057619"/>
                </a:cubicBezTo>
                <a:cubicBezTo>
                  <a:pt x="5316595" y="1260346"/>
                  <a:pt x="5216954" y="1386352"/>
                  <a:pt x="5255046" y="1671038"/>
                </a:cubicBezTo>
                <a:cubicBezTo>
                  <a:pt x="5293138" y="1955724"/>
                  <a:pt x="5225439" y="1944664"/>
                  <a:pt x="5255046" y="2115239"/>
                </a:cubicBezTo>
                <a:cubicBezTo>
                  <a:pt x="5284653" y="2285814"/>
                  <a:pt x="5197985" y="2518227"/>
                  <a:pt x="5255046" y="2728658"/>
                </a:cubicBezTo>
                <a:cubicBezTo>
                  <a:pt x="5312107" y="2939089"/>
                  <a:pt x="5230805" y="2966277"/>
                  <a:pt x="5255046" y="3172858"/>
                </a:cubicBezTo>
                <a:cubicBezTo>
                  <a:pt x="5279287" y="3379439"/>
                  <a:pt x="5221360" y="3527189"/>
                  <a:pt x="5255046" y="3659363"/>
                </a:cubicBezTo>
                <a:cubicBezTo>
                  <a:pt x="5288732" y="3791538"/>
                  <a:pt x="5223652" y="4076380"/>
                  <a:pt x="5255046" y="4230477"/>
                </a:cubicBezTo>
                <a:cubicBezTo>
                  <a:pt x="5088000" y="4253109"/>
                  <a:pt x="4944641" y="4179924"/>
                  <a:pt x="4776253" y="4230477"/>
                </a:cubicBezTo>
                <a:cubicBezTo>
                  <a:pt x="4607865" y="4281030"/>
                  <a:pt x="4446206" y="4197611"/>
                  <a:pt x="4297460" y="4230477"/>
                </a:cubicBezTo>
                <a:cubicBezTo>
                  <a:pt x="4148714" y="4263343"/>
                  <a:pt x="3888073" y="4163127"/>
                  <a:pt x="3713566" y="4230477"/>
                </a:cubicBezTo>
                <a:cubicBezTo>
                  <a:pt x="3539059" y="4297827"/>
                  <a:pt x="3356036" y="4229504"/>
                  <a:pt x="3077121" y="4230477"/>
                </a:cubicBezTo>
                <a:cubicBezTo>
                  <a:pt x="2798206" y="4231450"/>
                  <a:pt x="2818978" y="4213118"/>
                  <a:pt x="2650879" y="4230477"/>
                </a:cubicBezTo>
                <a:cubicBezTo>
                  <a:pt x="2482780" y="4247836"/>
                  <a:pt x="2424563" y="4182704"/>
                  <a:pt x="2224636" y="4230477"/>
                </a:cubicBezTo>
                <a:cubicBezTo>
                  <a:pt x="2024709" y="4278250"/>
                  <a:pt x="1980252" y="4174443"/>
                  <a:pt x="1745843" y="4230477"/>
                </a:cubicBezTo>
                <a:cubicBezTo>
                  <a:pt x="1511434" y="4286511"/>
                  <a:pt x="1341310" y="4224456"/>
                  <a:pt x="1214500" y="4230477"/>
                </a:cubicBezTo>
                <a:cubicBezTo>
                  <a:pt x="1087690" y="4236498"/>
                  <a:pt x="991031" y="4200376"/>
                  <a:pt x="788257" y="4230477"/>
                </a:cubicBezTo>
                <a:cubicBezTo>
                  <a:pt x="585483" y="4260578"/>
                  <a:pt x="354100" y="4197619"/>
                  <a:pt x="0" y="4230477"/>
                </a:cubicBezTo>
                <a:cubicBezTo>
                  <a:pt x="-42735" y="4074379"/>
                  <a:pt x="37594" y="3892911"/>
                  <a:pt x="0" y="3617058"/>
                </a:cubicBezTo>
                <a:cubicBezTo>
                  <a:pt x="-37594" y="3341205"/>
                  <a:pt x="19543" y="3301214"/>
                  <a:pt x="0" y="3215163"/>
                </a:cubicBezTo>
                <a:cubicBezTo>
                  <a:pt x="-19543" y="3129112"/>
                  <a:pt x="34159" y="2741951"/>
                  <a:pt x="0" y="2601743"/>
                </a:cubicBezTo>
                <a:cubicBezTo>
                  <a:pt x="-34159" y="2461535"/>
                  <a:pt x="21045" y="2146772"/>
                  <a:pt x="0" y="2030629"/>
                </a:cubicBezTo>
                <a:cubicBezTo>
                  <a:pt x="-21045" y="1914486"/>
                  <a:pt x="12995" y="1816558"/>
                  <a:pt x="0" y="1628734"/>
                </a:cubicBezTo>
                <a:cubicBezTo>
                  <a:pt x="-12995" y="1440911"/>
                  <a:pt x="60345" y="1228691"/>
                  <a:pt x="0" y="1057619"/>
                </a:cubicBezTo>
                <a:cubicBezTo>
                  <a:pt x="-60345" y="886547"/>
                  <a:pt x="48102" y="746076"/>
                  <a:pt x="0" y="528810"/>
                </a:cubicBezTo>
                <a:cubicBezTo>
                  <a:pt x="-48102" y="311544"/>
                  <a:pt x="31487" y="11406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3456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7C665E5-E063-4A54-A56B-39D116E285FE}"/>
              </a:ext>
            </a:extLst>
          </p:cNvPr>
          <p:cNvSpPr/>
          <p:nvPr/>
        </p:nvSpPr>
        <p:spPr>
          <a:xfrm>
            <a:off x="5871990" y="1189822"/>
            <a:ext cx="5464367" cy="4450814"/>
          </a:xfrm>
          <a:custGeom>
            <a:avLst/>
            <a:gdLst>
              <a:gd name="connsiteX0" fmla="*/ 0 w 5464367"/>
              <a:gd name="connsiteY0" fmla="*/ 0 h 4450814"/>
              <a:gd name="connsiteX1" fmla="*/ 382506 w 5464367"/>
              <a:gd name="connsiteY1" fmla="*/ 0 h 4450814"/>
              <a:gd name="connsiteX2" fmla="*/ 928942 w 5464367"/>
              <a:gd name="connsiteY2" fmla="*/ 0 h 4450814"/>
              <a:gd name="connsiteX3" fmla="*/ 1530023 w 5464367"/>
              <a:gd name="connsiteY3" fmla="*/ 0 h 4450814"/>
              <a:gd name="connsiteX4" fmla="*/ 1967172 w 5464367"/>
              <a:gd name="connsiteY4" fmla="*/ 0 h 4450814"/>
              <a:gd name="connsiteX5" fmla="*/ 2349678 w 5464367"/>
              <a:gd name="connsiteY5" fmla="*/ 0 h 4450814"/>
              <a:gd name="connsiteX6" fmla="*/ 2732184 w 5464367"/>
              <a:gd name="connsiteY6" fmla="*/ 0 h 4450814"/>
              <a:gd name="connsiteX7" fmla="*/ 3169333 w 5464367"/>
              <a:gd name="connsiteY7" fmla="*/ 0 h 4450814"/>
              <a:gd name="connsiteX8" fmla="*/ 3661126 w 5464367"/>
              <a:gd name="connsiteY8" fmla="*/ 0 h 4450814"/>
              <a:gd name="connsiteX9" fmla="*/ 4262206 w 5464367"/>
              <a:gd name="connsiteY9" fmla="*/ 0 h 4450814"/>
              <a:gd name="connsiteX10" fmla="*/ 4753999 w 5464367"/>
              <a:gd name="connsiteY10" fmla="*/ 0 h 4450814"/>
              <a:gd name="connsiteX11" fmla="*/ 5464367 w 5464367"/>
              <a:gd name="connsiteY11" fmla="*/ 0 h 4450814"/>
              <a:gd name="connsiteX12" fmla="*/ 5464367 w 5464367"/>
              <a:gd name="connsiteY12" fmla="*/ 422827 h 4450814"/>
              <a:gd name="connsiteX13" fmla="*/ 5464367 w 5464367"/>
              <a:gd name="connsiteY13" fmla="*/ 1068195 h 4450814"/>
              <a:gd name="connsiteX14" fmla="*/ 5464367 w 5464367"/>
              <a:gd name="connsiteY14" fmla="*/ 1535531 h 4450814"/>
              <a:gd name="connsiteX15" fmla="*/ 5464367 w 5464367"/>
              <a:gd name="connsiteY15" fmla="*/ 2180899 h 4450814"/>
              <a:gd name="connsiteX16" fmla="*/ 5464367 w 5464367"/>
              <a:gd name="connsiteY16" fmla="*/ 2692742 h 4450814"/>
              <a:gd name="connsiteX17" fmla="*/ 5464367 w 5464367"/>
              <a:gd name="connsiteY17" fmla="*/ 3338111 h 4450814"/>
              <a:gd name="connsiteX18" fmla="*/ 5464367 w 5464367"/>
              <a:gd name="connsiteY18" fmla="*/ 3938970 h 4450814"/>
              <a:gd name="connsiteX19" fmla="*/ 5464367 w 5464367"/>
              <a:gd name="connsiteY19" fmla="*/ 4450814 h 4450814"/>
              <a:gd name="connsiteX20" fmla="*/ 4972574 w 5464367"/>
              <a:gd name="connsiteY20" fmla="*/ 4450814 h 4450814"/>
              <a:gd name="connsiteX21" fmla="*/ 4535425 w 5464367"/>
              <a:gd name="connsiteY21" fmla="*/ 4450814 h 4450814"/>
              <a:gd name="connsiteX22" fmla="*/ 4043632 w 5464367"/>
              <a:gd name="connsiteY22" fmla="*/ 4450814 h 4450814"/>
              <a:gd name="connsiteX23" fmla="*/ 3497195 w 5464367"/>
              <a:gd name="connsiteY23" fmla="*/ 4450814 h 4450814"/>
              <a:gd name="connsiteX24" fmla="*/ 3005402 w 5464367"/>
              <a:gd name="connsiteY24" fmla="*/ 4450814 h 4450814"/>
              <a:gd name="connsiteX25" fmla="*/ 2513609 w 5464367"/>
              <a:gd name="connsiteY25" fmla="*/ 4450814 h 4450814"/>
              <a:gd name="connsiteX26" fmla="*/ 1857885 w 5464367"/>
              <a:gd name="connsiteY26" fmla="*/ 4450814 h 4450814"/>
              <a:gd name="connsiteX27" fmla="*/ 1475379 w 5464367"/>
              <a:gd name="connsiteY27" fmla="*/ 4450814 h 4450814"/>
              <a:gd name="connsiteX28" fmla="*/ 983586 w 5464367"/>
              <a:gd name="connsiteY28" fmla="*/ 4450814 h 4450814"/>
              <a:gd name="connsiteX29" fmla="*/ 546437 w 5464367"/>
              <a:gd name="connsiteY29" fmla="*/ 4450814 h 4450814"/>
              <a:gd name="connsiteX30" fmla="*/ 0 w 5464367"/>
              <a:gd name="connsiteY30" fmla="*/ 4450814 h 4450814"/>
              <a:gd name="connsiteX31" fmla="*/ 0 w 5464367"/>
              <a:gd name="connsiteY31" fmla="*/ 3805446 h 4450814"/>
              <a:gd name="connsiteX32" fmla="*/ 0 w 5464367"/>
              <a:gd name="connsiteY32" fmla="*/ 3160078 h 4450814"/>
              <a:gd name="connsiteX33" fmla="*/ 0 w 5464367"/>
              <a:gd name="connsiteY33" fmla="*/ 2603726 h 4450814"/>
              <a:gd name="connsiteX34" fmla="*/ 0 w 5464367"/>
              <a:gd name="connsiteY34" fmla="*/ 2136391 h 4450814"/>
              <a:gd name="connsiteX35" fmla="*/ 0 w 5464367"/>
              <a:gd name="connsiteY35" fmla="*/ 1580039 h 4450814"/>
              <a:gd name="connsiteX36" fmla="*/ 0 w 5464367"/>
              <a:gd name="connsiteY36" fmla="*/ 1023687 h 4450814"/>
              <a:gd name="connsiteX37" fmla="*/ 0 w 5464367"/>
              <a:gd name="connsiteY37" fmla="*/ 0 h 445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464367" h="4450814" extrusionOk="0">
                <a:moveTo>
                  <a:pt x="0" y="0"/>
                </a:moveTo>
                <a:cubicBezTo>
                  <a:pt x="142054" y="-10955"/>
                  <a:pt x="302792" y="33906"/>
                  <a:pt x="382506" y="0"/>
                </a:cubicBezTo>
                <a:cubicBezTo>
                  <a:pt x="462220" y="-33906"/>
                  <a:pt x="746867" y="6745"/>
                  <a:pt x="928942" y="0"/>
                </a:cubicBezTo>
                <a:cubicBezTo>
                  <a:pt x="1111017" y="-6745"/>
                  <a:pt x="1305643" y="3277"/>
                  <a:pt x="1530023" y="0"/>
                </a:cubicBezTo>
                <a:cubicBezTo>
                  <a:pt x="1754403" y="-3277"/>
                  <a:pt x="1829955" y="1399"/>
                  <a:pt x="1967172" y="0"/>
                </a:cubicBezTo>
                <a:cubicBezTo>
                  <a:pt x="2104389" y="-1399"/>
                  <a:pt x="2241594" y="8281"/>
                  <a:pt x="2349678" y="0"/>
                </a:cubicBezTo>
                <a:cubicBezTo>
                  <a:pt x="2457762" y="-8281"/>
                  <a:pt x="2600174" y="1120"/>
                  <a:pt x="2732184" y="0"/>
                </a:cubicBezTo>
                <a:cubicBezTo>
                  <a:pt x="2864194" y="-1120"/>
                  <a:pt x="2989827" y="38229"/>
                  <a:pt x="3169333" y="0"/>
                </a:cubicBezTo>
                <a:cubicBezTo>
                  <a:pt x="3348839" y="-38229"/>
                  <a:pt x="3522034" y="33587"/>
                  <a:pt x="3661126" y="0"/>
                </a:cubicBezTo>
                <a:cubicBezTo>
                  <a:pt x="3800218" y="-33587"/>
                  <a:pt x="4020546" y="54229"/>
                  <a:pt x="4262206" y="0"/>
                </a:cubicBezTo>
                <a:cubicBezTo>
                  <a:pt x="4503866" y="-54229"/>
                  <a:pt x="4544842" y="26107"/>
                  <a:pt x="4753999" y="0"/>
                </a:cubicBezTo>
                <a:cubicBezTo>
                  <a:pt x="4963156" y="-26107"/>
                  <a:pt x="5299940" y="12673"/>
                  <a:pt x="5464367" y="0"/>
                </a:cubicBezTo>
                <a:cubicBezTo>
                  <a:pt x="5465907" y="90181"/>
                  <a:pt x="5433480" y="255072"/>
                  <a:pt x="5464367" y="422827"/>
                </a:cubicBezTo>
                <a:cubicBezTo>
                  <a:pt x="5495254" y="590582"/>
                  <a:pt x="5409376" y="875146"/>
                  <a:pt x="5464367" y="1068195"/>
                </a:cubicBezTo>
                <a:cubicBezTo>
                  <a:pt x="5519358" y="1261244"/>
                  <a:pt x="5442480" y="1377501"/>
                  <a:pt x="5464367" y="1535531"/>
                </a:cubicBezTo>
                <a:cubicBezTo>
                  <a:pt x="5486254" y="1693561"/>
                  <a:pt x="5413898" y="1989594"/>
                  <a:pt x="5464367" y="2180899"/>
                </a:cubicBezTo>
                <a:cubicBezTo>
                  <a:pt x="5514836" y="2372204"/>
                  <a:pt x="5427752" y="2474496"/>
                  <a:pt x="5464367" y="2692742"/>
                </a:cubicBezTo>
                <a:cubicBezTo>
                  <a:pt x="5500982" y="2910988"/>
                  <a:pt x="5442403" y="3187314"/>
                  <a:pt x="5464367" y="3338111"/>
                </a:cubicBezTo>
                <a:cubicBezTo>
                  <a:pt x="5486331" y="3488908"/>
                  <a:pt x="5433955" y="3794210"/>
                  <a:pt x="5464367" y="3938970"/>
                </a:cubicBezTo>
                <a:cubicBezTo>
                  <a:pt x="5494779" y="4083730"/>
                  <a:pt x="5429161" y="4204190"/>
                  <a:pt x="5464367" y="4450814"/>
                </a:cubicBezTo>
                <a:cubicBezTo>
                  <a:pt x="5267417" y="4491270"/>
                  <a:pt x="5120733" y="4401535"/>
                  <a:pt x="4972574" y="4450814"/>
                </a:cubicBezTo>
                <a:cubicBezTo>
                  <a:pt x="4824415" y="4500093"/>
                  <a:pt x="4689853" y="4428951"/>
                  <a:pt x="4535425" y="4450814"/>
                </a:cubicBezTo>
                <a:cubicBezTo>
                  <a:pt x="4380997" y="4472677"/>
                  <a:pt x="4227444" y="4407644"/>
                  <a:pt x="4043632" y="4450814"/>
                </a:cubicBezTo>
                <a:cubicBezTo>
                  <a:pt x="3859820" y="4493984"/>
                  <a:pt x="3643270" y="4447801"/>
                  <a:pt x="3497195" y="4450814"/>
                </a:cubicBezTo>
                <a:cubicBezTo>
                  <a:pt x="3351120" y="4453827"/>
                  <a:pt x="3121590" y="4418965"/>
                  <a:pt x="3005402" y="4450814"/>
                </a:cubicBezTo>
                <a:cubicBezTo>
                  <a:pt x="2889214" y="4482663"/>
                  <a:pt x="2621489" y="4423562"/>
                  <a:pt x="2513609" y="4450814"/>
                </a:cubicBezTo>
                <a:cubicBezTo>
                  <a:pt x="2405729" y="4478066"/>
                  <a:pt x="2096112" y="4379889"/>
                  <a:pt x="1857885" y="4450814"/>
                </a:cubicBezTo>
                <a:cubicBezTo>
                  <a:pt x="1619658" y="4521739"/>
                  <a:pt x="1625445" y="4417559"/>
                  <a:pt x="1475379" y="4450814"/>
                </a:cubicBezTo>
                <a:cubicBezTo>
                  <a:pt x="1325313" y="4484069"/>
                  <a:pt x="1180209" y="4445610"/>
                  <a:pt x="983586" y="4450814"/>
                </a:cubicBezTo>
                <a:cubicBezTo>
                  <a:pt x="786963" y="4456018"/>
                  <a:pt x="677149" y="4409553"/>
                  <a:pt x="546437" y="4450814"/>
                </a:cubicBezTo>
                <a:cubicBezTo>
                  <a:pt x="415725" y="4492075"/>
                  <a:pt x="187680" y="4421910"/>
                  <a:pt x="0" y="4450814"/>
                </a:cubicBezTo>
                <a:cubicBezTo>
                  <a:pt x="-75511" y="4276404"/>
                  <a:pt x="39294" y="3972029"/>
                  <a:pt x="0" y="3805446"/>
                </a:cubicBezTo>
                <a:cubicBezTo>
                  <a:pt x="-39294" y="3638863"/>
                  <a:pt x="62992" y="3449884"/>
                  <a:pt x="0" y="3160078"/>
                </a:cubicBezTo>
                <a:cubicBezTo>
                  <a:pt x="-62992" y="2870272"/>
                  <a:pt x="31002" y="2784374"/>
                  <a:pt x="0" y="2603726"/>
                </a:cubicBezTo>
                <a:cubicBezTo>
                  <a:pt x="-31002" y="2423078"/>
                  <a:pt x="6550" y="2249453"/>
                  <a:pt x="0" y="2136391"/>
                </a:cubicBezTo>
                <a:cubicBezTo>
                  <a:pt x="-6550" y="2023330"/>
                  <a:pt x="34450" y="1812294"/>
                  <a:pt x="0" y="1580039"/>
                </a:cubicBezTo>
                <a:cubicBezTo>
                  <a:pt x="-34450" y="1347784"/>
                  <a:pt x="52026" y="1196248"/>
                  <a:pt x="0" y="1023687"/>
                </a:cubicBezTo>
                <a:cubicBezTo>
                  <a:pt x="-52026" y="851126"/>
                  <a:pt x="97268" y="29993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8829236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A8B4DB9-6A69-4C67-9E9E-928036EC0469}"/>
              </a:ext>
            </a:extLst>
          </p:cNvPr>
          <p:cNvSpPr txBox="1"/>
          <p:nvPr/>
        </p:nvSpPr>
        <p:spPr>
          <a:xfrm>
            <a:off x="133580" y="1189822"/>
            <a:ext cx="48804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Ženské pohlavní orgány</a:t>
            </a: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algn="ctr"/>
            <a:r>
              <a:rPr lang="cs-CZ" sz="3200" dirty="0">
                <a:solidFill>
                  <a:schemeClr val="bg1"/>
                </a:solidFill>
              </a:rPr>
              <a:t>oogeneze</a:t>
            </a:r>
          </a:p>
          <a:p>
            <a:pPr algn="ctr"/>
            <a:r>
              <a:rPr lang="cs-CZ" sz="3200" dirty="0">
                <a:solidFill>
                  <a:schemeClr val="bg1"/>
                </a:solidFill>
              </a:rPr>
              <a:t>růst a zrání folikulu</a:t>
            </a:r>
          </a:p>
          <a:p>
            <a:pPr algn="ctr"/>
            <a:r>
              <a:rPr lang="cs-CZ" sz="3200" dirty="0">
                <a:solidFill>
                  <a:schemeClr val="bg1"/>
                </a:solidFill>
              </a:rPr>
              <a:t>menstruační cyklus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  <a:p>
            <a:pPr algn="ctr"/>
            <a:endParaRPr lang="cs-CZ" dirty="0">
              <a:solidFill>
                <a:schemeClr val="bg1"/>
              </a:solidFill>
            </a:endParaRPr>
          </a:p>
          <a:p>
            <a:pPr algn="ctr"/>
            <a:endParaRPr lang="cs-CZ" dirty="0">
              <a:solidFill>
                <a:schemeClr val="bg1"/>
              </a:solidFill>
            </a:endParaRPr>
          </a:p>
          <a:p>
            <a:pPr algn="ctr"/>
            <a:r>
              <a:rPr lang="cs-CZ" dirty="0">
                <a:solidFill>
                  <a:schemeClr val="bg1"/>
                </a:solidFill>
              </a:rPr>
              <a:t>Brno                                             24.3.2021</a:t>
            </a:r>
          </a:p>
        </p:txBody>
      </p:sp>
    </p:spTree>
    <p:extLst>
      <p:ext uri="{BB962C8B-B14F-4D97-AF65-F5344CB8AC3E}">
        <p14:creationId xmlns:p14="http://schemas.microsoft.com/office/powerpoint/2010/main" val="54804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01AA15-54CC-4CCE-BBCA-4FEE4C139F1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9ECC590-4C62-4D04-B4D4-9D102DF9D1AA}"/>
              </a:ext>
            </a:extLst>
          </p:cNvPr>
          <p:cNvSpPr txBox="1"/>
          <p:nvPr/>
        </p:nvSpPr>
        <p:spPr>
          <a:xfrm>
            <a:off x="1944913" y="3948618"/>
            <a:ext cx="57492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Změna </a:t>
            </a:r>
            <a:r>
              <a:rPr lang="cs-CZ" sz="2400" b="1" dirty="0" err="1"/>
              <a:t>proceptivity</a:t>
            </a:r>
            <a:r>
              <a:rPr lang="cs-CZ" sz="2400" b="1" dirty="0"/>
              <a:t>, receptivity i atraktivity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průběhu menstruačního cyklu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ochota sblížení a nabízení kontaktů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atraktivita mužských hlasů, pachů, obličejů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vyzývavost – úsměvy, odhalená kůže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nákupy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riskantní chování a síla stisku ruky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měkké tkáně symetričtější, mění se barva kůže, rty</a:t>
            </a:r>
          </a:p>
        </p:txBody>
      </p:sp>
      <p:pic>
        <p:nvPicPr>
          <p:cNvPr id="1026" name="Picture 2" descr="Women are prettier near ovulation. April 2012 - The Psychology of  Attractiveness Podcast">
            <a:extLst>
              <a:ext uri="{FF2B5EF4-FFF2-40B4-BE49-F238E27FC236}">
                <a16:creationId xmlns:a16="http://schemas.microsoft.com/office/drawing/2014/main" id="{23221003-28A8-493E-B6DB-AA410D5D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3460610"/>
            <a:ext cx="3810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tween-individual variation in estrogen and attractiveness. (a) Women... |  Download Scientific Diagram">
            <a:extLst>
              <a:ext uri="{FF2B5EF4-FFF2-40B4-BE49-F238E27FC236}">
                <a16:creationId xmlns:a16="http://schemas.microsoft.com/office/drawing/2014/main" id="{6CFFBA43-0EEE-42AE-92E6-D912B2EC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70" y="940610"/>
            <a:ext cx="702295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9F1461-1E5A-493B-964B-D80D10C6A8B0}"/>
              </a:ext>
            </a:extLst>
          </p:cNvPr>
          <p:cNvSpPr txBox="1"/>
          <p:nvPr/>
        </p:nvSpPr>
        <p:spPr>
          <a:xfrm>
            <a:off x="1739649" y="189427"/>
            <a:ext cx="2946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Ovlivnění menstruačního cyklu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celá řada faktorů: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fyzický a psychický stres, negativní emoce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přítomnost muže, žen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nedostatek potravy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choroby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783F4B-3CD1-49A8-82B0-A2FE8E496D27}"/>
              </a:ext>
            </a:extLst>
          </p:cNvPr>
          <p:cNvSpPr txBox="1"/>
          <p:nvPr/>
        </p:nvSpPr>
        <p:spPr>
          <a:xfrm rot="16200000">
            <a:off x="9843469" y="2739874"/>
            <a:ext cx="445653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00" dirty="0"/>
              <a:t>https://www.researchgate.net/publication/277476797_The_spandrels_of_Santa_Barbara_A_new_perspective_on_the_peri-ovulation_paradigm/figures?lo=1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8B9E662-CFD4-4352-99D0-61726CFE1987}"/>
              </a:ext>
            </a:extLst>
          </p:cNvPr>
          <p:cNvSpPr txBox="1"/>
          <p:nvPr/>
        </p:nvSpPr>
        <p:spPr>
          <a:xfrm>
            <a:off x="8122920" y="6154032"/>
            <a:ext cx="39467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http://psychologyofattractivenesspodcast.blogspot.com/2012/09/pap-august-2012.html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EF2D23-928C-4B72-91FA-DFED76EE592B}"/>
              </a:ext>
            </a:extLst>
          </p:cNvPr>
          <p:cNvSpPr txBox="1"/>
          <p:nvPr/>
        </p:nvSpPr>
        <p:spPr>
          <a:xfrm rot="16200000">
            <a:off x="-2050695" y="3023094"/>
            <a:ext cx="616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Menstruační cyklus</a:t>
            </a:r>
          </a:p>
        </p:txBody>
      </p:sp>
    </p:spTree>
    <p:extLst>
      <p:ext uri="{BB962C8B-B14F-4D97-AF65-F5344CB8AC3E}">
        <p14:creationId xmlns:p14="http://schemas.microsoft.com/office/powerpoint/2010/main" val="5648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38B61BD-0EE1-4D29-B894-126CD61C5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BC14DD5-C584-4158-BF76-ECE3C6DB4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47992 w 12192000"/>
              <a:gd name="connsiteY0" fmla="*/ 2457985 h 6858000"/>
              <a:gd name="connsiteX1" fmla="*/ 5926156 w 12192000"/>
              <a:gd name="connsiteY1" fmla="*/ 2472983 h 6858000"/>
              <a:gd name="connsiteX2" fmla="*/ 6047792 w 12192000"/>
              <a:gd name="connsiteY2" fmla="*/ 2529213 h 6858000"/>
              <a:gd name="connsiteX3" fmla="*/ 5857576 w 12192000"/>
              <a:gd name="connsiteY3" fmla="*/ 2499619 h 6858000"/>
              <a:gd name="connsiteX4" fmla="*/ 5854328 w 12192000"/>
              <a:gd name="connsiteY4" fmla="*/ 2518740 h 6858000"/>
              <a:gd name="connsiteX5" fmla="*/ 6070351 w 12192000"/>
              <a:gd name="connsiteY5" fmla="*/ 2591134 h 6858000"/>
              <a:gd name="connsiteX6" fmla="*/ 6051040 w 12192000"/>
              <a:gd name="connsiteY6" fmla="*/ 2602290 h 6858000"/>
              <a:gd name="connsiteX7" fmla="*/ 5936261 w 12192000"/>
              <a:gd name="connsiteY7" fmla="*/ 2574288 h 6858000"/>
              <a:gd name="connsiteX8" fmla="*/ 5913160 w 12192000"/>
              <a:gd name="connsiteY8" fmla="*/ 2581573 h 6858000"/>
              <a:gd name="connsiteX9" fmla="*/ 5924531 w 12192000"/>
              <a:gd name="connsiteY9" fmla="*/ 2615492 h 6858000"/>
              <a:gd name="connsiteX10" fmla="*/ 5974341 w 12192000"/>
              <a:gd name="connsiteY10" fmla="*/ 2628696 h 6858000"/>
              <a:gd name="connsiteX11" fmla="*/ 6051944 w 12192000"/>
              <a:gd name="connsiteY11" fmla="*/ 2708377 h 6858000"/>
              <a:gd name="connsiteX12" fmla="*/ 5934457 w 12192000"/>
              <a:gd name="connsiteY12" fmla="*/ 2698814 h 6858000"/>
              <a:gd name="connsiteX13" fmla="*/ 5913702 w 12192000"/>
              <a:gd name="connsiteY13" fmla="*/ 2718165 h 6858000"/>
              <a:gd name="connsiteX14" fmla="*/ 5905761 w 12192000"/>
              <a:gd name="connsiteY14" fmla="*/ 2743207 h 6858000"/>
              <a:gd name="connsiteX15" fmla="*/ 5860282 w 12192000"/>
              <a:gd name="connsiteY15" fmla="*/ 2763923 h 6858000"/>
              <a:gd name="connsiteX16" fmla="*/ 5931750 w 12192000"/>
              <a:gd name="connsiteY16" fmla="*/ 2787144 h 6858000"/>
              <a:gd name="connsiteX17" fmla="*/ 5855409 w 12192000"/>
              <a:gd name="connsiteY17" fmla="*/ 2787144 h 6858000"/>
              <a:gd name="connsiteX18" fmla="*/ 5767701 w 12192000"/>
              <a:gd name="connsiteY18" fmla="*/ 2771209 h 6858000"/>
              <a:gd name="connsiteX19" fmla="*/ 5674216 w 12192000"/>
              <a:gd name="connsiteY19" fmla="*/ 2776216 h 6858000"/>
              <a:gd name="connsiteX20" fmla="*/ 5487249 w 12192000"/>
              <a:gd name="connsiteY20" fmla="*/ 2746850 h 6858000"/>
              <a:gd name="connsiteX21" fmla="*/ 5398276 w 12192000"/>
              <a:gd name="connsiteY21" fmla="*/ 2748898 h 6858000"/>
              <a:gd name="connsiteX22" fmla="*/ 5892947 w 12192000"/>
              <a:gd name="connsiteY22" fmla="*/ 2946502 h 6858000"/>
              <a:gd name="connsiteX23" fmla="*/ 5867682 w 12192000"/>
              <a:gd name="connsiteY23" fmla="*/ 2989983 h 6858000"/>
              <a:gd name="connsiteX24" fmla="*/ 5971273 w 12192000"/>
              <a:gd name="connsiteY24" fmla="*/ 3037335 h 6858000"/>
              <a:gd name="connsiteX25" fmla="*/ 5996719 w 12192000"/>
              <a:gd name="connsiteY25" fmla="*/ 3084231 h 6858000"/>
              <a:gd name="connsiteX26" fmla="*/ 5964776 w 12192000"/>
              <a:gd name="connsiteY26" fmla="*/ 3080134 h 6858000"/>
              <a:gd name="connsiteX27" fmla="*/ 5937344 w 12192000"/>
              <a:gd name="connsiteY27" fmla="*/ 3089012 h 6858000"/>
              <a:gd name="connsiteX28" fmla="*/ 5948713 w 12192000"/>
              <a:gd name="connsiteY28" fmla="*/ 3148657 h 6858000"/>
              <a:gd name="connsiteX29" fmla="*/ 6095075 w 12192000"/>
              <a:gd name="connsiteY29" fmla="*/ 3225605 h 6858000"/>
              <a:gd name="connsiteX30" fmla="*/ 6108249 w 12192000"/>
              <a:gd name="connsiteY30" fmla="*/ 3250646 h 6858000"/>
              <a:gd name="connsiteX31" fmla="*/ 6090744 w 12192000"/>
              <a:gd name="connsiteY31" fmla="*/ 3268403 h 6858000"/>
              <a:gd name="connsiteX32" fmla="*/ 6043461 w 12192000"/>
              <a:gd name="connsiteY32" fmla="*/ 3277509 h 6858000"/>
              <a:gd name="connsiteX33" fmla="*/ 6109692 w 12192000"/>
              <a:gd name="connsiteY33" fmla="*/ 3362879 h 6858000"/>
              <a:gd name="connsiteX34" fmla="*/ 6133877 w 12192000"/>
              <a:gd name="connsiteY34" fmla="*/ 3386554 h 6858000"/>
              <a:gd name="connsiteX35" fmla="*/ 6175205 w 12192000"/>
              <a:gd name="connsiteY35" fmla="*/ 3423208 h 6858000"/>
              <a:gd name="connsiteX36" fmla="*/ 6175926 w 12192000"/>
              <a:gd name="connsiteY36" fmla="*/ 3434363 h 6858000"/>
              <a:gd name="connsiteX37" fmla="*/ 6119620 w 12192000"/>
              <a:gd name="connsiteY37" fmla="*/ 3473747 h 6858000"/>
              <a:gd name="connsiteX38" fmla="*/ 6018015 w 12192000"/>
              <a:gd name="connsiteY38" fmla="*/ 3463046 h 6858000"/>
              <a:gd name="connsiteX39" fmla="*/ 6168166 w 12192000"/>
              <a:gd name="connsiteY39" fmla="*/ 3521781 h 6858000"/>
              <a:gd name="connsiteX40" fmla="*/ 5682157 w 12192000"/>
              <a:gd name="connsiteY40" fmla="*/ 3381775 h 6858000"/>
              <a:gd name="connsiteX41" fmla="*/ 5713198 w 12192000"/>
              <a:gd name="connsiteY41" fmla="*/ 3418426 h 6858000"/>
              <a:gd name="connsiteX42" fmla="*/ 5883202 w 12192000"/>
              <a:gd name="connsiteY42" fmla="*/ 3514950 h 6858000"/>
              <a:gd name="connsiteX43" fmla="*/ 5931387 w 12192000"/>
              <a:gd name="connsiteY43" fmla="*/ 3575508 h 6858000"/>
              <a:gd name="connsiteX44" fmla="*/ 5981919 w 12192000"/>
              <a:gd name="connsiteY44" fmla="*/ 3608971 h 6858000"/>
              <a:gd name="connsiteX45" fmla="*/ 6052845 w 12192000"/>
              <a:gd name="connsiteY45" fmla="*/ 3608290 h 6858000"/>
              <a:gd name="connsiteX46" fmla="*/ 6103196 w 12192000"/>
              <a:gd name="connsiteY46" fmla="*/ 3659739 h 6858000"/>
              <a:gd name="connsiteX47" fmla="*/ 6050680 w 12192000"/>
              <a:gd name="connsiteY47" fmla="*/ 3670666 h 6858000"/>
              <a:gd name="connsiteX48" fmla="*/ 5989139 w 12192000"/>
              <a:gd name="connsiteY48" fmla="*/ 3662243 h 6858000"/>
              <a:gd name="connsiteX49" fmla="*/ 5856311 w 12192000"/>
              <a:gd name="connsiteY49" fmla="*/ 3664973 h 6858000"/>
              <a:gd name="connsiteX50" fmla="*/ 5780153 w 12192000"/>
              <a:gd name="connsiteY50" fmla="*/ 3674991 h 6858000"/>
              <a:gd name="connsiteX51" fmla="*/ 5605096 w 12192000"/>
              <a:gd name="connsiteY51" fmla="*/ 3657917 h 6858000"/>
              <a:gd name="connsiteX52" fmla="*/ 5615384 w 12192000"/>
              <a:gd name="connsiteY52" fmla="*/ 3701627 h 6858000"/>
              <a:gd name="connsiteX53" fmla="*/ 5608886 w 12192000"/>
              <a:gd name="connsiteY53" fmla="*/ 3739645 h 6858000"/>
              <a:gd name="connsiteX54" fmla="*/ 5606359 w 12192000"/>
              <a:gd name="connsiteY54" fmla="*/ 3822284 h 6858000"/>
              <a:gd name="connsiteX55" fmla="*/ 5607984 w 12192000"/>
              <a:gd name="connsiteY55" fmla="*/ 3835716 h 6858000"/>
              <a:gd name="connsiteX56" fmla="*/ 5568822 w 12192000"/>
              <a:gd name="connsiteY56" fmla="*/ 3844366 h 6858000"/>
              <a:gd name="connsiteX57" fmla="*/ 5802171 w 12192000"/>
              <a:gd name="connsiteY57" fmla="*/ 4016244 h 6858000"/>
              <a:gd name="connsiteX58" fmla="*/ 5646244 w 12192000"/>
              <a:gd name="connsiteY58" fmla="*/ 3972534 h 6858000"/>
              <a:gd name="connsiteX59" fmla="*/ 5625129 w 12192000"/>
              <a:gd name="connsiteY59" fmla="*/ 4044701 h 6858000"/>
              <a:gd name="connsiteX60" fmla="*/ 5698400 w 12192000"/>
              <a:gd name="connsiteY60" fmla="*/ 4108899 h 6858000"/>
              <a:gd name="connsiteX61" fmla="*/ 5725470 w 12192000"/>
              <a:gd name="connsiteY61" fmla="*/ 4235930 h 6858000"/>
              <a:gd name="connsiteX62" fmla="*/ 5712295 w 12192000"/>
              <a:gd name="connsiteY62" fmla="*/ 4352032 h 6858000"/>
              <a:gd name="connsiteX63" fmla="*/ 5680894 w 12192000"/>
              <a:gd name="connsiteY63" fmla="*/ 4388911 h 6858000"/>
              <a:gd name="connsiteX64" fmla="*/ 5635415 w 12192000"/>
              <a:gd name="connsiteY64" fmla="*/ 4455158 h 6858000"/>
              <a:gd name="connsiteX65" fmla="*/ 5607263 w 12192000"/>
              <a:gd name="connsiteY65" fmla="*/ 4496136 h 6858000"/>
              <a:gd name="connsiteX66" fmla="*/ 5509446 w 12192000"/>
              <a:gd name="connsiteY66" fmla="*/ 4480201 h 6858000"/>
              <a:gd name="connsiteX67" fmla="*/ 5639928 w 12192000"/>
              <a:gd name="connsiteY67" fmla="*/ 4584239 h 6858000"/>
              <a:gd name="connsiteX68" fmla="*/ 5534171 w 12192000"/>
              <a:gd name="connsiteY68" fmla="*/ 4571262 h 6858000"/>
              <a:gd name="connsiteX69" fmla="*/ 5499701 w 12192000"/>
              <a:gd name="connsiteY69" fmla="*/ 4578547 h 6858000"/>
              <a:gd name="connsiteX70" fmla="*/ 5519373 w 12192000"/>
              <a:gd name="connsiteY70" fmla="*/ 4612239 h 6858000"/>
              <a:gd name="connsiteX71" fmla="*/ 5596974 w 12192000"/>
              <a:gd name="connsiteY71" fmla="*/ 4669379 h 6858000"/>
              <a:gd name="connsiteX72" fmla="*/ 5756873 w 12192000"/>
              <a:gd name="connsiteY72" fmla="*/ 4824185 h 6858000"/>
              <a:gd name="connsiteX73" fmla="*/ 5602028 w 12192000"/>
              <a:gd name="connsiteY73" fmla="*/ 4753158 h 6858000"/>
              <a:gd name="connsiteX74" fmla="*/ 5765173 w 12192000"/>
              <a:gd name="connsiteY74" fmla="*/ 4912286 h 6858000"/>
              <a:gd name="connsiteX75" fmla="*/ 5801450 w 12192000"/>
              <a:gd name="connsiteY75" fmla="*/ 4965101 h 6858000"/>
              <a:gd name="connsiteX76" fmla="*/ 5874721 w 12192000"/>
              <a:gd name="connsiteY76" fmla="*/ 5096229 h 6858000"/>
              <a:gd name="connsiteX77" fmla="*/ 5871110 w 12192000"/>
              <a:gd name="connsiteY77" fmla="*/ 5111026 h 6858000"/>
              <a:gd name="connsiteX78" fmla="*/ 5786469 w 12192000"/>
              <a:gd name="connsiteY78" fmla="*/ 5089855 h 6858000"/>
              <a:gd name="connsiteX79" fmla="*/ 5896196 w 12192000"/>
              <a:gd name="connsiteY79" fmla="*/ 5200041 h 6858000"/>
              <a:gd name="connsiteX80" fmla="*/ 6009534 w 12192000"/>
              <a:gd name="connsiteY80" fmla="*/ 5284725 h 6858000"/>
              <a:gd name="connsiteX81" fmla="*/ 5929042 w 12192000"/>
              <a:gd name="connsiteY81" fmla="*/ 5271751 h 6858000"/>
              <a:gd name="connsiteX82" fmla="*/ 5818413 w 12192000"/>
              <a:gd name="connsiteY82" fmla="*/ 5223260 h 6858000"/>
              <a:gd name="connsiteX83" fmla="*/ 5779973 w 12192000"/>
              <a:gd name="connsiteY83" fmla="*/ 5241473 h 6858000"/>
              <a:gd name="connsiteX84" fmla="*/ 5884826 w 12192000"/>
              <a:gd name="connsiteY84" fmla="*/ 5321606 h 6858000"/>
              <a:gd name="connsiteX85" fmla="*/ 5944924 w 12192000"/>
              <a:gd name="connsiteY85" fmla="*/ 5358715 h 6858000"/>
              <a:gd name="connsiteX86" fmla="*/ 5968926 w 12192000"/>
              <a:gd name="connsiteY86" fmla="*/ 5387170 h 6858000"/>
              <a:gd name="connsiteX87" fmla="*/ 6037505 w 12192000"/>
              <a:gd name="connsiteY87" fmla="*/ 5488704 h 6858000"/>
              <a:gd name="connsiteX88" fmla="*/ 6238910 w 12192000"/>
              <a:gd name="connsiteY88" fmla="*/ 5599571 h 6858000"/>
              <a:gd name="connsiteX89" fmla="*/ 6427321 w 12192000"/>
              <a:gd name="connsiteY89" fmla="*/ 5737302 h 6858000"/>
              <a:gd name="connsiteX90" fmla="*/ 6574408 w 12192000"/>
              <a:gd name="connsiteY90" fmla="*/ 5823126 h 6858000"/>
              <a:gd name="connsiteX91" fmla="*/ 6946177 w 12192000"/>
              <a:gd name="connsiteY91" fmla="*/ 5933538 h 6858000"/>
              <a:gd name="connsiteX92" fmla="*/ 8356197 w 12192000"/>
              <a:gd name="connsiteY92" fmla="*/ 5184561 h 6858000"/>
              <a:gd name="connsiteX93" fmla="*/ 8374063 w 12192000"/>
              <a:gd name="connsiteY93" fmla="*/ 5162249 h 6858000"/>
              <a:gd name="connsiteX94" fmla="*/ 8442461 w 12192000"/>
              <a:gd name="connsiteY94" fmla="*/ 5078246 h 6858000"/>
              <a:gd name="connsiteX95" fmla="*/ 8500574 w 12192000"/>
              <a:gd name="connsiteY95" fmla="*/ 5002664 h 6858000"/>
              <a:gd name="connsiteX96" fmla="*/ 8470255 w 12192000"/>
              <a:gd name="connsiteY96" fmla="*/ 4977167 h 6858000"/>
              <a:gd name="connsiteX97" fmla="*/ 8511222 w 12192000"/>
              <a:gd name="connsiteY97" fmla="*/ 4905001 h 6858000"/>
              <a:gd name="connsiteX98" fmla="*/ 8641522 w 12192000"/>
              <a:gd name="connsiteY98" fmla="*/ 4682584 h 6858000"/>
              <a:gd name="connsiteX99" fmla="*/ 8698730 w 12192000"/>
              <a:gd name="connsiteY99" fmla="*/ 4633640 h 6858000"/>
              <a:gd name="connsiteX100" fmla="*/ 8768393 w 12192000"/>
              <a:gd name="connsiteY100" fmla="*/ 4510479 h 6858000"/>
              <a:gd name="connsiteX101" fmla="*/ 8778319 w 12192000"/>
              <a:gd name="connsiteY101" fmla="*/ 4482024 h 6858000"/>
              <a:gd name="connsiteX102" fmla="*/ 8764062 w 12192000"/>
              <a:gd name="connsiteY102" fmla="*/ 4445824 h 6858000"/>
              <a:gd name="connsiteX103" fmla="*/ 8753414 w 12192000"/>
              <a:gd name="connsiteY103" fmla="*/ 4409400 h 6858000"/>
              <a:gd name="connsiteX104" fmla="*/ 8767310 w 12192000"/>
              <a:gd name="connsiteY104" fmla="*/ 4398700 h 6858000"/>
              <a:gd name="connsiteX105" fmla="*/ 8856643 w 12192000"/>
              <a:gd name="connsiteY105" fmla="*/ 4380261 h 6858000"/>
              <a:gd name="connsiteX106" fmla="*/ 8804848 w 12192000"/>
              <a:gd name="connsiteY106" fmla="*/ 4311055 h 6858000"/>
              <a:gd name="connsiteX107" fmla="*/ 8713530 w 12192000"/>
              <a:gd name="connsiteY107" fmla="*/ 4207927 h 6858000"/>
              <a:gd name="connsiteX108" fmla="*/ 8672022 w 12192000"/>
              <a:gd name="connsiteY108" fmla="*/ 4134623 h 6858000"/>
              <a:gd name="connsiteX109" fmla="*/ 8667148 w 12192000"/>
              <a:gd name="connsiteY109" fmla="*/ 4069059 h 6858000"/>
              <a:gd name="connsiteX110" fmla="*/ 8585575 w 12192000"/>
              <a:gd name="connsiteY110" fmla="*/ 4030359 h 6858000"/>
              <a:gd name="connsiteX111" fmla="*/ 8662275 w 12192000"/>
              <a:gd name="connsiteY111" fmla="*/ 3891717 h 6858000"/>
              <a:gd name="connsiteX112" fmla="*/ 8670037 w 12192000"/>
              <a:gd name="connsiteY112" fmla="*/ 3863033 h 6858000"/>
              <a:gd name="connsiteX113" fmla="*/ 8624017 w 12192000"/>
              <a:gd name="connsiteY113" fmla="*/ 3760362 h 6858000"/>
              <a:gd name="connsiteX114" fmla="*/ 8616436 w 12192000"/>
              <a:gd name="connsiteY114" fmla="*/ 3743970 h 6858000"/>
              <a:gd name="connsiteX115" fmla="*/ 8599473 w 12192000"/>
              <a:gd name="connsiteY115" fmla="*/ 3711188 h 6858000"/>
              <a:gd name="connsiteX116" fmla="*/ 8550745 w 12192000"/>
              <a:gd name="connsiteY116" fmla="*/ 3703220 h 6858000"/>
              <a:gd name="connsiteX117" fmla="*/ 8576010 w 12192000"/>
              <a:gd name="connsiteY117" fmla="*/ 3680000 h 6858000"/>
              <a:gd name="connsiteX118" fmla="*/ 8625100 w 12192000"/>
              <a:gd name="connsiteY118" fmla="*/ 3601459 h 6858000"/>
              <a:gd name="connsiteX119" fmla="*/ 8592433 w 12192000"/>
              <a:gd name="connsiteY119" fmla="*/ 3526333 h 6858000"/>
              <a:gd name="connsiteX120" fmla="*/ 8590269 w 12192000"/>
              <a:gd name="connsiteY120" fmla="*/ 3484900 h 6858000"/>
              <a:gd name="connsiteX121" fmla="*/ 8645312 w 12192000"/>
              <a:gd name="connsiteY121" fmla="*/ 3431858 h 6858000"/>
              <a:gd name="connsiteX122" fmla="*/ 8686820 w 12192000"/>
              <a:gd name="connsiteY122" fmla="*/ 3410914 h 6858000"/>
              <a:gd name="connsiteX123" fmla="*/ 8705950 w 12192000"/>
              <a:gd name="connsiteY123" fmla="*/ 3380864 h 6858000"/>
              <a:gd name="connsiteX124" fmla="*/ 8683391 w 12192000"/>
              <a:gd name="connsiteY124" fmla="*/ 3355822 h 6858000"/>
              <a:gd name="connsiteX125" fmla="*/ 8583229 w 12192000"/>
              <a:gd name="connsiteY125" fmla="*/ 3296177 h 6858000"/>
              <a:gd name="connsiteX126" fmla="*/ 8637190 w 12192000"/>
              <a:gd name="connsiteY126" fmla="*/ 3246320 h 6858000"/>
              <a:gd name="connsiteX127" fmla="*/ 8355114 w 12192000"/>
              <a:gd name="connsiteY127" fmla="*/ 3011154 h 6858000"/>
              <a:gd name="connsiteX128" fmla="*/ 8321004 w 12192000"/>
              <a:gd name="connsiteY128" fmla="*/ 2975186 h 6858000"/>
              <a:gd name="connsiteX129" fmla="*/ 8139993 w 12192000"/>
              <a:gd name="connsiteY129" fmla="*/ 2887993 h 6858000"/>
              <a:gd name="connsiteX130" fmla="*/ 7953747 w 12192000"/>
              <a:gd name="connsiteY130" fmla="*/ 2826301 h 6858000"/>
              <a:gd name="connsiteX131" fmla="*/ 8083145 w 12192000"/>
              <a:gd name="connsiteY131" fmla="*/ 2696083 h 6858000"/>
              <a:gd name="connsiteX132" fmla="*/ 7885529 w 12192000"/>
              <a:gd name="connsiteY132" fmla="*/ 2665804 h 6858000"/>
              <a:gd name="connsiteX133" fmla="*/ 7866219 w 12192000"/>
              <a:gd name="connsiteY133" fmla="*/ 2666715 h 6858000"/>
              <a:gd name="connsiteX134" fmla="*/ 7478205 w 12192000"/>
              <a:gd name="connsiteY134" fmla="*/ 2646681 h 6858000"/>
              <a:gd name="connsiteX135" fmla="*/ 6921993 w 12192000"/>
              <a:gd name="connsiteY135" fmla="*/ 2580207 h 6858000"/>
              <a:gd name="connsiteX136" fmla="*/ 6461612 w 12192000"/>
              <a:gd name="connsiteY136" fmla="*/ 2540368 h 6858000"/>
              <a:gd name="connsiteX137" fmla="*/ 5971453 w 12192000"/>
              <a:gd name="connsiteY137" fmla="*/ 2462965 h 6858000"/>
              <a:gd name="connsiteX138" fmla="*/ 5947992 w 12192000"/>
              <a:gd name="connsiteY138" fmla="*/ 2457985 h 6858000"/>
              <a:gd name="connsiteX139" fmla="*/ 0 w 12192000"/>
              <a:gd name="connsiteY139" fmla="*/ 0 h 6858000"/>
              <a:gd name="connsiteX140" fmla="*/ 8078332 w 12192000"/>
              <a:gd name="connsiteY140" fmla="*/ 0 h 6858000"/>
              <a:gd name="connsiteX141" fmla="*/ 8051806 w 12192000"/>
              <a:gd name="connsiteY141" fmla="*/ 19899 h 6858000"/>
              <a:gd name="connsiteX142" fmla="*/ 7919411 w 12192000"/>
              <a:gd name="connsiteY142" fmla="*/ 69998 h 6858000"/>
              <a:gd name="connsiteX143" fmla="*/ 7880558 w 12192000"/>
              <a:gd name="connsiteY143" fmla="*/ 103665 h 6858000"/>
              <a:gd name="connsiteX144" fmla="*/ 7913505 w 12192000"/>
              <a:gd name="connsiteY144" fmla="*/ 144066 h 6858000"/>
              <a:gd name="connsiteX145" fmla="*/ 7984993 w 12192000"/>
              <a:gd name="connsiteY145" fmla="*/ 172224 h 6858000"/>
              <a:gd name="connsiteX146" fmla="*/ 8079793 w 12192000"/>
              <a:gd name="connsiteY146" fmla="*/ 243535 h 6858000"/>
              <a:gd name="connsiteX147" fmla="*/ 8076065 w 12192000"/>
              <a:gd name="connsiteY147" fmla="*/ 299239 h 6858000"/>
              <a:gd name="connsiteX148" fmla="*/ 8019804 w 12192000"/>
              <a:gd name="connsiteY148" fmla="*/ 400240 h 6858000"/>
              <a:gd name="connsiteX149" fmla="*/ 8104349 w 12192000"/>
              <a:gd name="connsiteY149" fmla="*/ 505833 h 6858000"/>
              <a:gd name="connsiteX150" fmla="*/ 8147864 w 12192000"/>
              <a:gd name="connsiteY150" fmla="*/ 537052 h 6858000"/>
              <a:gd name="connsiteX151" fmla="*/ 8063941 w 12192000"/>
              <a:gd name="connsiteY151" fmla="*/ 547764 h 6858000"/>
              <a:gd name="connsiteX152" fmla="*/ 8034725 w 12192000"/>
              <a:gd name="connsiteY152" fmla="*/ 591836 h 6858000"/>
              <a:gd name="connsiteX153" fmla="*/ 8021669 w 12192000"/>
              <a:gd name="connsiteY153" fmla="*/ 613874 h 6858000"/>
              <a:gd name="connsiteX154" fmla="*/ 7942410 w 12192000"/>
              <a:gd name="connsiteY154" fmla="*/ 751909 h 6858000"/>
              <a:gd name="connsiteX155" fmla="*/ 7955778 w 12192000"/>
              <a:gd name="connsiteY155" fmla="*/ 790472 h 6858000"/>
              <a:gd name="connsiteX156" fmla="*/ 8087876 w 12192000"/>
              <a:gd name="connsiteY156" fmla="*/ 976867 h 6858000"/>
              <a:gd name="connsiteX157" fmla="*/ 7947386 w 12192000"/>
              <a:gd name="connsiteY157" fmla="*/ 1028897 h 6858000"/>
              <a:gd name="connsiteX158" fmla="*/ 7938992 w 12192000"/>
              <a:gd name="connsiteY158" fmla="*/ 1117042 h 6858000"/>
              <a:gd name="connsiteX159" fmla="*/ 7867503 w 12192000"/>
              <a:gd name="connsiteY159" fmla="*/ 1215596 h 6858000"/>
              <a:gd name="connsiteX160" fmla="*/ 7710229 w 12192000"/>
              <a:gd name="connsiteY160" fmla="*/ 1354244 h 6858000"/>
              <a:gd name="connsiteX161" fmla="*/ 7621024 w 12192000"/>
              <a:gd name="connsiteY161" fmla="*/ 1447286 h 6858000"/>
              <a:gd name="connsiteX162" fmla="*/ 7774880 w 12192000"/>
              <a:gd name="connsiteY162" fmla="*/ 1472076 h 6858000"/>
              <a:gd name="connsiteX163" fmla="*/ 7798812 w 12192000"/>
              <a:gd name="connsiteY163" fmla="*/ 1486462 h 6858000"/>
              <a:gd name="connsiteX164" fmla="*/ 7780474 w 12192000"/>
              <a:gd name="connsiteY164" fmla="*/ 1535432 h 6858000"/>
              <a:gd name="connsiteX165" fmla="*/ 7755919 w 12192000"/>
              <a:gd name="connsiteY165" fmla="*/ 1584099 h 6858000"/>
              <a:gd name="connsiteX166" fmla="*/ 7773014 w 12192000"/>
              <a:gd name="connsiteY166" fmla="*/ 1622355 h 6858000"/>
              <a:gd name="connsiteX167" fmla="*/ 7892993 w 12192000"/>
              <a:gd name="connsiteY167" fmla="*/ 1787937 h 6858000"/>
              <a:gd name="connsiteX168" fmla="*/ 7991521 w 12192000"/>
              <a:gd name="connsiteY168" fmla="*/ 1853739 h 6858000"/>
              <a:gd name="connsiteX169" fmla="*/ 8215932 w 12192000"/>
              <a:gd name="connsiteY169" fmla="*/ 2152764 h 6858000"/>
              <a:gd name="connsiteX170" fmla="*/ 8286489 w 12192000"/>
              <a:gd name="connsiteY170" fmla="*/ 2249786 h 6858000"/>
              <a:gd name="connsiteX171" fmla="*/ 8234270 w 12192000"/>
              <a:gd name="connsiteY171" fmla="*/ 2284064 h 6858000"/>
              <a:gd name="connsiteX172" fmla="*/ 8334357 w 12192000"/>
              <a:gd name="connsiteY172" fmla="*/ 2385679 h 6858000"/>
              <a:gd name="connsiteX173" fmla="*/ 8452157 w 12192000"/>
              <a:gd name="connsiteY173" fmla="*/ 2498616 h 6858000"/>
              <a:gd name="connsiteX174" fmla="*/ 8482927 w 12192000"/>
              <a:gd name="connsiteY174" fmla="*/ 2528612 h 6858000"/>
              <a:gd name="connsiteX175" fmla="*/ 10911361 w 12192000"/>
              <a:gd name="connsiteY175" fmla="*/ 3535561 h 6858000"/>
              <a:gd name="connsiteX176" fmla="*/ 11551649 w 12192000"/>
              <a:gd name="connsiteY176" fmla="*/ 3387120 h 6858000"/>
              <a:gd name="connsiteX177" fmla="*/ 11804971 w 12192000"/>
              <a:gd name="connsiteY177" fmla="*/ 3271735 h 6858000"/>
              <a:gd name="connsiteX178" fmla="*/ 12129465 w 12192000"/>
              <a:gd name="connsiteY178" fmla="*/ 3086565 h 6858000"/>
              <a:gd name="connsiteX179" fmla="*/ 12192000 w 12192000"/>
              <a:gd name="connsiteY179" fmla="*/ 3060706 h 6858000"/>
              <a:gd name="connsiteX180" fmla="*/ 12192000 w 12192000"/>
              <a:gd name="connsiteY180" fmla="*/ 3766004 h 6858000"/>
              <a:gd name="connsiteX181" fmla="*/ 12069511 w 12192000"/>
              <a:gd name="connsiteY181" fmla="*/ 3730912 h 6858000"/>
              <a:gd name="connsiteX182" fmla="*/ 11743305 w 12192000"/>
              <a:gd name="connsiteY182" fmla="*/ 3682401 h 6858000"/>
              <a:gd name="connsiteX183" fmla="*/ 11692833 w 12192000"/>
              <a:gd name="connsiteY183" fmla="*/ 3681484 h 6858000"/>
              <a:gd name="connsiteX184" fmla="*/ 9314871 w 12192000"/>
              <a:gd name="connsiteY184" fmla="*/ 4689350 h 6858000"/>
              <a:gd name="connsiteX185" fmla="*/ 9284101 w 12192000"/>
              <a:gd name="connsiteY185" fmla="*/ 4719346 h 6858000"/>
              <a:gd name="connsiteX186" fmla="*/ 9166300 w 12192000"/>
              <a:gd name="connsiteY186" fmla="*/ 4832283 h 6858000"/>
              <a:gd name="connsiteX187" fmla="*/ 9066214 w 12192000"/>
              <a:gd name="connsiteY187" fmla="*/ 4933898 h 6858000"/>
              <a:gd name="connsiteX188" fmla="*/ 9118433 w 12192000"/>
              <a:gd name="connsiteY188" fmla="*/ 4968176 h 6858000"/>
              <a:gd name="connsiteX189" fmla="*/ 9047876 w 12192000"/>
              <a:gd name="connsiteY189" fmla="*/ 5065198 h 6858000"/>
              <a:gd name="connsiteX190" fmla="*/ 8823465 w 12192000"/>
              <a:gd name="connsiteY190" fmla="*/ 5364223 h 6858000"/>
              <a:gd name="connsiteX191" fmla="*/ 8724937 w 12192000"/>
              <a:gd name="connsiteY191" fmla="*/ 5430025 h 6858000"/>
              <a:gd name="connsiteX192" fmla="*/ 8604958 w 12192000"/>
              <a:gd name="connsiteY192" fmla="*/ 5595607 h 6858000"/>
              <a:gd name="connsiteX193" fmla="*/ 8587863 w 12192000"/>
              <a:gd name="connsiteY193" fmla="*/ 5633863 h 6858000"/>
              <a:gd name="connsiteX194" fmla="*/ 8612418 w 12192000"/>
              <a:gd name="connsiteY194" fmla="*/ 5682530 h 6858000"/>
              <a:gd name="connsiteX195" fmla="*/ 8630756 w 12192000"/>
              <a:gd name="connsiteY195" fmla="*/ 5731500 h 6858000"/>
              <a:gd name="connsiteX196" fmla="*/ 8606823 w 12192000"/>
              <a:gd name="connsiteY196" fmla="*/ 5745886 h 6858000"/>
              <a:gd name="connsiteX197" fmla="*/ 8452968 w 12192000"/>
              <a:gd name="connsiteY197" fmla="*/ 5770676 h 6858000"/>
              <a:gd name="connsiteX198" fmla="*/ 8542173 w 12192000"/>
              <a:gd name="connsiteY198" fmla="*/ 5863718 h 6858000"/>
              <a:gd name="connsiteX199" fmla="*/ 8699447 w 12192000"/>
              <a:gd name="connsiteY199" fmla="*/ 6002366 h 6858000"/>
              <a:gd name="connsiteX200" fmla="*/ 8770936 w 12192000"/>
              <a:gd name="connsiteY200" fmla="*/ 6100920 h 6858000"/>
              <a:gd name="connsiteX201" fmla="*/ 8779329 w 12192000"/>
              <a:gd name="connsiteY201" fmla="*/ 6189065 h 6858000"/>
              <a:gd name="connsiteX202" fmla="*/ 8919820 w 12192000"/>
              <a:gd name="connsiteY202" fmla="*/ 6241095 h 6858000"/>
              <a:gd name="connsiteX203" fmla="*/ 8787721 w 12192000"/>
              <a:gd name="connsiteY203" fmla="*/ 6427490 h 6858000"/>
              <a:gd name="connsiteX204" fmla="*/ 8774354 w 12192000"/>
              <a:gd name="connsiteY204" fmla="*/ 6466053 h 6858000"/>
              <a:gd name="connsiteX205" fmla="*/ 8853613 w 12192000"/>
              <a:gd name="connsiteY205" fmla="*/ 6604088 h 6858000"/>
              <a:gd name="connsiteX206" fmla="*/ 8866669 w 12192000"/>
              <a:gd name="connsiteY206" fmla="*/ 6626125 h 6858000"/>
              <a:gd name="connsiteX207" fmla="*/ 8895884 w 12192000"/>
              <a:gd name="connsiteY207" fmla="*/ 6670198 h 6858000"/>
              <a:gd name="connsiteX208" fmla="*/ 8979808 w 12192000"/>
              <a:gd name="connsiteY208" fmla="*/ 6680910 h 6858000"/>
              <a:gd name="connsiteX209" fmla="*/ 8936293 w 12192000"/>
              <a:gd name="connsiteY209" fmla="*/ 6712128 h 6858000"/>
              <a:gd name="connsiteX210" fmla="*/ 8851748 w 12192000"/>
              <a:gd name="connsiteY210" fmla="*/ 6817721 h 6858000"/>
              <a:gd name="connsiteX211" fmla="*/ 8854326 w 12192000"/>
              <a:gd name="connsiteY211" fmla="*/ 6858000 h 6858000"/>
              <a:gd name="connsiteX212" fmla="*/ 0 w 12192000"/>
              <a:gd name="connsiteY2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2192000" h="6858000">
                <a:moveTo>
                  <a:pt x="5947992" y="2457985"/>
                </a:moveTo>
                <a:cubicBezTo>
                  <a:pt x="5940097" y="2457729"/>
                  <a:pt x="5932472" y="2460803"/>
                  <a:pt x="5926156" y="2472983"/>
                </a:cubicBezTo>
                <a:cubicBezTo>
                  <a:pt x="5959722" y="2505081"/>
                  <a:pt x="6002495" y="2493015"/>
                  <a:pt x="6047792" y="2529213"/>
                </a:cubicBezTo>
                <a:cubicBezTo>
                  <a:pt x="5974160" y="2517829"/>
                  <a:pt x="5915867" y="2508723"/>
                  <a:pt x="5857576" y="2499619"/>
                </a:cubicBezTo>
                <a:cubicBezTo>
                  <a:pt x="5856491" y="2505992"/>
                  <a:pt x="5855409" y="2512367"/>
                  <a:pt x="5854328" y="2518740"/>
                </a:cubicBezTo>
                <a:cubicBezTo>
                  <a:pt x="5928861" y="2532172"/>
                  <a:pt x="5997802" y="2566775"/>
                  <a:pt x="6070351" y="2591134"/>
                </a:cubicBezTo>
                <a:cubicBezTo>
                  <a:pt x="6063673" y="2606161"/>
                  <a:pt x="6056996" y="2603200"/>
                  <a:pt x="6051040" y="2602290"/>
                </a:cubicBezTo>
                <a:cubicBezTo>
                  <a:pt x="6012239" y="2596370"/>
                  <a:pt x="5973439" y="2590453"/>
                  <a:pt x="5936261" y="2574288"/>
                </a:cubicBezTo>
                <a:cubicBezTo>
                  <a:pt x="5927960" y="2570644"/>
                  <a:pt x="5917853" y="2570644"/>
                  <a:pt x="5913160" y="2581573"/>
                </a:cubicBezTo>
                <a:cubicBezTo>
                  <a:pt x="5906483" y="2597054"/>
                  <a:pt x="5916047" y="2607071"/>
                  <a:pt x="5924531" y="2615492"/>
                </a:cubicBezTo>
                <a:cubicBezTo>
                  <a:pt x="5939329" y="2630063"/>
                  <a:pt x="5957196" y="2625966"/>
                  <a:pt x="5974341" y="2628696"/>
                </a:cubicBezTo>
                <a:cubicBezTo>
                  <a:pt x="6019999" y="2635754"/>
                  <a:pt x="6041837" y="2657837"/>
                  <a:pt x="6051944" y="2708377"/>
                </a:cubicBezTo>
                <a:cubicBezTo>
                  <a:pt x="6011879" y="2687887"/>
                  <a:pt x="5973256" y="2713157"/>
                  <a:pt x="5934457" y="2698814"/>
                </a:cubicBezTo>
                <a:cubicBezTo>
                  <a:pt x="5924351" y="2695173"/>
                  <a:pt x="5908288" y="2700635"/>
                  <a:pt x="5913702" y="2718165"/>
                </a:cubicBezTo>
                <a:cubicBezTo>
                  <a:pt x="5918755" y="2734556"/>
                  <a:pt x="5935540" y="2746393"/>
                  <a:pt x="5905761" y="2743207"/>
                </a:cubicBezTo>
                <a:cubicBezTo>
                  <a:pt x="5884465" y="2740930"/>
                  <a:pt x="5842778" y="2759370"/>
                  <a:pt x="5860282" y="2763923"/>
                </a:cubicBezTo>
                <a:cubicBezTo>
                  <a:pt x="5882300" y="2769615"/>
                  <a:pt x="5903777" y="2777811"/>
                  <a:pt x="5931750" y="2787144"/>
                </a:cubicBezTo>
                <a:cubicBezTo>
                  <a:pt x="5900888" y="2802395"/>
                  <a:pt x="5878690" y="2799208"/>
                  <a:pt x="5855409" y="2787144"/>
                </a:cubicBezTo>
                <a:cubicBezTo>
                  <a:pt x="5827256" y="2772574"/>
                  <a:pt x="5790619" y="2754817"/>
                  <a:pt x="5767701" y="2771209"/>
                </a:cubicBezTo>
                <a:cubicBezTo>
                  <a:pt x="5733410" y="2795794"/>
                  <a:pt x="5704896" y="2780314"/>
                  <a:pt x="5674216" y="2776216"/>
                </a:cubicBezTo>
                <a:cubicBezTo>
                  <a:pt x="5611774" y="2767792"/>
                  <a:pt x="5549872" y="2753678"/>
                  <a:pt x="5487249" y="2746850"/>
                </a:cubicBezTo>
                <a:cubicBezTo>
                  <a:pt x="5462163" y="2744118"/>
                  <a:pt x="5435093" y="2731143"/>
                  <a:pt x="5398276" y="2748898"/>
                </a:cubicBezTo>
                <a:cubicBezTo>
                  <a:pt x="5565032" y="2839732"/>
                  <a:pt x="5744058" y="2834041"/>
                  <a:pt x="5892947" y="2946502"/>
                </a:cubicBezTo>
                <a:cubicBezTo>
                  <a:pt x="5886631" y="2957201"/>
                  <a:pt x="5854508" y="2987707"/>
                  <a:pt x="5867682" y="2989983"/>
                </a:cubicBezTo>
                <a:cubicBezTo>
                  <a:pt x="5904678" y="2996585"/>
                  <a:pt x="5937523" y="3018895"/>
                  <a:pt x="5971273" y="3037335"/>
                </a:cubicBezTo>
                <a:cubicBezTo>
                  <a:pt x="5985891" y="3045302"/>
                  <a:pt x="6003576" y="3055776"/>
                  <a:pt x="5996719" y="3084231"/>
                </a:cubicBezTo>
                <a:cubicBezTo>
                  <a:pt x="5984267" y="3092199"/>
                  <a:pt x="5975063" y="3081044"/>
                  <a:pt x="5964776" y="3080134"/>
                </a:cubicBezTo>
                <a:cubicBezTo>
                  <a:pt x="5954308" y="3079224"/>
                  <a:pt x="5930847" y="3085141"/>
                  <a:pt x="5937344" y="3089012"/>
                </a:cubicBezTo>
                <a:cubicBezTo>
                  <a:pt x="5966942" y="3106542"/>
                  <a:pt x="5913702" y="3148657"/>
                  <a:pt x="5948713" y="3148657"/>
                </a:cubicBezTo>
                <a:cubicBezTo>
                  <a:pt x="6007366" y="3148884"/>
                  <a:pt x="6038588" y="3223555"/>
                  <a:pt x="6095075" y="3225605"/>
                </a:cubicBezTo>
                <a:cubicBezTo>
                  <a:pt x="6104098" y="3225831"/>
                  <a:pt x="6108430" y="3239035"/>
                  <a:pt x="6108249" y="3250646"/>
                </a:cubicBezTo>
                <a:cubicBezTo>
                  <a:pt x="6108249" y="3264533"/>
                  <a:pt x="6099948" y="3267037"/>
                  <a:pt x="6090744" y="3268403"/>
                </a:cubicBezTo>
                <a:cubicBezTo>
                  <a:pt x="6076667" y="3270451"/>
                  <a:pt x="6062049" y="3250646"/>
                  <a:pt x="6043461" y="3277509"/>
                </a:cubicBezTo>
                <a:cubicBezTo>
                  <a:pt x="6076847" y="3293216"/>
                  <a:pt x="6110234" y="3308925"/>
                  <a:pt x="6109692" y="3362879"/>
                </a:cubicBezTo>
                <a:cubicBezTo>
                  <a:pt x="6109513" y="3377448"/>
                  <a:pt x="6123409" y="3382912"/>
                  <a:pt x="6133877" y="3386554"/>
                </a:cubicBezTo>
                <a:cubicBezTo>
                  <a:pt x="6151202" y="3392474"/>
                  <a:pt x="6165818" y="3402946"/>
                  <a:pt x="6175205" y="3423208"/>
                </a:cubicBezTo>
                <a:cubicBezTo>
                  <a:pt x="6175023" y="3427077"/>
                  <a:pt x="6174842" y="3431175"/>
                  <a:pt x="6175926" y="3434363"/>
                </a:cubicBezTo>
                <a:cubicBezTo>
                  <a:pt x="6172859" y="3483307"/>
                  <a:pt x="6147593" y="3481940"/>
                  <a:pt x="6119620" y="3473747"/>
                </a:cubicBezTo>
                <a:cubicBezTo>
                  <a:pt x="6086232" y="3463729"/>
                  <a:pt x="6053206" y="3445516"/>
                  <a:pt x="6018015" y="3463046"/>
                </a:cubicBezTo>
                <a:cubicBezTo>
                  <a:pt x="6067646" y="3486494"/>
                  <a:pt x="6121605" y="3488316"/>
                  <a:pt x="6168166" y="3521781"/>
                </a:cubicBezTo>
                <a:cubicBezTo>
                  <a:pt x="5997802" y="3527928"/>
                  <a:pt x="5847289" y="3422296"/>
                  <a:pt x="5682157" y="3381775"/>
                </a:cubicBezTo>
                <a:cubicBezTo>
                  <a:pt x="5687753" y="3408864"/>
                  <a:pt x="5701106" y="3414328"/>
                  <a:pt x="5713198" y="3418426"/>
                </a:cubicBezTo>
                <a:cubicBezTo>
                  <a:pt x="5774197" y="3438916"/>
                  <a:pt x="5827616" y="3479666"/>
                  <a:pt x="5883202" y="3514950"/>
                </a:cubicBezTo>
                <a:cubicBezTo>
                  <a:pt x="5906121" y="3529520"/>
                  <a:pt x="5922726" y="3544092"/>
                  <a:pt x="5931387" y="3575508"/>
                </a:cubicBezTo>
                <a:cubicBezTo>
                  <a:pt x="5939149" y="3603965"/>
                  <a:pt x="5954128" y="3617168"/>
                  <a:pt x="5981919" y="3608971"/>
                </a:cubicBezTo>
                <a:cubicBezTo>
                  <a:pt x="6004478" y="3602142"/>
                  <a:pt x="6029202" y="3605784"/>
                  <a:pt x="6052845" y="3608290"/>
                </a:cubicBezTo>
                <a:cubicBezTo>
                  <a:pt x="6080096" y="3611021"/>
                  <a:pt x="6110596" y="3643120"/>
                  <a:pt x="6103196" y="3659739"/>
                </a:cubicBezTo>
                <a:cubicBezTo>
                  <a:pt x="6090564" y="3687968"/>
                  <a:pt x="6069448" y="3673853"/>
                  <a:pt x="6050680" y="3670666"/>
                </a:cubicBezTo>
                <a:cubicBezTo>
                  <a:pt x="6029383" y="3666796"/>
                  <a:pt x="5989861" y="3658828"/>
                  <a:pt x="5989139" y="3662243"/>
                </a:cubicBezTo>
                <a:cubicBezTo>
                  <a:pt x="5975242" y="3733043"/>
                  <a:pt x="5877426" y="3671351"/>
                  <a:pt x="5856311" y="3664973"/>
                </a:cubicBezTo>
                <a:cubicBezTo>
                  <a:pt x="5829964" y="3657007"/>
                  <a:pt x="5805239" y="3671577"/>
                  <a:pt x="5780153" y="3674991"/>
                </a:cubicBezTo>
                <a:cubicBezTo>
                  <a:pt x="5757776" y="3678178"/>
                  <a:pt x="5631264" y="3687968"/>
                  <a:pt x="5605096" y="3657917"/>
                </a:cubicBezTo>
                <a:cubicBezTo>
                  <a:pt x="5601487" y="3681365"/>
                  <a:pt x="5609066" y="3690927"/>
                  <a:pt x="5615384" y="3701627"/>
                </a:cubicBezTo>
                <a:cubicBezTo>
                  <a:pt x="5624226" y="3716879"/>
                  <a:pt x="5625670" y="3727579"/>
                  <a:pt x="5608886" y="3739645"/>
                </a:cubicBezTo>
                <a:cubicBezTo>
                  <a:pt x="5561061" y="3774249"/>
                  <a:pt x="5561784" y="3775386"/>
                  <a:pt x="5606359" y="3822284"/>
                </a:cubicBezTo>
                <a:cubicBezTo>
                  <a:pt x="5608526" y="3824332"/>
                  <a:pt x="5607622" y="3831162"/>
                  <a:pt x="5607984" y="3835716"/>
                </a:cubicBezTo>
                <a:cubicBezTo>
                  <a:pt x="5596254" y="3843000"/>
                  <a:pt x="5582537" y="3824787"/>
                  <a:pt x="5568822" y="3844366"/>
                </a:cubicBezTo>
                <a:cubicBezTo>
                  <a:pt x="5628557" y="3930418"/>
                  <a:pt x="5719696" y="3951589"/>
                  <a:pt x="5802171" y="4016244"/>
                </a:cubicBezTo>
                <a:cubicBezTo>
                  <a:pt x="5735397" y="4037643"/>
                  <a:pt x="5695332" y="3962973"/>
                  <a:pt x="5646244" y="3972534"/>
                </a:cubicBezTo>
                <a:cubicBezTo>
                  <a:pt x="5621699" y="3995983"/>
                  <a:pt x="5694611" y="4033546"/>
                  <a:pt x="5625129" y="4044701"/>
                </a:cubicBezTo>
                <a:cubicBezTo>
                  <a:pt x="5655268" y="4065189"/>
                  <a:pt x="5677646" y="4085221"/>
                  <a:pt x="5698400" y="4108899"/>
                </a:cubicBezTo>
                <a:cubicBezTo>
                  <a:pt x="5735397" y="4151242"/>
                  <a:pt x="5742615" y="4179015"/>
                  <a:pt x="5725470" y="4235930"/>
                </a:cubicBezTo>
                <a:cubicBezTo>
                  <a:pt x="5714280" y="4273265"/>
                  <a:pt x="5697858" y="4307641"/>
                  <a:pt x="5712295" y="4352032"/>
                </a:cubicBezTo>
                <a:cubicBezTo>
                  <a:pt x="5722402" y="4382538"/>
                  <a:pt x="5718431" y="4402571"/>
                  <a:pt x="5680894" y="4388911"/>
                </a:cubicBezTo>
                <a:cubicBezTo>
                  <a:pt x="5640469" y="4374341"/>
                  <a:pt x="5625311" y="4401660"/>
                  <a:pt x="5635415" y="4455158"/>
                </a:cubicBezTo>
                <a:cubicBezTo>
                  <a:pt x="5641912" y="4489535"/>
                  <a:pt x="5635053" y="4500006"/>
                  <a:pt x="5607263" y="4496136"/>
                </a:cubicBezTo>
                <a:cubicBezTo>
                  <a:pt x="5576581" y="4491811"/>
                  <a:pt x="5547347" y="4469272"/>
                  <a:pt x="5509446" y="4480201"/>
                </a:cubicBezTo>
                <a:cubicBezTo>
                  <a:pt x="5539765" y="4542578"/>
                  <a:pt x="5604556" y="4524821"/>
                  <a:pt x="5639928" y="4584239"/>
                </a:cubicBezTo>
                <a:cubicBezTo>
                  <a:pt x="5597697" y="4584465"/>
                  <a:pt x="5565392" y="4584239"/>
                  <a:pt x="5534171" y="4571262"/>
                </a:cubicBezTo>
                <a:cubicBezTo>
                  <a:pt x="5521177" y="4566025"/>
                  <a:pt x="5506919" y="4560563"/>
                  <a:pt x="5499701" y="4578547"/>
                </a:cubicBezTo>
                <a:cubicBezTo>
                  <a:pt x="5491219" y="4600174"/>
                  <a:pt x="5508725" y="4608370"/>
                  <a:pt x="5519373" y="4612239"/>
                </a:cubicBezTo>
                <a:cubicBezTo>
                  <a:pt x="5549331" y="4623167"/>
                  <a:pt x="5572251" y="4649119"/>
                  <a:pt x="5596974" y="4669379"/>
                </a:cubicBezTo>
                <a:cubicBezTo>
                  <a:pt x="5651296" y="4713773"/>
                  <a:pt x="5710854" y="4750880"/>
                  <a:pt x="5756873" y="4824185"/>
                </a:cubicBezTo>
                <a:cubicBezTo>
                  <a:pt x="5698941" y="4805517"/>
                  <a:pt x="5655808" y="4762036"/>
                  <a:pt x="5602028" y="4753158"/>
                </a:cubicBezTo>
                <a:cubicBezTo>
                  <a:pt x="5648590" y="4819860"/>
                  <a:pt x="5708506" y="4863796"/>
                  <a:pt x="5765173" y="4912286"/>
                </a:cubicBezTo>
                <a:cubicBezTo>
                  <a:pt x="5781416" y="4925946"/>
                  <a:pt x="5797839" y="4935280"/>
                  <a:pt x="5801450" y="4965101"/>
                </a:cubicBezTo>
                <a:cubicBezTo>
                  <a:pt x="5808487" y="5022926"/>
                  <a:pt x="5829602" y="5070733"/>
                  <a:pt x="5874721" y="5096229"/>
                </a:cubicBezTo>
                <a:cubicBezTo>
                  <a:pt x="5875080" y="5096458"/>
                  <a:pt x="5872555" y="5105110"/>
                  <a:pt x="5871110" y="5111026"/>
                </a:cubicBezTo>
                <a:cubicBezTo>
                  <a:pt x="5843499" y="5112849"/>
                  <a:pt x="5821663" y="5078700"/>
                  <a:pt x="5786469" y="5089855"/>
                </a:cubicBezTo>
                <a:cubicBezTo>
                  <a:pt x="5820218" y="5136296"/>
                  <a:pt x="5848372" y="5177958"/>
                  <a:pt x="5896196" y="5200041"/>
                </a:cubicBezTo>
                <a:cubicBezTo>
                  <a:pt x="5934457" y="5217568"/>
                  <a:pt x="5981739" y="5227813"/>
                  <a:pt x="6009534" y="5284725"/>
                </a:cubicBezTo>
                <a:cubicBezTo>
                  <a:pt x="5977228" y="5295882"/>
                  <a:pt x="5953224" y="5281769"/>
                  <a:pt x="5929042" y="5271751"/>
                </a:cubicBezTo>
                <a:cubicBezTo>
                  <a:pt x="5892045" y="5256270"/>
                  <a:pt x="5855409" y="5238742"/>
                  <a:pt x="5818413" y="5223260"/>
                </a:cubicBezTo>
                <a:cubicBezTo>
                  <a:pt x="5804336" y="5217341"/>
                  <a:pt x="5788996" y="5213242"/>
                  <a:pt x="5779973" y="5241473"/>
                </a:cubicBezTo>
                <a:cubicBezTo>
                  <a:pt x="5827077" y="5247392"/>
                  <a:pt x="5855230" y="5285637"/>
                  <a:pt x="5884826" y="5321606"/>
                </a:cubicBezTo>
                <a:cubicBezTo>
                  <a:pt x="5901430" y="5341868"/>
                  <a:pt x="5914966" y="5368959"/>
                  <a:pt x="5944924" y="5358715"/>
                </a:cubicBezTo>
                <a:cubicBezTo>
                  <a:pt x="5960626" y="5353252"/>
                  <a:pt x="5970550" y="5368502"/>
                  <a:pt x="5968926" y="5387170"/>
                </a:cubicBezTo>
                <a:cubicBezTo>
                  <a:pt x="5962971" y="5452963"/>
                  <a:pt x="5999606" y="5475955"/>
                  <a:pt x="6037505" y="5488704"/>
                </a:cubicBezTo>
                <a:cubicBezTo>
                  <a:pt x="6109333" y="5512608"/>
                  <a:pt x="6169069" y="5568837"/>
                  <a:pt x="6238910" y="5599571"/>
                </a:cubicBezTo>
                <a:cubicBezTo>
                  <a:pt x="6306768" y="5629394"/>
                  <a:pt x="6359285" y="5700193"/>
                  <a:pt x="6427321" y="5737302"/>
                </a:cubicBezTo>
                <a:cubicBezTo>
                  <a:pt x="6476592" y="5764165"/>
                  <a:pt x="6523694" y="5798767"/>
                  <a:pt x="6574408" y="5823126"/>
                </a:cubicBezTo>
                <a:cubicBezTo>
                  <a:pt x="6694419" y="5880723"/>
                  <a:pt x="6816779" y="5926936"/>
                  <a:pt x="6946177" y="5933538"/>
                </a:cubicBezTo>
                <a:cubicBezTo>
                  <a:pt x="7053016" y="5938775"/>
                  <a:pt x="7979734" y="5933767"/>
                  <a:pt x="8356197" y="5184561"/>
                </a:cubicBezTo>
                <a:cubicBezTo>
                  <a:pt x="8363416" y="5180917"/>
                  <a:pt x="8371536" y="5171356"/>
                  <a:pt x="8374063" y="5162249"/>
                </a:cubicBezTo>
                <a:cubicBezTo>
                  <a:pt x="8386155" y="5119678"/>
                  <a:pt x="8415752" y="5101238"/>
                  <a:pt x="8442461" y="5078246"/>
                </a:cubicBezTo>
                <a:cubicBezTo>
                  <a:pt x="8465923" y="5057984"/>
                  <a:pt x="8490829" y="5036813"/>
                  <a:pt x="8500574" y="5002664"/>
                </a:cubicBezTo>
                <a:cubicBezTo>
                  <a:pt x="8513388" y="4957134"/>
                  <a:pt x="8476933" y="4994469"/>
                  <a:pt x="8470255" y="4977167"/>
                </a:cubicBezTo>
                <a:cubicBezTo>
                  <a:pt x="8484151" y="4953492"/>
                  <a:pt x="8505628" y="4931864"/>
                  <a:pt x="8511222" y="4905001"/>
                </a:cubicBezTo>
                <a:cubicBezTo>
                  <a:pt x="8531614" y="4808021"/>
                  <a:pt x="8575650" y="4737448"/>
                  <a:pt x="8641522" y="4682584"/>
                </a:cubicBezTo>
                <a:cubicBezTo>
                  <a:pt x="8660471" y="4666876"/>
                  <a:pt x="8672923" y="4638191"/>
                  <a:pt x="8698730" y="4633640"/>
                </a:cubicBezTo>
                <a:cubicBezTo>
                  <a:pt x="8756120" y="4623622"/>
                  <a:pt x="8738073" y="4545310"/>
                  <a:pt x="8768393" y="4510479"/>
                </a:cubicBezTo>
                <a:cubicBezTo>
                  <a:pt x="8774168" y="4503875"/>
                  <a:pt x="8779401" y="4490901"/>
                  <a:pt x="8778319" y="4482024"/>
                </a:cubicBezTo>
                <a:cubicBezTo>
                  <a:pt x="8776696" y="4469272"/>
                  <a:pt x="8769837" y="4457207"/>
                  <a:pt x="8764062" y="4445824"/>
                </a:cubicBezTo>
                <a:cubicBezTo>
                  <a:pt x="8758106" y="4434442"/>
                  <a:pt x="8749083" y="4424425"/>
                  <a:pt x="8753414" y="4409400"/>
                </a:cubicBezTo>
                <a:cubicBezTo>
                  <a:pt x="8755217" y="4403254"/>
                  <a:pt x="8753956" y="4381855"/>
                  <a:pt x="8767310" y="4398700"/>
                </a:cubicBezTo>
                <a:cubicBezTo>
                  <a:pt x="8803945" y="4444915"/>
                  <a:pt x="8825242" y="4401206"/>
                  <a:pt x="8856643" y="4380261"/>
                </a:cubicBezTo>
                <a:cubicBezTo>
                  <a:pt x="8831377" y="4358633"/>
                  <a:pt x="8808638" y="4343381"/>
                  <a:pt x="8804848" y="4311055"/>
                </a:cubicBezTo>
                <a:cubicBezTo>
                  <a:pt x="8797088" y="4244352"/>
                  <a:pt x="8763883" y="4213847"/>
                  <a:pt x="8713530" y="4207927"/>
                </a:cubicBezTo>
                <a:cubicBezTo>
                  <a:pt x="8732118" y="4143502"/>
                  <a:pt x="8732118" y="4143502"/>
                  <a:pt x="8672022" y="4134623"/>
                </a:cubicBezTo>
                <a:cubicBezTo>
                  <a:pt x="8695122" y="4093646"/>
                  <a:pt x="8695122" y="4083174"/>
                  <a:pt x="8667148" y="4069059"/>
                </a:cubicBezTo>
                <a:cubicBezTo>
                  <a:pt x="8640258" y="4055627"/>
                  <a:pt x="8610481" y="4051074"/>
                  <a:pt x="8585575" y="4030359"/>
                </a:cubicBezTo>
                <a:cubicBezTo>
                  <a:pt x="8608496" y="3977998"/>
                  <a:pt x="8614992" y="3917215"/>
                  <a:pt x="8662275" y="3891717"/>
                </a:cubicBezTo>
                <a:cubicBezTo>
                  <a:pt x="8669675" y="3887847"/>
                  <a:pt x="8674728" y="3872139"/>
                  <a:pt x="8670037" y="3863033"/>
                </a:cubicBezTo>
                <a:cubicBezTo>
                  <a:pt x="8652891" y="3830024"/>
                  <a:pt x="8677435" y="3767419"/>
                  <a:pt x="8624017" y="3760362"/>
                </a:cubicBezTo>
                <a:cubicBezTo>
                  <a:pt x="8617338" y="3759679"/>
                  <a:pt x="8611202" y="3752848"/>
                  <a:pt x="8616436" y="3743970"/>
                </a:cubicBezTo>
                <a:cubicBezTo>
                  <a:pt x="8634484" y="3713010"/>
                  <a:pt x="8612646" y="3715058"/>
                  <a:pt x="8599473" y="3711188"/>
                </a:cubicBezTo>
                <a:cubicBezTo>
                  <a:pt x="8583590" y="3706409"/>
                  <a:pt x="8565543" y="3720067"/>
                  <a:pt x="8550745" y="3703220"/>
                </a:cubicBezTo>
                <a:cubicBezTo>
                  <a:pt x="8554174" y="3685463"/>
                  <a:pt x="8566987" y="3685690"/>
                  <a:pt x="8576010" y="3680000"/>
                </a:cubicBezTo>
                <a:cubicBezTo>
                  <a:pt x="8602359" y="3663608"/>
                  <a:pt x="8623836" y="3644031"/>
                  <a:pt x="8625100" y="3601459"/>
                </a:cubicBezTo>
                <a:cubicBezTo>
                  <a:pt x="8626001" y="3567084"/>
                  <a:pt x="8628889" y="3536807"/>
                  <a:pt x="8592433" y="3526333"/>
                </a:cubicBezTo>
                <a:cubicBezTo>
                  <a:pt x="8577274" y="3522007"/>
                  <a:pt x="8581606" y="3497194"/>
                  <a:pt x="8590269" y="3484900"/>
                </a:cubicBezTo>
                <a:cubicBezTo>
                  <a:pt x="8605789" y="3463046"/>
                  <a:pt x="8618601" y="3433907"/>
                  <a:pt x="8645312" y="3431858"/>
                </a:cubicBezTo>
                <a:cubicBezTo>
                  <a:pt x="8661554" y="3430493"/>
                  <a:pt x="8674007" y="3421385"/>
                  <a:pt x="8686820" y="3410914"/>
                </a:cubicBezTo>
                <a:cubicBezTo>
                  <a:pt x="8696024" y="3403399"/>
                  <a:pt x="8707033" y="3397026"/>
                  <a:pt x="8705950" y="3380864"/>
                </a:cubicBezTo>
                <a:cubicBezTo>
                  <a:pt x="8704867" y="3365383"/>
                  <a:pt x="8694220" y="3359009"/>
                  <a:pt x="8683391" y="3355822"/>
                </a:cubicBezTo>
                <a:cubicBezTo>
                  <a:pt x="8647296" y="3345578"/>
                  <a:pt x="8613369" y="3330552"/>
                  <a:pt x="8583229" y="3296177"/>
                </a:cubicBezTo>
                <a:cubicBezTo>
                  <a:pt x="8603262" y="3277964"/>
                  <a:pt x="8622392" y="3264761"/>
                  <a:pt x="8637190" y="3246320"/>
                </a:cubicBezTo>
                <a:cubicBezTo>
                  <a:pt x="8672923" y="3201702"/>
                  <a:pt x="8370273" y="3061239"/>
                  <a:pt x="8355114" y="3011154"/>
                </a:cubicBezTo>
                <a:cubicBezTo>
                  <a:pt x="8350422" y="2995674"/>
                  <a:pt x="8334361" y="2979739"/>
                  <a:pt x="8321004" y="2975186"/>
                </a:cubicBezTo>
                <a:cubicBezTo>
                  <a:pt x="8258382" y="2953786"/>
                  <a:pt x="8204061" y="2905750"/>
                  <a:pt x="8139993" y="2887993"/>
                </a:cubicBezTo>
                <a:cubicBezTo>
                  <a:pt x="8079535" y="2871148"/>
                  <a:pt x="8019980" y="2848609"/>
                  <a:pt x="7953747" y="2826301"/>
                </a:cubicBezTo>
                <a:cubicBezTo>
                  <a:pt x="7994353" y="2770297"/>
                  <a:pt x="8066361" y="2776900"/>
                  <a:pt x="8083145" y="2696083"/>
                </a:cubicBezTo>
                <a:cubicBezTo>
                  <a:pt x="8017633" y="2675138"/>
                  <a:pt x="7948695" y="2699043"/>
                  <a:pt x="7885529" y="2665804"/>
                </a:cubicBezTo>
                <a:cubicBezTo>
                  <a:pt x="7880115" y="2662846"/>
                  <a:pt x="7872715" y="2665804"/>
                  <a:pt x="7866219" y="2666715"/>
                </a:cubicBezTo>
                <a:cubicBezTo>
                  <a:pt x="7736099" y="2684472"/>
                  <a:pt x="7606520" y="2668993"/>
                  <a:pt x="7478205" y="2646681"/>
                </a:cubicBezTo>
                <a:cubicBezTo>
                  <a:pt x="7293403" y="2614811"/>
                  <a:pt x="7107878" y="2594550"/>
                  <a:pt x="6921993" y="2580207"/>
                </a:cubicBezTo>
                <a:cubicBezTo>
                  <a:pt x="6768412" y="2568368"/>
                  <a:pt x="6614471" y="2563133"/>
                  <a:pt x="6461612" y="2540368"/>
                </a:cubicBezTo>
                <a:cubicBezTo>
                  <a:pt x="6298106" y="2516010"/>
                  <a:pt x="6134780" y="2488463"/>
                  <a:pt x="5971453" y="2462965"/>
                </a:cubicBezTo>
                <a:cubicBezTo>
                  <a:pt x="5964054" y="2461826"/>
                  <a:pt x="5955887" y="2458241"/>
                  <a:pt x="5947992" y="2457985"/>
                </a:cubicBezTo>
                <a:close/>
                <a:moveTo>
                  <a:pt x="0" y="0"/>
                </a:moveTo>
                <a:lnTo>
                  <a:pt x="8078332" y="0"/>
                </a:lnTo>
                <a:lnTo>
                  <a:pt x="8051806" y="19899"/>
                </a:lnTo>
                <a:cubicBezTo>
                  <a:pt x="8010559" y="45723"/>
                  <a:pt x="7966035" y="59669"/>
                  <a:pt x="7919411" y="69998"/>
                </a:cubicBezTo>
                <a:cubicBezTo>
                  <a:pt x="7900760" y="74283"/>
                  <a:pt x="7882423" y="82852"/>
                  <a:pt x="7880558" y="103665"/>
                </a:cubicBezTo>
                <a:cubicBezTo>
                  <a:pt x="7878694" y="125395"/>
                  <a:pt x="7897654" y="133963"/>
                  <a:pt x="7913505" y="144066"/>
                </a:cubicBezTo>
                <a:cubicBezTo>
                  <a:pt x="7935573" y="158143"/>
                  <a:pt x="7957019" y="170388"/>
                  <a:pt x="7984993" y="172224"/>
                </a:cubicBezTo>
                <a:cubicBezTo>
                  <a:pt x="8030996" y="174978"/>
                  <a:pt x="8053062" y="214154"/>
                  <a:pt x="8079793" y="243535"/>
                </a:cubicBezTo>
                <a:cubicBezTo>
                  <a:pt x="8094711" y="260064"/>
                  <a:pt x="8102173" y="293423"/>
                  <a:pt x="8076065" y="299239"/>
                </a:cubicBezTo>
                <a:cubicBezTo>
                  <a:pt x="8013279" y="313320"/>
                  <a:pt x="8018253" y="354025"/>
                  <a:pt x="8019804" y="400240"/>
                </a:cubicBezTo>
                <a:cubicBezTo>
                  <a:pt x="8021980" y="457476"/>
                  <a:pt x="8058970" y="483796"/>
                  <a:pt x="8104349" y="505833"/>
                </a:cubicBezTo>
                <a:cubicBezTo>
                  <a:pt x="8119890" y="513484"/>
                  <a:pt x="8141956" y="513178"/>
                  <a:pt x="8147864" y="537052"/>
                </a:cubicBezTo>
                <a:cubicBezTo>
                  <a:pt x="8122377" y="559700"/>
                  <a:pt x="8091295" y="541338"/>
                  <a:pt x="8063941" y="547764"/>
                </a:cubicBezTo>
                <a:cubicBezTo>
                  <a:pt x="8041252" y="552966"/>
                  <a:pt x="8003642" y="550213"/>
                  <a:pt x="8034725" y="591836"/>
                </a:cubicBezTo>
                <a:cubicBezTo>
                  <a:pt x="8043740" y="603773"/>
                  <a:pt x="8033171" y="612956"/>
                  <a:pt x="8021669" y="613874"/>
                </a:cubicBezTo>
                <a:cubicBezTo>
                  <a:pt x="7929668" y="623362"/>
                  <a:pt x="7971939" y="707531"/>
                  <a:pt x="7942410" y="751909"/>
                </a:cubicBezTo>
                <a:cubicBezTo>
                  <a:pt x="7934331" y="764151"/>
                  <a:pt x="7943034" y="785269"/>
                  <a:pt x="7955778" y="790472"/>
                </a:cubicBezTo>
                <a:cubicBezTo>
                  <a:pt x="8037212" y="824753"/>
                  <a:pt x="8048401" y="906472"/>
                  <a:pt x="8087876" y="976867"/>
                </a:cubicBezTo>
                <a:cubicBezTo>
                  <a:pt x="8044981" y="1004717"/>
                  <a:pt x="7993697" y="1010838"/>
                  <a:pt x="7947386" y="1028897"/>
                </a:cubicBezTo>
                <a:cubicBezTo>
                  <a:pt x="7899207" y="1047873"/>
                  <a:pt x="7899207" y="1061952"/>
                  <a:pt x="7938992" y="1117042"/>
                </a:cubicBezTo>
                <a:cubicBezTo>
                  <a:pt x="7835489" y="1128980"/>
                  <a:pt x="7835489" y="1128980"/>
                  <a:pt x="7867503" y="1215596"/>
                </a:cubicBezTo>
                <a:cubicBezTo>
                  <a:pt x="7780782" y="1223554"/>
                  <a:pt x="7723594" y="1264566"/>
                  <a:pt x="7710229" y="1354244"/>
                </a:cubicBezTo>
                <a:cubicBezTo>
                  <a:pt x="7703701" y="1397704"/>
                  <a:pt x="7664539" y="1418209"/>
                  <a:pt x="7621024" y="1447286"/>
                </a:cubicBezTo>
                <a:cubicBezTo>
                  <a:pt x="7675106" y="1475446"/>
                  <a:pt x="7711784" y="1534209"/>
                  <a:pt x="7774880" y="1472076"/>
                </a:cubicBezTo>
                <a:cubicBezTo>
                  <a:pt x="7797879" y="1449429"/>
                  <a:pt x="7795707" y="1478199"/>
                  <a:pt x="7798812" y="1486462"/>
                </a:cubicBezTo>
                <a:cubicBezTo>
                  <a:pt x="7806271" y="1506661"/>
                  <a:pt x="7790732" y="1520130"/>
                  <a:pt x="7780474" y="1535432"/>
                </a:cubicBezTo>
                <a:cubicBezTo>
                  <a:pt x="7770528" y="1550736"/>
                  <a:pt x="7758715" y="1566956"/>
                  <a:pt x="7755919" y="1584099"/>
                </a:cubicBezTo>
                <a:cubicBezTo>
                  <a:pt x="7754055" y="1596034"/>
                  <a:pt x="7763068" y="1613478"/>
                  <a:pt x="7773014" y="1622355"/>
                </a:cubicBezTo>
                <a:cubicBezTo>
                  <a:pt x="7825233" y="1669183"/>
                  <a:pt x="7794151" y="1774469"/>
                  <a:pt x="7892993" y="1787937"/>
                </a:cubicBezTo>
                <a:cubicBezTo>
                  <a:pt x="7937439" y="1794056"/>
                  <a:pt x="7958885" y="1832621"/>
                  <a:pt x="7991521" y="1853739"/>
                </a:cubicBezTo>
                <a:cubicBezTo>
                  <a:pt x="8104970" y="1927500"/>
                  <a:pt x="8180811" y="2022380"/>
                  <a:pt x="8215932" y="2152764"/>
                </a:cubicBezTo>
                <a:cubicBezTo>
                  <a:pt x="8225567" y="2188879"/>
                  <a:pt x="8262556" y="2217957"/>
                  <a:pt x="8286489" y="2249786"/>
                </a:cubicBezTo>
                <a:cubicBezTo>
                  <a:pt x="8274987" y="2273047"/>
                  <a:pt x="8212203" y="2222852"/>
                  <a:pt x="8234270" y="2284064"/>
                </a:cubicBezTo>
                <a:cubicBezTo>
                  <a:pt x="8251054" y="2329975"/>
                  <a:pt x="8293949" y="2358439"/>
                  <a:pt x="8334357" y="2385679"/>
                </a:cubicBezTo>
                <a:cubicBezTo>
                  <a:pt x="8380357" y="2416591"/>
                  <a:pt x="8431331" y="2441382"/>
                  <a:pt x="8452157" y="2498616"/>
                </a:cubicBezTo>
                <a:cubicBezTo>
                  <a:pt x="8456509" y="2510859"/>
                  <a:pt x="8470494" y="2523714"/>
                  <a:pt x="8482927" y="2528612"/>
                </a:cubicBezTo>
                <a:cubicBezTo>
                  <a:pt x="9131298" y="3535869"/>
                  <a:pt x="10727356" y="3542602"/>
                  <a:pt x="10911361" y="3535561"/>
                </a:cubicBezTo>
                <a:cubicBezTo>
                  <a:pt x="11134219" y="3526686"/>
                  <a:pt x="11344956" y="3464554"/>
                  <a:pt x="11551649" y="3387120"/>
                </a:cubicBezTo>
                <a:cubicBezTo>
                  <a:pt x="11638991" y="3354371"/>
                  <a:pt x="11720114" y="3307851"/>
                  <a:pt x="11804971" y="3271735"/>
                </a:cubicBezTo>
                <a:cubicBezTo>
                  <a:pt x="11922148" y="3221845"/>
                  <a:pt x="12012596" y="3126660"/>
                  <a:pt x="12129465" y="3086565"/>
                </a:cubicBezTo>
                <a:lnTo>
                  <a:pt x="12192000" y="3060706"/>
                </a:lnTo>
                <a:lnTo>
                  <a:pt x="12192000" y="3766004"/>
                </a:lnTo>
                <a:lnTo>
                  <a:pt x="12069511" y="3730912"/>
                </a:lnTo>
                <a:cubicBezTo>
                  <a:pt x="11963133" y="3704591"/>
                  <a:pt x="11854734" y="3686839"/>
                  <a:pt x="11743305" y="3682401"/>
                </a:cubicBezTo>
                <a:cubicBezTo>
                  <a:pt x="11731805" y="3681961"/>
                  <a:pt x="11714789" y="3681575"/>
                  <a:pt x="11692833" y="3681484"/>
                </a:cubicBezTo>
                <a:cubicBezTo>
                  <a:pt x="11363495" y="3680110"/>
                  <a:pt x="9922719" y="3745047"/>
                  <a:pt x="9314871" y="4689350"/>
                </a:cubicBezTo>
                <a:cubicBezTo>
                  <a:pt x="9302438" y="4694248"/>
                  <a:pt x="9288453" y="4707103"/>
                  <a:pt x="9284101" y="4719346"/>
                </a:cubicBezTo>
                <a:cubicBezTo>
                  <a:pt x="9263275" y="4776580"/>
                  <a:pt x="9212301" y="4801371"/>
                  <a:pt x="9166300" y="4832283"/>
                </a:cubicBezTo>
                <a:cubicBezTo>
                  <a:pt x="9125893" y="4859523"/>
                  <a:pt x="9082998" y="4887987"/>
                  <a:pt x="9066214" y="4933898"/>
                </a:cubicBezTo>
                <a:cubicBezTo>
                  <a:pt x="9044146" y="4995110"/>
                  <a:pt x="9106931" y="4944915"/>
                  <a:pt x="9118433" y="4968176"/>
                </a:cubicBezTo>
                <a:cubicBezTo>
                  <a:pt x="9094500" y="5000005"/>
                  <a:pt x="9057511" y="5029083"/>
                  <a:pt x="9047876" y="5065198"/>
                </a:cubicBezTo>
                <a:cubicBezTo>
                  <a:pt x="9012755" y="5195582"/>
                  <a:pt x="8936914" y="5290462"/>
                  <a:pt x="8823465" y="5364223"/>
                </a:cubicBezTo>
                <a:cubicBezTo>
                  <a:pt x="8790828" y="5385341"/>
                  <a:pt x="8769383" y="5423906"/>
                  <a:pt x="8724937" y="5430025"/>
                </a:cubicBezTo>
                <a:cubicBezTo>
                  <a:pt x="8626095" y="5443493"/>
                  <a:pt x="8657177" y="5548779"/>
                  <a:pt x="8604958" y="5595607"/>
                </a:cubicBezTo>
                <a:cubicBezTo>
                  <a:pt x="8595012" y="5604484"/>
                  <a:pt x="8585999" y="5621928"/>
                  <a:pt x="8587863" y="5633863"/>
                </a:cubicBezTo>
                <a:cubicBezTo>
                  <a:pt x="8590659" y="5651006"/>
                  <a:pt x="8602472" y="5667226"/>
                  <a:pt x="8612418" y="5682530"/>
                </a:cubicBezTo>
                <a:cubicBezTo>
                  <a:pt x="8622675" y="5697832"/>
                  <a:pt x="8638215" y="5711301"/>
                  <a:pt x="8630756" y="5731500"/>
                </a:cubicBezTo>
                <a:cubicBezTo>
                  <a:pt x="8627651" y="5739763"/>
                  <a:pt x="8629823" y="5768533"/>
                  <a:pt x="8606823" y="5745886"/>
                </a:cubicBezTo>
                <a:cubicBezTo>
                  <a:pt x="8543727" y="5683753"/>
                  <a:pt x="8507049" y="5742516"/>
                  <a:pt x="8452968" y="5770676"/>
                </a:cubicBezTo>
                <a:cubicBezTo>
                  <a:pt x="8496482" y="5799753"/>
                  <a:pt x="8535645" y="5820258"/>
                  <a:pt x="8542173" y="5863718"/>
                </a:cubicBezTo>
                <a:cubicBezTo>
                  <a:pt x="8555538" y="5953396"/>
                  <a:pt x="8612726" y="5994408"/>
                  <a:pt x="8699447" y="6002366"/>
                </a:cubicBezTo>
                <a:cubicBezTo>
                  <a:pt x="8667433" y="6088982"/>
                  <a:pt x="8667433" y="6088982"/>
                  <a:pt x="8770936" y="6100920"/>
                </a:cubicBezTo>
                <a:cubicBezTo>
                  <a:pt x="8731151" y="6156010"/>
                  <a:pt x="8731151" y="6170089"/>
                  <a:pt x="8779329" y="6189065"/>
                </a:cubicBezTo>
                <a:cubicBezTo>
                  <a:pt x="8825641" y="6207124"/>
                  <a:pt x="8876925" y="6213245"/>
                  <a:pt x="8919820" y="6241095"/>
                </a:cubicBezTo>
                <a:cubicBezTo>
                  <a:pt x="8880345" y="6311490"/>
                  <a:pt x="8869155" y="6393209"/>
                  <a:pt x="8787721" y="6427490"/>
                </a:cubicBezTo>
                <a:cubicBezTo>
                  <a:pt x="8774978" y="6432693"/>
                  <a:pt x="8766275" y="6453811"/>
                  <a:pt x="8774354" y="6466053"/>
                </a:cubicBezTo>
                <a:cubicBezTo>
                  <a:pt x="8803883" y="6510431"/>
                  <a:pt x="8761612" y="6594600"/>
                  <a:pt x="8853613" y="6604088"/>
                </a:cubicBezTo>
                <a:cubicBezTo>
                  <a:pt x="8865115" y="6605005"/>
                  <a:pt x="8875684" y="6614189"/>
                  <a:pt x="8866669" y="6626125"/>
                </a:cubicBezTo>
                <a:cubicBezTo>
                  <a:pt x="8835586" y="6667749"/>
                  <a:pt x="8873196" y="6664996"/>
                  <a:pt x="8895884" y="6670198"/>
                </a:cubicBezTo>
                <a:cubicBezTo>
                  <a:pt x="8923238" y="6676624"/>
                  <a:pt x="8954320" y="6658261"/>
                  <a:pt x="8979808" y="6680910"/>
                </a:cubicBezTo>
                <a:cubicBezTo>
                  <a:pt x="8973900" y="6704783"/>
                  <a:pt x="8951834" y="6704478"/>
                  <a:pt x="8936293" y="6712128"/>
                </a:cubicBezTo>
                <a:cubicBezTo>
                  <a:pt x="8890913" y="6734166"/>
                  <a:pt x="8853924" y="6760486"/>
                  <a:pt x="8851748" y="6817721"/>
                </a:cubicBezTo>
                <a:lnTo>
                  <a:pt x="88543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C9DAC9-7032-4C0A-9431-BB77110C3E7B}"/>
              </a:ext>
            </a:extLst>
          </p:cNvPr>
          <p:cNvSpPr txBox="1"/>
          <p:nvPr/>
        </p:nvSpPr>
        <p:spPr>
          <a:xfrm>
            <a:off x="572877" y="1166985"/>
            <a:ext cx="4726235" cy="5691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</a:rPr>
              <a:t>Čihák</a:t>
            </a:r>
            <a:r>
              <a:rPr lang="en-US" sz="2000" b="0" i="0" dirty="0">
                <a:effectLst/>
              </a:rPr>
              <a:t>, R., &amp; Grim, M. (2002). </a:t>
            </a:r>
            <a:r>
              <a:rPr lang="en-US" sz="2000" b="0" i="1" dirty="0" err="1">
                <a:effectLst/>
              </a:rPr>
              <a:t>Anatomie</a:t>
            </a:r>
            <a:r>
              <a:rPr lang="en-US" sz="2000" b="0" i="0" dirty="0">
                <a:effectLst/>
              </a:rPr>
              <a:t> (</a:t>
            </a:r>
            <a:r>
              <a:rPr lang="en-US" sz="2000" b="0" i="0" dirty="0" err="1">
                <a:effectLst/>
              </a:rPr>
              <a:t>Třetí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upravené</a:t>
            </a:r>
            <a:r>
              <a:rPr lang="en-US" sz="2000" b="0" i="0" dirty="0">
                <a:effectLst/>
              </a:rPr>
              <a:t> a </a:t>
            </a:r>
            <a:r>
              <a:rPr lang="en-US" sz="2000" b="0" i="0" dirty="0" err="1">
                <a:effectLst/>
              </a:rPr>
              <a:t>doplněné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vydání</a:t>
            </a:r>
            <a:r>
              <a:rPr lang="en-US" sz="2000" b="0" i="0" dirty="0">
                <a:effectLst/>
              </a:rPr>
              <a:t>.). Praha: </a:t>
            </a:r>
            <a:r>
              <a:rPr lang="en-US" sz="2000" b="0" i="0" dirty="0" err="1">
                <a:effectLst/>
              </a:rPr>
              <a:t>Grada</a:t>
            </a:r>
            <a:r>
              <a:rPr lang="en-US" sz="2000" b="0" i="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Králík, M. (každoročně): Antropologie sexuality I (přednášky). Brno: Masarykova univerzita</a:t>
            </a:r>
            <a:endParaRPr lang="en-US" sz="20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</a:rPr>
              <a:t>Vargová</a:t>
            </a:r>
            <a:r>
              <a:rPr lang="en-US" sz="2000" b="0" i="0" dirty="0">
                <a:effectLst/>
              </a:rPr>
              <a:t>, L., &amp; Malina, J. (2008). </a:t>
            </a:r>
            <a:r>
              <a:rPr lang="en-US" sz="2000" b="0" i="1" dirty="0" err="1">
                <a:effectLst/>
              </a:rPr>
              <a:t>Panoráma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antropologie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biologické</a:t>
            </a:r>
            <a:r>
              <a:rPr lang="en-US" sz="2000" b="0" i="1" dirty="0">
                <a:effectLst/>
              </a:rPr>
              <a:t> - </a:t>
            </a:r>
            <a:r>
              <a:rPr lang="en-US" sz="2000" b="0" i="1" dirty="0" err="1">
                <a:effectLst/>
              </a:rPr>
              <a:t>sociální</a:t>
            </a:r>
            <a:r>
              <a:rPr lang="en-US" sz="2000" b="0" i="1" dirty="0">
                <a:effectLst/>
              </a:rPr>
              <a:t> - </a:t>
            </a:r>
            <a:r>
              <a:rPr lang="en-US" sz="2000" b="0" i="1" dirty="0" err="1">
                <a:effectLst/>
              </a:rPr>
              <a:t>kulturní</a:t>
            </a:r>
            <a:r>
              <a:rPr lang="en-US" sz="2000" b="0" i="1" dirty="0">
                <a:effectLst/>
              </a:rPr>
              <a:t>: </a:t>
            </a:r>
            <a:r>
              <a:rPr lang="en-US" sz="2000" b="0" i="1" dirty="0" err="1">
                <a:effectLst/>
              </a:rPr>
              <a:t>Modulové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učební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texty</a:t>
            </a:r>
            <a:r>
              <a:rPr lang="en-US" sz="2000" b="0" i="1" dirty="0">
                <a:effectLst/>
              </a:rPr>
              <a:t> pro </a:t>
            </a:r>
            <a:r>
              <a:rPr lang="en-US" sz="2000" b="0" i="1" dirty="0" err="1">
                <a:effectLst/>
              </a:rPr>
              <a:t>studenty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antropologie</a:t>
            </a:r>
            <a:r>
              <a:rPr lang="en-US" sz="2000" b="0" i="1" dirty="0">
                <a:effectLst/>
              </a:rPr>
              <a:t> a "</a:t>
            </a:r>
            <a:r>
              <a:rPr lang="en-US" sz="2000" b="0" i="1" dirty="0" err="1">
                <a:effectLst/>
              </a:rPr>
              <a:t>příbuzných</a:t>
            </a:r>
            <a:r>
              <a:rPr lang="en-US" sz="2000" b="0" i="1" dirty="0">
                <a:effectLst/>
              </a:rPr>
              <a:t> </a:t>
            </a:r>
            <a:r>
              <a:rPr lang="en-US" sz="2000" b="0" i="1" dirty="0" err="1">
                <a:effectLst/>
              </a:rPr>
              <a:t>oborů</a:t>
            </a:r>
            <a:r>
              <a:rPr lang="en-US" sz="2000" b="0" i="1" dirty="0">
                <a:effectLst/>
              </a:rPr>
              <a:t>"</a:t>
            </a:r>
            <a:r>
              <a:rPr lang="en-US" sz="2000" b="0" i="0" dirty="0">
                <a:effectLst/>
              </a:rPr>
              <a:t>. Brno: </a:t>
            </a:r>
            <a:r>
              <a:rPr lang="en-US" sz="2000" b="0" i="0" dirty="0" err="1">
                <a:effectLst/>
              </a:rPr>
              <a:t>Nadace</a:t>
            </a:r>
            <a:r>
              <a:rPr lang="en-US" sz="2000" b="0" i="0" dirty="0">
                <a:effectLst/>
              </a:rPr>
              <a:t> Universitas : </a:t>
            </a:r>
            <a:r>
              <a:rPr lang="en-US" sz="2000" b="0" i="0" dirty="0" err="1">
                <a:effectLst/>
              </a:rPr>
              <a:t>Akademické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nakladatelství</a:t>
            </a:r>
            <a:r>
              <a:rPr lang="en-US" sz="2000" b="0" i="0" dirty="0">
                <a:effectLst/>
              </a:rPr>
              <a:t> CERM.</a:t>
            </a:r>
            <a:endParaRPr lang="en-US" sz="2000" dirty="0"/>
          </a:p>
        </p:txBody>
      </p:sp>
      <p:pic>
        <p:nvPicPr>
          <p:cNvPr id="3" name="Picture 12" descr="Anatomie pro antropology II Splanchnologie | MUNISHOP">
            <a:extLst>
              <a:ext uri="{FF2B5EF4-FFF2-40B4-BE49-F238E27FC236}">
                <a16:creationId xmlns:a16="http://schemas.microsoft.com/office/drawing/2014/main" id="{9225D516-FD27-4F25-B355-E963EF1D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0909" y="371719"/>
            <a:ext cx="1802339" cy="24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natomie 2">
            <a:extLst>
              <a:ext uri="{FF2B5EF4-FFF2-40B4-BE49-F238E27FC236}">
                <a16:creationId xmlns:a16="http://schemas.microsoft.com/office/drawing/2014/main" id="{47DB73BF-0F6D-420E-9952-5F1DFF90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3034" y="3192458"/>
            <a:ext cx="1557334" cy="21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294F61-0F60-4E30-8D15-59376096743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466B14-6859-4E7A-9275-5FCC559F784B}"/>
              </a:ext>
            </a:extLst>
          </p:cNvPr>
          <p:cNvSpPr txBox="1"/>
          <p:nvPr/>
        </p:nvSpPr>
        <p:spPr>
          <a:xfrm>
            <a:off x="2032572" y="396400"/>
            <a:ext cx="37360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Oogeneze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ovarium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 oogonií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mitotické dělení v prenatálním období (2. – 6. měsíc)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mitózou vznikají oocyty I. řádu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1. meiotické dělení prenatálně – zastavení v profázi – </a:t>
            </a:r>
            <a:r>
              <a:rPr lang="cs-CZ" sz="2000" dirty="0" err="1"/>
              <a:t>dyktiotenní</a:t>
            </a:r>
            <a:r>
              <a:rPr lang="cs-CZ" sz="2000" dirty="0"/>
              <a:t> stadium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1. meiotické dělení dokončeno až v průběhu ovariálních cyklu – jen vybraný folikul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před ovulací 2. meiotické dělení – oocyt II. řádu a </a:t>
            </a:r>
            <a:r>
              <a:rPr lang="cs-CZ" sz="2000" dirty="0" err="1"/>
              <a:t>polocyt</a:t>
            </a:r>
            <a:r>
              <a:rPr lang="cs-CZ" sz="2000" dirty="0"/>
              <a:t> – toto meiotické dělení dokončeno po prostupu spermií – 1 vajíčko a 2 – 3 pólová tělíska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D849ADD-BF24-4A00-9C46-812FF0E33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34650" r="24417" b="-192"/>
          <a:stretch/>
        </p:blipFill>
        <p:spPr>
          <a:xfrm rot="5400000">
            <a:off x="7014371" y="-240382"/>
            <a:ext cx="3791410" cy="4824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AA8252E-D632-4049-9094-3C6DE43F06CF}"/>
              </a:ext>
            </a:extLst>
          </p:cNvPr>
          <p:cNvSpPr txBox="1"/>
          <p:nvPr/>
        </p:nvSpPr>
        <p:spPr>
          <a:xfrm>
            <a:off x="6096000" y="4067323"/>
            <a:ext cx="5730836" cy="2616101"/>
          </a:xfrm>
          <a:custGeom>
            <a:avLst/>
            <a:gdLst>
              <a:gd name="connsiteX0" fmla="*/ 0 w 5730836"/>
              <a:gd name="connsiteY0" fmla="*/ 0 h 2616101"/>
              <a:gd name="connsiteX1" fmla="*/ 458467 w 5730836"/>
              <a:gd name="connsiteY1" fmla="*/ 0 h 2616101"/>
              <a:gd name="connsiteX2" fmla="*/ 1088859 w 5730836"/>
              <a:gd name="connsiteY2" fmla="*/ 0 h 2616101"/>
              <a:gd name="connsiteX3" fmla="*/ 1604634 w 5730836"/>
              <a:gd name="connsiteY3" fmla="*/ 0 h 2616101"/>
              <a:gd name="connsiteX4" fmla="*/ 2063101 w 5730836"/>
              <a:gd name="connsiteY4" fmla="*/ 0 h 2616101"/>
              <a:gd name="connsiteX5" fmla="*/ 2464259 w 5730836"/>
              <a:gd name="connsiteY5" fmla="*/ 0 h 2616101"/>
              <a:gd name="connsiteX6" fmla="*/ 3151960 w 5730836"/>
              <a:gd name="connsiteY6" fmla="*/ 0 h 2616101"/>
              <a:gd name="connsiteX7" fmla="*/ 3725043 w 5730836"/>
              <a:gd name="connsiteY7" fmla="*/ 0 h 2616101"/>
              <a:gd name="connsiteX8" fmla="*/ 4298127 w 5730836"/>
              <a:gd name="connsiteY8" fmla="*/ 0 h 2616101"/>
              <a:gd name="connsiteX9" fmla="*/ 4871211 w 5730836"/>
              <a:gd name="connsiteY9" fmla="*/ 0 h 2616101"/>
              <a:gd name="connsiteX10" fmla="*/ 5730836 w 5730836"/>
              <a:gd name="connsiteY10" fmla="*/ 0 h 2616101"/>
              <a:gd name="connsiteX11" fmla="*/ 5730836 w 5730836"/>
              <a:gd name="connsiteY11" fmla="*/ 523220 h 2616101"/>
              <a:gd name="connsiteX12" fmla="*/ 5730836 w 5730836"/>
              <a:gd name="connsiteY12" fmla="*/ 994118 h 2616101"/>
              <a:gd name="connsiteX13" fmla="*/ 5730836 w 5730836"/>
              <a:gd name="connsiteY13" fmla="*/ 1465017 h 2616101"/>
              <a:gd name="connsiteX14" fmla="*/ 5730836 w 5730836"/>
              <a:gd name="connsiteY14" fmla="*/ 2014398 h 2616101"/>
              <a:gd name="connsiteX15" fmla="*/ 5730836 w 5730836"/>
              <a:gd name="connsiteY15" fmla="*/ 2616101 h 2616101"/>
              <a:gd name="connsiteX16" fmla="*/ 5100444 w 5730836"/>
              <a:gd name="connsiteY16" fmla="*/ 2616101 h 2616101"/>
              <a:gd name="connsiteX17" fmla="*/ 4699286 w 5730836"/>
              <a:gd name="connsiteY17" fmla="*/ 2616101 h 2616101"/>
              <a:gd name="connsiteX18" fmla="*/ 4068894 w 5730836"/>
              <a:gd name="connsiteY18" fmla="*/ 2616101 h 2616101"/>
              <a:gd name="connsiteX19" fmla="*/ 3553118 w 5730836"/>
              <a:gd name="connsiteY19" fmla="*/ 2616101 h 2616101"/>
              <a:gd name="connsiteX20" fmla="*/ 2980035 w 5730836"/>
              <a:gd name="connsiteY20" fmla="*/ 2616101 h 2616101"/>
              <a:gd name="connsiteX21" fmla="*/ 2292334 w 5730836"/>
              <a:gd name="connsiteY21" fmla="*/ 2616101 h 2616101"/>
              <a:gd name="connsiteX22" fmla="*/ 1661942 w 5730836"/>
              <a:gd name="connsiteY22" fmla="*/ 2616101 h 2616101"/>
              <a:gd name="connsiteX23" fmla="*/ 1031550 w 5730836"/>
              <a:gd name="connsiteY23" fmla="*/ 2616101 h 2616101"/>
              <a:gd name="connsiteX24" fmla="*/ 573084 w 5730836"/>
              <a:gd name="connsiteY24" fmla="*/ 2616101 h 2616101"/>
              <a:gd name="connsiteX25" fmla="*/ 0 w 5730836"/>
              <a:gd name="connsiteY25" fmla="*/ 2616101 h 2616101"/>
              <a:gd name="connsiteX26" fmla="*/ 0 w 5730836"/>
              <a:gd name="connsiteY26" fmla="*/ 2119042 h 2616101"/>
              <a:gd name="connsiteX27" fmla="*/ 0 w 5730836"/>
              <a:gd name="connsiteY27" fmla="*/ 1569661 h 2616101"/>
              <a:gd name="connsiteX28" fmla="*/ 0 w 5730836"/>
              <a:gd name="connsiteY28" fmla="*/ 1046440 h 2616101"/>
              <a:gd name="connsiteX29" fmla="*/ 0 w 5730836"/>
              <a:gd name="connsiteY29" fmla="*/ 601703 h 2616101"/>
              <a:gd name="connsiteX30" fmla="*/ 0 w 5730836"/>
              <a:gd name="connsiteY30" fmla="*/ 0 h 261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30836" h="2616101" extrusionOk="0">
                <a:moveTo>
                  <a:pt x="0" y="0"/>
                </a:moveTo>
                <a:cubicBezTo>
                  <a:pt x="135740" y="-31341"/>
                  <a:pt x="237010" y="36642"/>
                  <a:pt x="458467" y="0"/>
                </a:cubicBezTo>
                <a:cubicBezTo>
                  <a:pt x="679924" y="-36642"/>
                  <a:pt x="839860" y="48402"/>
                  <a:pt x="1088859" y="0"/>
                </a:cubicBezTo>
                <a:cubicBezTo>
                  <a:pt x="1337858" y="-48402"/>
                  <a:pt x="1358464" y="21534"/>
                  <a:pt x="1604634" y="0"/>
                </a:cubicBezTo>
                <a:cubicBezTo>
                  <a:pt x="1850805" y="-21534"/>
                  <a:pt x="1951899" y="33647"/>
                  <a:pt x="2063101" y="0"/>
                </a:cubicBezTo>
                <a:cubicBezTo>
                  <a:pt x="2174303" y="-33647"/>
                  <a:pt x="2315205" y="32854"/>
                  <a:pt x="2464259" y="0"/>
                </a:cubicBezTo>
                <a:cubicBezTo>
                  <a:pt x="2613313" y="-32854"/>
                  <a:pt x="2834038" y="41532"/>
                  <a:pt x="3151960" y="0"/>
                </a:cubicBezTo>
                <a:cubicBezTo>
                  <a:pt x="3469882" y="-41532"/>
                  <a:pt x="3587134" y="27774"/>
                  <a:pt x="3725043" y="0"/>
                </a:cubicBezTo>
                <a:cubicBezTo>
                  <a:pt x="3862952" y="-27774"/>
                  <a:pt x="4155555" y="66431"/>
                  <a:pt x="4298127" y="0"/>
                </a:cubicBezTo>
                <a:cubicBezTo>
                  <a:pt x="4440699" y="-66431"/>
                  <a:pt x="4725211" y="60495"/>
                  <a:pt x="4871211" y="0"/>
                </a:cubicBezTo>
                <a:cubicBezTo>
                  <a:pt x="5017211" y="-60495"/>
                  <a:pt x="5419342" y="66804"/>
                  <a:pt x="5730836" y="0"/>
                </a:cubicBezTo>
                <a:cubicBezTo>
                  <a:pt x="5737603" y="110774"/>
                  <a:pt x="5706980" y="296175"/>
                  <a:pt x="5730836" y="523220"/>
                </a:cubicBezTo>
                <a:cubicBezTo>
                  <a:pt x="5754692" y="750265"/>
                  <a:pt x="5692890" y="798382"/>
                  <a:pt x="5730836" y="994118"/>
                </a:cubicBezTo>
                <a:cubicBezTo>
                  <a:pt x="5768782" y="1189854"/>
                  <a:pt x="5694211" y="1272247"/>
                  <a:pt x="5730836" y="1465017"/>
                </a:cubicBezTo>
                <a:cubicBezTo>
                  <a:pt x="5767461" y="1657787"/>
                  <a:pt x="5667335" y="1741748"/>
                  <a:pt x="5730836" y="2014398"/>
                </a:cubicBezTo>
                <a:cubicBezTo>
                  <a:pt x="5794337" y="2287048"/>
                  <a:pt x="5725659" y="2464403"/>
                  <a:pt x="5730836" y="2616101"/>
                </a:cubicBezTo>
                <a:cubicBezTo>
                  <a:pt x="5538329" y="2631650"/>
                  <a:pt x="5284724" y="2609549"/>
                  <a:pt x="5100444" y="2616101"/>
                </a:cubicBezTo>
                <a:cubicBezTo>
                  <a:pt x="4916164" y="2622653"/>
                  <a:pt x="4829362" y="2573253"/>
                  <a:pt x="4699286" y="2616101"/>
                </a:cubicBezTo>
                <a:cubicBezTo>
                  <a:pt x="4569210" y="2658949"/>
                  <a:pt x="4295242" y="2565178"/>
                  <a:pt x="4068894" y="2616101"/>
                </a:cubicBezTo>
                <a:cubicBezTo>
                  <a:pt x="3842546" y="2667024"/>
                  <a:pt x="3751279" y="2602442"/>
                  <a:pt x="3553118" y="2616101"/>
                </a:cubicBezTo>
                <a:cubicBezTo>
                  <a:pt x="3354957" y="2629760"/>
                  <a:pt x="3201833" y="2604847"/>
                  <a:pt x="2980035" y="2616101"/>
                </a:cubicBezTo>
                <a:cubicBezTo>
                  <a:pt x="2758237" y="2627355"/>
                  <a:pt x="2606093" y="2563169"/>
                  <a:pt x="2292334" y="2616101"/>
                </a:cubicBezTo>
                <a:cubicBezTo>
                  <a:pt x="1978575" y="2669033"/>
                  <a:pt x="1950574" y="2573051"/>
                  <a:pt x="1661942" y="2616101"/>
                </a:cubicBezTo>
                <a:cubicBezTo>
                  <a:pt x="1373310" y="2659151"/>
                  <a:pt x="1319925" y="2578384"/>
                  <a:pt x="1031550" y="2616101"/>
                </a:cubicBezTo>
                <a:cubicBezTo>
                  <a:pt x="743175" y="2653818"/>
                  <a:pt x="705657" y="2586624"/>
                  <a:pt x="573084" y="2616101"/>
                </a:cubicBezTo>
                <a:cubicBezTo>
                  <a:pt x="440511" y="2645578"/>
                  <a:pt x="157731" y="2560037"/>
                  <a:pt x="0" y="2616101"/>
                </a:cubicBezTo>
                <a:cubicBezTo>
                  <a:pt x="-15963" y="2401739"/>
                  <a:pt x="15621" y="2244999"/>
                  <a:pt x="0" y="2119042"/>
                </a:cubicBezTo>
                <a:cubicBezTo>
                  <a:pt x="-15621" y="1993085"/>
                  <a:pt x="6416" y="1721010"/>
                  <a:pt x="0" y="1569661"/>
                </a:cubicBezTo>
                <a:cubicBezTo>
                  <a:pt x="-6416" y="1418312"/>
                  <a:pt x="48057" y="1266960"/>
                  <a:pt x="0" y="1046440"/>
                </a:cubicBezTo>
                <a:cubicBezTo>
                  <a:pt x="-48057" y="825920"/>
                  <a:pt x="26913" y="811270"/>
                  <a:pt x="0" y="601703"/>
                </a:cubicBezTo>
                <a:cubicBezTo>
                  <a:pt x="-26913" y="392136"/>
                  <a:pt x="50015" y="274475"/>
                  <a:pt x="0" y="0"/>
                </a:cubicBezTo>
                <a:close/>
              </a:path>
            </a:pathLst>
          </a:custGeom>
          <a:noFill/>
          <a:ln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20129277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Rozdíly: spermatogeneze x oogeneze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spermie x vajíčka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puberta x prenatální období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mitóza a meióza hned x zastavení v profázi 1. meiotického dělení + mitotické dělení pouze v prenatálním období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4 rovnocenné spermie x 1 vajíčko a 2 – 3 pólová tělíska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velké množství spermií x malé množství vajíček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tvorba i ve stáří x klimakterium a menopauza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66B82EA-3EDE-4FEB-8024-D7012B888F05}"/>
              </a:ext>
            </a:extLst>
          </p:cNvPr>
          <p:cNvSpPr txBox="1"/>
          <p:nvPr/>
        </p:nvSpPr>
        <p:spPr>
          <a:xfrm rot="16200000">
            <a:off x="-876362" y="4197426"/>
            <a:ext cx="381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Oogeneze</a:t>
            </a:r>
          </a:p>
        </p:txBody>
      </p:sp>
    </p:spTree>
    <p:extLst>
      <p:ext uri="{BB962C8B-B14F-4D97-AF65-F5344CB8AC3E}">
        <p14:creationId xmlns:p14="http://schemas.microsoft.com/office/powerpoint/2010/main" val="198865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294F61-0F60-4E30-8D15-59376096743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1129EB1-2946-40E4-9740-E32AB498AB22}"/>
              </a:ext>
            </a:extLst>
          </p:cNvPr>
          <p:cNvSpPr txBox="1"/>
          <p:nvPr/>
        </p:nvSpPr>
        <p:spPr>
          <a:xfrm rot="16200000">
            <a:off x="-876362" y="4197426"/>
            <a:ext cx="381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Folikuly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15FFB8-4D55-4419-A598-5D828CFE8CB3}"/>
              </a:ext>
            </a:extLst>
          </p:cNvPr>
          <p:cNvSpPr txBox="1"/>
          <p:nvPr/>
        </p:nvSpPr>
        <p:spPr>
          <a:xfrm>
            <a:off x="1954668" y="196792"/>
            <a:ext cx="9829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Růst a zrání folikulu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germinální</a:t>
            </a:r>
            <a:r>
              <a:rPr lang="cs-CZ" sz="2000" dirty="0"/>
              <a:t> buňky v kůře ovaria uloženy ve folikulech – tvořeny malými buňkami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primární (primordiální) folikul – </a:t>
            </a:r>
            <a:r>
              <a:rPr lang="cs-CZ" sz="2000" i="1" dirty="0" err="1"/>
              <a:t>folliculi</a:t>
            </a:r>
            <a:r>
              <a:rPr lang="cs-CZ" sz="2000" i="1" dirty="0"/>
              <a:t> </a:t>
            </a:r>
            <a:r>
              <a:rPr lang="cs-CZ" sz="2000" i="1" dirty="0" err="1"/>
              <a:t>ovarici</a:t>
            </a:r>
            <a:r>
              <a:rPr lang="cs-CZ" sz="2000" i="1" dirty="0"/>
              <a:t> </a:t>
            </a:r>
            <a:r>
              <a:rPr lang="cs-CZ" sz="2000" i="1" dirty="0" err="1"/>
              <a:t>primarii</a:t>
            </a:r>
            <a:r>
              <a:rPr lang="cs-CZ" sz="2000" i="1" dirty="0"/>
              <a:t> </a:t>
            </a:r>
            <a:r>
              <a:rPr lang="cs-CZ" sz="2000" dirty="0"/>
              <a:t>– nejmenší a nejméně zralé, oocyt uprostřed, buňky folikulu nízké v jedné vrstvě – až do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pohlavní dospělosti – růst postupně – ve vaječníku mnoho folikulů v různých stupních rozvoje, buňky folikulu kubické a dělí se – </a:t>
            </a:r>
            <a:r>
              <a:rPr lang="cs-CZ" sz="2000" i="1" dirty="0" err="1"/>
              <a:t>theca</a:t>
            </a:r>
            <a:r>
              <a:rPr lang="cs-CZ" sz="2000" i="1" dirty="0"/>
              <a:t> </a:t>
            </a:r>
            <a:r>
              <a:rPr lang="cs-CZ" sz="2000" i="1" dirty="0" err="1"/>
              <a:t>folliculi</a:t>
            </a:r>
            <a:endParaRPr lang="cs-CZ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rostoucí folikul se více zanořuje do kůry ovaria, vajíčko se dostává ke stěně folikulu, která je více do nitra, vyplnění tekutinou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7B5256-9F90-454B-90F7-36EF1CF56C6C}"/>
              </a:ext>
            </a:extLst>
          </p:cNvPr>
          <p:cNvSpPr txBox="1"/>
          <p:nvPr/>
        </p:nvSpPr>
        <p:spPr>
          <a:xfrm>
            <a:off x="1954668" y="2751337"/>
            <a:ext cx="45947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dozrávající a zralý folikul – Graafův folikul – </a:t>
            </a:r>
            <a:r>
              <a:rPr lang="cs-CZ" sz="2000" i="1" dirty="0" err="1"/>
              <a:t>folliculus</a:t>
            </a:r>
            <a:r>
              <a:rPr lang="cs-CZ" sz="2000" i="1" dirty="0"/>
              <a:t> </a:t>
            </a:r>
            <a:r>
              <a:rPr lang="cs-CZ" sz="2000" i="1" dirty="0" err="1"/>
              <a:t>ovaricus</a:t>
            </a:r>
            <a:r>
              <a:rPr lang="cs-CZ" sz="2000" i="1" dirty="0"/>
              <a:t> </a:t>
            </a:r>
            <a:r>
              <a:rPr lang="cs-CZ" sz="2000" i="1" dirty="0" err="1"/>
              <a:t>vesiculosus</a:t>
            </a:r>
            <a:r>
              <a:rPr lang="cs-CZ" sz="2000" i="1" dirty="0"/>
              <a:t> </a:t>
            </a:r>
            <a:r>
              <a:rPr lang="cs-CZ" sz="2000" dirty="0"/>
              <a:t>– dutina a folikulární tekutina, </a:t>
            </a:r>
            <a:r>
              <a:rPr lang="cs-CZ" sz="2000" i="1" dirty="0" err="1"/>
              <a:t>membrana</a:t>
            </a:r>
            <a:r>
              <a:rPr lang="cs-CZ" sz="2000" i="1" dirty="0"/>
              <a:t> </a:t>
            </a:r>
            <a:r>
              <a:rPr lang="cs-CZ" sz="2000" i="1" dirty="0" err="1"/>
              <a:t>granulosa</a:t>
            </a:r>
            <a:r>
              <a:rPr lang="cs-CZ" sz="2000" dirty="0"/>
              <a:t>, bazální membrána a </a:t>
            </a:r>
            <a:r>
              <a:rPr lang="cs-CZ" sz="2000" i="1" dirty="0" err="1"/>
              <a:t>theca</a:t>
            </a:r>
            <a:r>
              <a:rPr lang="cs-CZ" sz="2000" i="1" dirty="0"/>
              <a:t> </a:t>
            </a:r>
            <a:r>
              <a:rPr lang="cs-CZ" sz="2000" i="1" dirty="0" err="1"/>
              <a:t>folliculi</a:t>
            </a:r>
            <a:r>
              <a:rPr lang="cs-CZ" sz="2000" i="1" dirty="0"/>
              <a:t> (</a:t>
            </a:r>
            <a:r>
              <a:rPr lang="cs-CZ" sz="2000" i="1" dirty="0" err="1"/>
              <a:t>externa</a:t>
            </a:r>
            <a:r>
              <a:rPr lang="cs-CZ" sz="2000" i="1" dirty="0"/>
              <a:t> et interna)</a:t>
            </a:r>
            <a:r>
              <a:rPr lang="cs-CZ" sz="2000" dirty="0"/>
              <a:t>, </a:t>
            </a:r>
            <a:r>
              <a:rPr lang="cs-CZ" sz="2000" i="1" dirty="0" err="1"/>
              <a:t>membrana</a:t>
            </a:r>
            <a:r>
              <a:rPr lang="cs-CZ" sz="2000" i="1" dirty="0"/>
              <a:t> </a:t>
            </a:r>
            <a:r>
              <a:rPr lang="cs-CZ" sz="2000" i="1" dirty="0" err="1"/>
              <a:t>granulosa</a:t>
            </a:r>
            <a:r>
              <a:rPr lang="cs-CZ" sz="2000" i="1" dirty="0"/>
              <a:t> </a:t>
            </a:r>
            <a:r>
              <a:rPr lang="cs-CZ" sz="2000" dirty="0"/>
              <a:t>vyvýšena v místě vajíčka (</a:t>
            </a:r>
            <a:r>
              <a:rPr lang="cs-CZ" sz="2000" i="1" dirty="0" err="1"/>
              <a:t>cumulus</a:t>
            </a:r>
            <a:r>
              <a:rPr lang="cs-CZ" sz="2000" i="1" dirty="0"/>
              <a:t> </a:t>
            </a:r>
            <a:r>
              <a:rPr lang="cs-CZ" sz="2000" i="1" dirty="0" err="1"/>
              <a:t>oophorus</a:t>
            </a:r>
            <a:r>
              <a:rPr lang="cs-CZ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 dozrání folikul praskne (sní</a:t>
            </a:r>
            <a:r>
              <a:rPr lang="cs-CZ" sz="2000" i="1" dirty="0"/>
              <a:t>ž</a:t>
            </a:r>
            <a:r>
              <a:rPr lang="cs-CZ" sz="2000" dirty="0"/>
              <a:t>ená pevnost stěny folikulu, zvýšený tlak folikulární tekutiny) = </a:t>
            </a:r>
            <a:r>
              <a:rPr lang="cs-CZ" sz="2000" b="1" dirty="0"/>
              <a:t>ovulace</a:t>
            </a:r>
            <a:r>
              <a:rPr lang="cs-CZ" sz="2000" dirty="0"/>
              <a:t>, uvolní vajíčko, opouští ovarium a je nasáto vejcovodem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EF0E528-6143-4FC4-8B37-0E93B5373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3044" r="9687" b="15939"/>
          <a:stretch/>
        </p:blipFill>
        <p:spPr>
          <a:xfrm>
            <a:off x="6869499" y="2535388"/>
            <a:ext cx="4594722" cy="4183380"/>
          </a:xfrm>
          <a:prstGeom prst="rect">
            <a:avLst/>
          </a:prstGeom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763E341-CCCC-4D68-B66E-10FAAC39A15B}"/>
              </a:ext>
            </a:extLst>
          </p:cNvPr>
          <p:cNvSpPr/>
          <p:nvPr/>
        </p:nvSpPr>
        <p:spPr>
          <a:xfrm rot="3976235">
            <a:off x="8447272" y="2961678"/>
            <a:ext cx="994410" cy="4114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C752F719-3ECF-49D5-90A0-5D6BC0CC62AF}"/>
              </a:ext>
            </a:extLst>
          </p:cNvPr>
          <p:cNvSpPr/>
          <p:nvPr/>
        </p:nvSpPr>
        <p:spPr>
          <a:xfrm rot="4462178">
            <a:off x="7726747" y="3059456"/>
            <a:ext cx="994410" cy="4114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76EE129B-CE99-4DB6-89D1-FE2C1ABD8019}"/>
              </a:ext>
            </a:extLst>
          </p:cNvPr>
          <p:cNvSpPr/>
          <p:nvPr/>
        </p:nvSpPr>
        <p:spPr>
          <a:xfrm rot="6671821">
            <a:off x="9871489" y="3131823"/>
            <a:ext cx="994410" cy="4114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29C5DB08-25E4-46E6-AFCA-D3758D96F7CB}"/>
              </a:ext>
            </a:extLst>
          </p:cNvPr>
          <p:cNvSpPr/>
          <p:nvPr/>
        </p:nvSpPr>
        <p:spPr>
          <a:xfrm rot="11707206">
            <a:off x="10864719" y="5680066"/>
            <a:ext cx="994410" cy="4114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294F61-0F60-4E30-8D15-59376096743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E9F76B-BF33-4458-9DF0-5BC4F5AC1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3044" r="9687" b="15939"/>
          <a:stretch/>
        </p:blipFill>
        <p:spPr>
          <a:xfrm>
            <a:off x="1911599" y="2674620"/>
            <a:ext cx="4594722" cy="4183380"/>
          </a:xfrm>
          <a:prstGeom prst="rect">
            <a:avLst/>
          </a:prstGeom>
        </p:spPr>
      </p:pic>
      <p:pic>
        <p:nvPicPr>
          <p:cNvPr id="2050" name="Picture 2" descr="Žluté tělísko – Wikipedie">
            <a:extLst>
              <a:ext uri="{FF2B5EF4-FFF2-40B4-BE49-F238E27FC236}">
                <a16:creationId xmlns:a16="http://schemas.microsoft.com/office/drawing/2014/main" id="{7844FD02-C933-4603-A72D-54341266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85" y="117000"/>
            <a:ext cx="3462282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631269D-D1CC-4390-BABB-ACFBA2775699}"/>
              </a:ext>
            </a:extLst>
          </p:cNvPr>
          <p:cNvSpPr txBox="1"/>
          <p:nvPr/>
        </p:nvSpPr>
        <p:spPr>
          <a:xfrm rot="16200000">
            <a:off x="583700" y="1886775"/>
            <a:ext cx="2894680" cy="26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https://cs.wikipedia.org/wiki/</a:t>
            </a:r>
            <a:r>
              <a:rPr lang="cs-CZ" sz="1100" dirty="0" err="1"/>
              <a:t>Žluté_tělísko</a:t>
            </a:r>
            <a:endParaRPr lang="cs-CZ" sz="11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3B0E28-BE3E-4128-8D41-7D2C5E14D6A0}"/>
              </a:ext>
            </a:extLst>
          </p:cNvPr>
          <p:cNvSpPr txBox="1"/>
          <p:nvPr/>
        </p:nvSpPr>
        <p:spPr>
          <a:xfrm>
            <a:off x="6551835" y="418641"/>
            <a:ext cx="52251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Žluté tělísko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uvnitř folikulu ze zbytku folikulární tekutiny a krve fibrin, zvětšení buněk v luteinové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silná vrstva buněk, mnohočetné zřasení, vyplní bývalý folikul – </a:t>
            </a:r>
            <a:r>
              <a:rPr lang="cs-CZ" sz="2000" b="1" dirty="0"/>
              <a:t>corpus luteum </a:t>
            </a:r>
            <a:r>
              <a:rPr lang="cs-CZ" sz="2000" dirty="0"/>
              <a:t>– hormony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pokud nedojde k oplození – </a:t>
            </a:r>
            <a:r>
              <a:rPr lang="cs-CZ" sz="2000" b="1" dirty="0"/>
              <a:t>corpus luteum </a:t>
            </a:r>
            <a:r>
              <a:rPr lang="cs-CZ" sz="2000" b="1" dirty="0" err="1"/>
              <a:t>menstruations</a:t>
            </a:r>
            <a:r>
              <a:rPr lang="cs-CZ" sz="2000" dirty="0"/>
              <a:t> – funkční 10 – 12 dní, zaniká – involuce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pokud dojde k oplození – </a:t>
            </a:r>
            <a:r>
              <a:rPr lang="cs-CZ" sz="2000" b="1" dirty="0"/>
              <a:t>corpus luteum </a:t>
            </a:r>
            <a:r>
              <a:rPr lang="cs-CZ" sz="2000" b="1" dirty="0" err="1"/>
              <a:t>graviditatis</a:t>
            </a:r>
            <a:r>
              <a:rPr lang="cs-CZ" sz="2000" dirty="0"/>
              <a:t> – do konce 4. měsíce, pak placenta, zaniká pomalou involucí, úplný zánik po porodu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 zániku </a:t>
            </a:r>
            <a:r>
              <a:rPr lang="cs-CZ" sz="2000" b="1" dirty="0"/>
              <a:t>corpus </a:t>
            </a:r>
            <a:r>
              <a:rPr lang="cs-CZ" sz="2000" b="1" dirty="0" err="1"/>
              <a:t>albicans</a:t>
            </a:r>
            <a:r>
              <a:rPr lang="cs-CZ" sz="2000" b="1" dirty="0"/>
              <a:t> </a:t>
            </a:r>
            <a:r>
              <a:rPr lang="cs-CZ" sz="2000" dirty="0"/>
              <a:t>– bělavá jizva – po menstruačním menší a časem zaniká, po těhotenském větší – na povrchu ovaria způsobuje vtažení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D12C45B-8EA7-4119-A079-4AAF7184AD94}"/>
              </a:ext>
            </a:extLst>
          </p:cNvPr>
          <p:cNvSpPr/>
          <p:nvPr/>
        </p:nvSpPr>
        <p:spPr>
          <a:xfrm rot="8791266">
            <a:off x="3813923" y="4743632"/>
            <a:ext cx="994410" cy="4114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C21F115-8B07-4251-A356-3299DBA55994}"/>
              </a:ext>
            </a:extLst>
          </p:cNvPr>
          <p:cNvSpPr txBox="1"/>
          <p:nvPr/>
        </p:nvSpPr>
        <p:spPr>
          <a:xfrm rot="16200000">
            <a:off x="-876362" y="4197426"/>
            <a:ext cx="381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Žluté tělísko</a:t>
            </a:r>
          </a:p>
        </p:txBody>
      </p:sp>
    </p:spTree>
    <p:extLst>
      <p:ext uri="{BB962C8B-B14F-4D97-AF65-F5344CB8AC3E}">
        <p14:creationId xmlns:p14="http://schemas.microsoft.com/office/powerpoint/2010/main" val="19310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294F61-0F60-4E30-8D15-59376096743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27A45F-C1F5-4AB9-8BC7-BE561C40C040}"/>
              </a:ext>
            </a:extLst>
          </p:cNvPr>
          <p:cNvSpPr txBox="1"/>
          <p:nvPr/>
        </p:nvSpPr>
        <p:spPr>
          <a:xfrm>
            <a:off x="1872867" y="319489"/>
            <a:ext cx="38039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Menstruační cyklus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cyklické změny v reprodukčních orgánech a dalších tělních orgánech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příprava na budoucí oplodnění a těhotenství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několik úrovní: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A019EC-5AD0-4DCD-B6D4-4887CBEE4B9A}"/>
              </a:ext>
            </a:extLst>
          </p:cNvPr>
          <p:cNvSpPr txBox="1"/>
          <p:nvPr/>
        </p:nvSpPr>
        <p:spPr>
          <a:xfrm>
            <a:off x="1710620" y="2535389"/>
            <a:ext cx="171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ovariální cyklus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AD96D1F-81FE-485A-BEB5-DD9C4E4E34D5}"/>
              </a:ext>
            </a:extLst>
          </p:cNvPr>
          <p:cNvSpPr txBox="1"/>
          <p:nvPr/>
        </p:nvSpPr>
        <p:spPr>
          <a:xfrm>
            <a:off x="2659323" y="3095605"/>
            <a:ext cx="171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děložní cyklus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3EB499-EADB-4C31-AAF4-948F557D7249}"/>
              </a:ext>
            </a:extLst>
          </p:cNvPr>
          <p:cNvSpPr txBox="1"/>
          <p:nvPr/>
        </p:nvSpPr>
        <p:spPr>
          <a:xfrm>
            <a:off x="3964237" y="2639783"/>
            <a:ext cx="171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poševní cyklus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15931BA-92CC-4561-850A-86686EEFCD92}"/>
              </a:ext>
            </a:extLst>
          </p:cNvPr>
          <p:cNvSpPr txBox="1"/>
          <p:nvPr/>
        </p:nvSpPr>
        <p:spPr>
          <a:xfrm>
            <a:off x="4882432" y="1941301"/>
            <a:ext cx="242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psychika a chování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7AE43E-8619-4BEC-A290-4FD1FCEEDD3A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2566889" y="2104593"/>
            <a:ext cx="1207932" cy="430796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5CCF556-2266-4CAB-A45A-D2F551ACECD1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3515592" y="2104593"/>
            <a:ext cx="259229" cy="991012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933E61FE-2DB1-4BB1-9394-205EA40452B2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3774821" y="2104593"/>
            <a:ext cx="1045685" cy="535190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4E7E3BE-5B65-47C2-BF6F-323C78FF0B92}"/>
              </a:ext>
            </a:extLst>
          </p:cNvPr>
          <p:cNvCxnSpPr>
            <a:cxnSpLocks/>
            <a:stCxn id="6" idx="2"/>
            <a:endCxn id="10" idx="1"/>
          </p:cNvCxnSpPr>
          <p:nvPr/>
        </p:nvCxnSpPr>
        <p:spPr>
          <a:xfrm>
            <a:off x="3774821" y="2104593"/>
            <a:ext cx="1107611" cy="21374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EA0D44E-F5F5-4596-9174-EE4916B6B29A}"/>
              </a:ext>
            </a:extLst>
          </p:cNvPr>
          <p:cNvSpPr txBox="1"/>
          <p:nvPr/>
        </p:nvSpPr>
        <p:spPr>
          <a:xfrm>
            <a:off x="1872866" y="3609421"/>
            <a:ext cx="55745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ovaria – sekrece hormonů a zrání folikulů + ovulace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cyklicky od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zpětnovazebně řízeny gonadotropními hormony hypofýzy – adenohypofýzy – LH a FSH – uvolňování pod vlivem </a:t>
            </a:r>
            <a:r>
              <a:rPr lang="cs-CZ" dirty="0" err="1"/>
              <a:t>GnRH</a:t>
            </a:r>
            <a:r>
              <a:rPr lang="cs-CZ" dirty="0"/>
              <a:t> hypothalamu – pulzní charakter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estrogeny – nejsilnější vliv estradiol, dva vrcholy – 1. větší před ovulací, 2. menší v polovině </a:t>
            </a:r>
            <a:r>
              <a:rPr lang="cs-CZ" dirty="0" err="1"/>
              <a:t>luteální</a:t>
            </a:r>
            <a:r>
              <a:rPr lang="cs-CZ" dirty="0"/>
              <a:t> fáze, tvorba a udržení primárních a sekundárních pohlavních znaků a funkcí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progesteron – gestagen – příprava sekreční fáze endometria, udržení placenty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5B23D5A9-05AC-45BA-AA69-035BE3D3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-714" r="17026" b="2807"/>
          <a:stretch/>
        </p:blipFill>
        <p:spPr>
          <a:xfrm rot="5400000">
            <a:off x="7005785" y="577671"/>
            <a:ext cx="5238651" cy="5035868"/>
          </a:xfrm>
          <a:prstGeom prst="ellipse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A2C0B97-3D15-4BA2-AE3B-6825C18A5C7D}"/>
              </a:ext>
            </a:extLst>
          </p:cNvPr>
          <p:cNvSpPr txBox="1"/>
          <p:nvPr/>
        </p:nvSpPr>
        <p:spPr>
          <a:xfrm rot="16200000">
            <a:off x="-1914173" y="3159615"/>
            <a:ext cx="589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Menstruační cyklus</a:t>
            </a:r>
          </a:p>
        </p:txBody>
      </p:sp>
    </p:spTree>
    <p:extLst>
      <p:ext uri="{BB962C8B-B14F-4D97-AF65-F5344CB8AC3E}">
        <p14:creationId xmlns:p14="http://schemas.microsoft.com/office/powerpoint/2010/main" val="31028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294F61-0F60-4E30-8D15-59376096743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F2DAAF3-37A6-4843-AE10-78FEAB9D67A7}"/>
              </a:ext>
            </a:extLst>
          </p:cNvPr>
          <p:cNvSpPr txBox="1"/>
          <p:nvPr/>
        </p:nvSpPr>
        <p:spPr>
          <a:xfrm>
            <a:off x="4329629" y="297455"/>
            <a:ext cx="453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Ovariální cyklus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83EB2-A0C5-45E1-BEAE-78FCFC21DB78}"/>
              </a:ext>
            </a:extLst>
          </p:cNvPr>
          <p:cNvSpPr txBox="1"/>
          <p:nvPr/>
        </p:nvSpPr>
        <p:spPr>
          <a:xfrm>
            <a:off x="1861850" y="1532201"/>
            <a:ext cx="4263527" cy="1754326"/>
          </a:xfrm>
          <a:custGeom>
            <a:avLst/>
            <a:gdLst>
              <a:gd name="connsiteX0" fmla="*/ 0 w 4263527"/>
              <a:gd name="connsiteY0" fmla="*/ 0 h 1754326"/>
              <a:gd name="connsiteX1" fmla="*/ 405035 w 4263527"/>
              <a:gd name="connsiteY1" fmla="*/ 0 h 1754326"/>
              <a:gd name="connsiteX2" fmla="*/ 1023246 w 4263527"/>
              <a:gd name="connsiteY2" fmla="*/ 0 h 1754326"/>
              <a:gd name="connsiteX3" fmla="*/ 1513552 w 4263527"/>
              <a:gd name="connsiteY3" fmla="*/ 0 h 1754326"/>
              <a:gd name="connsiteX4" fmla="*/ 1918587 w 4263527"/>
              <a:gd name="connsiteY4" fmla="*/ 0 h 1754326"/>
              <a:gd name="connsiteX5" fmla="*/ 2494163 w 4263527"/>
              <a:gd name="connsiteY5" fmla="*/ 0 h 1754326"/>
              <a:gd name="connsiteX6" fmla="*/ 2899198 w 4263527"/>
              <a:gd name="connsiteY6" fmla="*/ 0 h 1754326"/>
              <a:gd name="connsiteX7" fmla="*/ 3474775 w 4263527"/>
              <a:gd name="connsiteY7" fmla="*/ 0 h 1754326"/>
              <a:gd name="connsiteX8" fmla="*/ 4263527 w 4263527"/>
              <a:gd name="connsiteY8" fmla="*/ 0 h 1754326"/>
              <a:gd name="connsiteX9" fmla="*/ 4263527 w 4263527"/>
              <a:gd name="connsiteY9" fmla="*/ 532146 h 1754326"/>
              <a:gd name="connsiteX10" fmla="*/ 4263527 w 4263527"/>
              <a:gd name="connsiteY10" fmla="*/ 1116921 h 1754326"/>
              <a:gd name="connsiteX11" fmla="*/ 4263527 w 4263527"/>
              <a:gd name="connsiteY11" fmla="*/ 1754326 h 1754326"/>
              <a:gd name="connsiteX12" fmla="*/ 3773221 w 4263527"/>
              <a:gd name="connsiteY12" fmla="*/ 1754326 h 1754326"/>
              <a:gd name="connsiteX13" fmla="*/ 3240281 w 4263527"/>
              <a:gd name="connsiteY13" fmla="*/ 1754326 h 1754326"/>
              <a:gd name="connsiteX14" fmla="*/ 2664704 w 4263527"/>
              <a:gd name="connsiteY14" fmla="*/ 1754326 h 1754326"/>
              <a:gd name="connsiteX15" fmla="*/ 2217034 w 4263527"/>
              <a:gd name="connsiteY15" fmla="*/ 1754326 h 1754326"/>
              <a:gd name="connsiteX16" fmla="*/ 1598823 w 4263527"/>
              <a:gd name="connsiteY16" fmla="*/ 1754326 h 1754326"/>
              <a:gd name="connsiteX17" fmla="*/ 980611 w 4263527"/>
              <a:gd name="connsiteY17" fmla="*/ 1754326 h 1754326"/>
              <a:gd name="connsiteX18" fmla="*/ 0 w 4263527"/>
              <a:gd name="connsiteY18" fmla="*/ 1754326 h 1754326"/>
              <a:gd name="connsiteX19" fmla="*/ 0 w 4263527"/>
              <a:gd name="connsiteY19" fmla="*/ 1134464 h 1754326"/>
              <a:gd name="connsiteX20" fmla="*/ 0 w 4263527"/>
              <a:gd name="connsiteY20" fmla="*/ 602319 h 1754326"/>
              <a:gd name="connsiteX21" fmla="*/ 0 w 4263527"/>
              <a:gd name="connsiteY2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63527" h="1754326" extrusionOk="0">
                <a:moveTo>
                  <a:pt x="0" y="0"/>
                </a:moveTo>
                <a:cubicBezTo>
                  <a:pt x="146375" y="-187"/>
                  <a:pt x="311532" y="19375"/>
                  <a:pt x="405035" y="0"/>
                </a:cubicBezTo>
                <a:cubicBezTo>
                  <a:pt x="498538" y="-19375"/>
                  <a:pt x="862171" y="52554"/>
                  <a:pt x="1023246" y="0"/>
                </a:cubicBezTo>
                <a:cubicBezTo>
                  <a:pt x="1184321" y="-52554"/>
                  <a:pt x="1393540" y="30136"/>
                  <a:pt x="1513552" y="0"/>
                </a:cubicBezTo>
                <a:cubicBezTo>
                  <a:pt x="1633564" y="-30136"/>
                  <a:pt x="1760342" y="1036"/>
                  <a:pt x="1918587" y="0"/>
                </a:cubicBezTo>
                <a:cubicBezTo>
                  <a:pt x="2076833" y="-1036"/>
                  <a:pt x="2258942" y="44274"/>
                  <a:pt x="2494163" y="0"/>
                </a:cubicBezTo>
                <a:cubicBezTo>
                  <a:pt x="2729384" y="-44274"/>
                  <a:pt x="2817170" y="5040"/>
                  <a:pt x="2899198" y="0"/>
                </a:cubicBezTo>
                <a:cubicBezTo>
                  <a:pt x="2981226" y="-5040"/>
                  <a:pt x="3192709" y="58260"/>
                  <a:pt x="3474775" y="0"/>
                </a:cubicBezTo>
                <a:cubicBezTo>
                  <a:pt x="3756841" y="-58260"/>
                  <a:pt x="3973383" y="82454"/>
                  <a:pt x="4263527" y="0"/>
                </a:cubicBezTo>
                <a:cubicBezTo>
                  <a:pt x="4291913" y="119310"/>
                  <a:pt x="4202246" y="359225"/>
                  <a:pt x="4263527" y="532146"/>
                </a:cubicBezTo>
                <a:cubicBezTo>
                  <a:pt x="4324808" y="705067"/>
                  <a:pt x="4214821" y="872119"/>
                  <a:pt x="4263527" y="1116921"/>
                </a:cubicBezTo>
                <a:cubicBezTo>
                  <a:pt x="4312233" y="1361724"/>
                  <a:pt x="4190677" y="1583341"/>
                  <a:pt x="4263527" y="1754326"/>
                </a:cubicBezTo>
                <a:cubicBezTo>
                  <a:pt x="4118313" y="1803488"/>
                  <a:pt x="3934523" y="1697452"/>
                  <a:pt x="3773221" y="1754326"/>
                </a:cubicBezTo>
                <a:cubicBezTo>
                  <a:pt x="3611919" y="1811200"/>
                  <a:pt x="3369538" y="1727734"/>
                  <a:pt x="3240281" y="1754326"/>
                </a:cubicBezTo>
                <a:cubicBezTo>
                  <a:pt x="3111024" y="1780918"/>
                  <a:pt x="2794386" y="1724038"/>
                  <a:pt x="2664704" y="1754326"/>
                </a:cubicBezTo>
                <a:cubicBezTo>
                  <a:pt x="2535022" y="1784614"/>
                  <a:pt x="2372382" y="1747840"/>
                  <a:pt x="2217034" y="1754326"/>
                </a:cubicBezTo>
                <a:cubicBezTo>
                  <a:pt x="2061686" y="1760812"/>
                  <a:pt x="1828210" y="1699286"/>
                  <a:pt x="1598823" y="1754326"/>
                </a:cubicBezTo>
                <a:cubicBezTo>
                  <a:pt x="1369436" y="1809366"/>
                  <a:pt x="1104768" y="1748618"/>
                  <a:pt x="980611" y="1754326"/>
                </a:cubicBezTo>
                <a:cubicBezTo>
                  <a:pt x="856454" y="1760034"/>
                  <a:pt x="377364" y="1708778"/>
                  <a:pt x="0" y="1754326"/>
                </a:cubicBezTo>
                <a:cubicBezTo>
                  <a:pt x="-992" y="1515205"/>
                  <a:pt x="68090" y="1271786"/>
                  <a:pt x="0" y="1134464"/>
                </a:cubicBezTo>
                <a:cubicBezTo>
                  <a:pt x="-68090" y="997142"/>
                  <a:pt x="21778" y="855256"/>
                  <a:pt x="0" y="602319"/>
                </a:cubicBezTo>
                <a:cubicBezTo>
                  <a:pt x="-21778" y="349383"/>
                  <a:pt x="34848" y="13315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10660260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dirty="0"/>
              <a:t>Folikulární fáze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růst a zrání vajíčka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cca 14 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končí ovulací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těsně před ovulací vzrostou hladiny LH, to vyvolá vzestup estrogenů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33EC95-2722-4BCB-BE9F-314D97698E44}"/>
              </a:ext>
            </a:extLst>
          </p:cNvPr>
          <p:cNvSpPr txBox="1"/>
          <p:nvPr/>
        </p:nvSpPr>
        <p:spPr>
          <a:xfrm>
            <a:off x="7600279" y="1112704"/>
            <a:ext cx="4263527" cy="1754326"/>
          </a:xfrm>
          <a:custGeom>
            <a:avLst/>
            <a:gdLst>
              <a:gd name="connsiteX0" fmla="*/ 0 w 4263527"/>
              <a:gd name="connsiteY0" fmla="*/ 0 h 1754326"/>
              <a:gd name="connsiteX1" fmla="*/ 490306 w 4263527"/>
              <a:gd name="connsiteY1" fmla="*/ 0 h 1754326"/>
              <a:gd name="connsiteX2" fmla="*/ 1108517 w 4263527"/>
              <a:gd name="connsiteY2" fmla="*/ 0 h 1754326"/>
              <a:gd name="connsiteX3" fmla="*/ 1598823 w 4263527"/>
              <a:gd name="connsiteY3" fmla="*/ 0 h 1754326"/>
              <a:gd name="connsiteX4" fmla="*/ 2003858 w 4263527"/>
              <a:gd name="connsiteY4" fmla="*/ 0 h 1754326"/>
              <a:gd name="connsiteX5" fmla="*/ 2622069 w 4263527"/>
              <a:gd name="connsiteY5" fmla="*/ 0 h 1754326"/>
              <a:gd name="connsiteX6" fmla="*/ 3069739 w 4263527"/>
              <a:gd name="connsiteY6" fmla="*/ 0 h 1754326"/>
              <a:gd name="connsiteX7" fmla="*/ 3517410 w 4263527"/>
              <a:gd name="connsiteY7" fmla="*/ 0 h 1754326"/>
              <a:gd name="connsiteX8" fmla="*/ 4263527 w 4263527"/>
              <a:gd name="connsiteY8" fmla="*/ 0 h 1754326"/>
              <a:gd name="connsiteX9" fmla="*/ 4263527 w 4263527"/>
              <a:gd name="connsiteY9" fmla="*/ 549689 h 1754326"/>
              <a:gd name="connsiteX10" fmla="*/ 4263527 w 4263527"/>
              <a:gd name="connsiteY10" fmla="*/ 1116921 h 1754326"/>
              <a:gd name="connsiteX11" fmla="*/ 4263527 w 4263527"/>
              <a:gd name="connsiteY11" fmla="*/ 1754326 h 1754326"/>
              <a:gd name="connsiteX12" fmla="*/ 3773221 w 4263527"/>
              <a:gd name="connsiteY12" fmla="*/ 1754326 h 1754326"/>
              <a:gd name="connsiteX13" fmla="*/ 3197645 w 4263527"/>
              <a:gd name="connsiteY13" fmla="*/ 1754326 h 1754326"/>
              <a:gd name="connsiteX14" fmla="*/ 2622069 w 4263527"/>
              <a:gd name="connsiteY14" fmla="*/ 1754326 h 1754326"/>
              <a:gd name="connsiteX15" fmla="*/ 2046493 w 4263527"/>
              <a:gd name="connsiteY15" fmla="*/ 1754326 h 1754326"/>
              <a:gd name="connsiteX16" fmla="*/ 1641458 w 4263527"/>
              <a:gd name="connsiteY16" fmla="*/ 1754326 h 1754326"/>
              <a:gd name="connsiteX17" fmla="*/ 1065882 w 4263527"/>
              <a:gd name="connsiteY17" fmla="*/ 1754326 h 1754326"/>
              <a:gd name="connsiteX18" fmla="*/ 575576 w 4263527"/>
              <a:gd name="connsiteY18" fmla="*/ 1754326 h 1754326"/>
              <a:gd name="connsiteX19" fmla="*/ 0 w 4263527"/>
              <a:gd name="connsiteY19" fmla="*/ 1754326 h 1754326"/>
              <a:gd name="connsiteX20" fmla="*/ 0 w 4263527"/>
              <a:gd name="connsiteY20" fmla="*/ 1169551 h 1754326"/>
              <a:gd name="connsiteX21" fmla="*/ 0 w 4263527"/>
              <a:gd name="connsiteY21" fmla="*/ 637405 h 1754326"/>
              <a:gd name="connsiteX22" fmla="*/ 0 w 4263527"/>
              <a:gd name="connsiteY22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63527" h="1754326" extrusionOk="0">
                <a:moveTo>
                  <a:pt x="0" y="0"/>
                </a:moveTo>
                <a:cubicBezTo>
                  <a:pt x="190375" y="-25219"/>
                  <a:pt x="381503" y="16834"/>
                  <a:pt x="490306" y="0"/>
                </a:cubicBezTo>
                <a:cubicBezTo>
                  <a:pt x="599109" y="-16834"/>
                  <a:pt x="919022" y="52390"/>
                  <a:pt x="1108517" y="0"/>
                </a:cubicBezTo>
                <a:cubicBezTo>
                  <a:pt x="1298012" y="-52390"/>
                  <a:pt x="1499720" y="31147"/>
                  <a:pt x="1598823" y="0"/>
                </a:cubicBezTo>
                <a:cubicBezTo>
                  <a:pt x="1697926" y="-31147"/>
                  <a:pt x="1840136" y="22491"/>
                  <a:pt x="2003858" y="0"/>
                </a:cubicBezTo>
                <a:cubicBezTo>
                  <a:pt x="2167580" y="-22491"/>
                  <a:pt x="2405048" y="53961"/>
                  <a:pt x="2622069" y="0"/>
                </a:cubicBezTo>
                <a:cubicBezTo>
                  <a:pt x="2839090" y="-53961"/>
                  <a:pt x="2930663" y="25364"/>
                  <a:pt x="3069739" y="0"/>
                </a:cubicBezTo>
                <a:cubicBezTo>
                  <a:pt x="3208815" y="-25364"/>
                  <a:pt x="3388225" y="44632"/>
                  <a:pt x="3517410" y="0"/>
                </a:cubicBezTo>
                <a:cubicBezTo>
                  <a:pt x="3646595" y="-44632"/>
                  <a:pt x="4019801" y="60104"/>
                  <a:pt x="4263527" y="0"/>
                </a:cubicBezTo>
                <a:cubicBezTo>
                  <a:pt x="4324037" y="244504"/>
                  <a:pt x="4234675" y="286284"/>
                  <a:pt x="4263527" y="549689"/>
                </a:cubicBezTo>
                <a:cubicBezTo>
                  <a:pt x="4292379" y="813094"/>
                  <a:pt x="4223363" y="959834"/>
                  <a:pt x="4263527" y="1116921"/>
                </a:cubicBezTo>
                <a:cubicBezTo>
                  <a:pt x="4303691" y="1274008"/>
                  <a:pt x="4221410" y="1470440"/>
                  <a:pt x="4263527" y="1754326"/>
                </a:cubicBezTo>
                <a:cubicBezTo>
                  <a:pt x="4136887" y="1799396"/>
                  <a:pt x="4004961" y="1718079"/>
                  <a:pt x="3773221" y="1754326"/>
                </a:cubicBezTo>
                <a:cubicBezTo>
                  <a:pt x="3541481" y="1790573"/>
                  <a:pt x="3399065" y="1734578"/>
                  <a:pt x="3197645" y="1754326"/>
                </a:cubicBezTo>
                <a:cubicBezTo>
                  <a:pt x="2996225" y="1774074"/>
                  <a:pt x="2754714" y="1698394"/>
                  <a:pt x="2622069" y="1754326"/>
                </a:cubicBezTo>
                <a:cubicBezTo>
                  <a:pt x="2489424" y="1810258"/>
                  <a:pt x="2328634" y="1738630"/>
                  <a:pt x="2046493" y="1754326"/>
                </a:cubicBezTo>
                <a:cubicBezTo>
                  <a:pt x="1764352" y="1770022"/>
                  <a:pt x="1726939" y="1746449"/>
                  <a:pt x="1641458" y="1754326"/>
                </a:cubicBezTo>
                <a:cubicBezTo>
                  <a:pt x="1555978" y="1762203"/>
                  <a:pt x="1282852" y="1743534"/>
                  <a:pt x="1065882" y="1754326"/>
                </a:cubicBezTo>
                <a:cubicBezTo>
                  <a:pt x="848912" y="1765118"/>
                  <a:pt x="706970" y="1726678"/>
                  <a:pt x="575576" y="1754326"/>
                </a:cubicBezTo>
                <a:cubicBezTo>
                  <a:pt x="444182" y="1781974"/>
                  <a:pt x="132176" y="1710746"/>
                  <a:pt x="0" y="1754326"/>
                </a:cubicBezTo>
                <a:cubicBezTo>
                  <a:pt x="-58998" y="1570551"/>
                  <a:pt x="18850" y="1357126"/>
                  <a:pt x="0" y="1169551"/>
                </a:cubicBezTo>
                <a:cubicBezTo>
                  <a:pt x="-18850" y="981976"/>
                  <a:pt x="19306" y="755104"/>
                  <a:pt x="0" y="637405"/>
                </a:cubicBezTo>
                <a:cubicBezTo>
                  <a:pt x="-19306" y="519706"/>
                  <a:pt x="20541" y="24976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35079922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dirty="0" err="1"/>
              <a:t>Luteální</a:t>
            </a:r>
            <a:r>
              <a:rPr lang="cs-CZ" dirty="0"/>
              <a:t> fáze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ovulace a tvorba žlutého tělíska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cca 14 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pokud žena neotěhotní – 4 dny před menstruací zánik tělíska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vzestup hladiny progesteronu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5E5D3FD-49B1-4C0F-838D-1C788E5F9498}"/>
              </a:ext>
            </a:extLst>
          </p:cNvPr>
          <p:cNvSpPr txBox="1"/>
          <p:nvPr/>
        </p:nvSpPr>
        <p:spPr>
          <a:xfrm>
            <a:off x="2633031" y="4120308"/>
            <a:ext cx="2721167" cy="1477328"/>
          </a:xfrm>
          <a:custGeom>
            <a:avLst/>
            <a:gdLst>
              <a:gd name="connsiteX0" fmla="*/ 0 w 2721167"/>
              <a:gd name="connsiteY0" fmla="*/ 0 h 1477328"/>
              <a:gd name="connsiteX1" fmla="*/ 462598 w 2721167"/>
              <a:gd name="connsiteY1" fmla="*/ 0 h 1477328"/>
              <a:gd name="connsiteX2" fmla="*/ 1006832 w 2721167"/>
              <a:gd name="connsiteY2" fmla="*/ 0 h 1477328"/>
              <a:gd name="connsiteX3" fmla="*/ 1578277 w 2721167"/>
              <a:gd name="connsiteY3" fmla="*/ 0 h 1477328"/>
              <a:gd name="connsiteX4" fmla="*/ 2176934 w 2721167"/>
              <a:gd name="connsiteY4" fmla="*/ 0 h 1477328"/>
              <a:gd name="connsiteX5" fmla="*/ 2721167 w 2721167"/>
              <a:gd name="connsiteY5" fmla="*/ 0 h 1477328"/>
              <a:gd name="connsiteX6" fmla="*/ 2721167 w 2721167"/>
              <a:gd name="connsiteY6" fmla="*/ 521989 h 1477328"/>
              <a:gd name="connsiteX7" fmla="*/ 2721167 w 2721167"/>
              <a:gd name="connsiteY7" fmla="*/ 1014432 h 1477328"/>
              <a:gd name="connsiteX8" fmla="*/ 2721167 w 2721167"/>
              <a:gd name="connsiteY8" fmla="*/ 1477328 h 1477328"/>
              <a:gd name="connsiteX9" fmla="*/ 2258569 w 2721167"/>
              <a:gd name="connsiteY9" fmla="*/ 1477328 h 1477328"/>
              <a:gd name="connsiteX10" fmla="*/ 1768759 w 2721167"/>
              <a:gd name="connsiteY10" fmla="*/ 1477328 h 1477328"/>
              <a:gd name="connsiteX11" fmla="*/ 1170102 w 2721167"/>
              <a:gd name="connsiteY11" fmla="*/ 1477328 h 1477328"/>
              <a:gd name="connsiteX12" fmla="*/ 707503 w 2721167"/>
              <a:gd name="connsiteY12" fmla="*/ 1477328 h 1477328"/>
              <a:gd name="connsiteX13" fmla="*/ 0 w 2721167"/>
              <a:gd name="connsiteY13" fmla="*/ 1477328 h 1477328"/>
              <a:gd name="connsiteX14" fmla="*/ 0 w 2721167"/>
              <a:gd name="connsiteY14" fmla="*/ 999659 h 1477328"/>
              <a:gd name="connsiteX15" fmla="*/ 0 w 2721167"/>
              <a:gd name="connsiteY15" fmla="*/ 536763 h 1477328"/>
              <a:gd name="connsiteX16" fmla="*/ 0 w 2721167"/>
              <a:gd name="connsiteY16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1167" h="1477328" extrusionOk="0">
                <a:moveTo>
                  <a:pt x="0" y="0"/>
                </a:moveTo>
                <a:cubicBezTo>
                  <a:pt x="113785" y="-15311"/>
                  <a:pt x="269745" y="53783"/>
                  <a:pt x="462598" y="0"/>
                </a:cubicBezTo>
                <a:cubicBezTo>
                  <a:pt x="655451" y="-53783"/>
                  <a:pt x="791972" y="58883"/>
                  <a:pt x="1006832" y="0"/>
                </a:cubicBezTo>
                <a:cubicBezTo>
                  <a:pt x="1221692" y="-58883"/>
                  <a:pt x="1413060" y="3661"/>
                  <a:pt x="1578277" y="0"/>
                </a:cubicBezTo>
                <a:cubicBezTo>
                  <a:pt x="1743494" y="-3661"/>
                  <a:pt x="1940914" y="860"/>
                  <a:pt x="2176934" y="0"/>
                </a:cubicBezTo>
                <a:cubicBezTo>
                  <a:pt x="2412954" y="-860"/>
                  <a:pt x="2548748" y="53189"/>
                  <a:pt x="2721167" y="0"/>
                </a:cubicBezTo>
                <a:cubicBezTo>
                  <a:pt x="2782611" y="136207"/>
                  <a:pt x="2683862" y="296063"/>
                  <a:pt x="2721167" y="521989"/>
                </a:cubicBezTo>
                <a:cubicBezTo>
                  <a:pt x="2758472" y="747915"/>
                  <a:pt x="2662179" y="811447"/>
                  <a:pt x="2721167" y="1014432"/>
                </a:cubicBezTo>
                <a:cubicBezTo>
                  <a:pt x="2780155" y="1217417"/>
                  <a:pt x="2713428" y="1288394"/>
                  <a:pt x="2721167" y="1477328"/>
                </a:cubicBezTo>
                <a:cubicBezTo>
                  <a:pt x="2490565" y="1516356"/>
                  <a:pt x="2385292" y="1473106"/>
                  <a:pt x="2258569" y="1477328"/>
                </a:cubicBezTo>
                <a:cubicBezTo>
                  <a:pt x="2131846" y="1481550"/>
                  <a:pt x="1967647" y="1459863"/>
                  <a:pt x="1768759" y="1477328"/>
                </a:cubicBezTo>
                <a:cubicBezTo>
                  <a:pt x="1569871" y="1494793"/>
                  <a:pt x="1411160" y="1462602"/>
                  <a:pt x="1170102" y="1477328"/>
                </a:cubicBezTo>
                <a:cubicBezTo>
                  <a:pt x="929044" y="1492054"/>
                  <a:pt x="916915" y="1430275"/>
                  <a:pt x="707503" y="1477328"/>
                </a:cubicBezTo>
                <a:cubicBezTo>
                  <a:pt x="498091" y="1524381"/>
                  <a:pt x="213460" y="1403832"/>
                  <a:pt x="0" y="1477328"/>
                </a:cubicBezTo>
                <a:cubicBezTo>
                  <a:pt x="-28519" y="1379172"/>
                  <a:pt x="14465" y="1135983"/>
                  <a:pt x="0" y="999659"/>
                </a:cubicBezTo>
                <a:cubicBezTo>
                  <a:pt x="-14465" y="863335"/>
                  <a:pt x="48477" y="667962"/>
                  <a:pt x="0" y="536763"/>
                </a:cubicBezTo>
                <a:cubicBezTo>
                  <a:pt x="-48477" y="405564"/>
                  <a:pt x="43840" y="21714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777971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dirty="0"/>
              <a:t>savci s ovulací: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cyklickou/spontánní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indukovanou/reflexní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člověk – cyklická ovulace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279D655-BDF2-4606-8D8E-40FECE01453F}"/>
              </a:ext>
            </a:extLst>
          </p:cNvPr>
          <p:cNvGrpSpPr>
            <a:grpSpLocks noChangeAspect="1"/>
          </p:cNvGrpSpPr>
          <p:nvPr/>
        </p:nvGrpSpPr>
        <p:grpSpPr>
          <a:xfrm>
            <a:off x="6279614" y="3043187"/>
            <a:ext cx="5796000" cy="3631725"/>
            <a:chOff x="5732728" y="2977081"/>
            <a:chExt cx="6120680" cy="3835164"/>
          </a:xfrm>
        </p:grpSpPr>
        <p:pic>
          <p:nvPicPr>
            <p:cNvPr id="10" name="Picture 2" descr="Výsledek obrázku pro ovarian cycle">
              <a:extLst>
                <a:ext uri="{FF2B5EF4-FFF2-40B4-BE49-F238E27FC236}">
                  <a16:creationId xmlns:a16="http://schemas.microsoft.com/office/drawing/2014/main" id="{D2B3029E-8F1C-4CC0-AB66-F65433EA30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53912"/>
            <a:stretch/>
          </p:blipFill>
          <p:spPr bwMode="auto">
            <a:xfrm>
              <a:off x="5732728" y="2977081"/>
              <a:ext cx="6120680" cy="2634326"/>
            </a:xfrm>
            <a:prstGeom prst="rect">
              <a:avLst/>
            </a:prstGeom>
            <a:noFill/>
          </p:spPr>
        </p:pic>
        <p:pic>
          <p:nvPicPr>
            <p:cNvPr id="11" name="Picture 2" descr="Výsledek obrázku pro ovarian cycle">
              <a:extLst>
                <a:ext uri="{FF2B5EF4-FFF2-40B4-BE49-F238E27FC236}">
                  <a16:creationId xmlns:a16="http://schemas.microsoft.com/office/drawing/2014/main" id="{49696FF3-5833-40F2-8043-1F490DE59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059" t="50328" b="28664"/>
            <a:stretch/>
          </p:blipFill>
          <p:spPr bwMode="auto">
            <a:xfrm>
              <a:off x="6096000" y="5611407"/>
              <a:ext cx="5749817" cy="1200838"/>
            </a:xfrm>
            <a:prstGeom prst="rect">
              <a:avLst/>
            </a:prstGeom>
            <a:noFill/>
          </p:spPr>
        </p:pic>
      </p:grp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DB6DB67E-FE0D-4C41-A9B3-3157C0AE4D97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3993614" y="697565"/>
            <a:ext cx="2604130" cy="834636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F84058D2-C284-4AA9-B5EC-473A47BFC162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6597744" y="697565"/>
            <a:ext cx="3134299" cy="415139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852E78-5458-4879-A94C-EC22F7EB8B77}"/>
              </a:ext>
            </a:extLst>
          </p:cNvPr>
          <p:cNvSpPr txBox="1"/>
          <p:nvPr/>
        </p:nvSpPr>
        <p:spPr>
          <a:xfrm rot="16200000">
            <a:off x="-1450882" y="3622906"/>
            <a:ext cx="496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Ovariální cyklus</a:t>
            </a:r>
          </a:p>
        </p:txBody>
      </p:sp>
    </p:spTree>
    <p:extLst>
      <p:ext uri="{BB962C8B-B14F-4D97-AF65-F5344CB8AC3E}">
        <p14:creationId xmlns:p14="http://schemas.microsoft.com/office/powerpoint/2010/main" val="40301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01AA15-54CC-4CCE-BBCA-4FEE4C139F1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098D6B-2742-4199-BA77-F5EBCABC4C81}"/>
              </a:ext>
            </a:extLst>
          </p:cNvPr>
          <p:cNvSpPr txBox="1"/>
          <p:nvPr/>
        </p:nvSpPr>
        <p:spPr>
          <a:xfrm>
            <a:off x="4803353" y="349916"/>
            <a:ext cx="302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Děložní cyklus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BCA22B-B76F-44B3-88E2-FB2BA5D251AC}"/>
              </a:ext>
            </a:extLst>
          </p:cNvPr>
          <p:cNvSpPr txBox="1"/>
          <p:nvPr/>
        </p:nvSpPr>
        <p:spPr>
          <a:xfrm>
            <a:off x="1870113" y="1255923"/>
            <a:ext cx="2933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menstruační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začátek nového cyklu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odloučení </a:t>
            </a:r>
            <a:r>
              <a:rPr lang="cs-CZ" i="1" dirty="0" err="1"/>
              <a:t>stratum</a:t>
            </a:r>
            <a:r>
              <a:rPr lang="cs-CZ" i="1" dirty="0"/>
              <a:t> </a:t>
            </a:r>
            <a:r>
              <a:rPr lang="cs-CZ" i="1" dirty="0" err="1"/>
              <a:t>functionale</a:t>
            </a:r>
            <a:r>
              <a:rPr lang="cs-CZ" i="1" dirty="0"/>
              <a:t> </a:t>
            </a:r>
            <a:r>
              <a:rPr lang="cs-CZ" dirty="0"/>
              <a:t>s menstruační krví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 – 5 dní, cca 30 – 50 ml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4608693-29AE-4D07-ACBD-6F5D8072AA44}"/>
              </a:ext>
            </a:extLst>
          </p:cNvPr>
          <p:cNvSpPr txBox="1"/>
          <p:nvPr/>
        </p:nvSpPr>
        <p:spPr>
          <a:xfrm>
            <a:off x="5266063" y="1255923"/>
            <a:ext cx="2933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proliferační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cca mezi 5. – 14. dnem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mezi menstruací a ovulací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estrogeny – regenerace a pak růst endometria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D6A34DC-DEAE-4881-BB9C-54FA8A72AE12}"/>
              </a:ext>
            </a:extLst>
          </p:cNvPr>
          <p:cNvSpPr txBox="1"/>
          <p:nvPr/>
        </p:nvSpPr>
        <p:spPr>
          <a:xfrm>
            <a:off x="8824511" y="1255923"/>
            <a:ext cx="2933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sekreční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ovulaci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vaskularizace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čirá tekutina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zona</a:t>
            </a:r>
            <a:r>
              <a:rPr lang="cs-CZ" i="1" dirty="0"/>
              <a:t> </a:t>
            </a:r>
            <a:r>
              <a:rPr lang="cs-CZ" i="1" dirty="0" err="1"/>
              <a:t>basalis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functionalis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zbytňování sliznice, okolo 20. dne 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zániku žlutého tělíska – nekrotická místa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527DFA8-8A2B-4484-9169-0DF04C199089}"/>
              </a:ext>
            </a:extLst>
          </p:cNvPr>
          <p:cNvSpPr txBox="1"/>
          <p:nvPr/>
        </p:nvSpPr>
        <p:spPr>
          <a:xfrm rot="1643378">
            <a:off x="8824511" y="4887848"/>
            <a:ext cx="3029639" cy="1200329"/>
          </a:xfrm>
          <a:custGeom>
            <a:avLst/>
            <a:gdLst>
              <a:gd name="connsiteX0" fmla="*/ 0 w 3029639"/>
              <a:gd name="connsiteY0" fmla="*/ 0 h 1200329"/>
              <a:gd name="connsiteX1" fmla="*/ 565533 w 3029639"/>
              <a:gd name="connsiteY1" fmla="*/ 0 h 1200329"/>
              <a:gd name="connsiteX2" fmla="*/ 1070472 w 3029639"/>
              <a:gd name="connsiteY2" fmla="*/ 0 h 1200329"/>
              <a:gd name="connsiteX3" fmla="*/ 1575412 w 3029639"/>
              <a:gd name="connsiteY3" fmla="*/ 0 h 1200329"/>
              <a:gd name="connsiteX4" fmla="*/ 2050056 w 3029639"/>
              <a:gd name="connsiteY4" fmla="*/ 0 h 1200329"/>
              <a:gd name="connsiteX5" fmla="*/ 2524699 w 3029639"/>
              <a:gd name="connsiteY5" fmla="*/ 0 h 1200329"/>
              <a:gd name="connsiteX6" fmla="*/ 3029639 w 3029639"/>
              <a:gd name="connsiteY6" fmla="*/ 0 h 1200329"/>
              <a:gd name="connsiteX7" fmla="*/ 3029639 w 3029639"/>
              <a:gd name="connsiteY7" fmla="*/ 376103 h 1200329"/>
              <a:gd name="connsiteX8" fmla="*/ 3029639 w 3029639"/>
              <a:gd name="connsiteY8" fmla="*/ 752206 h 1200329"/>
              <a:gd name="connsiteX9" fmla="*/ 3029639 w 3029639"/>
              <a:gd name="connsiteY9" fmla="*/ 1200329 h 1200329"/>
              <a:gd name="connsiteX10" fmla="*/ 2615588 w 3029639"/>
              <a:gd name="connsiteY10" fmla="*/ 1200329 h 1200329"/>
              <a:gd name="connsiteX11" fmla="*/ 2140945 w 3029639"/>
              <a:gd name="connsiteY11" fmla="*/ 1200329 h 1200329"/>
              <a:gd name="connsiteX12" fmla="*/ 1636005 w 3029639"/>
              <a:gd name="connsiteY12" fmla="*/ 1200329 h 1200329"/>
              <a:gd name="connsiteX13" fmla="*/ 1191658 w 3029639"/>
              <a:gd name="connsiteY13" fmla="*/ 1200329 h 1200329"/>
              <a:gd name="connsiteX14" fmla="*/ 747311 w 3029639"/>
              <a:gd name="connsiteY14" fmla="*/ 1200329 h 1200329"/>
              <a:gd name="connsiteX15" fmla="*/ 0 w 3029639"/>
              <a:gd name="connsiteY15" fmla="*/ 1200329 h 1200329"/>
              <a:gd name="connsiteX16" fmla="*/ 0 w 3029639"/>
              <a:gd name="connsiteY16" fmla="*/ 812223 h 1200329"/>
              <a:gd name="connsiteX17" fmla="*/ 0 w 3029639"/>
              <a:gd name="connsiteY17" fmla="*/ 424116 h 1200329"/>
              <a:gd name="connsiteX18" fmla="*/ 0 w 3029639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9639" h="1200329" extrusionOk="0">
                <a:moveTo>
                  <a:pt x="0" y="0"/>
                </a:moveTo>
                <a:cubicBezTo>
                  <a:pt x="156415" y="-8355"/>
                  <a:pt x="319337" y="15971"/>
                  <a:pt x="565533" y="0"/>
                </a:cubicBezTo>
                <a:cubicBezTo>
                  <a:pt x="811729" y="-15971"/>
                  <a:pt x="830905" y="12637"/>
                  <a:pt x="1070472" y="0"/>
                </a:cubicBezTo>
                <a:cubicBezTo>
                  <a:pt x="1310039" y="-12637"/>
                  <a:pt x="1348738" y="10851"/>
                  <a:pt x="1575412" y="0"/>
                </a:cubicBezTo>
                <a:cubicBezTo>
                  <a:pt x="1802086" y="-10851"/>
                  <a:pt x="1829132" y="9535"/>
                  <a:pt x="2050056" y="0"/>
                </a:cubicBezTo>
                <a:cubicBezTo>
                  <a:pt x="2270980" y="-9535"/>
                  <a:pt x="2421663" y="33151"/>
                  <a:pt x="2524699" y="0"/>
                </a:cubicBezTo>
                <a:cubicBezTo>
                  <a:pt x="2627735" y="-33151"/>
                  <a:pt x="2846241" y="45817"/>
                  <a:pt x="3029639" y="0"/>
                </a:cubicBezTo>
                <a:cubicBezTo>
                  <a:pt x="3053800" y="146603"/>
                  <a:pt x="3024589" y="218824"/>
                  <a:pt x="3029639" y="376103"/>
                </a:cubicBezTo>
                <a:cubicBezTo>
                  <a:pt x="3034689" y="533382"/>
                  <a:pt x="2990974" y="601533"/>
                  <a:pt x="3029639" y="752206"/>
                </a:cubicBezTo>
                <a:cubicBezTo>
                  <a:pt x="3068304" y="902879"/>
                  <a:pt x="3011728" y="1002258"/>
                  <a:pt x="3029639" y="1200329"/>
                </a:cubicBezTo>
                <a:cubicBezTo>
                  <a:pt x="2898465" y="1218023"/>
                  <a:pt x="2728057" y="1152107"/>
                  <a:pt x="2615588" y="1200329"/>
                </a:cubicBezTo>
                <a:cubicBezTo>
                  <a:pt x="2503119" y="1248551"/>
                  <a:pt x="2339653" y="1181217"/>
                  <a:pt x="2140945" y="1200329"/>
                </a:cubicBezTo>
                <a:cubicBezTo>
                  <a:pt x="1942237" y="1219441"/>
                  <a:pt x="1829780" y="1186113"/>
                  <a:pt x="1636005" y="1200329"/>
                </a:cubicBezTo>
                <a:cubicBezTo>
                  <a:pt x="1442230" y="1214545"/>
                  <a:pt x="1302374" y="1154358"/>
                  <a:pt x="1191658" y="1200329"/>
                </a:cubicBezTo>
                <a:cubicBezTo>
                  <a:pt x="1080942" y="1246300"/>
                  <a:pt x="866730" y="1177053"/>
                  <a:pt x="747311" y="1200329"/>
                </a:cubicBezTo>
                <a:cubicBezTo>
                  <a:pt x="627892" y="1223605"/>
                  <a:pt x="328457" y="1162154"/>
                  <a:pt x="0" y="1200329"/>
                </a:cubicBezTo>
                <a:cubicBezTo>
                  <a:pt x="-22990" y="1118045"/>
                  <a:pt x="31932" y="1005251"/>
                  <a:pt x="0" y="812223"/>
                </a:cubicBezTo>
                <a:cubicBezTo>
                  <a:pt x="-31932" y="619195"/>
                  <a:pt x="8478" y="585798"/>
                  <a:pt x="0" y="424116"/>
                </a:cubicBezTo>
                <a:cubicBezTo>
                  <a:pt x="-8478" y="262434"/>
                  <a:pt x="12389" y="208072"/>
                  <a:pt x="0" y="0"/>
                </a:cubicBezTo>
                <a:close/>
              </a:path>
            </a:pathLst>
          </a:custGeom>
          <a:noFill/>
          <a:ln w="28575">
            <a:solidFill>
              <a:srgbClr val="BC0000"/>
            </a:solidFill>
            <a:extLst>
              <a:ext uri="{C807C97D-BFC1-408E-A445-0C87EB9F89A2}">
                <ask:lineSketchStyleProps xmlns:ask="http://schemas.microsoft.com/office/drawing/2018/sketchyshapes" sd="29802146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stahy svaloviny: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okolo ovulace největší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odlučování sliznice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nejnižší v </a:t>
            </a:r>
            <a:r>
              <a:rPr lang="cs-CZ" dirty="0" err="1"/>
              <a:t>luteální</a:t>
            </a:r>
            <a:r>
              <a:rPr lang="cs-CZ" dirty="0"/>
              <a:t> fázi</a:t>
            </a:r>
          </a:p>
        </p:txBody>
      </p:sp>
      <p:pic>
        <p:nvPicPr>
          <p:cNvPr id="11" name="Picture 2" descr="Výsledek obrázku pro ovarian cycle">
            <a:extLst>
              <a:ext uri="{FF2B5EF4-FFF2-40B4-BE49-F238E27FC236}">
                <a16:creationId xmlns:a16="http://schemas.microsoft.com/office/drawing/2014/main" id="{2C1F85EF-B60C-444B-8D6A-434ECD46C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9493"/>
          <a:stretch/>
        </p:blipFill>
        <p:spPr bwMode="auto">
          <a:xfrm>
            <a:off x="2205723" y="3621199"/>
            <a:ext cx="6120680" cy="2886885"/>
          </a:xfrm>
          <a:prstGeom prst="rect">
            <a:avLst/>
          </a:prstGeom>
          <a:noFill/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3F1B057-C281-4B2F-AE1C-B3DD4C3E3F00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3336734" y="750026"/>
            <a:ext cx="2981439" cy="505897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33CA632-25B9-4B29-BBC3-012850287C26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6318173" y="750026"/>
            <a:ext cx="414511" cy="505897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02C3F8A0-3FD6-4F09-84B5-8BDB1EC2387F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6318173" y="750026"/>
            <a:ext cx="3972959" cy="505897"/>
          </a:xfrm>
          <a:prstGeom prst="straightConnector1">
            <a:avLst/>
          </a:prstGeom>
          <a:ln w="38100">
            <a:solidFill>
              <a:srgbClr val="B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8D3CDE-4BA5-4B35-A807-9FFD08DA2B10}"/>
              </a:ext>
            </a:extLst>
          </p:cNvPr>
          <p:cNvSpPr txBox="1"/>
          <p:nvPr/>
        </p:nvSpPr>
        <p:spPr>
          <a:xfrm rot="16200000">
            <a:off x="-1186629" y="3887160"/>
            <a:ext cx="4436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Děložní cyklus</a:t>
            </a:r>
          </a:p>
        </p:txBody>
      </p:sp>
    </p:spTree>
    <p:extLst>
      <p:ext uri="{BB962C8B-B14F-4D97-AF65-F5344CB8AC3E}">
        <p14:creationId xmlns:p14="http://schemas.microsoft.com/office/powerpoint/2010/main" val="133206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01AA15-54CC-4CCE-BBCA-4FEE4C139F1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162F22-48DF-45D3-B813-E1621E5E23F7}"/>
              </a:ext>
            </a:extLst>
          </p:cNvPr>
          <p:cNvSpPr txBox="1"/>
          <p:nvPr/>
        </p:nvSpPr>
        <p:spPr>
          <a:xfrm>
            <a:off x="1886187" y="305068"/>
            <a:ext cx="50251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Děložní cyklus v děložním krčku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změny v cervikálním hlenu: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estrogeny – hlen řidší a </a:t>
            </a:r>
            <a:r>
              <a:rPr lang="cs-CZ" sz="2000" dirty="0" err="1"/>
              <a:t>alkaličtější</a:t>
            </a:r>
            <a:r>
              <a:rPr lang="cs-CZ" sz="2000" dirty="0"/>
              <a:t> – transport a přežití spermií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progesteron – hustý vazký hlen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ovulaci nejvíce hlenu, řídký, alkalický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natažení hlenu mezi sklíčky až na 12 cm v době ovulace, běžně jen na 2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Poševní cyklus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estrogeny – zbytňování a rohovatění epitelu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progesteron – odlupování, v poševním nátěru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Premenstruační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deprese, úzkost, změny nálad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druhém týdnu </a:t>
            </a:r>
            <a:r>
              <a:rPr lang="cs-CZ" sz="2000" dirty="0" err="1"/>
              <a:t>luteální</a:t>
            </a:r>
            <a:r>
              <a:rPr lang="cs-CZ" sz="2000" dirty="0"/>
              <a:t> fáze – reprodukčně evolucionistická vysvětlení – usnadnění rozchodu s partnerem za účelem otěhotnění s jiným „geneticky kvalitnějším“</a:t>
            </a:r>
          </a:p>
        </p:txBody>
      </p:sp>
      <p:pic>
        <p:nvPicPr>
          <p:cNvPr id="3074" name="Picture 2" descr="Jak funguje hlen děložního čípku (krčka maternice)">
            <a:extLst>
              <a:ext uri="{FF2B5EF4-FFF2-40B4-BE49-F238E27FC236}">
                <a16:creationId xmlns:a16="http://schemas.microsoft.com/office/drawing/2014/main" id="{AC86110D-9C4E-432F-9C2C-B0C48EE3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71" y="51375"/>
            <a:ext cx="4184726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C9FFDD3-7F56-47DE-AD31-C5B73EC86FD8}"/>
              </a:ext>
            </a:extLst>
          </p:cNvPr>
          <p:cNvSpPr txBox="1"/>
          <p:nvPr/>
        </p:nvSpPr>
        <p:spPr>
          <a:xfrm rot="16200000">
            <a:off x="8789137" y="1482812"/>
            <a:ext cx="609783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https://www.lpp.sk/stm-ppr/16-symptotermalna-metoda/prispevky-o-priznaku-hlienu/946-jak-funguje-hlen-delozniho-cipku-krcka-maternice</a:t>
            </a:r>
          </a:p>
        </p:txBody>
      </p:sp>
      <p:pic>
        <p:nvPicPr>
          <p:cNvPr id="3076" name="Picture 4" descr="PMS PREMENSTRUAL SYNDROME: Monitor your menstrual cycle, fertile period and  overall health (PMS TRACKER): Media, Zod: 9798655450066: Amazon.com: Books">
            <a:extLst>
              <a:ext uri="{FF2B5EF4-FFF2-40B4-BE49-F238E27FC236}">
                <a16:creationId xmlns:a16="http://schemas.microsoft.com/office/drawing/2014/main" id="{813C4C69-EBC1-46A0-BEF6-8BC04556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7" y="3602625"/>
            <a:ext cx="4404394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A26A3A-230D-4DAD-B788-19285EA8A27E}"/>
              </a:ext>
            </a:extLst>
          </p:cNvPr>
          <p:cNvSpPr txBox="1"/>
          <p:nvPr/>
        </p:nvSpPr>
        <p:spPr>
          <a:xfrm rot="16200000">
            <a:off x="8981497" y="3657680"/>
            <a:ext cx="6097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https://www.amazon.com/PMS-PREMENSTRUAL-SYNDROME-Monitor-menstrual/dp/B08BG3CTL7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6D0DD3-E7D2-4956-A236-0A14EBF1CF20}"/>
              </a:ext>
            </a:extLst>
          </p:cNvPr>
          <p:cNvSpPr txBox="1"/>
          <p:nvPr/>
        </p:nvSpPr>
        <p:spPr>
          <a:xfrm rot="16200000">
            <a:off x="-876362" y="4197426"/>
            <a:ext cx="381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MC - další</a:t>
            </a:r>
          </a:p>
        </p:txBody>
      </p:sp>
    </p:spTree>
    <p:extLst>
      <p:ext uri="{BB962C8B-B14F-4D97-AF65-F5344CB8AC3E}">
        <p14:creationId xmlns:p14="http://schemas.microsoft.com/office/powerpoint/2010/main" val="115817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01AA15-54CC-4CCE-BBCA-4FEE4C139F17}"/>
              </a:ext>
            </a:extLst>
          </p:cNvPr>
          <p:cNvSpPr/>
          <p:nvPr/>
        </p:nvSpPr>
        <p:spPr>
          <a:xfrm>
            <a:off x="1" y="0"/>
            <a:ext cx="1630495" cy="6858000"/>
          </a:xfrm>
          <a:prstGeom prst="rect">
            <a:avLst/>
          </a:prstGeom>
          <a:gradFill flip="none" rotWithShape="1">
            <a:gsLst>
              <a:gs pos="93000">
                <a:srgbClr val="FF7979"/>
              </a:gs>
              <a:gs pos="47000">
                <a:srgbClr val="BC0000"/>
              </a:gs>
              <a:gs pos="0">
                <a:srgbClr val="C00000">
                  <a:shade val="30000"/>
                  <a:satMod val="115000"/>
                </a:srgbClr>
              </a:gs>
              <a:gs pos="29000">
                <a:srgbClr val="C00000">
                  <a:shade val="67500"/>
                  <a:satMod val="115000"/>
                </a:srgbClr>
              </a:gs>
              <a:gs pos="67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44337C4-6B53-4A7E-8A75-66D108172384}"/>
              </a:ext>
            </a:extLst>
          </p:cNvPr>
          <p:cNvSpPr txBox="1"/>
          <p:nvPr/>
        </p:nvSpPr>
        <p:spPr>
          <a:xfrm>
            <a:off x="1761458" y="381424"/>
            <a:ext cx="478256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Menstruační cyklus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variabilní, průměr 28 – 29 sní, za normální považován i mezi 21 – 35 dny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menarche</a:t>
            </a:r>
            <a:r>
              <a:rPr lang="cs-CZ" sz="1600" dirty="0"/>
              <a:t> – 1. krvácení v pubertě (10 – 14 let), první cykly anovulační, snižuje se věk menarche, ovlivněno řadou faktorů, souvislost s podkožním tukem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laktační amenorea </a:t>
            </a:r>
            <a:r>
              <a:rPr lang="cs-CZ" sz="1600" dirty="0"/>
              <a:t>– v období těhotenství a laktace – menstruační cyklus zastaven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klimakterium a menopauza </a:t>
            </a:r>
            <a:r>
              <a:rPr lang="cs-CZ" sz="1600" dirty="0"/>
              <a:t>– vyhasínání pohlavních funkcí, hormonální změny – fyzické a psychické obtíže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poruchy: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/>
              <a:t>primární amenorea </a:t>
            </a:r>
            <a:r>
              <a:rPr lang="cs-CZ" sz="1600" dirty="0"/>
              <a:t>– u dívek okolo 14 let bez menarche a sekundárních pohlavních znaků nebo nad 16 let (sekundární pohlavní znaky ano, menarche 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/>
              <a:t>sekundární amenorea</a:t>
            </a:r>
            <a:r>
              <a:rPr lang="cs-CZ" sz="1600" dirty="0"/>
              <a:t> – u zdravé ženy těhotenství a laktace, jinak nedostatek potravy (i poruchy příjmu potravy), zátěžové vlivy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oligomenorea</a:t>
            </a:r>
            <a:r>
              <a:rPr lang="cs-CZ" sz="1600" dirty="0"/>
              <a:t> – slabá menstruace a dlouhé menstruační cykly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menoragia</a:t>
            </a:r>
            <a:r>
              <a:rPr lang="cs-CZ" sz="1600" dirty="0"/>
              <a:t> – výrazné krvácení, zvýšená intenzita, délka menstruace a ztráta krve - poruchy endometria i </a:t>
            </a:r>
            <a:r>
              <a:rPr lang="cs-CZ" sz="1600" dirty="0" err="1"/>
              <a:t>myometria</a:t>
            </a:r>
            <a:endParaRPr lang="cs-CZ" sz="1600" dirty="0"/>
          </a:p>
        </p:txBody>
      </p:sp>
      <p:pic>
        <p:nvPicPr>
          <p:cNvPr id="6" name="Picture 2" descr="Výsledek obrázku pro ovarian cycle">
            <a:extLst>
              <a:ext uri="{FF2B5EF4-FFF2-40B4-BE49-F238E27FC236}">
                <a16:creationId xmlns:a16="http://schemas.microsoft.com/office/drawing/2014/main" id="{9C83F3FB-8461-4CD7-85E8-1553890C4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18" r="4800"/>
          <a:stretch/>
        </p:blipFill>
        <p:spPr bwMode="auto">
          <a:xfrm>
            <a:off x="6674981" y="766745"/>
            <a:ext cx="5519450" cy="5508000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814563-98E2-4455-B716-D7C519537EE3}"/>
              </a:ext>
            </a:extLst>
          </p:cNvPr>
          <p:cNvSpPr txBox="1"/>
          <p:nvPr/>
        </p:nvSpPr>
        <p:spPr>
          <a:xfrm rot="16200000">
            <a:off x="-1868659" y="3205130"/>
            <a:ext cx="580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Menstruační cyklus</a:t>
            </a:r>
          </a:p>
        </p:txBody>
      </p:sp>
    </p:spTree>
    <p:extLst>
      <p:ext uri="{BB962C8B-B14F-4D97-AF65-F5344CB8AC3E}">
        <p14:creationId xmlns:p14="http://schemas.microsoft.com/office/powerpoint/2010/main" val="8594676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11958</TotalTime>
  <Words>1167</Words>
  <Application>Microsoft Office PowerPoint</Application>
  <PresentationFormat>Širokoúhlá obrazovka</PresentationFormat>
  <Paragraphs>144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 Čechal</dc:creator>
  <cp:lastModifiedBy>Pavlína Ingrová</cp:lastModifiedBy>
  <cp:revision>23</cp:revision>
  <dcterms:created xsi:type="dcterms:W3CDTF">2021-03-13T10:58:48Z</dcterms:created>
  <dcterms:modified xsi:type="dcterms:W3CDTF">2021-03-24T14:24:44Z</dcterms:modified>
</cp:coreProperties>
</file>