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0008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38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25186-25E1-47A9-B17F-A24925DEE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F7E394-81FE-4A3D-BB69-E8CE41AB3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BB4F87-0871-4FA2-B9DB-AA9529C7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62C8-616B-4B40-8D40-4886650BF51B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FBA200-E383-476E-B3C3-5FD96D18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706961-C36C-4A86-B04E-C9D4B2E95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C8A0-6D32-479C-9FA6-1CE1A8EB15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55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197357-D132-4121-AEC2-1721268F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3CECCA-6B65-4611-82AE-5EB9C294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7D6738-7EF8-40B5-9EE0-86638840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62C8-616B-4B40-8D40-4886650BF51B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937280-A595-41E6-BE67-C927FBDDE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4D7787-D77F-4332-8A6F-09CD3AD2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C8A0-6D32-479C-9FA6-1CE1A8EB15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37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090FCDB-4F31-4D16-B76E-59B018679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6721E5-EB30-44DA-A7EE-4D8FE0D0A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7155C7-78D2-43FC-B281-210354337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62C8-616B-4B40-8D40-4886650BF51B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AFAD96-E03B-4635-9D2F-318AC57E2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51ACB6-D8EE-48F5-9B7D-D62F48C0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C8A0-6D32-479C-9FA6-1CE1A8EB15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2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83374-6886-4B90-AC11-8D32F8FA0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29DD2C-F851-4073-8B53-0F1D18699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5B2CB9-99AA-4921-B2E6-2C538686E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62C8-616B-4B40-8D40-4886650BF51B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90480D-C924-403E-A1AA-5CA9A6BC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636EA3-10B9-405E-86C5-FA34E31F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C8A0-6D32-479C-9FA6-1CE1A8EB15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03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919A6B-BD1E-447D-A6D6-1088EE2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30CF93-0AC2-4C41-AC8A-D5E0E4DBA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ADCA59-940C-42FB-9006-1CF733CA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62C8-616B-4B40-8D40-4886650BF51B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948EFD-FD34-4534-B18E-F2F505C0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9CD01D-D3F9-412B-9557-6CCA0F87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C8A0-6D32-479C-9FA6-1CE1A8EB15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48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763872-8C12-4B87-A828-1B942C61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967408-F326-467F-B939-FB9BA5B01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1262E4-9AE6-43C3-BCD8-40998504F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F6865F-912D-4F97-9104-C1857019C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62C8-616B-4B40-8D40-4886650BF51B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240DD1-B4C6-4A9D-96EF-2A08D551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814B8-EBB9-42EB-A2AE-E645BF04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C8A0-6D32-479C-9FA6-1CE1A8EB15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63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7F4EE9-62F0-40D9-989D-BFD17E69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10A21A-A0D8-4165-815C-D510E8C75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31BAD2-B1C3-4193-91D4-C7DDA0ADC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040E41B-601D-42A7-B300-CE5B8EBAC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4961EC8-11E7-47AF-9B4F-F301141EC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E6AB3D0-B680-4D49-940E-7F31C3E0F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62C8-616B-4B40-8D40-4886650BF51B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8552F18-7A4B-4C1B-9069-C5724A758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8C968A-93CE-453C-9A88-7D25EC24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C8A0-6D32-479C-9FA6-1CE1A8EB15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82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0A8FA-9AE3-4C70-BE2E-4266EFC5A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CEE73F2-38DA-4A50-A54C-25044D08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62C8-616B-4B40-8D40-4886650BF51B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FFD349-C426-4B4D-936B-A252F124A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858BB5-8D71-4842-AFEC-EFD98E64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C8A0-6D32-479C-9FA6-1CE1A8EB15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68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6984B6-0FE1-4588-986D-600973C0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62C8-616B-4B40-8D40-4886650BF51B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6D94E9A-C7AD-4627-9073-3F3FA514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2E3813-A17A-4C3A-B2AE-C2792C38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C8A0-6D32-479C-9FA6-1CE1A8EB15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52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2AE9D-A128-413E-9E5E-A6649B3CD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E15255-E908-41D6-A9AB-FBFE4C0D2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388B6D-59BE-4222-8AAF-4FF23931D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60C371-3307-479B-93B9-7B28DCF5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62C8-616B-4B40-8D40-4886650BF51B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222A85-22AE-4BCC-847D-A119CAC1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E9DB6D-9FAB-4B28-99B9-FD1611B8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C8A0-6D32-479C-9FA6-1CE1A8EB15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09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72A71-C2E5-41E3-A58B-7C3ABCCFC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CC184AB-9CD8-4DC1-BD81-69A25A98F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4D4831A-418B-4641-8187-99BFA579C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04CAF3-61A4-4E3D-AA88-A7156F9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62C8-616B-4B40-8D40-4886650BF51B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A44876-96DE-407D-B25D-D6E878B9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FC5F53-783E-4229-AD21-AA1392B1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5C8A0-6D32-479C-9FA6-1CE1A8EB15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97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5428A7-C67E-467F-9874-0172FFCB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064CA8-70DE-408F-A07B-3B9491FDF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C68DCF-FD5E-48CB-BB31-8DC8445D8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262C8-616B-4B40-8D40-4886650BF51B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589988-57D2-4FB5-9843-026A30E94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43CF0C-D17A-4491-8E36-FA18970E4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5C8A0-6D32-479C-9FA6-1CE1A8EB15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7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3EA6DD0-4D16-4E59-99FD-3C5EEDEB0F50}"/>
              </a:ext>
            </a:extLst>
          </p:cNvPr>
          <p:cNvSpPr/>
          <p:nvPr/>
        </p:nvSpPr>
        <p:spPr>
          <a:xfrm>
            <a:off x="0" y="0"/>
            <a:ext cx="5475383" cy="6858000"/>
          </a:xfrm>
          <a:prstGeom prst="rect">
            <a:avLst/>
          </a:prstGeom>
          <a:gradFill flip="none" rotWithShape="1">
            <a:gsLst>
              <a:gs pos="93000">
                <a:srgbClr val="9900CC"/>
              </a:gs>
              <a:gs pos="49000">
                <a:srgbClr val="800080"/>
              </a:gs>
              <a:gs pos="0">
                <a:srgbClr val="002060"/>
              </a:gs>
              <a:gs pos="29000">
                <a:srgbClr val="660066"/>
              </a:gs>
              <a:gs pos="67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1AECC57-2333-4E38-B26E-9CEC8290ED29}"/>
              </a:ext>
            </a:extLst>
          </p:cNvPr>
          <p:cNvSpPr txBox="1"/>
          <p:nvPr/>
        </p:nvSpPr>
        <p:spPr>
          <a:xfrm>
            <a:off x="133351" y="769665"/>
            <a:ext cx="510158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800" b="1" dirty="0">
                <a:solidFill>
                  <a:schemeClr val="bg1"/>
                </a:solidFill>
              </a:rPr>
              <a:t>Mužské pohlavní orgány</a:t>
            </a:r>
          </a:p>
          <a:p>
            <a:pPr algn="ctr"/>
            <a:endParaRPr lang="cs-CZ" sz="2800" b="1" dirty="0">
              <a:solidFill>
                <a:schemeClr val="bg1"/>
              </a:solidFill>
            </a:endParaRPr>
          </a:p>
          <a:p>
            <a:pPr algn="ctr"/>
            <a:endParaRPr lang="cs-CZ" sz="2800" b="1" dirty="0">
              <a:solidFill>
                <a:schemeClr val="bg1"/>
              </a:solidFill>
            </a:endParaRPr>
          </a:p>
          <a:p>
            <a:pPr algn="ctr"/>
            <a:endParaRPr lang="cs-CZ" sz="2800" b="1" dirty="0">
              <a:solidFill>
                <a:schemeClr val="bg1"/>
              </a:solidFill>
            </a:endParaRPr>
          </a:p>
          <a:p>
            <a:pPr algn="ctr"/>
            <a:r>
              <a:rPr lang="cs-CZ" sz="2800" b="1" dirty="0">
                <a:solidFill>
                  <a:schemeClr val="bg1"/>
                </a:solidFill>
              </a:rPr>
              <a:t>Mechanismus erekce</a:t>
            </a:r>
          </a:p>
          <a:p>
            <a:pPr algn="ctr"/>
            <a:r>
              <a:rPr lang="cs-CZ" sz="2800" b="1" dirty="0">
                <a:solidFill>
                  <a:schemeClr val="bg1"/>
                </a:solidFill>
              </a:rPr>
              <a:t>Ejakulace</a:t>
            </a:r>
          </a:p>
          <a:p>
            <a:pPr algn="ctr"/>
            <a:r>
              <a:rPr lang="cs-CZ" sz="2800" b="1" dirty="0" err="1">
                <a:solidFill>
                  <a:schemeClr val="bg1"/>
                </a:solidFill>
              </a:rPr>
              <a:t>Tubuli</a:t>
            </a:r>
            <a:r>
              <a:rPr lang="cs-CZ" sz="2800" b="1" dirty="0">
                <a:solidFill>
                  <a:schemeClr val="bg1"/>
                </a:solidFill>
              </a:rPr>
              <a:t> </a:t>
            </a:r>
            <a:r>
              <a:rPr lang="cs-CZ" sz="2800" b="1" dirty="0" err="1">
                <a:solidFill>
                  <a:schemeClr val="bg1"/>
                </a:solidFill>
              </a:rPr>
              <a:t>seminiferi</a:t>
            </a:r>
            <a:r>
              <a:rPr lang="cs-CZ" sz="2800" b="1" dirty="0">
                <a:solidFill>
                  <a:schemeClr val="bg1"/>
                </a:solidFill>
              </a:rPr>
              <a:t> </a:t>
            </a:r>
            <a:r>
              <a:rPr lang="cs-CZ" sz="2800" b="1" dirty="0" err="1">
                <a:solidFill>
                  <a:schemeClr val="bg1"/>
                </a:solidFill>
              </a:rPr>
              <a:t>contorti</a:t>
            </a:r>
            <a:endParaRPr lang="cs-CZ" sz="2800" b="1" dirty="0">
              <a:solidFill>
                <a:schemeClr val="bg1"/>
              </a:solidFill>
            </a:endParaRPr>
          </a:p>
          <a:p>
            <a:pPr algn="ctr"/>
            <a:r>
              <a:rPr lang="cs-CZ" sz="2800" b="1" dirty="0">
                <a:solidFill>
                  <a:schemeClr val="bg1"/>
                </a:solidFill>
              </a:rPr>
              <a:t>Spermatogeneze</a:t>
            </a:r>
          </a:p>
          <a:p>
            <a:pPr algn="ctr"/>
            <a:r>
              <a:rPr lang="cs-CZ" sz="2800" b="1" dirty="0">
                <a:solidFill>
                  <a:schemeClr val="bg1"/>
                </a:solidFill>
              </a:rPr>
              <a:t>Sestup varlat</a:t>
            </a:r>
          </a:p>
          <a:p>
            <a:pPr algn="ctr"/>
            <a:endParaRPr lang="cs-CZ" sz="2800" b="1" dirty="0">
              <a:solidFill>
                <a:schemeClr val="bg1"/>
              </a:solidFill>
            </a:endParaRPr>
          </a:p>
          <a:p>
            <a:pPr algn="ctr"/>
            <a:endParaRPr lang="cs-CZ" sz="2800" b="1" dirty="0">
              <a:solidFill>
                <a:schemeClr val="bg1"/>
              </a:solidFill>
            </a:endParaRPr>
          </a:p>
          <a:p>
            <a:pPr algn="ctr"/>
            <a:endParaRPr lang="cs-CZ" sz="2800" b="1" dirty="0">
              <a:solidFill>
                <a:schemeClr val="bg1"/>
              </a:solidFill>
            </a:endParaRPr>
          </a:p>
          <a:p>
            <a:pPr algn="ctr"/>
            <a:r>
              <a:rPr lang="cs-CZ" sz="2000" b="1" dirty="0">
                <a:solidFill>
                  <a:schemeClr val="bg1"/>
                </a:solidFill>
              </a:rPr>
              <a:t>Brno                                                 17. 3. 2021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6" name="erekce, ejakulace">
            <a:hlinkClick r:id="" action="ppaction://media"/>
            <a:extLst>
              <a:ext uri="{FF2B5EF4-FFF2-40B4-BE49-F238E27FC236}">
                <a16:creationId xmlns:a16="http://schemas.microsoft.com/office/drawing/2014/main" id="{9FCF6217-9FAC-4C61-8843-578E23A1C2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1917000"/>
            <a:ext cx="5498199" cy="3024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BAC973B0-9AD0-4CC4-B814-342251947994}"/>
              </a:ext>
            </a:extLst>
          </p:cNvPr>
          <p:cNvSpPr/>
          <p:nvPr/>
        </p:nvSpPr>
        <p:spPr>
          <a:xfrm>
            <a:off x="5852160" y="1680210"/>
            <a:ext cx="5977890" cy="3463290"/>
          </a:xfrm>
          <a:custGeom>
            <a:avLst/>
            <a:gdLst>
              <a:gd name="connsiteX0" fmla="*/ 0 w 5977890"/>
              <a:gd name="connsiteY0" fmla="*/ 0 h 3463290"/>
              <a:gd name="connsiteX1" fmla="*/ 478231 w 5977890"/>
              <a:gd name="connsiteY1" fmla="*/ 0 h 3463290"/>
              <a:gd name="connsiteX2" fmla="*/ 1016241 w 5977890"/>
              <a:gd name="connsiteY2" fmla="*/ 0 h 3463290"/>
              <a:gd name="connsiteX3" fmla="*/ 1614030 w 5977890"/>
              <a:gd name="connsiteY3" fmla="*/ 0 h 3463290"/>
              <a:gd name="connsiteX4" fmla="*/ 2211819 w 5977890"/>
              <a:gd name="connsiteY4" fmla="*/ 0 h 3463290"/>
              <a:gd name="connsiteX5" fmla="*/ 2869387 w 5977890"/>
              <a:gd name="connsiteY5" fmla="*/ 0 h 3463290"/>
              <a:gd name="connsiteX6" fmla="*/ 3526955 w 5977890"/>
              <a:gd name="connsiteY6" fmla="*/ 0 h 3463290"/>
              <a:gd name="connsiteX7" fmla="*/ 4244302 w 5977890"/>
              <a:gd name="connsiteY7" fmla="*/ 0 h 3463290"/>
              <a:gd name="connsiteX8" fmla="*/ 4961649 w 5977890"/>
              <a:gd name="connsiteY8" fmla="*/ 0 h 3463290"/>
              <a:gd name="connsiteX9" fmla="*/ 5977890 w 5977890"/>
              <a:gd name="connsiteY9" fmla="*/ 0 h 3463290"/>
              <a:gd name="connsiteX10" fmla="*/ 5977890 w 5977890"/>
              <a:gd name="connsiteY10" fmla="*/ 542582 h 3463290"/>
              <a:gd name="connsiteX11" fmla="*/ 5977890 w 5977890"/>
              <a:gd name="connsiteY11" fmla="*/ 1154430 h 3463290"/>
              <a:gd name="connsiteX12" fmla="*/ 5977890 w 5977890"/>
              <a:gd name="connsiteY12" fmla="*/ 1731645 h 3463290"/>
              <a:gd name="connsiteX13" fmla="*/ 5977890 w 5977890"/>
              <a:gd name="connsiteY13" fmla="*/ 2378126 h 3463290"/>
              <a:gd name="connsiteX14" fmla="*/ 5977890 w 5977890"/>
              <a:gd name="connsiteY14" fmla="*/ 2851442 h 3463290"/>
              <a:gd name="connsiteX15" fmla="*/ 5977890 w 5977890"/>
              <a:gd name="connsiteY15" fmla="*/ 3463290 h 3463290"/>
              <a:gd name="connsiteX16" fmla="*/ 5260543 w 5977890"/>
              <a:gd name="connsiteY16" fmla="*/ 3463290 h 3463290"/>
              <a:gd name="connsiteX17" fmla="*/ 4662754 w 5977890"/>
              <a:gd name="connsiteY17" fmla="*/ 3463290 h 3463290"/>
              <a:gd name="connsiteX18" fmla="*/ 4184523 w 5977890"/>
              <a:gd name="connsiteY18" fmla="*/ 3463290 h 3463290"/>
              <a:gd name="connsiteX19" fmla="*/ 3646513 w 5977890"/>
              <a:gd name="connsiteY19" fmla="*/ 3463290 h 3463290"/>
              <a:gd name="connsiteX20" fmla="*/ 2929166 w 5977890"/>
              <a:gd name="connsiteY20" fmla="*/ 3463290 h 3463290"/>
              <a:gd name="connsiteX21" fmla="*/ 2331377 w 5977890"/>
              <a:gd name="connsiteY21" fmla="*/ 3463290 h 3463290"/>
              <a:gd name="connsiteX22" fmla="*/ 1673809 w 5977890"/>
              <a:gd name="connsiteY22" fmla="*/ 3463290 h 3463290"/>
              <a:gd name="connsiteX23" fmla="*/ 1076020 w 5977890"/>
              <a:gd name="connsiteY23" fmla="*/ 3463290 h 3463290"/>
              <a:gd name="connsiteX24" fmla="*/ 0 w 5977890"/>
              <a:gd name="connsiteY24" fmla="*/ 3463290 h 3463290"/>
              <a:gd name="connsiteX25" fmla="*/ 0 w 5977890"/>
              <a:gd name="connsiteY25" fmla="*/ 2920708 h 3463290"/>
              <a:gd name="connsiteX26" fmla="*/ 0 w 5977890"/>
              <a:gd name="connsiteY26" fmla="*/ 2447392 h 3463290"/>
              <a:gd name="connsiteX27" fmla="*/ 0 w 5977890"/>
              <a:gd name="connsiteY27" fmla="*/ 1800911 h 3463290"/>
              <a:gd name="connsiteX28" fmla="*/ 0 w 5977890"/>
              <a:gd name="connsiteY28" fmla="*/ 1292962 h 3463290"/>
              <a:gd name="connsiteX29" fmla="*/ 0 w 5977890"/>
              <a:gd name="connsiteY29" fmla="*/ 750380 h 3463290"/>
              <a:gd name="connsiteX30" fmla="*/ 0 w 5977890"/>
              <a:gd name="connsiteY30" fmla="*/ 0 h 346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977890" h="3463290" extrusionOk="0">
                <a:moveTo>
                  <a:pt x="0" y="0"/>
                </a:moveTo>
                <a:cubicBezTo>
                  <a:pt x="171109" y="-24341"/>
                  <a:pt x="274686" y="10479"/>
                  <a:pt x="478231" y="0"/>
                </a:cubicBezTo>
                <a:cubicBezTo>
                  <a:pt x="681776" y="-10479"/>
                  <a:pt x="753235" y="15092"/>
                  <a:pt x="1016241" y="0"/>
                </a:cubicBezTo>
                <a:cubicBezTo>
                  <a:pt x="1279247" y="-15092"/>
                  <a:pt x="1463612" y="69171"/>
                  <a:pt x="1614030" y="0"/>
                </a:cubicBezTo>
                <a:cubicBezTo>
                  <a:pt x="1764448" y="-69171"/>
                  <a:pt x="2013519" y="18576"/>
                  <a:pt x="2211819" y="0"/>
                </a:cubicBezTo>
                <a:cubicBezTo>
                  <a:pt x="2410119" y="-18576"/>
                  <a:pt x="2681472" y="61479"/>
                  <a:pt x="2869387" y="0"/>
                </a:cubicBezTo>
                <a:cubicBezTo>
                  <a:pt x="3057302" y="-61479"/>
                  <a:pt x="3205655" y="49540"/>
                  <a:pt x="3526955" y="0"/>
                </a:cubicBezTo>
                <a:cubicBezTo>
                  <a:pt x="3848255" y="-49540"/>
                  <a:pt x="3928516" y="54708"/>
                  <a:pt x="4244302" y="0"/>
                </a:cubicBezTo>
                <a:cubicBezTo>
                  <a:pt x="4560088" y="-54708"/>
                  <a:pt x="4650512" y="33009"/>
                  <a:pt x="4961649" y="0"/>
                </a:cubicBezTo>
                <a:cubicBezTo>
                  <a:pt x="5272786" y="-33009"/>
                  <a:pt x="5644240" y="21491"/>
                  <a:pt x="5977890" y="0"/>
                </a:cubicBezTo>
                <a:cubicBezTo>
                  <a:pt x="5978363" y="265567"/>
                  <a:pt x="5965439" y="402770"/>
                  <a:pt x="5977890" y="542582"/>
                </a:cubicBezTo>
                <a:cubicBezTo>
                  <a:pt x="5990341" y="682394"/>
                  <a:pt x="5962431" y="949973"/>
                  <a:pt x="5977890" y="1154430"/>
                </a:cubicBezTo>
                <a:cubicBezTo>
                  <a:pt x="5993349" y="1358887"/>
                  <a:pt x="5965482" y="1498781"/>
                  <a:pt x="5977890" y="1731645"/>
                </a:cubicBezTo>
                <a:cubicBezTo>
                  <a:pt x="5990298" y="1964510"/>
                  <a:pt x="5937923" y="2232703"/>
                  <a:pt x="5977890" y="2378126"/>
                </a:cubicBezTo>
                <a:cubicBezTo>
                  <a:pt x="6017857" y="2523549"/>
                  <a:pt x="5964645" y="2647723"/>
                  <a:pt x="5977890" y="2851442"/>
                </a:cubicBezTo>
                <a:cubicBezTo>
                  <a:pt x="5991135" y="3055161"/>
                  <a:pt x="5926474" y="3340539"/>
                  <a:pt x="5977890" y="3463290"/>
                </a:cubicBezTo>
                <a:cubicBezTo>
                  <a:pt x="5661416" y="3475569"/>
                  <a:pt x="5441233" y="3413407"/>
                  <a:pt x="5260543" y="3463290"/>
                </a:cubicBezTo>
                <a:cubicBezTo>
                  <a:pt x="5079853" y="3513173"/>
                  <a:pt x="4891972" y="3419888"/>
                  <a:pt x="4662754" y="3463290"/>
                </a:cubicBezTo>
                <a:cubicBezTo>
                  <a:pt x="4433536" y="3506692"/>
                  <a:pt x="4301078" y="3406357"/>
                  <a:pt x="4184523" y="3463290"/>
                </a:cubicBezTo>
                <a:cubicBezTo>
                  <a:pt x="4067968" y="3520223"/>
                  <a:pt x="3815411" y="3440146"/>
                  <a:pt x="3646513" y="3463290"/>
                </a:cubicBezTo>
                <a:cubicBezTo>
                  <a:pt x="3477615" y="3486434"/>
                  <a:pt x="3213341" y="3432232"/>
                  <a:pt x="2929166" y="3463290"/>
                </a:cubicBezTo>
                <a:cubicBezTo>
                  <a:pt x="2644991" y="3494348"/>
                  <a:pt x="2566808" y="3395575"/>
                  <a:pt x="2331377" y="3463290"/>
                </a:cubicBezTo>
                <a:cubicBezTo>
                  <a:pt x="2095946" y="3531005"/>
                  <a:pt x="1992032" y="3418547"/>
                  <a:pt x="1673809" y="3463290"/>
                </a:cubicBezTo>
                <a:cubicBezTo>
                  <a:pt x="1355586" y="3508033"/>
                  <a:pt x="1247145" y="3397012"/>
                  <a:pt x="1076020" y="3463290"/>
                </a:cubicBezTo>
                <a:cubicBezTo>
                  <a:pt x="904895" y="3529568"/>
                  <a:pt x="376307" y="3432579"/>
                  <a:pt x="0" y="3463290"/>
                </a:cubicBezTo>
                <a:cubicBezTo>
                  <a:pt x="-14556" y="3195644"/>
                  <a:pt x="35937" y="3163263"/>
                  <a:pt x="0" y="2920708"/>
                </a:cubicBezTo>
                <a:cubicBezTo>
                  <a:pt x="-35937" y="2678153"/>
                  <a:pt x="46550" y="2544513"/>
                  <a:pt x="0" y="2447392"/>
                </a:cubicBezTo>
                <a:cubicBezTo>
                  <a:pt x="-46550" y="2350271"/>
                  <a:pt x="70565" y="2103265"/>
                  <a:pt x="0" y="1800911"/>
                </a:cubicBezTo>
                <a:cubicBezTo>
                  <a:pt x="-70565" y="1498557"/>
                  <a:pt x="23196" y="1544342"/>
                  <a:pt x="0" y="1292962"/>
                </a:cubicBezTo>
                <a:cubicBezTo>
                  <a:pt x="-23196" y="1041582"/>
                  <a:pt x="21447" y="979572"/>
                  <a:pt x="0" y="750380"/>
                </a:cubicBezTo>
                <a:cubicBezTo>
                  <a:pt x="-21447" y="521188"/>
                  <a:pt x="64571" y="305185"/>
                  <a:pt x="0" y="0"/>
                </a:cubicBezTo>
                <a:close/>
              </a:path>
            </a:pathLst>
          </a:custGeom>
          <a:noFill/>
          <a:ln w="28575">
            <a:solidFill>
              <a:srgbClr val="9900CC"/>
            </a:solidFill>
            <a:extLst>
              <a:ext uri="{C807C97D-BFC1-408E-A445-0C87EB9F89A2}">
                <ask:lineSketchStyleProps xmlns:ask="http://schemas.microsoft.com/office/drawing/2018/sketchyshapes" sd="12819740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642157D-4949-4576-91FD-A7C6E6A79B74}"/>
              </a:ext>
            </a:extLst>
          </p:cNvPr>
          <p:cNvSpPr/>
          <p:nvPr/>
        </p:nvSpPr>
        <p:spPr>
          <a:xfrm>
            <a:off x="5741670" y="1569720"/>
            <a:ext cx="6202680" cy="3722370"/>
          </a:xfrm>
          <a:custGeom>
            <a:avLst/>
            <a:gdLst>
              <a:gd name="connsiteX0" fmla="*/ 0 w 6202680"/>
              <a:gd name="connsiteY0" fmla="*/ 0 h 3722370"/>
              <a:gd name="connsiteX1" fmla="*/ 439826 w 6202680"/>
              <a:gd name="connsiteY1" fmla="*/ 0 h 3722370"/>
              <a:gd name="connsiteX2" fmla="*/ 817626 w 6202680"/>
              <a:gd name="connsiteY2" fmla="*/ 0 h 3722370"/>
              <a:gd name="connsiteX3" fmla="*/ 1505560 w 6202680"/>
              <a:gd name="connsiteY3" fmla="*/ 0 h 3722370"/>
              <a:gd name="connsiteX4" fmla="*/ 2007413 w 6202680"/>
              <a:gd name="connsiteY4" fmla="*/ 0 h 3722370"/>
              <a:gd name="connsiteX5" fmla="*/ 2509266 w 6202680"/>
              <a:gd name="connsiteY5" fmla="*/ 0 h 3722370"/>
              <a:gd name="connsiteX6" fmla="*/ 3073146 w 6202680"/>
              <a:gd name="connsiteY6" fmla="*/ 0 h 3722370"/>
              <a:gd name="connsiteX7" fmla="*/ 3637026 w 6202680"/>
              <a:gd name="connsiteY7" fmla="*/ 0 h 3722370"/>
              <a:gd name="connsiteX8" fmla="*/ 4138879 w 6202680"/>
              <a:gd name="connsiteY8" fmla="*/ 0 h 3722370"/>
              <a:gd name="connsiteX9" fmla="*/ 4640732 w 6202680"/>
              <a:gd name="connsiteY9" fmla="*/ 0 h 3722370"/>
              <a:gd name="connsiteX10" fmla="*/ 5328666 w 6202680"/>
              <a:gd name="connsiteY10" fmla="*/ 0 h 3722370"/>
              <a:gd name="connsiteX11" fmla="*/ 6202680 w 6202680"/>
              <a:gd name="connsiteY11" fmla="*/ 0 h 3722370"/>
              <a:gd name="connsiteX12" fmla="*/ 6202680 w 6202680"/>
              <a:gd name="connsiteY12" fmla="*/ 457320 h 3722370"/>
              <a:gd name="connsiteX13" fmla="*/ 6202680 w 6202680"/>
              <a:gd name="connsiteY13" fmla="*/ 914639 h 3722370"/>
              <a:gd name="connsiteX14" fmla="*/ 6202680 w 6202680"/>
              <a:gd name="connsiteY14" fmla="*/ 1371959 h 3722370"/>
              <a:gd name="connsiteX15" fmla="*/ 6202680 w 6202680"/>
              <a:gd name="connsiteY15" fmla="*/ 1792055 h 3722370"/>
              <a:gd name="connsiteX16" fmla="*/ 6202680 w 6202680"/>
              <a:gd name="connsiteY16" fmla="*/ 2361046 h 3722370"/>
              <a:gd name="connsiteX17" fmla="*/ 6202680 w 6202680"/>
              <a:gd name="connsiteY17" fmla="*/ 2930037 h 3722370"/>
              <a:gd name="connsiteX18" fmla="*/ 6202680 w 6202680"/>
              <a:gd name="connsiteY18" fmla="*/ 3722370 h 3722370"/>
              <a:gd name="connsiteX19" fmla="*/ 5576773 w 6202680"/>
              <a:gd name="connsiteY19" fmla="*/ 3722370 h 3722370"/>
              <a:gd name="connsiteX20" fmla="*/ 5198974 w 6202680"/>
              <a:gd name="connsiteY20" fmla="*/ 3722370 h 3722370"/>
              <a:gd name="connsiteX21" fmla="*/ 4635094 w 6202680"/>
              <a:gd name="connsiteY21" fmla="*/ 3722370 h 3722370"/>
              <a:gd name="connsiteX22" fmla="*/ 4257294 w 6202680"/>
              <a:gd name="connsiteY22" fmla="*/ 3722370 h 3722370"/>
              <a:gd name="connsiteX23" fmla="*/ 3631387 w 6202680"/>
              <a:gd name="connsiteY23" fmla="*/ 3722370 h 3722370"/>
              <a:gd name="connsiteX24" fmla="*/ 3067507 w 6202680"/>
              <a:gd name="connsiteY24" fmla="*/ 3722370 h 3722370"/>
              <a:gd name="connsiteX25" fmla="*/ 2627681 w 6202680"/>
              <a:gd name="connsiteY25" fmla="*/ 3722370 h 3722370"/>
              <a:gd name="connsiteX26" fmla="*/ 2187854 w 6202680"/>
              <a:gd name="connsiteY26" fmla="*/ 3722370 h 3722370"/>
              <a:gd name="connsiteX27" fmla="*/ 1748028 w 6202680"/>
              <a:gd name="connsiteY27" fmla="*/ 3722370 h 3722370"/>
              <a:gd name="connsiteX28" fmla="*/ 1122121 w 6202680"/>
              <a:gd name="connsiteY28" fmla="*/ 3722370 h 3722370"/>
              <a:gd name="connsiteX29" fmla="*/ 496214 w 6202680"/>
              <a:gd name="connsiteY29" fmla="*/ 3722370 h 3722370"/>
              <a:gd name="connsiteX30" fmla="*/ 0 w 6202680"/>
              <a:gd name="connsiteY30" fmla="*/ 3722370 h 3722370"/>
              <a:gd name="connsiteX31" fmla="*/ 0 w 6202680"/>
              <a:gd name="connsiteY31" fmla="*/ 3265050 h 3722370"/>
              <a:gd name="connsiteX32" fmla="*/ 0 w 6202680"/>
              <a:gd name="connsiteY32" fmla="*/ 2844954 h 3722370"/>
              <a:gd name="connsiteX33" fmla="*/ 0 w 6202680"/>
              <a:gd name="connsiteY33" fmla="*/ 2387634 h 3722370"/>
              <a:gd name="connsiteX34" fmla="*/ 0 w 6202680"/>
              <a:gd name="connsiteY34" fmla="*/ 1930315 h 3722370"/>
              <a:gd name="connsiteX35" fmla="*/ 0 w 6202680"/>
              <a:gd name="connsiteY35" fmla="*/ 1361324 h 3722370"/>
              <a:gd name="connsiteX36" fmla="*/ 0 w 6202680"/>
              <a:gd name="connsiteY36" fmla="*/ 755109 h 3722370"/>
              <a:gd name="connsiteX37" fmla="*/ 0 w 6202680"/>
              <a:gd name="connsiteY37" fmla="*/ 0 h 372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202680" h="3722370" extrusionOk="0">
                <a:moveTo>
                  <a:pt x="0" y="0"/>
                </a:moveTo>
                <a:cubicBezTo>
                  <a:pt x="91808" y="-44134"/>
                  <a:pt x="315676" y="35723"/>
                  <a:pt x="439826" y="0"/>
                </a:cubicBezTo>
                <a:cubicBezTo>
                  <a:pt x="563976" y="-35723"/>
                  <a:pt x="731807" y="18677"/>
                  <a:pt x="817626" y="0"/>
                </a:cubicBezTo>
                <a:cubicBezTo>
                  <a:pt x="903445" y="-18677"/>
                  <a:pt x="1274037" y="75055"/>
                  <a:pt x="1505560" y="0"/>
                </a:cubicBezTo>
                <a:cubicBezTo>
                  <a:pt x="1737083" y="-75055"/>
                  <a:pt x="1896066" y="18988"/>
                  <a:pt x="2007413" y="0"/>
                </a:cubicBezTo>
                <a:cubicBezTo>
                  <a:pt x="2118760" y="-18988"/>
                  <a:pt x="2380624" y="32027"/>
                  <a:pt x="2509266" y="0"/>
                </a:cubicBezTo>
                <a:cubicBezTo>
                  <a:pt x="2637908" y="-32027"/>
                  <a:pt x="2854687" y="22720"/>
                  <a:pt x="3073146" y="0"/>
                </a:cubicBezTo>
                <a:cubicBezTo>
                  <a:pt x="3291605" y="-22720"/>
                  <a:pt x="3463090" y="18635"/>
                  <a:pt x="3637026" y="0"/>
                </a:cubicBezTo>
                <a:cubicBezTo>
                  <a:pt x="3810962" y="-18635"/>
                  <a:pt x="3903522" y="49327"/>
                  <a:pt x="4138879" y="0"/>
                </a:cubicBezTo>
                <a:cubicBezTo>
                  <a:pt x="4374236" y="-49327"/>
                  <a:pt x="4538581" y="31764"/>
                  <a:pt x="4640732" y="0"/>
                </a:cubicBezTo>
                <a:cubicBezTo>
                  <a:pt x="4742883" y="-31764"/>
                  <a:pt x="5046986" y="40278"/>
                  <a:pt x="5328666" y="0"/>
                </a:cubicBezTo>
                <a:cubicBezTo>
                  <a:pt x="5610346" y="-40278"/>
                  <a:pt x="6008427" y="26517"/>
                  <a:pt x="6202680" y="0"/>
                </a:cubicBezTo>
                <a:cubicBezTo>
                  <a:pt x="6255683" y="215842"/>
                  <a:pt x="6180151" y="274357"/>
                  <a:pt x="6202680" y="457320"/>
                </a:cubicBezTo>
                <a:cubicBezTo>
                  <a:pt x="6225209" y="640283"/>
                  <a:pt x="6154900" y="781588"/>
                  <a:pt x="6202680" y="914639"/>
                </a:cubicBezTo>
                <a:cubicBezTo>
                  <a:pt x="6250460" y="1047690"/>
                  <a:pt x="6167908" y="1215170"/>
                  <a:pt x="6202680" y="1371959"/>
                </a:cubicBezTo>
                <a:cubicBezTo>
                  <a:pt x="6237452" y="1528748"/>
                  <a:pt x="6153083" y="1641957"/>
                  <a:pt x="6202680" y="1792055"/>
                </a:cubicBezTo>
                <a:cubicBezTo>
                  <a:pt x="6252277" y="1942153"/>
                  <a:pt x="6192062" y="2214259"/>
                  <a:pt x="6202680" y="2361046"/>
                </a:cubicBezTo>
                <a:cubicBezTo>
                  <a:pt x="6213298" y="2507833"/>
                  <a:pt x="6168606" y="2683289"/>
                  <a:pt x="6202680" y="2930037"/>
                </a:cubicBezTo>
                <a:cubicBezTo>
                  <a:pt x="6236754" y="3176785"/>
                  <a:pt x="6180549" y="3420983"/>
                  <a:pt x="6202680" y="3722370"/>
                </a:cubicBezTo>
                <a:cubicBezTo>
                  <a:pt x="6012264" y="3778343"/>
                  <a:pt x="5835223" y="3662763"/>
                  <a:pt x="5576773" y="3722370"/>
                </a:cubicBezTo>
                <a:cubicBezTo>
                  <a:pt x="5318323" y="3781977"/>
                  <a:pt x="5367053" y="3683673"/>
                  <a:pt x="5198974" y="3722370"/>
                </a:cubicBezTo>
                <a:cubicBezTo>
                  <a:pt x="5030895" y="3761067"/>
                  <a:pt x="4831655" y="3722338"/>
                  <a:pt x="4635094" y="3722370"/>
                </a:cubicBezTo>
                <a:cubicBezTo>
                  <a:pt x="4438533" y="3722402"/>
                  <a:pt x="4370301" y="3697150"/>
                  <a:pt x="4257294" y="3722370"/>
                </a:cubicBezTo>
                <a:cubicBezTo>
                  <a:pt x="4144287" y="3747590"/>
                  <a:pt x="3864544" y="3704957"/>
                  <a:pt x="3631387" y="3722370"/>
                </a:cubicBezTo>
                <a:cubicBezTo>
                  <a:pt x="3398230" y="3739783"/>
                  <a:pt x="3349047" y="3681695"/>
                  <a:pt x="3067507" y="3722370"/>
                </a:cubicBezTo>
                <a:cubicBezTo>
                  <a:pt x="2785967" y="3763045"/>
                  <a:pt x="2800127" y="3722023"/>
                  <a:pt x="2627681" y="3722370"/>
                </a:cubicBezTo>
                <a:cubicBezTo>
                  <a:pt x="2455235" y="3722717"/>
                  <a:pt x="2329365" y="3672746"/>
                  <a:pt x="2187854" y="3722370"/>
                </a:cubicBezTo>
                <a:cubicBezTo>
                  <a:pt x="2046343" y="3771994"/>
                  <a:pt x="1840820" y="3679038"/>
                  <a:pt x="1748028" y="3722370"/>
                </a:cubicBezTo>
                <a:cubicBezTo>
                  <a:pt x="1655236" y="3765702"/>
                  <a:pt x="1253723" y="3711569"/>
                  <a:pt x="1122121" y="3722370"/>
                </a:cubicBezTo>
                <a:cubicBezTo>
                  <a:pt x="990519" y="3733171"/>
                  <a:pt x="807921" y="3700429"/>
                  <a:pt x="496214" y="3722370"/>
                </a:cubicBezTo>
                <a:cubicBezTo>
                  <a:pt x="184507" y="3744311"/>
                  <a:pt x="145348" y="3709741"/>
                  <a:pt x="0" y="3722370"/>
                </a:cubicBezTo>
                <a:cubicBezTo>
                  <a:pt x="-21137" y="3508303"/>
                  <a:pt x="24595" y="3376199"/>
                  <a:pt x="0" y="3265050"/>
                </a:cubicBezTo>
                <a:cubicBezTo>
                  <a:pt x="-24595" y="3153901"/>
                  <a:pt x="33248" y="2994006"/>
                  <a:pt x="0" y="2844954"/>
                </a:cubicBezTo>
                <a:cubicBezTo>
                  <a:pt x="-33248" y="2695902"/>
                  <a:pt x="22574" y="2492714"/>
                  <a:pt x="0" y="2387634"/>
                </a:cubicBezTo>
                <a:cubicBezTo>
                  <a:pt x="-22574" y="2282554"/>
                  <a:pt x="25632" y="2080763"/>
                  <a:pt x="0" y="1930315"/>
                </a:cubicBezTo>
                <a:cubicBezTo>
                  <a:pt x="-25632" y="1779867"/>
                  <a:pt x="8487" y="1633300"/>
                  <a:pt x="0" y="1361324"/>
                </a:cubicBezTo>
                <a:cubicBezTo>
                  <a:pt x="-8487" y="1089348"/>
                  <a:pt x="8064" y="1007017"/>
                  <a:pt x="0" y="755109"/>
                </a:cubicBezTo>
                <a:cubicBezTo>
                  <a:pt x="-8064" y="503202"/>
                  <a:pt x="49214" y="322543"/>
                  <a:pt x="0" y="0"/>
                </a:cubicBezTo>
                <a:close/>
              </a:path>
            </a:pathLst>
          </a:custGeom>
          <a:noFill/>
          <a:ln w="28575">
            <a:solidFill>
              <a:srgbClr val="800080"/>
            </a:solidFill>
            <a:extLst>
              <a:ext uri="{C807C97D-BFC1-408E-A445-0C87EB9F89A2}">
                <ask:lineSketchStyleProps xmlns:ask="http://schemas.microsoft.com/office/drawing/2018/sketchyshapes" sd="14621476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D53D384-3E63-497E-9537-D06C6293BB26}"/>
              </a:ext>
            </a:extLst>
          </p:cNvPr>
          <p:cNvSpPr/>
          <p:nvPr/>
        </p:nvSpPr>
        <p:spPr>
          <a:xfrm>
            <a:off x="5616308" y="1455135"/>
            <a:ext cx="6442341" cy="3947730"/>
          </a:xfrm>
          <a:custGeom>
            <a:avLst/>
            <a:gdLst>
              <a:gd name="connsiteX0" fmla="*/ 0 w 6442341"/>
              <a:gd name="connsiteY0" fmla="*/ 0 h 3947730"/>
              <a:gd name="connsiteX1" fmla="*/ 392397 w 6442341"/>
              <a:gd name="connsiteY1" fmla="*/ 0 h 3947730"/>
              <a:gd name="connsiteX2" fmla="*/ 1042488 w 6442341"/>
              <a:gd name="connsiteY2" fmla="*/ 0 h 3947730"/>
              <a:gd name="connsiteX3" fmla="*/ 1434885 w 6442341"/>
              <a:gd name="connsiteY3" fmla="*/ 0 h 3947730"/>
              <a:gd name="connsiteX4" fmla="*/ 2084976 w 6442341"/>
              <a:gd name="connsiteY4" fmla="*/ 0 h 3947730"/>
              <a:gd name="connsiteX5" fmla="*/ 2735067 w 6442341"/>
              <a:gd name="connsiteY5" fmla="*/ 0 h 3947730"/>
              <a:gd name="connsiteX6" fmla="*/ 3385157 w 6442341"/>
              <a:gd name="connsiteY6" fmla="*/ 0 h 3947730"/>
              <a:gd name="connsiteX7" fmla="*/ 3777554 w 6442341"/>
              <a:gd name="connsiteY7" fmla="*/ 0 h 3947730"/>
              <a:gd name="connsiteX8" fmla="*/ 4298798 w 6442341"/>
              <a:gd name="connsiteY8" fmla="*/ 0 h 3947730"/>
              <a:gd name="connsiteX9" fmla="*/ 4691196 w 6442341"/>
              <a:gd name="connsiteY9" fmla="*/ 0 h 3947730"/>
              <a:gd name="connsiteX10" fmla="*/ 5341286 w 6442341"/>
              <a:gd name="connsiteY10" fmla="*/ 0 h 3947730"/>
              <a:gd name="connsiteX11" fmla="*/ 6442341 w 6442341"/>
              <a:gd name="connsiteY11" fmla="*/ 0 h 3947730"/>
              <a:gd name="connsiteX12" fmla="*/ 6442341 w 6442341"/>
              <a:gd name="connsiteY12" fmla="*/ 563961 h 3947730"/>
              <a:gd name="connsiteX13" fmla="*/ 6442341 w 6442341"/>
              <a:gd name="connsiteY13" fmla="*/ 1167400 h 3947730"/>
              <a:gd name="connsiteX14" fmla="*/ 6442341 w 6442341"/>
              <a:gd name="connsiteY14" fmla="*/ 1652407 h 3947730"/>
              <a:gd name="connsiteX15" fmla="*/ 6442341 w 6442341"/>
              <a:gd name="connsiteY15" fmla="*/ 2216368 h 3947730"/>
              <a:gd name="connsiteX16" fmla="*/ 6442341 w 6442341"/>
              <a:gd name="connsiteY16" fmla="*/ 2780330 h 3947730"/>
              <a:gd name="connsiteX17" fmla="*/ 6442341 w 6442341"/>
              <a:gd name="connsiteY17" fmla="*/ 3423246 h 3947730"/>
              <a:gd name="connsiteX18" fmla="*/ 6442341 w 6442341"/>
              <a:gd name="connsiteY18" fmla="*/ 3947730 h 3947730"/>
              <a:gd name="connsiteX19" fmla="*/ 5727827 w 6442341"/>
              <a:gd name="connsiteY19" fmla="*/ 3947730 h 3947730"/>
              <a:gd name="connsiteX20" fmla="*/ 5142159 w 6442341"/>
              <a:gd name="connsiteY20" fmla="*/ 3947730 h 3947730"/>
              <a:gd name="connsiteX21" fmla="*/ 4427645 w 6442341"/>
              <a:gd name="connsiteY21" fmla="*/ 3947730 h 3947730"/>
              <a:gd name="connsiteX22" fmla="*/ 3777554 w 6442341"/>
              <a:gd name="connsiteY22" fmla="*/ 3947730 h 3947730"/>
              <a:gd name="connsiteX23" fmla="*/ 3063040 w 6442341"/>
              <a:gd name="connsiteY23" fmla="*/ 3947730 h 3947730"/>
              <a:gd name="connsiteX24" fmla="*/ 2477373 w 6442341"/>
              <a:gd name="connsiteY24" fmla="*/ 3947730 h 3947730"/>
              <a:gd name="connsiteX25" fmla="*/ 1891706 w 6442341"/>
              <a:gd name="connsiteY25" fmla="*/ 3947730 h 3947730"/>
              <a:gd name="connsiteX26" fmla="*/ 1434885 w 6442341"/>
              <a:gd name="connsiteY26" fmla="*/ 3947730 h 3947730"/>
              <a:gd name="connsiteX27" fmla="*/ 913641 w 6442341"/>
              <a:gd name="connsiteY27" fmla="*/ 3947730 h 3947730"/>
              <a:gd name="connsiteX28" fmla="*/ 521244 w 6442341"/>
              <a:gd name="connsiteY28" fmla="*/ 3947730 h 3947730"/>
              <a:gd name="connsiteX29" fmla="*/ 0 w 6442341"/>
              <a:gd name="connsiteY29" fmla="*/ 3947730 h 3947730"/>
              <a:gd name="connsiteX30" fmla="*/ 0 w 6442341"/>
              <a:gd name="connsiteY30" fmla="*/ 3423246 h 3947730"/>
              <a:gd name="connsiteX31" fmla="*/ 0 w 6442341"/>
              <a:gd name="connsiteY31" fmla="*/ 2780330 h 3947730"/>
              <a:gd name="connsiteX32" fmla="*/ 0 w 6442341"/>
              <a:gd name="connsiteY32" fmla="*/ 2216368 h 3947730"/>
              <a:gd name="connsiteX33" fmla="*/ 0 w 6442341"/>
              <a:gd name="connsiteY33" fmla="*/ 1612930 h 3947730"/>
              <a:gd name="connsiteX34" fmla="*/ 0 w 6442341"/>
              <a:gd name="connsiteY34" fmla="*/ 1127923 h 3947730"/>
              <a:gd name="connsiteX35" fmla="*/ 0 w 6442341"/>
              <a:gd name="connsiteY35" fmla="*/ 603439 h 3947730"/>
              <a:gd name="connsiteX36" fmla="*/ 0 w 6442341"/>
              <a:gd name="connsiteY36" fmla="*/ 0 h 394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442341" h="3947730" extrusionOk="0">
                <a:moveTo>
                  <a:pt x="0" y="0"/>
                </a:moveTo>
                <a:cubicBezTo>
                  <a:pt x="108257" y="-39734"/>
                  <a:pt x="303693" y="32114"/>
                  <a:pt x="392397" y="0"/>
                </a:cubicBezTo>
                <a:cubicBezTo>
                  <a:pt x="481101" y="-32114"/>
                  <a:pt x="781552" y="71427"/>
                  <a:pt x="1042488" y="0"/>
                </a:cubicBezTo>
                <a:cubicBezTo>
                  <a:pt x="1303424" y="-71427"/>
                  <a:pt x="1263277" y="16689"/>
                  <a:pt x="1434885" y="0"/>
                </a:cubicBezTo>
                <a:cubicBezTo>
                  <a:pt x="1606493" y="-16689"/>
                  <a:pt x="1908131" y="70117"/>
                  <a:pt x="2084976" y="0"/>
                </a:cubicBezTo>
                <a:cubicBezTo>
                  <a:pt x="2261821" y="-70117"/>
                  <a:pt x="2589499" y="69279"/>
                  <a:pt x="2735067" y="0"/>
                </a:cubicBezTo>
                <a:cubicBezTo>
                  <a:pt x="2880635" y="-69279"/>
                  <a:pt x="3175022" y="39439"/>
                  <a:pt x="3385157" y="0"/>
                </a:cubicBezTo>
                <a:cubicBezTo>
                  <a:pt x="3595292" y="-39439"/>
                  <a:pt x="3693607" y="11582"/>
                  <a:pt x="3777554" y="0"/>
                </a:cubicBezTo>
                <a:cubicBezTo>
                  <a:pt x="3861501" y="-11582"/>
                  <a:pt x="4186364" y="47337"/>
                  <a:pt x="4298798" y="0"/>
                </a:cubicBezTo>
                <a:cubicBezTo>
                  <a:pt x="4411232" y="-47337"/>
                  <a:pt x="4593516" y="20490"/>
                  <a:pt x="4691196" y="0"/>
                </a:cubicBezTo>
                <a:cubicBezTo>
                  <a:pt x="4788876" y="-20490"/>
                  <a:pt x="5203401" y="372"/>
                  <a:pt x="5341286" y="0"/>
                </a:cubicBezTo>
                <a:cubicBezTo>
                  <a:pt x="5479171" y="-372"/>
                  <a:pt x="6004200" y="84385"/>
                  <a:pt x="6442341" y="0"/>
                </a:cubicBezTo>
                <a:cubicBezTo>
                  <a:pt x="6502425" y="281389"/>
                  <a:pt x="6398406" y="450637"/>
                  <a:pt x="6442341" y="563961"/>
                </a:cubicBezTo>
                <a:cubicBezTo>
                  <a:pt x="6486276" y="677285"/>
                  <a:pt x="6407895" y="982222"/>
                  <a:pt x="6442341" y="1167400"/>
                </a:cubicBezTo>
                <a:cubicBezTo>
                  <a:pt x="6476787" y="1352578"/>
                  <a:pt x="6423203" y="1555226"/>
                  <a:pt x="6442341" y="1652407"/>
                </a:cubicBezTo>
                <a:cubicBezTo>
                  <a:pt x="6461479" y="1749588"/>
                  <a:pt x="6409715" y="1995641"/>
                  <a:pt x="6442341" y="2216368"/>
                </a:cubicBezTo>
                <a:cubicBezTo>
                  <a:pt x="6474967" y="2437095"/>
                  <a:pt x="6379702" y="2539113"/>
                  <a:pt x="6442341" y="2780330"/>
                </a:cubicBezTo>
                <a:cubicBezTo>
                  <a:pt x="6504980" y="3021547"/>
                  <a:pt x="6429572" y="3241236"/>
                  <a:pt x="6442341" y="3423246"/>
                </a:cubicBezTo>
                <a:cubicBezTo>
                  <a:pt x="6455110" y="3605256"/>
                  <a:pt x="6432685" y="3694430"/>
                  <a:pt x="6442341" y="3947730"/>
                </a:cubicBezTo>
                <a:cubicBezTo>
                  <a:pt x="6103063" y="4015897"/>
                  <a:pt x="5967576" y="3890561"/>
                  <a:pt x="5727827" y="3947730"/>
                </a:cubicBezTo>
                <a:cubicBezTo>
                  <a:pt x="5488078" y="4004899"/>
                  <a:pt x="5344830" y="3883106"/>
                  <a:pt x="5142159" y="3947730"/>
                </a:cubicBezTo>
                <a:cubicBezTo>
                  <a:pt x="4939488" y="4012354"/>
                  <a:pt x="4693610" y="3935003"/>
                  <a:pt x="4427645" y="3947730"/>
                </a:cubicBezTo>
                <a:cubicBezTo>
                  <a:pt x="4161680" y="3960457"/>
                  <a:pt x="4092884" y="3919430"/>
                  <a:pt x="3777554" y="3947730"/>
                </a:cubicBezTo>
                <a:cubicBezTo>
                  <a:pt x="3462224" y="3976030"/>
                  <a:pt x="3331674" y="3871153"/>
                  <a:pt x="3063040" y="3947730"/>
                </a:cubicBezTo>
                <a:cubicBezTo>
                  <a:pt x="2794406" y="4024307"/>
                  <a:pt x="2748906" y="3926666"/>
                  <a:pt x="2477373" y="3947730"/>
                </a:cubicBezTo>
                <a:cubicBezTo>
                  <a:pt x="2205840" y="3968794"/>
                  <a:pt x="2029950" y="3891210"/>
                  <a:pt x="1891706" y="3947730"/>
                </a:cubicBezTo>
                <a:cubicBezTo>
                  <a:pt x="1753462" y="4004250"/>
                  <a:pt x="1614511" y="3906679"/>
                  <a:pt x="1434885" y="3947730"/>
                </a:cubicBezTo>
                <a:cubicBezTo>
                  <a:pt x="1255259" y="3988781"/>
                  <a:pt x="1157267" y="3899990"/>
                  <a:pt x="913641" y="3947730"/>
                </a:cubicBezTo>
                <a:cubicBezTo>
                  <a:pt x="670015" y="3995470"/>
                  <a:pt x="623695" y="3920439"/>
                  <a:pt x="521244" y="3947730"/>
                </a:cubicBezTo>
                <a:cubicBezTo>
                  <a:pt x="418793" y="3975021"/>
                  <a:pt x="140510" y="3914400"/>
                  <a:pt x="0" y="3947730"/>
                </a:cubicBezTo>
                <a:cubicBezTo>
                  <a:pt x="-17745" y="3686707"/>
                  <a:pt x="25071" y="3568456"/>
                  <a:pt x="0" y="3423246"/>
                </a:cubicBezTo>
                <a:cubicBezTo>
                  <a:pt x="-25071" y="3278036"/>
                  <a:pt x="28785" y="3009717"/>
                  <a:pt x="0" y="2780330"/>
                </a:cubicBezTo>
                <a:cubicBezTo>
                  <a:pt x="-28785" y="2550943"/>
                  <a:pt x="22972" y="2393329"/>
                  <a:pt x="0" y="2216368"/>
                </a:cubicBezTo>
                <a:cubicBezTo>
                  <a:pt x="-22972" y="2039407"/>
                  <a:pt x="70780" y="1823723"/>
                  <a:pt x="0" y="1612930"/>
                </a:cubicBezTo>
                <a:cubicBezTo>
                  <a:pt x="-70780" y="1402137"/>
                  <a:pt x="57526" y="1330607"/>
                  <a:pt x="0" y="1127923"/>
                </a:cubicBezTo>
                <a:cubicBezTo>
                  <a:pt x="-57526" y="925239"/>
                  <a:pt x="14024" y="788932"/>
                  <a:pt x="0" y="603439"/>
                </a:cubicBezTo>
                <a:cubicBezTo>
                  <a:pt x="-14024" y="417946"/>
                  <a:pt x="63429" y="200316"/>
                  <a:pt x="0" y="0"/>
                </a:cubicBezTo>
                <a:close/>
              </a:path>
            </a:pathLst>
          </a:custGeom>
          <a:noFill/>
          <a:ln w="28575">
            <a:solidFill>
              <a:srgbClr val="660066"/>
            </a:solidFill>
            <a:extLst>
              <a:ext uri="{C807C97D-BFC1-408E-A445-0C87EB9F89A2}">
                <ask:lineSketchStyleProps xmlns:ask="http://schemas.microsoft.com/office/drawing/2018/sketchyshapes" sd="22376070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77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34FE436-DB8B-40F3-8755-F2B7EDFBC9AD}"/>
              </a:ext>
            </a:extLst>
          </p:cNvPr>
          <p:cNvSpPr/>
          <p:nvPr/>
        </p:nvSpPr>
        <p:spPr>
          <a:xfrm>
            <a:off x="1" y="0"/>
            <a:ext cx="1703070" cy="6858000"/>
          </a:xfrm>
          <a:prstGeom prst="rect">
            <a:avLst/>
          </a:prstGeom>
          <a:gradFill flip="none" rotWithShape="1">
            <a:gsLst>
              <a:gs pos="93000">
                <a:srgbClr val="9900CC"/>
              </a:gs>
              <a:gs pos="49000">
                <a:srgbClr val="800080"/>
              </a:gs>
              <a:gs pos="0">
                <a:srgbClr val="002060"/>
              </a:gs>
              <a:gs pos="29000">
                <a:srgbClr val="660066"/>
              </a:gs>
              <a:gs pos="67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1BCA9A5-0FFA-4873-9A40-723B420459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64" t="7650" r="8024" b="31667"/>
          <a:stretch/>
        </p:blipFill>
        <p:spPr>
          <a:xfrm>
            <a:off x="7651316" y="666000"/>
            <a:ext cx="4540684" cy="6192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4E051F0-AD5A-4474-B4B8-78BCF1638416}"/>
              </a:ext>
            </a:extLst>
          </p:cNvPr>
          <p:cNvSpPr txBox="1"/>
          <p:nvPr/>
        </p:nvSpPr>
        <p:spPr>
          <a:xfrm rot="16200000">
            <a:off x="-2106245" y="3013501"/>
            <a:ext cx="66436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Tubuli</a:t>
            </a:r>
            <a:r>
              <a:rPr lang="cs-CZ" sz="4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seminiferi</a:t>
            </a:r>
            <a:r>
              <a:rPr lang="cs-CZ" sz="4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contorti</a:t>
            </a:r>
            <a:r>
              <a:rPr lang="cs-CZ" sz="4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3D2A156-9C55-4451-972D-6C5294B265FC}"/>
              </a:ext>
            </a:extLst>
          </p:cNvPr>
          <p:cNvSpPr txBox="1"/>
          <p:nvPr/>
        </p:nvSpPr>
        <p:spPr>
          <a:xfrm>
            <a:off x="2114550" y="308610"/>
            <a:ext cx="474345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Stavba </a:t>
            </a:r>
            <a:r>
              <a:rPr lang="cs-CZ" sz="2400" b="1" i="1" dirty="0" err="1"/>
              <a:t>tubuli</a:t>
            </a:r>
            <a:r>
              <a:rPr lang="cs-CZ" sz="2400" b="1" i="1" dirty="0"/>
              <a:t> </a:t>
            </a:r>
            <a:r>
              <a:rPr lang="cs-CZ" sz="2400" b="1" i="1" dirty="0" err="1"/>
              <a:t>seminiferi</a:t>
            </a:r>
            <a:r>
              <a:rPr lang="cs-CZ" sz="2400" b="1" i="1" dirty="0"/>
              <a:t> </a:t>
            </a:r>
            <a:r>
              <a:rPr lang="cs-CZ" sz="2400" b="1" i="1" dirty="0" err="1"/>
              <a:t>contorti</a:t>
            </a:r>
            <a:endParaRPr lang="cs-CZ" sz="2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uvnitř spermatogeneze – vývoj mužských pohlavních buněk – dělení, dozrávání, tvarové změny, diferenciace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zevně vrstva vaziva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vnitřní okraj </a:t>
            </a:r>
            <a:r>
              <a:rPr lang="cs-CZ" sz="2000" dirty="0" err="1"/>
              <a:t>myoidní</a:t>
            </a:r>
            <a:r>
              <a:rPr lang="cs-CZ" sz="2000" dirty="0"/>
              <a:t> buňky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i="1" dirty="0"/>
              <a:t>lamina </a:t>
            </a:r>
            <a:r>
              <a:rPr lang="cs-CZ" sz="2000" i="1" dirty="0" err="1"/>
              <a:t>basalis</a:t>
            </a:r>
            <a:r>
              <a:rPr lang="cs-CZ" sz="2000" i="1" dirty="0"/>
              <a:t> </a:t>
            </a:r>
            <a:r>
              <a:rPr lang="cs-CZ" sz="2000" dirty="0"/>
              <a:t>se zárodečným semenotvorným epitelem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 err="1"/>
              <a:t>spermiogenní</a:t>
            </a:r>
            <a:r>
              <a:rPr lang="cs-CZ" sz="2000" b="1" dirty="0"/>
              <a:t> epitel </a:t>
            </a:r>
            <a:r>
              <a:rPr lang="cs-CZ" sz="2000" dirty="0"/>
              <a:t>– buňky postupují od </a:t>
            </a:r>
            <a:r>
              <a:rPr lang="cs-CZ" sz="2000" i="1" dirty="0"/>
              <a:t>lamina </a:t>
            </a:r>
            <a:r>
              <a:rPr lang="cs-CZ" sz="2000" i="1" dirty="0" err="1"/>
              <a:t>basalis</a:t>
            </a:r>
            <a:r>
              <a:rPr lang="cs-CZ" sz="2000" i="1" dirty="0"/>
              <a:t> </a:t>
            </a:r>
            <a:r>
              <a:rPr lang="cs-CZ" sz="2000" dirty="0"/>
              <a:t>do lumen tubulu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podpůrné </a:t>
            </a:r>
            <a:r>
              <a:rPr lang="cs-CZ" sz="2000" b="1" dirty="0" err="1"/>
              <a:t>Sertoliho</a:t>
            </a:r>
            <a:r>
              <a:rPr lang="cs-CZ" sz="2000" b="1" dirty="0"/>
              <a:t> buňky </a:t>
            </a:r>
            <a:r>
              <a:rPr lang="cs-CZ" sz="2000" dirty="0"/>
              <a:t>– ochranné a výživné prostředí, probíhá v nich </a:t>
            </a:r>
            <a:r>
              <a:rPr lang="cs-CZ" sz="2000" dirty="0" err="1"/>
              <a:t>spermiohistogeneze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mezi kanálky </a:t>
            </a:r>
            <a:r>
              <a:rPr lang="cs-CZ" sz="2000" b="1" dirty="0"/>
              <a:t>vmezeřená tkáň </a:t>
            </a:r>
            <a:r>
              <a:rPr lang="cs-CZ" sz="2000" dirty="0"/>
              <a:t>– vazivo, žírné buňky, makrofágy, a hlavně </a:t>
            </a:r>
            <a:r>
              <a:rPr lang="cs-CZ" sz="2000" b="1" dirty="0" err="1"/>
              <a:t>Leydigovy</a:t>
            </a:r>
            <a:r>
              <a:rPr lang="cs-CZ" sz="2000" b="1" dirty="0"/>
              <a:t> buňky </a:t>
            </a:r>
            <a:r>
              <a:rPr lang="cs-CZ" sz="2000" dirty="0"/>
              <a:t>– enzymy syntetizující hormony, nejdůležitější testosteron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B31BC0B-17DD-4AF6-8848-FD2EAFA73109}"/>
              </a:ext>
            </a:extLst>
          </p:cNvPr>
          <p:cNvCxnSpPr/>
          <p:nvPr/>
        </p:nvCxnSpPr>
        <p:spPr>
          <a:xfrm>
            <a:off x="7132320" y="3634740"/>
            <a:ext cx="1737360" cy="1565910"/>
          </a:xfrm>
          <a:prstGeom prst="straightConnector1">
            <a:avLst/>
          </a:prstGeom>
          <a:ln w="5715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9741ED06-6CA6-41EA-A139-86D611DC358E}"/>
              </a:ext>
            </a:extLst>
          </p:cNvPr>
          <p:cNvCxnSpPr/>
          <p:nvPr/>
        </p:nvCxnSpPr>
        <p:spPr>
          <a:xfrm>
            <a:off x="7376996" y="2440305"/>
            <a:ext cx="1737360" cy="1565910"/>
          </a:xfrm>
          <a:prstGeom prst="straightConnector1">
            <a:avLst/>
          </a:prstGeom>
          <a:ln w="5715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60D7F9F1-BCBD-4F22-9F0C-ACFE6ED0FE1D}"/>
              </a:ext>
            </a:extLst>
          </p:cNvPr>
          <p:cNvCxnSpPr>
            <a:cxnSpLocks/>
          </p:cNvCxnSpPr>
          <p:nvPr/>
        </p:nvCxnSpPr>
        <p:spPr>
          <a:xfrm>
            <a:off x="10946130" y="4006215"/>
            <a:ext cx="0" cy="1853611"/>
          </a:xfrm>
          <a:prstGeom prst="straightConnector1">
            <a:avLst/>
          </a:prstGeom>
          <a:ln w="57150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81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34FE436-DB8B-40F3-8755-F2B7EDFBC9AD}"/>
              </a:ext>
            </a:extLst>
          </p:cNvPr>
          <p:cNvSpPr/>
          <p:nvPr/>
        </p:nvSpPr>
        <p:spPr>
          <a:xfrm>
            <a:off x="1" y="0"/>
            <a:ext cx="1703070" cy="6858000"/>
          </a:xfrm>
          <a:prstGeom prst="rect">
            <a:avLst/>
          </a:prstGeom>
          <a:gradFill flip="none" rotWithShape="1">
            <a:gsLst>
              <a:gs pos="93000">
                <a:srgbClr val="9900CC"/>
              </a:gs>
              <a:gs pos="49000">
                <a:srgbClr val="800080"/>
              </a:gs>
              <a:gs pos="0">
                <a:srgbClr val="002060"/>
              </a:gs>
              <a:gs pos="29000">
                <a:srgbClr val="660066"/>
              </a:gs>
              <a:gs pos="67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F9C476-1711-471C-A9DA-AD9C43CF8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09" t="32500" r="16618" b="28333"/>
          <a:stretch/>
        </p:blipFill>
        <p:spPr>
          <a:xfrm>
            <a:off x="7703820" y="1520190"/>
            <a:ext cx="3996932" cy="4212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FF195FF-CBA8-4E96-9A46-EDDB81D226DA}"/>
              </a:ext>
            </a:extLst>
          </p:cNvPr>
          <p:cNvSpPr txBox="1"/>
          <p:nvPr/>
        </p:nvSpPr>
        <p:spPr>
          <a:xfrm rot="16200000">
            <a:off x="-2106245" y="3013501"/>
            <a:ext cx="66436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Spermatogeneze</a:t>
            </a:r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3E2F48A-05E9-45D1-8C34-D1630C1FBB40}"/>
              </a:ext>
            </a:extLst>
          </p:cNvPr>
          <p:cNvSpPr txBox="1"/>
          <p:nvPr/>
        </p:nvSpPr>
        <p:spPr>
          <a:xfrm>
            <a:off x="2214390" y="231354"/>
            <a:ext cx="532114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Spermatogeneze</a:t>
            </a:r>
          </a:p>
          <a:p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/>
              <a:t>spermiocytogeneze</a:t>
            </a:r>
            <a:r>
              <a:rPr lang="cs-CZ" sz="2000" dirty="0"/>
              <a:t> – množení, růst a zrání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/>
              <a:t>spermiohistogeneze</a:t>
            </a:r>
            <a:r>
              <a:rPr lang="cs-CZ" sz="2000" dirty="0"/>
              <a:t> – u spermatid – přeskupení organel, tvarové změny, růst bičíku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semenotvorné kanálky varlete pohlavně zralého muže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ze </a:t>
            </a:r>
            <a:r>
              <a:rPr lang="cs-CZ" sz="2000" b="1" dirty="0"/>
              <a:t>spermatogonií</a:t>
            </a:r>
            <a:r>
              <a:rPr lang="cs-CZ" sz="2000" dirty="0"/>
              <a:t> (diploidní počet chromozomů) na lamina </a:t>
            </a:r>
            <a:r>
              <a:rPr lang="cs-CZ" sz="2000" dirty="0" err="1"/>
              <a:t>basalis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mitotickým dělením </a:t>
            </a:r>
            <a:r>
              <a:rPr lang="cs-CZ" sz="2000" dirty="0"/>
              <a:t>– kmenové buňky a </a:t>
            </a:r>
            <a:r>
              <a:rPr lang="cs-CZ" sz="2000" b="1" dirty="0"/>
              <a:t>spermatocyty I. řádu </a:t>
            </a:r>
            <a:r>
              <a:rPr lang="cs-CZ" sz="2000" dirty="0"/>
              <a:t>(2n)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spermatocyty I. řádu vstupují do prvního redukčního </a:t>
            </a:r>
            <a:r>
              <a:rPr lang="cs-CZ" sz="2000" b="1" dirty="0"/>
              <a:t>meiotického dělení </a:t>
            </a:r>
            <a:r>
              <a:rPr lang="cs-CZ" sz="2000" dirty="0"/>
              <a:t>– </a:t>
            </a:r>
            <a:r>
              <a:rPr lang="cs-CZ" sz="2000" b="1" dirty="0"/>
              <a:t>spermatocyty II. řádu </a:t>
            </a:r>
            <a:r>
              <a:rPr lang="cs-CZ" sz="2000" dirty="0"/>
              <a:t>(1n)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druhé </a:t>
            </a:r>
            <a:r>
              <a:rPr lang="cs-CZ" sz="2000" b="1" dirty="0"/>
              <a:t>meiotické dělení </a:t>
            </a:r>
            <a:r>
              <a:rPr lang="cs-CZ" sz="2000" dirty="0"/>
              <a:t>– </a:t>
            </a:r>
            <a:r>
              <a:rPr lang="cs-CZ" sz="2000" b="1" dirty="0"/>
              <a:t>spermatidy</a:t>
            </a:r>
            <a:r>
              <a:rPr lang="cs-CZ" sz="2000" dirty="0"/>
              <a:t> (1n)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err="1"/>
              <a:t>spermiohistogeneze</a:t>
            </a:r>
            <a:r>
              <a:rPr lang="cs-CZ" sz="2000" dirty="0"/>
              <a:t> – 4 rovnocenné </a:t>
            </a:r>
            <a:r>
              <a:rPr lang="cs-CZ" sz="2000" b="1" dirty="0"/>
              <a:t>spermie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64 – 72 dní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Sertoliho</a:t>
            </a:r>
            <a:r>
              <a:rPr lang="cs-CZ" sz="2000" dirty="0"/>
              <a:t> buňky, testosteron, folikuly stimulující hormon</a:t>
            </a:r>
          </a:p>
        </p:txBody>
      </p:sp>
    </p:spTree>
    <p:extLst>
      <p:ext uri="{BB962C8B-B14F-4D97-AF65-F5344CB8AC3E}">
        <p14:creationId xmlns:p14="http://schemas.microsoft.com/office/powerpoint/2010/main" val="18623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34FE436-DB8B-40F3-8755-F2B7EDFBC9AD}"/>
              </a:ext>
            </a:extLst>
          </p:cNvPr>
          <p:cNvSpPr/>
          <p:nvPr/>
        </p:nvSpPr>
        <p:spPr>
          <a:xfrm>
            <a:off x="1" y="0"/>
            <a:ext cx="1703070" cy="6858000"/>
          </a:xfrm>
          <a:prstGeom prst="rect">
            <a:avLst/>
          </a:prstGeom>
          <a:gradFill flip="none" rotWithShape="1">
            <a:gsLst>
              <a:gs pos="93000">
                <a:srgbClr val="9900CC"/>
              </a:gs>
              <a:gs pos="49000">
                <a:srgbClr val="800080"/>
              </a:gs>
              <a:gs pos="0">
                <a:srgbClr val="002060"/>
              </a:gs>
              <a:gs pos="29000">
                <a:srgbClr val="660066"/>
              </a:gs>
              <a:gs pos="67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sestup">
            <a:hlinkClick r:id="" action="ppaction://media"/>
            <a:extLst>
              <a:ext uri="{FF2B5EF4-FFF2-40B4-BE49-F238E27FC236}">
                <a16:creationId xmlns:a16="http://schemas.microsoft.com/office/drawing/2014/main" id="{77D39225-9CAE-4129-BBDE-B371AC8D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79899" y="675699"/>
            <a:ext cx="4512000" cy="3384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A621A3F-3EAE-4926-812C-2A6F9F7886E6}"/>
              </a:ext>
            </a:extLst>
          </p:cNvPr>
          <p:cNvSpPr txBox="1"/>
          <p:nvPr/>
        </p:nvSpPr>
        <p:spPr>
          <a:xfrm rot="16200000">
            <a:off x="-2106245" y="3013501"/>
            <a:ext cx="66436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Sestup varlete</a:t>
            </a:r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709D03-5ADA-4FCB-AD5E-35F97FBB61E7}"/>
              </a:ext>
            </a:extLst>
          </p:cNvPr>
          <p:cNvSpPr txBox="1"/>
          <p:nvPr/>
        </p:nvSpPr>
        <p:spPr>
          <a:xfrm>
            <a:off x="2247442" y="253388"/>
            <a:ext cx="398810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Sestup varlete – </a:t>
            </a:r>
            <a:r>
              <a:rPr lang="cs-CZ" sz="2400" b="1" dirty="0" err="1"/>
              <a:t>descensus</a:t>
            </a:r>
            <a:r>
              <a:rPr lang="cs-CZ" sz="2400" b="1" dirty="0"/>
              <a:t> </a:t>
            </a:r>
            <a:r>
              <a:rPr lang="cs-CZ" sz="2400" b="1" dirty="0" err="1"/>
              <a:t>testium</a:t>
            </a:r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během embryonálního vývoje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varle v dutině břišní </a:t>
            </a:r>
            <a:r>
              <a:rPr lang="cs-CZ" sz="2000" dirty="0" err="1"/>
              <a:t>retroperitoneálně</a:t>
            </a:r>
            <a:r>
              <a:rPr lang="cs-CZ" sz="2000" dirty="0"/>
              <a:t> (L1 – L2)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sestup kaudálně – </a:t>
            </a:r>
            <a:r>
              <a:rPr lang="cs-CZ" sz="2000" b="1" i="1" dirty="0" err="1"/>
              <a:t>fossa</a:t>
            </a:r>
            <a:r>
              <a:rPr lang="cs-CZ" sz="2000" b="1" i="1" dirty="0"/>
              <a:t> </a:t>
            </a:r>
            <a:r>
              <a:rPr lang="cs-CZ" sz="2000" b="1" i="1" dirty="0" err="1"/>
              <a:t>iliaca</a:t>
            </a:r>
            <a:r>
              <a:rPr lang="cs-CZ" sz="2000" b="1" i="1" dirty="0"/>
              <a:t> </a:t>
            </a:r>
            <a:r>
              <a:rPr lang="cs-CZ" sz="2000" dirty="0"/>
              <a:t>– tříselný kanál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do </a:t>
            </a:r>
            <a:r>
              <a:rPr lang="cs-CZ" sz="2000" b="1" i="1" dirty="0" err="1"/>
              <a:t>canalis</a:t>
            </a:r>
            <a:r>
              <a:rPr lang="cs-CZ" sz="2000" b="1" i="1" dirty="0"/>
              <a:t> </a:t>
            </a:r>
            <a:r>
              <a:rPr lang="cs-CZ" sz="2000" b="1" i="1" dirty="0" err="1"/>
              <a:t>inguinalis</a:t>
            </a:r>
            <a:r>
              <a:rPr lang="cs-CZ" sz="2000" b="1" i="1" dirty="0"/>
              <a:t> </a:t>
            </a:r>
            <a:r>
              <a:rPr lang="cs-CZ" sz="2000" dirty="0"/>
              <a:t>se vsouvá </a:t>
            </a:r>
            <a:r>
              <a:rPr lang="cs-CZ" sz="2000" b="1" i="1" dirty="0" err="1"/>
              <a:t>processus</a:t>
            </a:r>
            <a:r>
              <a:rPr lang="cs-CZ" sz="2000" b="1" i="1" dirty="0"/>
              <a:t> vaginalis </a:t>
            </a:r>
            <a:r>
              <a:rPr lang="cs-CZ" sz="2000" b="1" i="1" dirty="0" err="1"/>
              <a:t>peritonaei</a:t>
            </a:r>
            <a:r>
              <a:rPr lang="cs-CZ" sz="2000" dirty="0"/>
              <a:t> – až do skrota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i="1" dirty="0" err="1"/>
              <a:t>epiorchium</a:t>
            </a:r>
            <a:endParaRPr lang="cs-CZ" sz="2000" b="1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i="1" dirty="0" err="1"/>
              <a:t>periorchium</a:t>
            </a:r>
            <a:endParaRPr lang="cs-CZ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dva mechanismy sestupu: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i="1" dirty="0" err="1"/>
              <a:t>gubernaculum</a:t>
            </a:r>
            <a:r>
              <a:rPr lang="cs-CZ" sz="2000" i="1" dirty="0"/>
              <a:t> </a:t>
            </a:r>
            <a:r>
              <a:rPr lang="cs-CZ" sz="2000" i="1" dirty="0" err="1"/>
              <a:t>testis</a:t>
            </a:r>
            <a:r>
              <a:rPr lang="cs-CZ" sz="2000" i="1" dirty="0"/>
              <a:t> </a:t>
            </a:r>
            <a:r>
              <a:rPr lang="cs-CZ" sz="2000" dirty="0"/>
              <a:t>neroste a proto stahuje varle kaudálně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sestup tříselným kanálem – zkracování </a:t>
            </a:r>
            <a:r>
              <a:rPr lang="cs-CZ" sz="2000" i="1" dirty="0" err="1"/>
              <a:t>gubernaculum</a:t>
            </a:r>
            <a:r>
              <a:rPr lang="cs-CZ" sz="2000" i="1" dirty="0"/>
              <a:t> </a:t>
            </a:r>
            <a:r>
              <a:rPr lang="cs-CZ" sz="2000" i="1" dirty="0" err="1"/>
              <a:t>testis</a:t>
            </a:r>
            <a:r>
              <a:rPr lang="cs-CZ" sz="2000" dirty="0"/>
              <a:t>, kontrakce stěny břišní, zvýšení nitrobřišní tlak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98844F1-8DE5-4C86-8CEF-A4EC5A997C5E}"/>
              </a:ext>
            </a:extLst>
          </p:cNvPr>
          <p:cNvSpPr txBox="1"/>
          <p:nvPr/>
        </p:nvSpPr>
        <p:spPr>
          <a:xfrm>
            <a:off x="7081550" y="4964141"/>
            <a:ext cx="4310349" cy="1015663"/>
          </a:xfrm>
          <a:custGeom>
            <a:avLst/>
            <a:gdLst>
              <a:gd name="connsiteX0" fmla="*/ 0 w 4310349"/>
              <a:gd name="connsiteY0" fmla="*/ 0 h 1015663"/>
              <a:gd name="connsiteX1" fmla="*/ 625001 w 4310349"/>
              <a:gd name="connsiteY1" fmla="*/ 0 h 1015663"/>
              <a:gd name="connsiteX2" fmla="*/ 1206898 w 4310349"/>
              <a:gd name="connsiteY2" fmla="*/ 0 h 1015663"/>
              <a:gd name="connsiteX3" fmla="*/ 1831898 w 4310349"/>
              <a:gd name="connsiteY3" fmla="*/ 0 h 1015663"/>
              <a:gd name="connsiteX4" fmla="*/ 2413795 w 4310349"/>
              <a:gd name="connsiteY4" fmla="*/ 0 h 1015663"/>
              <a:gd name="connsiteX5" fmla="*/ 3038796 w 4310349"/>
              <a:gd name="connsiteY5" fmla="*/ 0 h 1015663"/>
              <a:gd name="connsiteX6" fmla="*/ 3620693 w 4310349"/>
              <a:gd name="connsiteY6" fmla="*/ 0 h 1015663"/>
              <a:gd name="connsiteX7" fmla="*/ 4310349 w 4310349"/>
              <a:gd name="connsiteY7" fmla="*/ 0 h 1015663"/>
              <a:gd name="connsiteX8" fmla="*/ 4310349 w 4310349"/>
              <a:gd name="connsiteY8" fmla="*/ 497675 h 1015663"/>
              <a:gd name="connsiteX9" fmla="*/ 4310349 w 4310349"/>
              <a:gd name="connsiteY9" fmla="*/ 1015663 h 1015663"/>
              <a:gd name="connsiteX10" fmla="*/ 3857762 w 4310349"/>
              <a:gd name="connsiteY10" fmla="*/ 1015663 h 1015663"/>
              <a:gd name="connsiteX11" fmla="*/ 3448279 w 4310349"/>
              <a:gd name="connsiteY11" fmla="*/ 1015663 h 1015663"/>
              <a:gd name="connsiteX12" fmla="*/ 2823279 w 4310349"/>
              <a:gd name="connsiteY12" fmla="*/ 1015663 h 1015663"/>
              <a:gd name="connsiteX13" fmla="*/ 2370692 w 4310349"/>
              <a:gd name="connsiteY13" fmla="*/ 1015663 h 1015663"/>
              <a:gd name="connsiteX14" fmla="*/ 1918105 w 4310349"/>
              <a:gd name="connsiteY14" fmla="*/ 1015663 h 1015663"/>
              <a:gd name="connsiteX15" fmla="*/ 1379312 w 4310349"/>
              <a:gd name="connsiteY15" fmla="*/ 1015663 h 1015663"/>
              <a:gd name="connsiteX16" fmla="*/ 926725 w 4310349"/>
              <a:gd name="connsiteY16" fmla="*/ 1015663 h 1015663"/>
              <a:gd name="connsiteX17" fmla="*/ 0 w 4310349"/>
              <a:gd name="connsiteY17" fmla="*/ 1015663 h 1015663"/>
              <a:gd name="connsiteX18" fmla="*/ 0 w 4310349"/>
              <a:gd name="connsiteY18" fmla="*/ 517988 h 1015663"/>
              <a:gd name="connsiteX19" fmla="*/ 0 w 4310349"/>
              <a:gd name="connsiteY19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10349" h="1015663" extrusionOk="0">
                <a:moveTo>
                  <a:pt x="0" y="0"/>
                </a:moveTo>
                <a:cubicBezTo>
                  <a:pt x="187234" y="-72900"/>
                  <a:pt x="499535" y="6345"/>
                  <a:pt x="625001" y="0"/>
                </a:cubicBezTo>
                <a:cubicBezTo>
                  <a:pt x="750467" y="-6345"/>
                  <a:pt x="1056366" y="5011"/>
                  <a:pt x="1206898" y="0"/>
                </a:cubicBezTo>
                <a:cubicBezTo>
                  <a:pt x="1357430" y="-5011"/>
                  <a:pt x="1550391" y="62692"/>
                  <a:pt x="1831898" y="0"/>
                </a:cubicBezTo>
                <a:cubicBezTo>
                  <a:pt x="2113405" y="-62692"/>
                  <a:pt x="2233424" y="13923"/>
                  <a:pt x="2413795" y="0"/>
                </a:cubicBezTo>
                <a:cubicBezTo>
                  <a:pt x="2594166" y="-13923"/>
                  <a:pt x="2846807" y="33486"/>
                  <a:pt x="3038796" y="0"/>
                </a:cubicBezTo>
                <a:cubicBezTo>
                  <a:pt x="3230785" y="-33486"/>
                  <a:pt x="3335816" y="53176"/>
                  <a:pt x="3620693" y="0"/>
                </a:cubicBezTo>
                <a:cubicBezTo>
                  <a:pt x="3905570" y="-53176"/>
                  <a:pt x="4141275" y="58221"/>
                  <a:pt x="4310349" y="0"/>
                </a:cubicBezTo>
                <a:cubicBezTo>
                  <a:pt x="4338503" y="208195"/>
                  <a:pt x="4300567" y="255243"/>
                  <a:pt x="4310349" y="497675"/>
                </a:cubicBezTo>
                <a:cubicBezTo>
                  <a:pt x="4320131" y="740108"/>
                  <a:pt x="4256044" y="840667"/>
                  <a:pt x="4310349" y="1015663"/>
                </a:cubicBezTo>
                <a:cubicBezTo>
                  <a:pt x="4090323" y="1030469"/>
                  <a:pt x="4058429" y="993665"/>
                  <a:pt x="3857762" y="1015663"/>
                </a:cubicBezTo>
                <a:cubicBezTo>
                  <a:pt x="3657095" y="1037661"/>
                  <a:pt x="3603744" y="979031"/>
                  <a:pt x="3448279" y="1015663"/>
                </a:cubicBezTo>
                <a:cubicBezTo>
                  <a:pt x="3292814" y="1052295"/>
                  <a:pt x="3049761" y="985077"/>
                  <a:pt x="2823279" y="1015663"/>
                </a:cubicBezTo>
                <a:cubicBezTo>
                  <a:pt x="2596797" y="1046249"/>
                  <a:pt x="2471552" y="1012086"/>
                  <a:pt x="2370692" y="1015663"/>
                </a:cubicBezTo>
                <a:cubicBezTo>
                  <a:pt x="2269832" y="1019240"/>
                  <a:pt x="2120775" y="991897"/>
                  <a:pt x="1918105" y="1015663"/>
                </a:cubicBezTo>
                <a:cubicBezTo>
                  <a:pt x="1715435" y="1039429"/>
                  <a:pt x="1527669" y="992936"/>
                  <a:pt x="1379312" y="1015663"/>
                </a:cubicBezTo>
                <a:cubicBezTo>
                  <a:pt x="1230955" y="1038390"/>
                  <a:pt x="1022882" y="998027"/>
                  <a:pt x="926725" y="1015663"/>
                </a:cubicBezTo>
                <a:cubicBezTo>
                  <a:pt x="830568" y="1033299"/>
                  <a:pt x="226708" y="932876"/>
                  <a:pt x="0" y="1015663"/>
                </a:cubicBezTo>
                <a:cubicBezTo>
                  <a:pt x="-52215" y="880725"/>
                  <a:pt x="51452" y="692135"/>
                  <a:pt x="0" y="517988"/>
                </a:cubicBezTo>
                <a:cubicBezTo>
                  <a:pt x="-51452" y="343842"/>
                  <a:pt x="41153" y="22473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660066"/>
            </a:solidFill>
            <a:extLst>
              <a:ext uri="{C807C97D-BFC1-408E-A445-0C87EB9F89A2}">
                <ask:lineSketchStyleProps xmlns:ask="http://schemas.microsoft.com/office/drawing/2018/sketchyshapes" sd="24679765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znak donošeného novorozence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uložení varlat mimo tělo – normální spermatogeneze – snížení teploty</a:t>
            </a:r>
          </a:p>
        </p:txBody>
      </p:sp>
    </p:spTree>
    <p:extLst>
      <p:ext uri="{BB962C8B-B14F-4D97-AF65-F5344CB8AC3E}">
        <p14:creationId xmlns:p14="http://schemas.microsoft.com/office/powerpoint/2010/main" val="242106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9B81207-66AB-4503-B244-A9BA1406DD64}"/>
              </a:ext>
            </a:extLst>
          </p:cNvPr>
          <p:cNvSpPr/>
          <p:nvPr/>
        </p:nvSpPr>
        <p:spPr>
          <a:xfrm>
            <a:off x="1" y="0"/>
            <a:ext cx="1703070" cy="6858000"/>
          </a:xfrm>
          <a:prstGeom prst="rect">
            <a:avLst/>
          </a:prstGeom>
          <a:gradFill flip="none" rotWithShape="1">
            <a:gsLst>
              <a:gs pos="93000">
                <a:srgbClr val="9900CC"/>
              </a:gs>
              <a:gs pos="49000">
                <a:srgbClr val="800080"/>
              </a:gs>
              <a:gs pos="0">
                <a:srgbClr val="002060"/>
              </a:gs>
              <a:gs pos="29000">
                <a:srgbClr val="660066"/>
              </a:gs>
              <a:gs pos="67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October » 2012 » Dr Jack Lewis">
            <a:extLst>
              <a:ext uri="{FF2B5EF4-FFF2-40B4-BE49-F238E27FC236}">
                <a16:creationId xmlns:a16="http://schemas.microsoft.com/office/drawing/2014/main" id="{81C2395C-D935-4561-9803-3000C2F96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40" y="324282"/>
            <a:ext cx="354240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9D61759-9C61-4560-AD53-F11E3B2B37D1}"/>
              </a:ext>
            </a:extLst>
          </p:cNvPr>
          <p:cNvSpPr txBox="1"/>
          <p:nvPr/>
        </p:nvSpPr>
        <p:spPr>
          <a:xfrm rot="16200000">
            <a:off x="376904" y="1292168"/>
            <a:ext cx="35612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http://www.drjack.co.uk/2012/10/</a:t>
            </a:r>
          </a:p>
        </p:txBody>
      </p:sp>
      <p:pic>
        <p:nvPicPr>
          <p:cNvPr id="8" name="erekce, ejakulace">
            <a:hlinkClick r:id="" action="ppaction://media"/>
            <a:extLst>
              <a:ext uri="{FF2B5EF4-FFF2-40B4-BE49-F238E27FC236}">
                <a16:creationId xmlns:a16="http://schemas.microsoft.com/office/drawing/2014/main" id="{E5F48CA4-E8CB-4F66-A3BD-12EEFCBEA5D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12177" y="3702327"/>
            <a:ext cx="5148000" cy="283139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ED27B95-9646-4291-9100-3439CBDA5F4D}"/>
              </a:ext>
            </a:extLst>
          </p:cNvPr>
          <p:cNvSpPr txBox="1"/>
          <p:nvPr/>
        </p:nvSpPr>
        <p:spPr>
          <a:xfrm rot="16200000">
            <a:off x="-2106245" y="3013501"/>
            <a:ext cx="66436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Mechanismus erekce</a:t>
            </a:r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24CCB18-A0CC-49AA-842F-AF665556A37F}"/>
              </a:ext>
            </a:extLst>
          </p:cNvPr>
          <p:cNvSpPr txBox="1"/>
          <p:nvPr/>
        </p:nvSpPr>
        <p:spPr>
          <a:xfrm>
            <a:off x="7269283" y="287537"/>
            <a:ext cx="46863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Mechanismus erekce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 sexuální podněty – mezimozek a limbický systém – míšní centrum – autonomní parasympatická inervace S3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odtud nervi </a:t>
            </a:r>
            <a:r>
              <a:rPr lang="cs-CZ" i="1" dirty="0" err="1"/>
              <a:t>splanchnici</a:t>
            </a:r>
            <a:r>
              <a:rPr lang="cs-CZ" i="1" dirty="0"/>
              <a:t> </a:t>
            </a:r>
            <a:r>
              <a:rPr lang="cs-CZ" i="1" dirty="0" err="1"/>
              <a:t>pelvici</a:t>
            </a:r>
            <a:r>
              <a:rPr lang="cs-CZ" i="1" dirty="0"/>
              <a:t> </a:t>
            </a:r>
            <a:r>
              <a:rPr lang="cs-CZ" dirty="0"/>
              <a:t>do </a:t>
            </a:r>
            <a:r>
              <a:rPr lang="cs-CZ" i="1" dirty="0"/>
              <a:t>plexus </a:t>
            </a:r>
            <a:r>
              <a:rPr lang="cs-CZ" i="1" dirty="0" err="1"/>
              <a:t>pelvicus</a:t>
            </a:r>
            <a:r>
              <a:rPr lang="cs-CZ" i="1" dirty="0"/>
              <a:t> </a:t>
            </a:r>
            <a:r>
              <a:rPr lang="cs-CZ" dirty="0"/>
              <a:t>– skrze </a:t>
            </a:r>
            <a:r>
              <a:rPr lang="cs-CZ" i="1" dirty="0"/>
              <a:t>nervi </a:t>
            </a:r>
            <a:r>
              <a:rPr lang="cs-CZ" i="1" dirty="0" err="1"/>
              <a:t>cavernosi</a:t>
            </a:r>
            <a:r>
              <a:rPr lang="cs-CZ" i="1" dirty="0"/>
              <a:t> penis</a:t>
            </a:r>
            <a:r>
              <a:rPr lang="cs-CZ" dirty="0"/>
              <a:t> k cévám topořivých těles penisu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ochabnutí hladké svaloviny </a:t>
            </a:r>
            <a:r>
              <a:rPr lang="cs-CZ" dirty="0" err="1"/>
              <a:t>Ebnerových</a:t>
            </a:r>
            <a:r>
              <a:rPr lang="cs-CZ" dirty="0"/>
              <a:t> polštářků – rozšíření tepen, otevření arteriovenosních anastomóz – krev proudí do kaveren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překrvení a zvýšení tlaku – napínání </a:t>
            </a:r>
            <a:r>
              <a:rPr lang="cs-CZ" dirty="0" err="1"/>
              <a:t>trabekulárního</a:t>
            </a:r>
            <a:r>
              <a:rPr lang="cs-CZ" dirty="0"/>
              <a:t> systému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uzávěr odtokových žil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ztopořený penis – pevný, vyrovnává se </a:t>
            </a:r>
            <a:r>
              <a:rPr lang="cs-CZ" i="1" dirty="0" err="1"/>
              <a:t>curvatura</a:t>
            </a:r>
            <a:r>
              <a:rPr lang="cs-CZ" i="1" dirty="0"/>
              <a:t> </a:t>
            </a:r>
            <a:r>
              <a:rPr lang="cs-CZ" i="1" dirty="0" err="1"/>
              <a:t>paepubica</a:t>
            </a:r>
            <a:r>
              <a:rPr lang="cs-CZ" dirty="0"/>
              <a:t>, zvětší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 err="1"/>
              <a:t>glandulae</a:t>
            </a:r>
            <a:r>
              <a:rPr lang="cs-CZ" i="1" dirty="0"/>
              <a:t> </a:t>
            </a:r>
            <a:r>
              <a:rPr lang="cs-CZ" i="1" dirty="0" err="1"/>
              <a:t>bulbourethrales</a:t>
            </a:r>
            <a:r>
              <a:rPr lang="cs-CZ" i="1" dirty="0"/>
              <a:t> et </a:t>
            </a:r>
            <a:r>
              <a:rPr lang="cs-CZ" i="1" dirty="0" err="1"/>
              <a:t>urethrales</a:t>
            </a:r>
            <a:r>
              <a:rPr lang="cs-CZ" i="1" dirty="0"/>
              <a:t> </a:t>
            </a:r>
            <a:r>
              <a:rPr lang="cs-CZ" dirty="0"/>
              <a:t>– zvlhčení sliznice </a:t>
            </a:r>
            <a:r>
              <a:rPr lang="cs-CZ" dirty="0" err="1"/>
              <a:t>uretry</a:t>
            </a:r>
            <a:r>
              <a:rPr lang="cs-CZ" dirty="0"/>
              <a:t> – průchod ejakulátu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 </a:t>
            </a:r>
            <a:r>
              <a:rPr lang="cs-CZ" dirty="0" err="1"/>
              <a:t>spongiozního</a:t>
            </a:r>
            <a:r>
              <a:rPr lang="cs-CZ" dirty="0"/>
              <a:t> tělesa – erekce menší – průchodnost močové trubice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tlak až 10x oproti systolickému tlaku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udržení erekce – reflexní okruh z receptorů v </a:t>
            </a:r>
            <a:r>
              <a:rPr lang="cs-CZ" i="1" dirty="0" err="1"/>
              <a:t>corpora</a:t>
            </a:r>
            <a:r>
              <a:rPr lang="cs-CZ" i="1" dirty="0"/>
              <a:t> </a:t>
            </a:r>
            <a:r>
              <a:rPr lang="cs-CZ" i="1" dirty="0" err="1"/>
              <a:t>cavernosa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58741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34FE436-DB8B-40F3-8755-F2B7EDFBC9AD}"/>
              </a:ext>
            </a:extLst>
          </p:cNvPr>
          <p:cNvSpPr/>
          <p:nvPr/>
        </p:nvSpPr>
        <p:spPr>
          <a:xfrm>
            <a:off x="1" y="0"/>
            <a:ext cx="1703070" cy="6858000"/>
          </a:xfrm>
          <a:prstGeom prst="rect">
            <a:avLst/>
          </a:prstGeom>
          <a:gradFill flip="none" rotWithShape="1">
            <a:gsLst>
              <a:gs pos="93000">
                <a:srgbClr val="9900CC"/>
              </a:gs>
              <a:gs pos="49000">
                <a:srgbClr val="800080"/>
              </a:gs>
              <a:gs pos="0">
                <a:srgbClr val="002060"/>
              </a:gs>
              <a:gs pos="29000">
                <a:srgbClr val="660066"/>
              </a:gs>
              <a:gs pos="67000">
                <a:srgbClr val="7030A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 descr="Obsah obrázku interiér, boty&#10;&#10;Popis byl vytvořen automaticky">
            <a:extLst>
              <a:ext uri="{FF2B5EF4-FFF2-40B4-BE49-F238E27FC236}">
                <a16:creationId xmlns:a16="http://schemas.microsoft.com/office/drawing/2014/main" id="{94F547A8-D4A6-40F4-B52D-8F2686C44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44" y="1199740"/>
            <a:ext cx="5105469" cy="280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F3AF84D-50E1-495D-9294-6D3DC0E4836D}"/>
              </a:ext>
            </a:extLst>
          </p:cNvPr>
          <p:cNvSpPr txBox="1"/>
          <p:nvPr/>
        </p:nvSpPr>
        <p:spPr>
          <a:xfrm rot="16200000">
            <a:off x="-2106245" y="3013501"/>
            <a:ext cx="66436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Mechanismus ejakulace</a:t>
            </a:r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175E47E-03D3-44AE-91E9-5418D07CC0F1}"/>
              </a:ext>
            </a:extLst>
          </p:cNvPr>
          <p:cNvSpPr txBox="1"/>
          <p:nvPr/>
        </p:nvSpPr>
        <p:spPr>
          <a:xfrm>
            <a:off x="2104222" y="428178"/>
            <a:ext cx="41533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Mechanismus ejakulace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po dosažení sexuálního vzrušení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senzitivní podněty z penisu – ejakulační centrum v míše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kontrakce hladké svaloviny stěny nadvarlete, chámovodu a semenných váčků – vypuzení spermií do prostatické části </a:t>
            </a:r>
            <a:r>
              <a:rPr lang="cs-CZ" sz="2000" dirty="0" err="1"/>
              <a:t>uretry</a:t>
            </a:r>
            <a:r>
              <a:rPr lang="cs-CZ" sz="2000" dirty="0"/>
              <a:t> = </a:t>
            </a:r>
            <a:r>
              <a:rPr lang="cs-CZ" sz="2000" b="1" dirty="0"/>
              <a:t>emise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ejakulace</a:t>
            </a:r>
            <a:r>
              <a:rPr lang="cs-CZ" sz="2000" dirty="0"/>
              <a:t> = vystříknutí semene z </a:t>
            </a:r>
            <a:r>
              <a:rPr lang="cs-CZ" sz="2000" dirty="0" err="1"/>
              <a:t>uretry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orgasmus</a:t>
            </a:r>
            <a:r>
              <a:rPr lang="cs-CZ" sz="2000" dirty="0"/>
              <a:t> – zahrnuje emisi i ejakulaci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AC7E18D-2312-453A-B46B-579A26D6A4A8}"/>
              </a:ext>
            </a:extLst>
          </p:cNvPr>
          <p:cNvSpPr txBox="1"/>
          <p:nvPr/>
        </p:nvSpPr>
        <p:spPr>
          <a:xfrm>
            <a:off x="2431200" y="4996540"/>
            <a:ext cx="9474507" cy="1323439"/>
          </a:xfrm>
          <a:custGeom>
            <a:avLst/>
            <a:gdLst>
              <a:gd name="connsiteX0" fmla="*/ 0 w 9474507"/>
              <a:gd name="connsiteY0" fmla="*/ 0 h 1323439"/>
              <a:gd name="connsiteX1" fmla="*/ 592157 w 9474507"/>
              <a:gd name="connsiteY1" fmla="*/ 0 h 1323439"/>
              <a:gd name="connsiteX2" fmla="*/ 900078 w 9474507"/>
              <a:gd name="connsiteY2" fmla="*/ 0 h 1323439"/>
              <a:gd name="connsiteX3" fmla="*/ 1492235 w 9474507"/>
              <a:gd name="connsiteY3" fmla="*/ 0 h 1323439"/>
              <a:gd name="connsiteX4" fmla="*/ 1989646 w 9474507"/>
              <a:gd name="connsiteY4" fmla="*/ 0 h 1323439"/>
              <a:gd name="connsiteX5" fmla="*/ 2581803 w 9474507"/>
              <a:gd name="connsiteY5" fmla="*/ 0 h 1323439"/>
              <a:gd name="connsiteX6" fmla="*/ 2984470 w 9474507"/>
              <a:gd name="connsiteY6" fmla="*/ 0 h 1323439"/>
              <a:gd name="connsiteX7" fmla="*/ 3387136 w 9474507"/>
              <a:gd name="connsiteY7" fmla="*/ 0 h 1323439"/>
              <a:gd name="connsiteX8" fmla="*/ 4074038 w 9474507"/>
              <a:gd name="connsiteY8" fmla="*/ 0 h 1323439"/>
              <a:gd name="connsiteX9" fmla="*/ 4760940 w 9474507"/>
              <a:gd name="connsiteY9" fmla="*/ 0 h 1323439"/>
              <a:gd name="connsiteX10" fmla="*/ 5542587 w 9474507"/>
              <a:gd name="connsiteY10" fmla="*/ 0 h 1323439"/>
              <a:gd name="connsiteX11" fmla="*/ 6229488 w 9474507"/>
              <a:gd name="connsiteY11" fmla="*/ 0 h 1323439"/>
              <a:gd name="connsiteX12" fmla="*/ 6726900 w 9474507"/>
              <a:gd name="connsiteY12" fmla="*/ 0 h 1323439"/>
              <a:gd name="connsiteX13" fmla="*/ 7508547 w 9474507"/>
              <a:gd name="connsiteY13" fmla="*/ 0 h 1323439"/>
              <a:gd name="connsiteX14" fmla="*/ 8290194 w 9474507"/>
              <a:gd name="connsiteY14" fmla="*/ 0 h 1323439"/>
              <a:gd name="connsiteX15" fmla="*/ 8882350 w 9474507"/>
              <a:gd name="connsiteY15" fmla="*/ 0 h 1323439"/>
              <a:gd name="connsiteX16" fmla="*/ 9474507 w 9474507"/>
              <a:gd name="connsiteY16" fmla="*/ 0 h 1323439"/>
              <a:gd name="connsiteX17" fmla="*/ 9474507 w 9474507"/>
              <a:gd name="connsiteY17" fmla="*/ 441146 h 1323439"/>
              <a:gd name="connsiteX18" fmla="*/ 9474507 w 9474507"/>
              <a:gd name="connsiteY18" fmla="*/ 908761 h 1323439"/>
              <a:gd name="connsiteX19" fmla="*/ 9474507 w 9474507"/>
              <a:gd name="connsiteY19" fmla="*/ 1323439 h 1323439"/>
              <a:gd name="connsiteX20" fmla="*/ 9071840 w 9474507"/>
              <a:gd name="connsiteY20" fmla="*/ 1323439 h 1323439"/>
              <a:gd name="connsiteX21" fmla="*/ 8763919 w 9474507"/>
              <a:gd name="connsiteY21" fmla="*/ 1323439 h 1323439"/>
              <a:gd name="connsiteX22" fmla="*/ 8266507 w 9474507"/>
              <a:gd name="connsiteY22" fmla="*/ 1323439 h 1323439"/>
              <a:gd name="connsiteX23" fmla="*/ 7484861 w 9474507"/>
              <a:gd name="connsiteY23" fmla="*/ 1323439 h 1323439"/>
              <a:gd name="connsiteX24" fmla="*/ 6703214 w 9474507"/>
              <a:gd name="connsiteY24" fmla="*/ 1323439 h 1323439"/>
              <a:gd name="connsiteX25" fmla="*/ 6395292 w 9474507"/>
              <a:gd name="connsiteY25" fmla="*/ 1323439 h 1323439"/>
              <a:gd name="connsiteX26" fmla="*/ 5803136 w 9474507"/>
              <a:gd name="connsiteY26" fmla="*/ 1323439 h 1323439"/>
              <a:gd name="connsiteX27" fmla="*/ 5116234 w 9474507"/>
              <a:gd name="connsiteY27" fmla="*/ 1323439 h 1323439"/>
              <a:gd name="connsiteX28" fmla="*/ 4334587 w 9474507"/>
              <a:gd name="connsiteY28" fmla="*/ 1323439 h 1323439"/>
              <a:gd name="connsiteX29" fmla="*/ 3742430 w 9474507"/>
              <a:gd name="connsiteY29" fmla="*/ 1323439 h 1323439"/>
              <a:gd name="connsiteX30" fmla="*/ 3055529 w 9474507"/>
              <a:gd name="connsiteY30" fmla="*/ 1323439 h 1323439"/>
              <a:gd name="connsiteX31" fmla="*/ 2558117 w 9474507"/>
              <a:gd name="connsiteY31" fmla="*/ 1323439 h 1323439"/>
              <a:gd name="connsiteX32" fmla="*/ 1776470 w 9474507"/>
              <a:gd name="connsiteY32" fmla="*/ 1323439 h 1323439"/>
              <a:gd name="connsiteX33" fmla="*/ 1184313 w 9474507"/>
              <a:gd name="connsiteY33" fmla="*/ 1323439 h 1323439"/>
              <a:gd name="connsiteX34" fmla="*/ 781647 w 9474507"/>
              <a:gd name="connsiteY34" fmla="*/ 1323439 h 1323439"/>
              <a:gd name="connsiteX35" fmla="*/ 0 w 9474507"/>
              <a:gd name="connsiteY35" fmla="*/ 1323439 h 1323439"/>
              <a:gd name="connsiteX36" fmla="*/ 0 w 9474507"/>
              <a:gd name="connsiteY36" fmla="*/ 921996 h 1323439"/>
              <a:gd name="connsiteX37" fmla="*/ 0 w 9474507"/>
              <a:gd name="connsiteY37" fmla="*/ 454381 h 1323439"/>
              <a:gd name="connsiteX38" fmla="*/ 0 w 9474507"/>
              <a:gd name="connsiteY38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474507" h="1323439" extrusionOk="0">
                <a:moveTo>
                  <a:pt x="0" y="0"/>
                </a:moveTo>
                <a:cubicBezTo>
                  <a:pt x="160192" y="-12663"/>
                  <a:pt x="470763" y="13086"/>
                  <a:pt x="592157" y="0"/>
                </a:cubicBezTo>
                <a:cubicBezTo>
                  <a:pt x="713551" y="-13086"/>
                  <a:pt x="826371" y="25044"/>
                  <a:pt x="900078" y="0"/>
                </a:cubicBezTo>
                <a:cubicBezTo>
                  <a:pt x="973785" y="-25044"/>
                  <a:pt x="1225749" y="46638"/>
                  <a:pt x="1492235" y="0"/>
                </a:cubicBezTo>
                <a:cubicBezTo>
                  <a:pt x="1758721" y="-46638"/>
                  <a:pt x="1793953" y="47498"/>
                  <a:pt x="1989646" y="0"/>
                </a:cubicBezTo>
                <a:cubicBezTo>
                  <a:pt x="2185339" y="-47498"/>
                  <a:pt x="2329323" y="9655"/>
                  <a:pt x="2581803" y="0"/>
                </a:cubicBezTo>
                <a:cubicBezTo>
                  <a:pt x="2834283" y="-9655"/>
                  <a:pt x="2823201" y="22649"/>
                  <a:pt x="2984470" y="0"/>
                </a:cubicBezTo>
                <a:cubicBezTo>
                  <a:pt x="3145739" y="-22649"/>
                  <a:pt x="3189324" y="973"/>
                  <a:pt x="3387136" y="0"/>
                </a:cubicBezTo>
                <a:cubicBezTo>
                  <a:pt x="3584948" y="-973"/>
                  <a:pt x="3901989" y="19495"/>
                  <a:pt x="4074038" y="0"/>
                </a:cubicBezTo>
                <a:cubicBezTo>
                  <a:pt x="4246087" y="-19495"/>
                  <a:pt x="4419905" y="66235"/>
                  <a:pt x="4760940" y="0"/>
                </a:cubicBezTo>
                <a:cubicBezTo>
                  <a:pt x="5101975" y="-66235"/>
                  <a:pt x="5371945" y="18265"/>
                  <a:pt x="5542587" y="0"/>
                </a:cubicBezTo>
                <a:cubicBezTo>
                  <a:pt x="5713229" y="-18265"/>
                  <a:pt x="5963284" y="1210"/>
                  <a:pt x="6229488" y="0"/>
                </a:cubicBezTo>
                <a:cubicBezTo>
                  <a:pt x="6495692" y="-1210"/>
                  <a:pt x="6568266" y="32560"/>
                  <a:pt x="6726900" y="0"/>
                </a:cubicBezTo>
                <a:cubicBezTo>
                  <a:pt x="6885534" y="-32560"/>
                  <a:pt x="7184779" y="69248"/>
                  <a:pt x="7508547" y="0"/>
                </a:cubicBezTo>
                <a:cubicBezTo>
                  <a:pt x="7832315" y="-69248"/>
                  <a:pt x="7984466" y="19328"/>
                  <a:pt x="8290194" y="0"/>
                </a:cubicBezTo>
                <a:cubicBezTo>
                  <a:pt x="8595922" y="-19328"/>
                  <a:pt x="8686785" y="58383"/>
                  <a:pt x="8882350" y="0"/>
                </a:cubicBezTo>
                <a:cubicBezTo>
                  <a:pt x="9077915" y="-58383"/>
                  <a:pt x="9233057" y="63149"/>
                  <a:pt x="9474507" y="0"/>
                </a:cubicBezTo>
                <a:cubicBezTo>
                  <a:pt x="9511905" y="172905"/>
                  <a:pt x="9474015" y="225097"/>
                  <a:pt x="9474507" y="441146"/>
                </a:cubicBezTo>
                <a:cubicBezTo>
                  <a:pt x="9474999" y="657195"/>
                  <a:pt x="9435595" y="719888"/>
                  <a:pt x="9474507" y="908761"/>
                </a:cubicBezTo>
                <a:cubicBezTo>
                  <a:pt x="9513419" y="1097634"/>
                  <a:pt x="9466006" y="1188582"/>
                  <a:pt x="9474507" y="1323439"/>
                </a:cubicBezTo>
                <a:cubicBezTo>
                  <a:pt x="9330407" y="1351162"/>
                  <a:pt x="9187581" y="1307181"/>
                  <a:pt x="9071840" y="1323439"/>
                </a:cubicBezTo>
                <a:cubicBezTo>
                  <a:pt x="8956099" y="1339697"/>
                  <a:pt x="8835233" y="1315862"/>
                  <a:pt x="8763919" y="1323439"/>
                </a:cubicBezTo>
                <a:cubicBezTo>
                  <a:pt x="8692605" y="1331016"/>
                  <a:pt x="8506950" y="1318947"/>
                  <a:pt x="8266507" y="1323439"/>
                </a:cubicBezTo>
                <a:cubicBezTo>
                  <a:pt x="8026064" y="1327931"/>
                  <a:pt x="7782204" y="1268100"/>
                  <a:pt x="7484861" y="1323439"/>
                </a:cubicBezTo>
                <a:cubicBezTo>
                  <a:pt x="7187518" y="1378778"/>
                  <a:pt x="7063578" y="1300348"/>
                  <a:pt x="6703214" y="1323439"/>
                </a:cubicBezTo>
                <a:cubicBezTo>
                  <a:pt x="6342850" y="1346530"/>
                  <a:pt x="6548334" y="1321110"/>
                  <a:pt x="6395292" y="1323439"/>
                </a:cubicBezTo>
                <a:cubicBezTo>
                  <a:pt x="6242250" y="1325768"/>
                  <a:pt x="6073740" y="1288045"/>
                  <a:pt x="5803136" y="1323439"/>
                </a:cubicBezTo>
                <a:cubicBezTo>
                  <a:pt x="5532532" y="1358833"/>
                  <a:pt x="5401432" y="1271644"/>
                  <a:pt x="5116234" y="1323439"/>
                </a:cubicBezTo>
                <a:cubicBezTo>
                  <a:pt x="4831036" y="1375234"/>
                  <a:pt x="4713743" y="1312134"/>
                  <a:pt x="4334587" y="1323439"/>
                </a:cubicBezTo>
                <a:cubicBezTo>
                  <a:pt x="3955431" y="1334744"/>
                  <a:pt x="3947800" y="1285386"/>
                  <a:pt x="3742430" y="1323439"/>
                </a:cubicBezTo>
                <a:cubicBezTo>
                  <a:pt x="3537060" y="1361492"/>
                  <a:pt x="3253094" y="1298848"/>
                  <a:pt x="3055529" y="1323439"/>
                </a:cubicBezTo>
                <a:cubicBezTo>
                  <a:pt x="2857964" y="1348030"/>
                  <a:pt x="2714815" y="1290119"/>
                  <a:pt x="2558117" y="1323439"/>
                </a:cubicBezTo>
                <a:cubicBezTo>
                  <a:pt x="2401419" y="1356759"/>
                  <a:pt x="2030792" y="1310126"/>
                  <a:pt x="1776470" y="1323439"/>
                </a:cubicBezTo>
                <a:cubicBezTo>
                  <a:pt x="1522148" y="1336752"/>
                  <a:pt x="1326938" y="1284265"/>
                  <a:pt x="1184313" y="1323439"/>
                </a:cubicBezTo>
                <a:cubicBezTo>
                  <a:pt x="1041688" y="1362613"/>
                  <a:pt x="931649" y="1275953"/>
                  <a:pt x="781647" y="1323439"/>
                </a:cubicBezTo>
                <a:cubicBezTo>
                  <a:pt x="631645" y="1370925"/>
                  <a:pt x="198839" y="1264609"/>
                  <a:pt x="0" y="1323439"/>
                </a:cubicBezTo>
                <a:cubicBezTo>
                  <a:pt x="-2783" y="1157117"/>
                  <a:pt x="9421" y="1088200"/>
                  <a:pt x="0" y="921996"/>
                </a:cubicBezTo>
                <a:cubicBezTo>
                  <a:pt x="-9421" y="755792"/>
                  <a:pt x="13316" y="561001"/>
                  <a:pt x="0" y="454381"/>
                </a:cubicBezTo>
                <a:cubicBezTo>
                  <a:pt x="-13316" y="347762"/>
                  <a:pt x="50599" y="13146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660066"/>
            </a:solidFill>
            <a:extLst>
              <a:ext uri="{C807C97D-BFC1-408E-A445-0C87EB9F89A2}">
                <ask:lineSketchStyleProps xmlns:ask="http://schemas.microsoft.com/office/drawing/2018/sketchyshapes" sd="20522343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po orgasmu</a:t>
            </a:r>
            <a:r>
              <a:rPr lang="cs-CZ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kontrakce hladké svaloviny </a:t>
            </a:r>
            <a:r>
              <a:rPr lang="cs-CZ" sz="2000" dirty="0" err="1"/>
              <a:t>Ebnerových</a:t>
            </a:r>
            <a:r>
              <a:rPr lang="cs-CZ" sz="2000" dirty="0"/>
              <a:t> polštářků, uzavření anastomóz, krev neproudí do kaveren, žílami odtéká krev z kaveren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erekce odeznívá, penis ochabne</a:t>
            </a:r>
          </a:p>
        </p:txBody>
      </p:sp>
    </p:spTree>
    <p:extLst>
      <p:ext uri="{BB962C8B-B14F-4D97-AF65-F5344CB8AC3E}">
        <p14:creationId xmlns:p14="http://schemas.microsoft.com/office/powerpoint/2010/main" val="227336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34FE436-DB8B-40F3-8755-F2B7EDFBC9A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93000">
                <a:srgbClr val="9900CC"/>
              </a:gs>
              <a:gs pos="49000">
                <a:srgbClr val="800080"/>
              </a:gs>
              <a:gs pos="0">
                <a:srgbClr val="002060"/>
              </a:gs>
              <a:gs pos="29000">
                <a:srgbClr val="660066"/>
              </a:gs>
              <a:gs pos="67000">
                <a:srgbClr val="7030A0"/>
              </a:gs>
            </a:gsLst>
            <a:lin ang="13500000" scaled="1"/>
            <a:tileRect/>
          </a:gradFill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0BDEAFD5-C43F-411F-8707-404F15575913}"/>
              </a:ext>
            </a:extLst>
          </p:cNvPr>
          <p:cNvSpPr/>
          <p:nvPr/>
        </p:nvSpPr>
        <p:spPr>
          <a:xfrm>
            <a:off x="685801" y="720090"/>
            <a:ext cx="2564176" cy="290445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glow rad="8382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ACDAA767-9328-40B5-9687-29D0CED76D3B}"/>
              </a:ext>
            </a:extLst>
          </p:cNvPr>
          <p:cNvSpPr/>
          <p:nvPr/>
        </p:nvSpPr>
        <p:spPr>
          <a:xfrm>
            <a:off x="8659258" y="3154680"/>
            <a:ext cx="2965052" cy="299089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>
            <a:glow rad="838200">
              <a:schemeClr val="bg1">
                <a:alpha val="9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12B3038-916F-4DA0-A12A-21F4B400ABE4}"/>
              </a:ext>
            </a:extLst>
          </p:cNvPr>
          <p:cNvSpPr txBox="1"/>
          <p:nvPr/>
        </p:nvSpPr>
        <p:spPr>
          <a:xfrm>
            <a:off x="1181148" y="915701"/>
            <a:ext cx="10587209" cy="558555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 err="1">
                <a:solidFill>
                  <a:schemeClr val="bg1"/>
                </a:solidFill>
                <a:effectLst/>
              </a:rPr>
              <a:t>Čihák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, R., &amp; Grim, M. (2002). </a:t>
            </a:r>
            <a:r>
              <a:rPr lang="en-US" sz="2400" b="1" i="1" dirty="0" err="1">
                <a:solidFill>
                  <a:schemeClr val="bg1"/>
                </a:solidFill>
                <a:effectLst/>
              </a:rPr>
              <a:t>Anatomie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 (</a:t>
            </a:r>
            <a:r>
              <a:rPr lang="en-US" sz="2400" b="1" i="0" dirty="0" err="1">
                <a:solidFill>
                  <a:schemeClr val="bg1"/>
                </a:solidFill>
                <a:effectLst/>
              </a:rPr>
              <a:t>Třetí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2400" b="1" i="0" dirty="0" err="1">
                <a:solidFill>
                  <a:schemeClr val="bg1"/>
                </a:solidFill>
                <a:effectLst/>
              </a:rPr>
              <a:t>upravené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 a </a:t>
            </a:r>
            <a:r>
              <a:rPr lang="en-US" sz="2400" b="1" i="0" dirty="0" err="1">
                <a:solidFill>
                  <a:schemeClr val="bg1"/>
                </a:solidFill>
                <a:effectLst/>
              </a:rPr>
              <a:t>doplněné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</a:rPr>
              <a:t>vydání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.). Praha: </a:t>
            </a:r>
            <a:r>
              <a:rPr lang="en-US" sz="2400" b="1" i="0" dirty="0" err="1">
                <a:solidFill>
                  <a:schemeClr val="bg1"/>
                </a:solidFill>
                <a:effectLst/>
              </a:rPr>
              <a:t>Grada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4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4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4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4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4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4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4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 err="1">
                <a:solidFill>
                  <a:schemeClr val="bg1"/>
                </a:solidFill>
                <a:effectLst/>
              </a:rPr>
              <a:t>Vargová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, L., &amp; Malina, J. (2008). </a:t>
            </a:r>
            <a:r>
              <a:rPr lang="en-US" sz="2400" b="1" i="1" dirty="0" err="1">
                <a:solidFill>
                  <a:schemeClr val="bg1"/>
                </a:solidFill>
                <a:effectLst/>
              </a:rPr>
              <a:t>Panoráma</a:t>
            </a:r>
            <a:endParaRPr lang="cs-CZ" sz="2400" b="1" i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 err="1">
                <a:solidFill>
                  <a:schemeClr val="bg1"/>
                </a:solidFill>
                <a:effectLst/>
              </a:rPr>
              <a:t>antropologie</a:t>
            </a:r>
            <a:r>
              <a:rPr lang="en-US" sz="2400" b="1" i="1" dirty="0">
                <a:solidFill>
                  <a:schemeClr val="bg1"/>
                </a:solidFill>
                <a:effectLst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</a:rPr>
              <a:t>biologické</a:t>
            </a:r>
            <a:r>
              <a:rPr lang="en-US" sz="2400" b="1" i="1" dirty="0">
                <a:solidFill>
                  <a:schemeClr val="bg1"/>
                </a:solidFill>
                <a:effectLst/>
              </a:rPr>
              <a:t> - </a:t>
            </a:r>
            <a:r>
              <a:rPr lang="en-US" sz="2400" b="1" i="1" dirty="0" err="1">
                <a:solidFill>
                  <a:schemeClr val="bg1"/>
                </a:solidFill>
                <a:effectLst/>
              </a:rPr>
              <a:t>sociální</a:t>
            </a:r>
            <a:r>
              <a:rPr lang="en-US" sz="2400" b="1" i="1" dirty="0">
                <a:solidFill>
                  <a:schemeClr val="bg1"/>
                </a:solidFill>
                <a:effectLst/>
              </a:rPr>
              <a:t> - </a:t>
            </a:r>
            <a:r>
              <a:rPr lang="en-US" sz="2400" b="1" i="1" dirty="0" err="1">
                <a:solidFill>
                  <a:schemeClr val="bg1"/>
                </a:solidFill>
                <a:effectLst/>
              </a:rPr>
              <a:t>kulturní</a:t>
            </a:r>
            <a:r>
              <a:rPr lang="en-US" sz="2400" b="1" i="1" dirty="0">
                <a:solidFill>
                  <a:schemeClr val="bg1"/>
                </a:solidFill>
                <a:effectLst/>
              </a:rPr>
              <a:t>: </a:t>
            </a:r>
            <a:endParaRPr lang="cs-CZ" sz="2400" b="1" i="1" dirty="0">
              <a:solidFill>
                <a:schemeClr val="bg1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 err="1">
                <a:solidFill>
                  <a:schemeClr val="bg1"/>
                </a:solidFill>
                <a:effectLst/>
              </a:rPr>
              <a:t>Modulové</a:t>
            </a:r>
            <a:r>
              <a:rPr lang="en-US" sz="2400" b="1" i="1" dirty="0">
                <a:solidFill>
                  <a:schemeClr val="bg1"/>
                </a:solidFill>
                <a:effectLst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</a:rPr>
              <a:t>učební</a:t>
            </a:r>
            <a:r>
              <a:rPr lang="en-US" sz="2400" b="1" i="1" dirty="0">
                <a:solidFill>
                  <a:schemeClr val="bg1"/>
                </a:solidFill>
                <a:effectLst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</a:rPr>
              <a:t>texty</a:t>
            </a:r>
            <a:r>
              <a:rPr lang="en-US" sz="2400" b="1" i="1" dirty="0">
                <a:solidFill>
                  <a:schemeClr val="bg1"/>
                </a:solidFill>
                <a:effectLst/>
              </a:rPr>
              <a:t> pro </a:t>
            </a:r>
            <a:r>
              <a:rPr lang="en-US" sz="2400" b="1" i="1" dirty="0" err="1">
                <a:solidFill>
                  <a:schemeClr val="bg1"/>
                </a:solidFill>
                <a:effectLst/>
              </a:rPr>
              <a:t>studenty</a:t>
            </a:r>
            <a:r>
              <a:rPr lang="en-US" sz="2400" b="1" i="1" dirty="0">
                <a:solidFill>
                  <a:schemeClr val="bg1"/>
                </a:solidFill>
                <a:effectLst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</a:rPr>
              <a:t>antropologie</a:t>
            </a:r>
            <a:r>
              <a:rPr lang="en-US" sz="2400" b="1" i="1" dirty="0">
                <a:solidFill>
                  <a:schemeClr val="bg1"/>
                </a:solidFill>
                <a:effectLst/>
              </a:rPr>
              <a:t> </a:t>
            </a:r>
            <a:endParaRPr lang="cs-CZ" sz="2400" b="1" i="1" dirty="0">
              <a:solidFill>
                <a:schemeClr val="bg1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chemeClr val="bg1"/>
                </a:solidFill>
                <a:effectLst/>
              </a:rPr>
              <a:t>a "</a:t>
            </a:r>
            <a:r>
              <a:rPr lang="en-US" sz="2400" b="1" i="1" dirty="0" err="1">
                <a:solidFill>
                  <a:schemeClr val="bg1"/>
                </a:solidFill>
                <a:effectLst/>
              </a:rPr>
              <a:t>příbuzných</a:t>
            </a:r>
            <a:r>
              <a:rPr lang="en-US" sz="2400" b="1" i="1" dirty="0">
                <a:solidFill>
                  <a:schemeClr val="bg1"/>
                </a:solidFill>
                <a:effectLst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</a:rPr>
              <a:t>oborů</a:t>
            </a:r>
            <a:r>
              <a:rPr lang="en-US" sz="2400" b="1" i="1" dirty="0">
                <a:solidFill>
                  <a:schemeClr val="bg1"/>
                </a:solidFill>
                <a:effectLst/>
              </a:rPr>
              <a:t>"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. Brno: </a:t>
            </a:r>
            <a:r>
              <a:rPr lang="en-US" sz="2400" b="1" i="0" dirty="0" err="1">
                <a:solidFill>
                  <a:schemeClr val="bg1"/>
                </a:solidFill>
                <a:effectLst/>
              </a:rPr>
              <a:t>Nadace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 Universitas : </a:t>
            </a:r>
            <a:endParaRPr lang="cs-CZ" sz="2400" b="1" i="0" dirty="0">
              <a:solidFill>
                <a:schemeClr val="bg1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0" dirty="0" err="1">
                <a:solidFill>
                  <a:schemeClr val="bg1"/>
                </a:solidFill>
                <a:effectLst/>
              </a:rPr>
              <a:t>Akademické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400" b="1" i="0" dirty="0" err="1">
                <a:solidFill>
                  <a:schemeClr val="bg1"/>
                </a:solidFill>
                <a:effectLst/>
              </a:rPr>
              <a:t>nakladatelství</a:t>
            </a:r>
            <a:r>
              <a:rPr lang="en-US" sz="2400" b="1" i="0" dirty="0">
                <a:solidFill>
                  <a:schemeClr val="bg1"/>
                </a:solidFill>
                <a:effectLst/>
              </a:rPr>
              <a:t> CERM.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10" descr="Anatomie 2">
            <a:extLst>
              <a:ext uri="{FF2B5EF4-FFF2-40B4-BE49-F238E27FC236}">
                <a16:creationId xmlns:a16="http://schemas.microsoft.com/office/drawing/2014/main" id="{5C0318DF-30A7-4C32-9D03-2E24C9EF6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7563" y="3708477"/>
            <a:ext cx="1348442" cy="188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Anatomie pro antropology II Splanchnologie | MUNISHOP">
            <a:extLst>
              <a:ext uri="{FF2B5EF4-FFF2-40B4-BE49-F238E27FC236}">
                <a16:creationId xmlns:a16="http://schemas.microsoft.com/office/drawing/2014/main" id="{AD0F9DCA-8C65-4CD7-8272-D7D9216FE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1969" y="1211352"/>
            <a:ext cx="1431840" cy="19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253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543</Words>
  <Application>Microsoft Office PowerPoint</Application>
  <PresentationFormat>Širokoúhlá obrazovka</PresentationFormat>
  <Paragraphs>87</Paragraphs>
  <Slides>7</Slides>
  <Notes>0</Notes>
  <HiddenSlides>0</HiddenSlides>
  <MMClips>3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Rudolf Čechal</dc:creator>
  <cp:lastModifiedBy>Rudolf Čechal</cp:lastModifiedBy>
  <cp:revision>10</cp:revision>
  <dcterms:created xsi:type="dcterms:W3CDTF">2021-03-14T09:37:54Z</dcterms:created>
  <dcterms:modified xsi:type="dcterms:W3CDTF">2021-03-14T16:51:59Z</dcterms:modified>
</cp:coreProperties>
</file>