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5" r:id="rId4"/>
    <p:sldId id="264" r:id="rId5"/>
    <p:sldId id="266" r:id="rId6"/>
    <p:sldId id="262" r:id="rId7"/>
    <p:sldId id="263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15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600998-1022-4F0C-AD6C-FEC1FF478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11133C3-BCF3-4D1D-90FC-5D719E785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D8A3BB-8789-45BF-BF6D-5339C0532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BE11-3490-4543-A2A9-D7E9140616FA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E47990-8881-4565-9F9D-1B352F0A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4FFD70-59B9-4DBF-A088-635D420A6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8789-21A0-4A44-BD9B-6A0EC9426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63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461D2-46D3-4AF3-A061-DCB573AAD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234EFBF-D2B5-4D8A-9E99-46C2B5F64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E092A9-3D27-4CE1-AF69-147155266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BE11-3490-4543-A2A9-D7E9140616FA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1F5FF8-1DCA-42E5-B81C-AC1641484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EF37E8-5712-466A-85FC-BA2DAD325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8789-21A0-4A44-BD9B-6A0EC9426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894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9CA674E-AC2C-433B-AF3E-ABBA19D7AE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D93286B-FE91-4EBF-9D98-DCB4187B4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5002DD-FE87-416C-A126-97B06EAD5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BE11-3490-4543-A2A9-D7E9140616FA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C13E71-55C5-455B-AEBF-7B770D7A6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1E706B-666D-4829-877C-74161D3F1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8789-21A0-4A44-BD9B-6A0EC9426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890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EE1E2D-2A2F-4B35-AFB5-34D703B36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E81F66-7859-416C-9BDA-3A882AA26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9841BD-EF28-4602-806B-677C35D3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BE11-3490-4543-A2A9-D7E9140616FA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804458-E899-4510-B985-CDD37A728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535DAD-B564-4D13-BCEB-A24994FA3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8789-21A0-4A44-BD9B-6A0EC9426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94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515561-CFF0-4800-9376-A09FBE18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F2B8D3B-57F4-4FFA-BB4E-C91ADB0D7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2FCCA1-61E1-4922-AEF8-F29DC12EA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BE11-3490-4543-A2A9-D7E9140616FA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323850-24D8-4001-955F-7036C3BE7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92C0D2-D57F-48F4-A144-BA526F2A6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8789-21A0-4A44-BD9B-6A0EC9426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802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F17F5B-E915-42E1-9E95-A7CC5251D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979AF3-0EFD-41E2-B2A9-FC442C6420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CF0A2F-2FF4-45E7-B780-E498751E8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58D300F-128E-449B-99CA-3A5959EA3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BE11-3490-4543-A2A9-D7E9140616FA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06C5636-BBF3-478F-AA3A-AFB4C88D3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C0E4AFE-D4A7-4DC7-B597-D39521EDD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8789-21A0-4A44-BD9B-6A0EC9426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93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CD0DD1-447C-4482-9E2F-F1178096D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44CD65B-81FB-4BCA-8482-93CAD1A35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2187AC1-FBA9-415C-9701-B6543E46E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0D792A1-29E3-44FC-ACF8-BB30444846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DA5DE4E-62A7-4C08-AA7F-517DC1A856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2590B97-4FAC-4695-9A82-BC135E8D8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BE11-3490-4543-A2A9-D7E9140616FA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92C8735-E98A-41D9-8CB1-1370ACF56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9AD458F-2B64-4C66-8E4B-7F5022E23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8789-21A0-4A44-BD9B-6A0EC9426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499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3896C7-27DD-4BBB-90FA-89EA4A69E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6A004F8-45E0-4EA4-A8C3-624F89B4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BE11-3490-4543-A2A9-D7E9140616FA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9CF048-FD87-4817-8D3C-0895655DA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1362490-212B-4725-AE9C-D06F941C1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8789-21A0-4A44-BD9B-6A0EC9426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78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DDEB40C-C15E-4F67-B2BF-67AFED95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BE11-3490-4543-A2A9-D7E9140616FA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9457C5-DE7F-457E-94EE-62C4E438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4DFE38A-4C03-4378-B757-00BE06D37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8789-21A0-4A44-BD9B-6A0EC9426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59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AA455C-DF39-44E5-B2FA-EC5B51D5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494796-65C0-4BD3-9834-BFEE44A7A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7E89991-7920-463A-8BDD-C0DBADC08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D02C442-8CA3-4D2E-8D74-5C87D870F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BE11-3490-4543-A2A9-D7E9140616FA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87A93D0-5075-4C0F-B32A-5386B38A2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FF27445-CE0C-46C7-AC45-61EDE0AFE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8789-21A0-4A44-BD9B-6A0EC9426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3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F754A9-3F0D-40F8-96E7-38680BF9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0327703-4758-43B8-999C-8CD00B82DA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A43540A-4507-48B5-A2C8-52BB8CF8D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BFDCF96-122A-42BA-A796-B6215D93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BE11-3490-4543-A2A9-D7E9140616FA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6FF2B82-DB5B-4615-8672-4B6DC04B1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4799B2-BD49-4A0F-8E59-C3C218308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8789-21A0-4A44-BD9B-6A0EC9426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38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9E0D7E4-7645-43F7-9B7D-91CD34017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099D6FD-EB84-4BFF-84D0-1734FF72E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5DD52D-5A3C-46E8-82D8-245D891F12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8BE11-3490-4543-A2A9-D7E9140616FA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39E21A-DA13-41AA-8B6E-12993BE32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0D1300-66CC-48BC-B137-B60A95EDF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68789-21A0-4A44-BD9B-6A0EC9426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19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google.com/url?sa=i&amp;url=http%3A%2F%2Fciselniky.dasta.mzcr.cz%2Fcd_ds3%2Fhypertext%2FHKAAF.htm&amp;psig=AOvVaw2svQwwXnhCdywP04ycknN5&amp;ust=1620131528308000&amp;source=images&amp;cd=vfe&amp;ved=0CAMQjB1qFwoTCJC_1rvCrfACFQAAAAAdAAAAABA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99CEAC-FB49-460B-949B-3512BCA2E7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00" b="823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9ADFAF-A0C9-4158-AF3F-A458A2C6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752" y="170356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FF"/>
                </a:solidFill>
              </a:rPr>
              <a:t>Kůže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1353582-6722-4386-B5B0-E93CD893D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4029" y="6091216"/>
            <a:ext cx="10058400" cy="4412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Brno                                                                                                             5.5.2021   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D7ABAD6-5F02-4484-B5F4-7564F17FC763}"/>
              </a:ext>
            </a:extLst>
          </p:cNvPr>
          <p:cNvSpPr txBox="1"/>
          <p:nvPr/>
        </p:nvSpPr>
        <p:spPr>
          <a:xfrm>
            <a:off x="124016" y="102577"/>
            <a:ext cx="1942909" cy="18928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900" dirty="0"/>
              <a:t>Zdroj: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900" dirty="0"/>
              <a:t>Králík, M. (každoročně): Variabilita a adaptabilita člověka (přednáška)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i="0" dirty="0" err="1">
                <a:effectLst/>
              </a:rPr>
              <a:t>Vargová</a:t>
            </a:r>
            <a:r>
              <a:rPr lang="en-US" sz="900" i="0" dirty="0">
                <a:effectLst/>
              </a:rPr>
              <a:t>, L., &amp; </a:t>
            </a:r>
            <a:r>
              <a:rPr lang="cs-CZ" sz="900" i="0" dirty="0">
                <a:effectLst/>
              </a:rPr>
              <a:t>Páč</a:t>
            </a:r>
            <a:r>
              <a:rPr lang="en-US" sz="900" i="0" dirty="0">
                <a:effectLst/>
              </a:rPr>
              <a:t>, </a:t>
            </a:r>
            <a:r>
              <a:rPr lang="cs-CZ" sz="900" dirty="0"/>
              <a:t>L. </a:t>
            </a:r>
            <a:r>
              <a:rPr lang="en-US" sz="900" i="0" dirty="0">
                <a:effectLst/>
              </a:rPr>
              <a:t>(20</a:t>
            </a:r>
            <a:r>
              <a:rPr lang="cs-CZ" sz="900" i="0" dirty="0">
                <a:effectLst/>
              </a:rPr>
              <a:t>13</a:t>
            </a:r>
            <a:r>
              <a:rPr lang="en-US" sz="900" i="0" dirty="0">
                <a:effectLst/>
              </a:rPr>
              <a:t>). </a:t>
            </a:r>
            <a:r>
              <a:rPr lang="cs-CZ" sz="900" dirty="0"/>
              <a:t> </a:t>
            </a:r>
            <a:r>
              <a:rPr lang="en-US" sz="900" i="1" dirty="0" err="1">
                <a:effectLst/>
              </a:rPr>
              <a:t>Panoráma</a:t>
            </a:r>
            <a:r>
              <a:rPr lang="en-US" sz="900" i="1" dirty="0">
                <a:effectLst/>
              </a:rPr>
              <a:t> </a:t>
            </a:r>
            <a:r>
              <a:rPr lang="en-US" sz="900" i="1" dirty="0" err="1">
                <a:effectLst/>
              </a:rPr>
              <a:t>antropologie</a:t>
            </a:r>
            <a:r>
              <a:rPr lang="en-US" sz="900" i="1" dirty="0">
                <a:effectLst/>
              </a:rPr>
              <a:t> </a:t>
            </a:r>
            <a:r>
              <a:rPr lang="en-US" sz="900" i="1" dirty="0" err="1">
                <a:effectLst/>
              </a:rPr>
              <a:t>biologické</a:t>
            </a:r>
            <a:r>
              <a:rPr lang="en-US" sz="900" i="1" dirty="0">
                <a:effectLst/>
              </a:rPr>
              <a:t> - </a:t>
            </a:r>
            <a:r>
              <a:rPr lang="en-US" sz="900" i="1" dirty="0" err="1">
                <a:effectLst/>
              </a:rPr>
              <a:t>sociální</a:t>
            </a:r>
            <a:r>
              <a:rPr lang="en-US" sz="900" i="1" dirty="0">
                <a:effectLst/>
              </a:rPr>
              <a:t> - </a:t>
            </a:r>
            <a:r>
              <a:rPr lang="en-US" sz="900" i="1" dirty="0" err="1">
                <a:effectLst/>
              </a:rPr>
              <a:t>kulturní</a:t>
            </a:r>
            <a:r>
              <a:rPr lang="en-US" sz="900" i="1" dirty="0">
                <a:effectLst/>
              </a:rPr>
              <a:t>: </a:t>
            </a:r>
            <a:r>
              <a:rPr lang="en-US" sz="900" i="1" dirty="0" err="1">
                <a:effectLst/>
              </a:rPr>
              <a:t>Modulové</a:t>
            </a:r>
            <a:r>
              <a:rPr lang="en-US" sz="900" i="1" dirty="0">
                <a:effectLst/>
              </a:rPr>
              <a:t> </a:t>
            </a:r>
            <a:r>
              <a:rPr lang="en-US" sz="900" i="1" dirty="0" err="1">
                <a:effectLst/>
              </a:rPr>
              <a:t>učební</a:t>
            </a:r>
            <a:r>
              <a:rPr lang="en-US" sz="900" i="1" dirty="0">
                <a:effectLst/>
              </a:rPr>
              <a:t> </a:t>
            </a:r>
            <a:r>
              <a:rPr lang="en-US" sz="900" i="1" dirty="0" err="1">
                <a:effectLst/>
              </a:rPr>
              <a:t>texty</a:t>
            </a:r>
            <a:r>
              <a:rPr lang="en-US" sz="900" i="1" dirty="0">
                <a:effectLst/>
              </a:rPr>
              <a:t> pro </a:t>
            </a:r>
            <a:r>
              <a:rPr lang="en-US" sz="900" i="1" dirty="0" err="1">
                <a:effectLst/>
              </a:rPr>
              <a:t>studenty</a:t>
            </a:r>
            <a:r>
              <a:rPr lang="en-US" sz="900" i="1" dirty="0">
                <a:effectLst/>
              </a:rPr>
              <a:t> </a:t>
            </a:r>
            <a:r>
              <a:rPr lang="en-US" sz="900" i="1" dirty="0" err="1">
                <a:effectLst/>
              </a:rPr>
              <a:t>antropologie</a:t>
            </a:r>
            <a:r>
              <a:rPr lang="en-US" sz="900" i="1" dirty="0">
                <a:effectLst/>
              </a:rPr>
              <a:t> a "</a:t>
            </a:r>
            <a:r>
              <a:rPr lang="en-US" sz="900" i="1" dirty="0" err="1">
                <a:effectLst/>
              </a:rPr>
              <a:t>příbuzných</a:t>
            </a:r>
            <a:r>
              <a:rPr lang="en-US" sz="900" i="1" dirty="0">
                <a:effectLst/>
              </a:rPr>
              <a:t> </a:t>
            </a:r>
            <a:r>
              <a:rPr lang="en-US" sz="900" i="1" dirty="0" err="1">
                <a:effectLst/>
              </a:rPr>
              <a:t>oborů</a:t>
            </a:r>
            <a:r>
              <a:rPr lang="en-US" sz="900" i="1" dirty="0">
                <a:effectLst/>
              </a:rPr>
              <a:t>"</a:t>
            </a:r>
            <a:r>
              <a:rPr lang="en-US" sz="900" i="0" dirty="0">
                <a:effectLst/>
              </a:rPr>
              <a:t>. Brno: </a:t>
            </a:r>
            <a:r>
              <a:rPr lang="en-US" sz="900" i="0" dirty="0" err="1">
                <a:effectLst/>
              </a:rPr>
              <a:t>Nadace</a:t>
            </a:r>
            <a:r>
              <a:rPr lang="en-US" sz="900" i="0" dirty="0">
                <a:effectLst/>
              </a:rPr>
              <a:t> Universitas : </a:t>
            </a:r>
            <a:r>
              <a:rPr lang="en-US" sz="900" i="0" dirty="0" err="1">
                <a:effectLst/>
              </a:rPr>
              <a:t>Akademické</a:t>
            </a:r>
            <a:r>
              <a:rPr lang="en-US" sz="900" i="0" dirty="0">
                <a:effectLst/>
              </a:rPr>
              <a:t> </a:t>
            </a:r>
            <a:r>
              <a:rPr lang="en-US" sz="900" i="0" dirty="0" err="1">
                <a:effectLst/>
              </a:rPr>
              <a:t>nakladatelství</a:t>
            </a:r>
            <a:r>
              <a:rPr lang="en-US" sz="900" i="0" dirty="0">
                <a:effectLst/>
              </a:rPr>
              <a:t> CERM.</a:t>
            </a:r>
            <a:endParaRPr lang="en-US" sz="900" dirty="0"/>
          </a:p>
          <a:p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232427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712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712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99CEAC-FB49-460B-949B-3512BCA2E7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00" b="8231"/>
          <a:stretch/>
        </p:blipFill>
        <p:spPr>
          <a:xfrm>
            <a:off x="643467" y="1664368"/>
            <a:ext cx="6274296" cy="3529263"/>
          </a:xfrm>
          <a:prstGeom prst="rect">
            <a:avLst/>
          </a:prstGeom>
        </p:spPr>
      </p:pic>
      <p:pic>
        <p:nvPicPr>
          <p:cNvPr id="1026" name="Picture 2" descr="OSN-SAbstraktOSN-E Hodnocení prsní žlázy podle Tannera je ukazatelem  průběhu puberty u dívek. OSN-STextOSN-E Celosvětově užívanou metodou pro  hodnocení průběhu fyzické puberty je klasifikace jejích jednotlivých stadií  &quot;podle Tannera&quot; . Britští ...">
            <a:extLst>
              <a:ext uri="{FF2B5EF4-FFF2-40B4-BE49-F238E27FC236}">
                <a16:creationId xmlns:a16="http://schemas.microsoft.com/office/drawing/2014/main" id="{79947513-98B6-49F7-9944-1AE528A33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6" y="401581"/>
            <a:ext cx="5404871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35700AC0-E999-4E8A-8C3A-89F2BD8FCF34}"/>
              </a:ext>
            </a:extLst>
          </p:cNvPr>
          <p:cNvSpPr txBox="1"/>
          <p:nvPr/>
        </p:nvSpPr>
        <p:spPr>
          <a:xfrm rot="16200000">
            <a:off x="5381472" y="1166104"/>
            <a:ext cx="109761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600" b="0" i="0" dirty="0">
                <a:effectLst/>
                <a:latin typeface="Roboto" panose="020B06040202020202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ciselniky.dasta.mzcr.cz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1B1C529-2F10-46B4-8527-F14DBEBB7F14}"/>
              </a:ext>
            </a:extLst>
          </p:cNvPr>
          <p:cNvSpPr txBox="1"/>
          <p:nvPr/>
        </p:nvSpPr>
        <p:spPr>
          <a:xfrm rot="448276">
            <a:off x="512228" y="5498752"/>
            <a:ext cx="619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jeden ze sekundárních pohlavních znaků → </a:t>
            </a:r>
            <a:r>
              <a:rPr lang="cs-CZ" dirty="0" err="1">
                <a:solidFill>
                  <a:srgbClr val="0070C0"/>
                </a:solidFill>
              </a:rPr>
              <a:t>Tannerovy</a:t>
            </a:r>
            <a:r>
              <a:rPr lang="cs-CZ" dirty="0">
                <a:solidFill>
                  <a:srgbClr val="0070C0"/>
                </a:solidFill>
              </a:rPr>
              <a:t> škály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5E4386A-D854-4756-869F-67EDFF18EC53}"/>
              </a:ext>
            </a:extLst>
          </p:cNvPr>
          <p:cNvSpPr txBox="1"/>
          <p:nvPr/>
        </p:nvSpPr>
        <p:spPr>
          <a:xfrm>
            <a:off x="8078598" y="709630"/>
            <a:ext cx="359887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0" u="none" strike="noStrike" baseline="0" dirty="0">
                <a:solidFill>
                  <a:schemeClr val="bg1"/>
                </a:solidFill>
              </a:rPr>
              <a:t>Vývoj prsu</a:t>
            </a:r>
            <a:br>
              <a:rPr lang="cs-CZ" sz="2000" b="0" i="0" u="none" strike="noStrike" baseline="0" dirty="0">
                <a:solidFill>
                  <a:schemeClr val="bg1"/>
                </a:solidFill>
              </a:rPr>
            </a:br>
            <a:br>
              <a:rPr lang="cs-CZ" sz="2000" b="0" i="0" u="none" strike="noStrike" baseline="0" dirty="0">
                <a:solidFill>
                  <a:schemeClr val="bg1"/>
                </a:solidFill>
              </a:rPr>
            </a:br>
            <a:r>
              <a:rPr lang="cs-CZ" sz="2000" b="0" i="0" u="none" strike="noStrike" baseline="0" dirty="0">
                <a:solidFill>
                  <a:schemeClr val="bg1"/>
                </a:solidFill>
              </a:rPr>
              <a:t>- dětský prs je nevyvinutý </a:t>
            </a:r>
            <a:br>
              <a:rPr lang="cs-CZ" sz="2000" b="0" i="0" u="none" strike="noStrike" baseline="0" dirty="0">
                <a:solidFill>
                  <a:schemeClr val="bg1"/>
                </a:solidFill>
              </a:rPr>
            </a:br>
            <a:r>
              <a:rPr lang="cs-CZ" sz="2000" b="0" i="0" u="none" strike="noStrike" baseline="0" dirty="0">
                <a:solidFill>
                  <a:schemeClr val="bg1"/>
                </a:solidFill>
              </a:rPr>
              <a:t>- puberta - prs se zdvíhá nad úroveň okolní kůže - dvorec prsní s bradavkou v podobě vyvýšeniny </a:t>
            </a:r>
            <a:r>
              <a:rPr lang="cs-CZ" sz="2000" b="0" i="1" u="none" strike="noStrike" baseline="0" dirty="0">
                <a:solidFill>
                  <a:schemeClr val="bg1"/>
                </a:solidFill>
              </a:rPr>
              <a:t>(</a:t>
            </a:r>
            <a:r>
              <a:rPr lang="cs-CZ" sz="2000" b="0" i="1" u="none" strike="noStrike" baseline="0" dirty="0" err="1">
                <a:solidFill>
                  <a:schemeClr val="bg1"/>
                </a:solidFill>
              </a:rPr>
              <a:t>areolomamma</a:t>
            </a:r>
            <a:r>
              <a:rPr lang="cs-CZ" sz="2000" b="0" i="1" u="none" strike="noStrike" baseline="0" dirty="0">
                <a:solidFill>
                  <a:schemeClr val="bg1"/>
                </a:solidFill>
              </a:rPr>
              <a:t>)</a:t>
            </a:r>
            <a:br>
              <a:rPr lang="cs-CZ" sz="2000" dirty="0">
                <a:solidFill>
                  <a:schemeClr val="bg1"/>
                </a:solidFill>
              </a:rPr>
            </a:br>
            <a:r>
              <a:rPr lang="cs-CZ" sz="2000" b="0" i="0" u="none" strike="noStrike" baseline="0" dirty="0">
                <a:solidFill>
                  <a:schemeClr val="bg1"/>
                </a:solidFill>
              </a:rPr>
              <a:t>- později vyklenutí také okolní kůže – prs, bradavka a dvorec jsou kónicky vyvýšeny </a:t>
            </a:r>
            <a:r>
              <a:rPr lang="cs-CZ" sz="2000" b="0" i="1" u="none" strike="noStrike" baseline="0" dirty="0">
                <a:solidFill>
                  <a:schemeClr val="bg1"/>
                </a:solidFill>
              </a:rPr>
              <a:t>(</a:t>
            </a:r>
            <a:r>
              <a:rPr lang="cs-CZ" sz="2000" b="0" i="1" u="none" strike="noStrike" baseline="0" dirty="0" err="1">
                <a:solidFill>
                  <a:schemeClr val="bg1"/>
                </a:solidFill>
              </a:rPr>
              <a:t>mamma</a:t>
            </a:r>
            <a:r>
              <a:rPr lang="cs-CZ" sz="2000" b="0" i="1" u="none" strike="noStrike" baseline="0" dirty="0">
                <a:solidFill>
                  <a:schemeClr val="bg1"/>
                </a:solidFill>
              </a:rPr>
              <a:t> </a:t>
            </a:r>
            <a:r>
              <a:rPr lang="cs-CZ" sz="2000" b="0" i="1" u="none" strike="noStrike" baseline="0" dirty="0" err="1">
                <a:solidFill>
                  <a:schemeClr val="bg1"/>
                </a:solidFill>
              </a:rPr>
              <a:t>areolata</a:t>
            </a:r>
            <a:r>
              <a:rPr lang="cs-CZ" sz="2000" b="0" i="1" u="none" strike="noStrike" baseline="0" dirty="0">
                <a:solidFill>
                  <a:schemeClr val="bg1"/>
                </a:solidFill>
              </a:rPr>
              <a:t>)</a:t>
            </a:r>
            <a:r>
              <a:rPr lang="cs-CZ" sz="2000" b="0" i="0" u="none" strike="noStrike" baseline="0" dirty="0">
                <a:solidFill>
                  <a:schemeClr val="bg1"/>
                </a:solidFill>
              </a:rPr>
              <a:t>.</a:t>
            </a:r>
            <a:br>
              <a:rPr lang="cs-CZ" sz="2000" b="0" i="0" u="none" strike="noStrike" baseline="0" dirty="0">
                <a:solidFill>
                  <a:schemeClr val="bg1"/>
                </a:solidFill>
              </a:rPr>
            </a:br>
            <a:r>
              <a:rPr lang="cs-CZ" sz="2000" b="0" i="0" u="none" strike="noStrike" baseline="0" dirty="0">
                <a:solidFill>
                  <a:schemeClr val="bg1"/>
                </a:solidFill>
              </a:rPr>
              <a:t>- dvorec a většinou i prsní bradavka v úrovni s kůží prsu – definitivní  stav </a:t>
            </a:r>
            <a:r>
              <a:rPr lang="cs-CZ" sz="2000" b="0" i="1" u="none" strike="noStrike" baseline="0" dirty="0">
                <a:solidFill>
                  <a:schemeClr val="bg1"/>
                </a:solidFill>
              </a:rPr>
              <a:t>(</a:t>
            </a:r>
            <a:r>
              <a:rPr lang="cs-CZ" sz="2000" b="0" i="1" u="none" strike="noStrike" baseline="0" dirty="0" err="1">
                <a:solidFill>
                  <a:schemeClr val="bg1"/>
                </a:solidFill>
              </a:rPr>
              <a:t>mamma</a:t>
            </a:r>
            <a:r>
              <a:rPr lang="cs-CZ" sz="2000" b="0" i="1" u="none" strike="noStrike" baseline="0" dirty="0">
                <a:solidFill>
                  <a:schemeClr val="bg1"/>
                </a:solidFill>
              </a:rPr>
              <a:t> </a:t>
            </a:r>
            <a:r>
              <a:rPr lang="cs-CZ" sz="2000" b="0" i="1" u="none" strike="noStrike" baseline="0" dirty="0" err="1">
                <a:solidFill>
                  <a:schemeClr val="bg1"/>
                </a:solidFill>
              </a:rPr>
              <a:t>papillata</a:t>
            </a:r>
            <a:r>
              <a:rPr lang="cs-CZ" sz="2000" b="0" i="1" u="none" strike="noStrike" baseline="0" dirty="0">
                <a:solidFill>
                  <a:schemeClr val="bg1"/>
                </a:solidFill>
              </a:rPr>
              <a:t>)</a:t>
            </a:r>
            <a:br>
              <a:rPr lang="cs-CZ" sz="2000" dirty="0">
                <a:solidFill>
                  <a:schemeClr val="bg1"/>
                </a:solidFill>
              </a:rPr>
            </a:br>
            <a:r>
              <a:rPr lang="cs-CZ" sz="2000" b="0" i="0" u="none" strike="noStrike" baseline="0" dirty="0">
                <a:solidFill>
                  <a:schemeClr val="bg1"/>
                </a:solidFill>
              </a:rPr>
              <a:t>- rozvoj při těhotenství a v době kojení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02133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99CEAC-FB49-460B-949B-3512BCA2E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3141" r="24341" b="-2"/>
          <a:stretch/>
        </p:blipFill>
        <p:spPr>
          <a:xfrm>
            <a:off x="5768642" y="-1"/>
            <a:ext cx="6423053" cy="685800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97FDCD6-C7FB-4135-91D1-9300F4F3154C}"/>
              </a:ext>
            </a:extLst>
          </p:cNvPr>
          <p:cNvSpPr txBox="1"/>
          <p:nvPr/>
        </p:nvSpPr>
        <p:spPr>
          <a:xfrm>
            <a:off x="555459" y="476250"/>
            <a:ext cx="46577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Funkce mléčné žlázy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u netěhotných žen – žláza není plně vyvinuta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během těhotenství → vliv hormonů (pohlavní, prolaktin) → rozvoj prsní žlázy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na konci těhotenství a během kojení → plný rozvoj a sekrece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produkce: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těsně po porodu nažloutlé mlezivo = </a:t>
            </a:r>
            <a:r>
              <a:rPr lang="cs-CZ" sz="2400" b="1" dirty="0" err="1"/>
              <a:t>colostrum</a:t>
            </a:r>
            <a:endParaRPr lang="cs-CZ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2 – 3 dny po porodu – mateřské mléko = </a:t>
            </a:r>
            <a:r>
              <a:rPr lang="cs-CZ" sz="2400" b="1" dirty="0" err="1"/>
              <a:t>lac</a:t>
            </a:r>
            <a:endParaRPr lang="cs-CZ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konec kojení → zástava sekrece mléka, redukce mléčné žlázy</a:t>
            </a:r>
          </a:p>
        </p:txBody>
      </p:sp>
    </p:spTree>
    <p:extLst>
      <p:ext uri="{BB962C8B-B14F-4D97-AF65-F5344CB8AC3E}">
        <p14:creationId xmlns:p14="http://schemas.microsoft.com/office/powerpoint/2010/main" val="62796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712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712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99CEAC-FB49-460B-949B-3512BCA2E7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3" r="15234"/>
          <a:stretch/>
        </p:blipFill>
        <p:spPr>
          <a:xfrm>
            <a:off x="643467" y="835208"/>
            <a:ext cx="6274296" cy="518758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B658064-0EEF-42A3-BE95-F6B4E4838D41}"/>
              </a:ext>
            </a:extLst>
          </p:cNvPr>
          <p:cNvSpPr txBox="1"/>
          <p:nvPr/>
        </p:nvSpPr>
        <p:spPr>
          <a:xfrm>
            <a:off x="7600699" y="181858"/>
            <a:ext cx="424593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Pigmentace kůže</a:t>
            </a:r>
          </a:p>
          <a:p>
            <a:endParaRPr lang="cs-CZ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barva kůže hrála v minulosti roli v rasových typologiích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melanin – melanocyty – neurální lišta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poruchy pigmentace: albinismus, </a:t>
            </a:r>
            <a:r>
              <a:rPr lang="cs-CZ" sz="2000" dirty="0" err="1">
                <a:solidFill>
                  <a:schemeClr val="bg1"/>
                </a:solidFill>
              </a:rPr>
              <a:t>Waardenburgův</a:t>
            </a:r>
            <a:r>
              <a:rPr lang="cs-CZ" sz="2000" dirty="0">
                <a:solidFill>
                  <a:schemeClr val="bg1"/>
                </a:solidFill>
              </a:rPr>
              <a:t> syndrom, vitiligo, </a:t>
            </a:r>
            <a:r>
              <a:rPr lang="cs-CZ" sz="2000" dirty="0" err="1">
                <a:solidFill>
                  <a:schemeClr val="bg1"/>
                </a:solidFill>
              </a:rPr>
              <a:t>leucoderma</a:t>
            </a:r>
            <a:r>
              <a:rPr lang="cs-CZ" sz="2000" dirty="0">
                <a:solidFill>
                  <a:schemeClr val="bg1"/>
                </a:solidFill>
              </a:rPr>
              <a:t>, </a:t>
            </a:r>
            <a:r>
              <a:rPr lang="cs-CZ" sz="2000" dirty="0" err="1">
                <a:solidFill>
                  <a:schemeClr val="bg1"/>
                </a:solidFill>
              </a:rPr>
              <a:t>ephelides</a:t>
            </a:r>
            <a:endParaRPr lang="cs-CZ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hodnocení: barevné škály, spektrofotometr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chemeClr val="bg1"/>
                </a:solidFill>
              </a:rPr>
              <a:t>heritabilita</a:t>
            </a:r>
            <a:r>
              <a:rPr lang="cs-CZ" sz="2000" dirty="0">
                <a:solidFill>
                  <a:schemeClr val="bg1"/>
                </a:solidFill>
              </a:rPr>
              <a:t> 0,5 – 0,8 – min. 6 genů (MC1R, SLC24A5, MATP, OCA2, ASIP, TYR)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věkové a pohlavní rozdíly: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mladší jedinci světlejší kůže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muži v průměru tmavší kůže než ženy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geografická variabilita – barva kůže koreluje se zeměpisnou šířkou a s intenzitou UV záření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A: Photovolt ColorWalk instrument being used to measure the inner arm... |  Download Scientific Diagram">
            <a:extLst>
              <a:ext uri="{FF2B5EF4-FFF2-40B4-BE49-F238E27FC236}">
                <a16:creationId xmlns:a16="http://schemas.microsoft.com/office/drawing/2014/main" id="{8251DA7F-C03B-463C-A577-5CB7AB7A2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4406751"/>
            <a:ext cx="3003795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7C117675-8EF1-457B-8A17-B1E742A08E1F}"/>
              </a:ext>
            </a:extLst>
          </p:cNvPr>
          <p:cNvSpPr txBox="1"/>
          <p:nvPr/>
        </p:nvSpPr>
        <p:spPr>
          <a:xfrm>
            <a:off x="476250" y="6645880"/>
            <a:ext cx="34194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" dirty="0"/>
              <a:t>https://www.researchgate.net/publication/12549524_Comparison_of_narrowband_reflectance_spectroscopy_and_tristimulus_colorimetry_for_measurements_of_skin_and_hair_color_in_persons_of_different_biological_ancestry/figures?lo=1&amp;utm_source=google&amp;utm_medium=organic</a:t>
            </a:r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56774EBA-8259-4A47-908A-9EAB936EF4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70" t="17500" r="14442" b="25139"/>
          <a:stretch/>
        </p:blipFill>
        <p:spPr>
          <a:xfrm>
            <a:off x="583592" y="110149"/>
            <a:ext cx="1242716" cy="1944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CEA2765-5E3C-400A-8E24-E705BEAF97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28" r="36797" b="9028"/>
          <a:stretch/>
        </p:blipFill>
        <p:spPr>
          <a:xfrm>
            <a:off x="3780249" y="5091562"/>
            <a:ext cx="2369400" cy="17280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612F910F-377B-4325-B97D-FBB653D1594E}"/>
              </a:ext>
            </a:extLst>
          </p:cNvPr>
          <p:cNvSpPr txBox="1"/>
          <p:nvPr/>
        </p:nvSpPr>
        <p:spPr>
          <a:xfrm>
            <a:off x="6179977" y="6616177"/>
            <a:ext cx="86974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i="1" dirty="0" err="1"/>
              <a:t>Mielke</a:t>
            </a:r>
            <a:r>
              <a:rPr lang="cs-CZ" sz="700" i="1" dirty="0"/>
              <a:t> et al. 2011</a:t>
            </a:r>
          </a:p>
        </p:txBody>
      </p:sp>
      <p:pic>
        <p:nvPicPr>
          <p:cNvPr id="26" name="Obrázek 25" descr="Obsah obrázku text, exteriér, mapa, fotka&#10;&#10;Popis byl vytvořen automaticky">
            <a:extLst>
              <a:ext uri="{FF2B5EF4-FFF2-40B4-BE49-F238E27FC236}">
                <a16:creationId xmlns:a16="http://schemas.microsoft.com/office/drawing/2014/main" id="{88321701-40B1-4A46-98AE-5502D44D42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183" y="200373"/>
            <a:ext cx="442368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40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99CEAC-FB49-460B-949B-3512BCA2E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3142" r="24341" b="-2"/>
          <a:stretch/>
        </p:blipFill>
        <p:spPr>
          <a:xfrm>
            <a:off x="-305" y="-1"/>
            <a:ext cx="6423053" cy="685800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73579A2-CD05-4D89-AF13-5A6FFA2D5F28}"/>
              </a:ext>
            </a:extLst>
          </p:cNvPr>
          <p:cNvSpPr txBox="1"/>
          <p:nvPr/>
        </p:nvSpPr>
        <p:spPr>
          <a:xfrm>
            <a:off x="6905625" y="504825"/>
            <a:ext cx="4914900" cy="127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0EF1ADE-3B56-499D-A47D-C48A9FADA5A9}"/>
              </a:ext>
            </a:extLst>
          </p:cNvPr>
          <p:cNvSpPr txBox="1"/>
          <p:nvPr/>
        </p:nvSpPr>
        <p:spPr>
          <a:xfrm>
            <a:off x="7048500" y="551288"/>
            <a:ext cx="421957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Evoluce lidské pigmentace</a:t>
            </a:r>
          </a:p>
          <a:p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cca 6 milionů 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šimpanz – tmavá srst a světlá kůže – zřejmě i naši předci v pralesích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savana → selekční tlak → ztráta ochlupení a zvýšení hustoty potních žláz – efektivní termoregulace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ochrana kůže v savanách → intenzivnější pigmentace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migrace → světlání kůže – několikrát (</a:t>
            </a:r>
            <a:r>
              <a:rPr lang="cs-CZ" sz="2000" i="1" dirty="0"/>
              <a:t>Homo </a:t>
            </a:r>
            <a:r>
              <a:rPr lang="cs-CZ" sz="2000" i="1" dirty="0" err="1"/>
              <a:t>erectus</a:t>
            </a:r>
            <a:r>
              <a:rPr lang="cs-CZ" sz="2000" i="1" dirty="0"/>
              <a:t>, Homo </a:t>
            </a:r>
            <a:r>
              <a:rPr lang="cs-CZ" sz="2000" i="1" dirty="0" err="1"/>
              <a:t>Heidelbergensis</a:t>
            </a:r>
            <a:r>
              <a:rPr lang="cs-CZ" sz="2000" i="1" dirty="0"/>
              <a:t>, Homo sapiens</a:t>
            </a:r>
            <a:r>
              <a:rPr lang="cs-CZ" sz="2000" dirty="0"/>
              <a:t>) i různé migrující větve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odlišné mechanismy – např. evoluce světlé kůže nezávisle u Evropanů a východních Asiatů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72637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7522" y="450222"/>
            <a:ext cx="3902420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7521" y="4843002"/>
            <a:ext cx="2391411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1353582-6722-4386-B5B0-E93CD893D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6762" y="4843001"/>
            <a:ext cx="2412927" cy="1564775"/>
          </a:xfrm>
        </p:spPr>
        <p:txBody>
          <a:bodyPr anchor="ctr">
            <a:normAutofit/>
          </a:bodyPr>
          <a:lstStyle/>
          <a:p>
            <a:r>
              <a:rPr lang="cs-CZ" sz="2000" b="1" dirty="0">
                <a:solidFill>
                  <a:srgbClr val="FFFFFF"/>
                </a:solidFill>
              </a:rPr>
              <a:t>Fotolýza </a:t>
            </a:r>
            <a:r>
              <a:rPr lang="cs-CZ" sz="2000" b="1" dirty="0" err="1">
                <a:solidFill>
                  <a:srgbClr val="FFFFFF"/>
                </a:solidFill>
              </a:rPr>
              <a:t>folátu</a:t>
            </a:r>
            <a:endParaRPr lang="cs-CZ" sz="2000" b="1" dirty="0">
              <a:solidFill>
                <a:srgbClr val="FFFFFF"/>
              </a:solidFill>
            </a:endParaRPr>
          </a:p>
          <a:p>
            <a:r>
              <a:rPr lang="cs-CZ" sz="1900" dirty="0">
                <a:solidFill>
                  <a:srgbClr val="FFFFFF"/>
                </a:solidFill>
              </a:rPr>
              <a:t>nedostatek – malformace TT, snížení fertility, spermií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99CEAC-FB49-460B-949B-3512BCA2E7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3" r="15234"/>
          <a:stretch/>
        </p:blipFill>
        <p:spPr>
          <a:xfrm>
            <a:off x="466344" y="450221"/>
            <a:ext cx="7205515" cy="595755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4594" y="4843002"/>
            <a:ext cx="1351062" cy="1568472"/>
          </a:xfrm>
          <a:prstGeom prst="rect">
            <a:avLst/>
          </a:prstGeom>
          <a:solidFill>
            <a:srgbClr val="A14A65"/>
          </a:solidFill>
          <a:ln w="25400">
            <a:solidFill>
              <a:srgbClr val="A14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CF03142-1A88-4A7A-829C-74600847B851}"/>
              </a:ext>
            </a:extLst>
          </p:cNvPr>
          <p:cNvSpPr/>
          <p:nvPr/>
        </p:nvSpPr>
        <p:spPr>
          <a:xfrm>
            <a:off x="7972425" y="638175"/>
            <a:ext cx="1781175" cy="3933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Úžeh</a:t>
            </a:r>
          </a:p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ctr"/>
            <a:r>
              <a:rPr lang="cs-CZ" dirty="0">
                <a:solidFill>
                  <a:schemeClr val="tx1"/>
                </a:solidFill>
              </a:rPr>
              <a:t>UV záření – poškození kůže, ochranné funkce apod.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tmavěji pigmentovaní jedinci – selekční výhoda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9BA6742-CE73-4CAA-8846-0C8DC645FF6F}"/>
              </a:ext>
            </a:extLst>
          </p:cNvPr>
          <p:cNvSpPr/>
          <p:nvPr/>
        </p:nvSpPr>
        <p:spPr>
          <a:xfrm>
            <a:off x="9930213" y="638175"/>
            <a:ext cx="1652188" cy="39338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Karcinom kůže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tmavěji zbarvení jedinci méně kožních nádorů</a:t>
            </a:r>
          </a:p>
          <a:p>
            <a:pPr algn="ctr"/>
            <a:r>
              <a:rPr lang="cs-CZ" dirty="0"/>
              <a:t>nádory později, možnost reprodukce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CA04BE4-4BCE-40DA-B2C7-6E2B0327E71C}"/>
              </a:ext>
            </a:extLst>
          </p:cNvPr>
          <p:cNvSpPr txBox="1"/>
          <p:nvPr/>
        </p:nvSpPr>
        <p:spPr>
          <a:xfrm>
            <a:off x="876300" y="63817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Hypotézy o ztmavnutí kůže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FA6494F6-8A36-4D5A-A29B-32736E4D74D6}"/>
              </a:ext>
            </a:extLst>
          </p:cNvPr>
          <p:cNvSpPr txBox="1"/>
          <p:nvPr/>
        </p:nvSpPr>
        <p:spPr>
          <a:xfrm>
            <a:off x="10363836" y="5163725"/>
            <a:ext cx="13510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rgbClr val="FFFFFF"/>
                </a:solidFill>
              </a:rPr>
              <a:t>Toxicita vitaminu </a:t>
            </a:r>
          </a:p>
          <a:p>
            <a:pPr algn="ctr"/>
            <a:r>
              <a:rPr lang="cs-CZ" sz="20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54EC72C-F8F8-4C82-B404-49CD0EB8EC0C}"/>
              </a:ext>
            </a:extLst>
          </p:cNvPr>
          <p:cNvSpPr txBox="1"/>
          <p:nvPr/>
        </p:nvSpPr>
        <p:spPr>
          <a:xfrm>
            <a:off x="762000" y="5820756"/>
            <a:ext cx="5629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→ úžeh + fotolýza </a:t>
            </a:r>
            <a:r>
              <a:rPr lang="cs-CZ" dirty="0" err="1"/>
              <a:t>folátu</a:t>
            </a:r>
            <a:r>
              <a:rPr lang="cs-CZ" dirty="0"/>
              <a:t> + možná přispění karcinomu kůže</a:t>
            </a:r>
          </a:p>
        </p:txBody>
      </p:sp>
    </p:spTree>
    <p:extLst>
      <p:ext uri="{BB962C8B-B14F-4D97-AF65-F5344CB8AC3E}">
        <p14:creationId xmlns:p14="http://schemas.microsoft.com/office/powerpoint/2010/main" val="2805976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99CEAC-FB49-460B-949B-3512BCA2E7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3" r="15234"/>
          <a:stretch/>
        </p:blipFill>
        <p:spPr>
          <a:xfrm>
            <a:off x="724102" y="672149"/>
            <a:ext cx="6666470" cy="5511835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1353582-6722-4386-B5B0-E93CD893D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6759" y="4846320"/>
            <a:ext cx="2395728" cy="1552760"/>
          </a:xfrm>
        </p:spPr>
        <p:txBody>
          <a:bodyPr anchor="ctr">
            <a:normAutofit fontScale="92500" lnSpcReduction="20000"/>
          </a:bodyPr>
          <a:lstStyle/>
          <a:p>
            <a:r>
              <a:rPr lang="cs-CZ" sz="2200" b="1" dirty="0">
                <a:solidFill>
                  <a:srgbClr val="FFFFFF"/>
                </a:solidFill>
              </a:rPr>
              <a:t>Neutrální mutace</a:t>
            </a:r>
          </a:p>
          <a:p>
            <a:r>
              <a:rPr lang="cs-CZ" sz="1900" dirty="0">
                <a:solidFill>
                  <a:srgbClr val="FFFFFF"/>
                </a:solidFill>
              </a:rPr>
              <a:t>s posunem od rovníku klesla intenzita selekce – ta pak mutace pro světlou kůži neodstranila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A14A6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F714F645-8AF3-413C-B946-946E151F9C8F}"/>
              </a:ext>
            </a:extLst>
          </p:cNvPr>
          <p:cNvSpPr/>
          <p:nvPr/>
        </p:nvSpPr>
        <p:spPr>
          <a:xfrm>
            <a:off x="7972425" y="638175"/>
            <a:ext cx="3609976" cy="1721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Deficience vitaminu D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cestou na sever méně UV – tmavší kůže – méně provitaminu D – křivice – ohrožena životaschopnost, popř. deformity pánve (porod)</a:t>
            </a:r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0E7C7DC4-D3C0-4C1D-93A5-CA192B22215B}"/>
              </a:ext>
            </a:extLst>
          </p:cNvPr>
          <p:cNvSpPr/>
          <p:nvPr/>
        </p:nvSpPr>
        <p:spPr>
          <a:xfrm>
            <a:off x="7972425" y="2522220"/>
            <a:ext cx="3609976" cy="20498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Chladové poranění</a:t>
            </a:r>
          </a:p>
          <a:p>
            <a:pPr algn="ctr"/>
            <a:r>
              <a:rPr lang="cs-CZ" dirty="0"/>
              <a:t>jedinci s tmavší kůží – náchylnější k poškození chladem</a:t>
            </a:r>
          </a:p>
          <a:p>
            <a:pPr algn="ctr"/>
            <a:r>
              <a:rPr lang="cs-CZ" dirty="0"/>
              <a:t>vojáci US armády v Koreji, morčata</a:t>
            </a:r>
          </a:p>
          <a:p>
            <a:pPr algn="ctr"/>
            <a:r>
              <a:rPr lang="cs-CZ" dirty="0"/>
              <a:t>rozdíly ve vaskularizaci a ne pigmentaci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B5CB8CF-FB75-4E13-80A1-BBEBC45C822F}"/>
              </a:ext>
            </a:extLst>
          </p:cNvPr>
          <p:cNvSpPr txBox="1"/>
          <p:nvPr/>
        </p:nvSpPr>
        <p:spPr>
          <a:xfrm>
            <a:off x="876300" y="82318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Hypotézy o světlání kůže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CC8DA12-2BDE-46ED-B7F5-9D09564ABFBD}"/>
              </a:ext>
            </a:extLst>
          </p:cNvPr>
          <p:cNvSpPr txBox="1"/>
          <p:nvPr/>
        </p:nvSpPr>
        <p:spPr>
          <a:xfrm rot="632255">
            <a:off x="894135" y="4937009"/>
            <a:ext cx="489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→ deficience vitaminu D + poranění chladem + sexuální selekce + neutrální mutace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584586C-AE87-44C7-9716-1225DDEA0258}"/>
              </a:ext>
            </a:extLst>
          </p:cNvPr>
          <p:cNvSpPr txBox="1"/>
          <p:nvPr/>
        </p:nvSpPr>
        <p:spPr>
          <a:xfrm>
            <a:off x="10372221" y="4846320"/>
            <a:ext cx="13490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Sexuální selekce</a:t>
            </a: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muži si vybírají ženy světlejší pleti</a:t>
            </a:r>
          </a:p>
        </p:txBody>
      </p:sp>
    </p:spTree>
    <p:extLst>
      <p:ext uri="{BB962C8B-B14F-4D97-AF65-F5344CB8AC3E}">
        <p14:creationId xmlns:p14="http://schemas.microsoft.com/office/powerpoint/2010/main" val="40012175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614</Words>
  <Application>Microsoft Office PowerPoint</Application>
  <PresentationFormat>Širokoúhlá obrazovka</PresentationFormat>
  <Paragraphs>63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Roboto</vt:lpstr>
      <vt:lpstr>Motiv Office</vt:lpstr>
      <vt:lpstr>Kůže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Smysly a kůže</dc:title>
  <dc:creator>Pavlína Ingrová</dc:creator>
  <cp:lastModifiedBy>Pavlína Ingrová</cp:lastModifiedBy>
  <cp:revision>12</cp:revision>
  <dcterms:created xsi:type="dcterms:W3CDTF">2021-05-03T12:25:08Z</dcterms:created>
  <dcterms:modified xsi:type="dcterms:W3CDTF">2021-05-04T07:47:22Z</dcterms:modified>
</cp:coreProperties>
</file>