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261" r:id="rId3"/>
    <p:sldId id="308" r:id="rId4"/>
    <p:sldId id="309" r:id="rId5"/>
    <p:sldId id="310" r:id="rId6"/>
    <p:sldId id="314" r:id="rId7"/>
    <p:sldId id="311" r:id="rId8"/>
    <p:sldId id="315" r:id="rId9"/>
    <p:sldId id="31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9" autoAdjust="0"/>
    <p:restoredTop sz="94097" autoAdjust="0"/>
  </p:normalViewPr>
  <p:slideViewPr>
    <p:cSldViewPr snapToGrid="0">
      <p:cViewPr varScale="1">
        <p:scale>
          <a:sx n="90" d="100"/>
          <a:sy n="90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15B-2F94-3748-82C1-7784595E05AF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7561-EAAC-414E-8998-EEC960D44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05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3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1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44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3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88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0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5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79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C1F1-0CDE-41B4-8904-60B2DF8E52AD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2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60584" y="1412777"/>
            <a:ext cx="96970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Imunologie cvičení 7</a:t>
            </a:r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800" b="1" dirty="0"/>
              <a:t>Aglutinační metody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400" b="1" dirty="0">
                <a:solidFill>
                  <a:schemeClr val="tx1"/>
                </a:solidFill>
              </a:rPr>
              <a:t>  MVDr. Mgr. Monika Dušková, Ph.D</a:t>
            </a:r>
            <a:r>
              <a:rPr lang="cs-CZ" altLang="cs-CZ" sz="2800" b="1" dirty="0">
                <a:solidFill>
                  <a:schemeClr val="tx1"/>
                </a:solidFill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40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C5AFD93-61BF-4142-BB64-A14B59C2E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5684" y="269081"/>
            <a:ext cx="2336799" cy="7032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2800" dirty="0"/>
              <a:t>Aglutinace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62DFCB4-6A4D-9A4A-AB2D-46EDB081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7" y="1057274"/>
            <a:ext cx="10848975" cy="5645269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cs-CZ" altLang="cs-CZ" sz="2000" dirty="0"/>
              <a:t>Stará sérologická metoda</a:t>
            </a:r>
          </a:p>
          <a:p>
            <a:pPr marL="0" indent="0" algn="just" eaLnBrk="1" hangingPunct="1">
              <a:buNone/>
            </a:pPr>
            <a:r>
              <a:rPr lang="cs-CZ" altLang="cs-CZ" sz="2000" dirty="0"/>
              <a:t>Reaguje Ab s korpuskulárním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 za vzniku </a:t>
            </a:r>
            <a:r>
              <a:rPr lang="cs-CZ" altLang="cs-CZ" sz="2000" b="1" dirty="0" err="1"/>
              <a:t>aglutinátu</a:t>
            </a:r>
            <a:r>
              <a:rPr lang="cs-CZ" altLang="cs-CZ" sz="2000" b="1" dirty="0"/>
              <a:t> </a:t>
            </a:r>
            <a:r>
              <a:rPr lang="cs-CZ" altLang="cs-CZ" sz="2000" dirty="0"/>
              <a:t>– shluk vločkovité konzistence </a:t>
            </a:r>
          </a:p>
          <a:p>
            <a:pPr marL="0" indent="0" algn="just" eaLnBrk="1" hangingPunct="1">
              <a:buNone/>
            </a:pPr>
            <a:r>
              <a:rPr lang="cs-CZ" altLang="cs-CZ" sz="2000" dirty="0"/>
              <a:t>Provážou se molekuly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 přes molekuly protilátek </a:t>
            </a: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b="1" dirty="0"/>
              <a:t>Pozor rozdíl: aglutinace </a:t>
            </a:r>
            <a:r>
              <a:rPr lang="cs-CZ" altLang="cs-CZ" sz="2000" b="1" dirty="0" err="1"/>
              <a:t>x</a:t>
            </a:r>
            <a:r>
              <a:rPr lang="cs-CZ" altLang="cs-CZ" sz="2000" b="1" dirty="0"/>
              <a:t> precipitace </a:t>
            </a:r>
          </a:p>
          <a:p>
            <a:pPr marL="0" indent="0" algn="just" eaLnBrk="1" hangingPunct="1">
              <a:buNone/>
            </a:pPr>
            <a:r>
              <a:rPr lang="cs-CZ" altLang="cs-CZ" sz="2000" dirty="0"/>
              <a:t>                              shluk    </a:t>
            </a:r>
            <a:r>
              <a:rPr lang="cs-CZ" altLang="cs-CZ" sz="2000" dirty="0" err="1"/>
              <a:t>x</a:t>
            </a:r>
            <a:r>
              <a:rPr lang="cs-CZ" altLang="cs-CZ" sz="2000" dirty="0"/>
              <a:t>    sraženina </a:t>
            </a:r>
          </a:p>
          <a:p>
            <a:pPr marL="0" indent="0" algn="just" eaLnBrk="1" hangingPunct="1">
              <a:buNone/>
            </a:pPr>
            <a:r>
              <a:rPr lang="cs-CZ" altLang="cs-CZ" sz="2000" dirty="0"/>
              <a:t> </a:t>
            </a:r>
          </a:p>
          <a:p>
            <a:pPr marL="0" indent="0" algn="just" eaLnBrk="1" hangingPunct="1">
              <a:buNone/>
            </a:pPr>
            <a:r>
              <a:rPr lang="cs-CZ" altLang="cs-CZ" sz="2000" dirty="0"/>
              <a:t>Jako </a:t>
            </a:r>
            <a:r>
              <a:rPr lang="cs-CZ" altLang="cs-CZ" sz="2000" b="1" dirty="0"/>
              <a:t>korpuskulární antigen</a:t>
            </a:r>
            <a:r>
              <a:rPr lang="cs-CZ" altLang="cs-CZ" sz="2000" dirty="0"/>
              <a:t> může vystupovat: bakteriální buňka, latexová částice s navázaným </a:t>
            </a:r>
            <a:r>
              <a:rPr lang="cs-CZ" altLang="cs-CZ" sz="2000" dirty="0" err="1"/>
              <a:t>Ag</a:t>
            </a: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                                                                                   erytrocyt – hemaglutinace </a:t>
            </a:r>
          </a:p>
          <a:p>
            <a:pPr marL="0" indent="0" algn="just" eaLnBrk="1" hangingPunct="1">
              <a:buNone/>
            </a:pPr>
            <a:endParaRPr lang="cs-CZ" altLang="cs-CZ" sz="2000" dirty="0">
              <a:solidFill>
                <a:srgbClr val="C00000"/>
              </a:solidFill>
            </a:endParaRPr>
          </a:p>
          <a:p>
            <a:pPr marL="0" indent="0" algn="just" eaLnBrk="1" hangingPunct="1">
              <a:buNone/>
            </a:pPr>
            <a:r>
              <a:rPr lang="cs-CZ" altLang="cs-CZ" sz="2000" dirty="0"/>
              <a:t>Přímá a </a:t>
            </a:r>
            <a:r>
              <a:rPr lang="cs-CZ" altLang="cs-CZ" sz="2000" dirty="0">
                <a:solidFill>
                  <a:srgbClr val="C00000"/>
                </a:solidFill>
              </a:rPr>
              <a:t>nepřímá aglutinace: </a:t>
            </a:r>
            <a:r>
              <a:rPr lang="cs-CZ" altLang="cs-CZ" sz="2000" dirty="0"/>
              <a:t>reagují tzv. inkompletní protilátky, které se váží na povrch např. erytrocytu, ale neaglutinují. Aglutinace se dá prokázat až po přidání antiglobulinového séra (protilátky proti protilátkám) tzv. </a:t>
            </a:r>
            <a:r>
              <a:rPr lang="cs-CZ" altLang="cs-CZ" sz="2000" dirty="0" err="1"/>
              <a:t>Coombsovo</a:t>
            </a:r>
            <a:r>
              <a:rPr lang="cs-CZ" altLang="cs-CZ" sz="2000" dirty="0"/>
              <a:t> sérum </a:t>
            </a:r>
            <a:endParaRPr lang="cs-CZ" altLang="cs-CZ" sz="2000" dirty="0">
              <a:solidFill>
                <a:srgbClr val="C00000"/>
              </a:solidFill>
            </a:endParaRPr>
          </a:p>
          <a:p>
            <a:pPr marL="0" indent="0" algn="just" eaLnBrk="1" hangingPunct="1">
              <a:buNone/>
            </a:pPr>
            <a:endParaRPr lang="cs-CZ" altLang="cs-CZ" sz="2000" dirty="0">
              <a:solidFill>
                <a:srgbClr val="C00000"/>
              </a:solidFill>
            </a:endParaRP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endParaRPr lang="cs-CZ" altLang="cs-CZ" sz="2000" dirty="0">
              <a:solidFill>
                <a:srgbClr val="C00000"/>
              </a:solidFill>
            </a:endParaRP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93601E19-25AC-7F4B-8A94-1EF2556AC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10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8200" name="TextovéPole 2">
            <a:extLst>
              <a:ext uri="{FF2B5EF4-FFF2-40B4-BE49-F238E27FC236}">
                <a16:creationId xmlns:a16="http://schemas.microsoft.com/office/drawing/2014/main" id="{0054AB77-E451-0C4C-A39F-E5E45B4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731" y="4628356"/>
            <a:ext cx="3490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pic>
        <p:nvPicPr>
          <p:cNvPr id="1026" name="Picture 2" descr="J06 Úvod do serologie, precipitace a aglutinace - PDF Stažení zdarma">
            <a:extLst>
              <a:ext uri="{FF2B5EF4-FFF2-40B4-BE49-F238E27FC236}">
                <a16:creationId xmlns:a16="http://schemas.microsoft.com/office/drawing/2014/main" id="{2FC703D0-61D1-8F42-860E-459D5D87C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9" t="54620" b="12971"/>
          <a:stretch/>
        </p:blipFill>
        <p:spPr bwMode="auto">
          <a:xfrm>
            <a:off x="8844757" y="155456"/>
            <a:ext cx="3036887" cy="2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1953E09-9928-1447-B6FC-52635175334F}"/>
              </a:ext>
            </a:extLst>
          </p:cNvPr>
          <p:cNvSpPr/>
          <p:nvPr/>
        </p:nvSpPr>
        <p:spPr>
          <a:xfrm>
            <a:off x="1166812" y="620256"/>
            <a:ext cx="9858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/>
              <a:t>Dynamika tvorby </a:t>
            </a:r>
            <a:r>
              <a:rPr lang="cs-CZ" altLang="cs-CZ" sz="2000" dirty="0" err="1"/>
              <a:t>aglutinátu</a:t>
            </a:r>
            <a:r>
              <a:rPr lang="cs-CZ" altLang="cs-CZ" sz="2000" dirty="0"/>
              <a:t>:  v přebytku některé ze složek nevytvoří dostatečně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376E63-9D7C-934D-A8C0-508024D1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1849040"/>
            <a:ext cx="6229349" cy="438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1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42BC545-B528-C64E-A404-6EAF42BDBD74}"/>
              </a:ext>
            </a:extLst>
          </p:cNvPr>
          <p:cNvSpPr txBox="1"/>
          <p:nvPr/>
        </p:nvSpPr>
        <p:spPr>
          <a:xfrm>
            <a:off x="4737748" y="303281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Hemaglutinace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6326CF-ACF2-CF4C-B7C5-BA8FBF69A3FE}"/>
              </a:ext>
            </a:extLst>
          </p:cNvPr>
          <p:cNvSpPr txBox="1"/>
          <p:nvPr/>
        </p:nvSpPr>
        <p:spPr>
          <a:xfrm>
            <a:off x="514349" y="1113701"/>
            <a:ext cx="10358439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Korpuskulární antigen je erytrocyt se svými povrchovými znaky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Výsledný </a:t>
            </a:r>
            <a:r>
              <a:rPr lang="cs-CZ" sz="2000" dirty="0" err="1"/>
              <a:t>aglutinát</a:t>
            </a:r>
            <a:r>
              <a:rPr lang="cs-CZ" sz="2000" dirty="0"/>
              <a:t> je dobře vizuálně hodnotitelný pouhým okem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Nevýhody: nízká citlivost a omezená životnost erytrocytů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Povrch erytrocytů lze opracovat a tím zvýšit citlivost reakce (bromelin, </a:t>
            </a:r>
            <a:r>
              <a:rPr lang="cs-CZ" sz="2000" dirty="0" err="1"/>
              <a:t>neuraminidáza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Bromelin je proteolytický enzym, získává se z čerstvého ananasu, doplněk stravy…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údajně protizánětlivé účinky, proti otokům, zlepšuje trávení, brání srážení krve – rozkládá fibrin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2C41C5-1023-224B-A1F2-CA70F31B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" y="4275549"/>
            <a:ext cx="3557589" cy="22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omelin | CelostniMedicina.cz">
            <a:extLst>
              <a:ext uri="{FF2B5EF4-FFF2-40B4-BE49-F238E27FC236}">
                <a16:creationId xmlns:a16="http://schemas.microsoft.com/office/drawing/2014/main" id="{5E7BA1CC-C976-C646-8FCF-1DA7AA78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7" y="4677183"/>
            <a:ext cx="2992437" cy="22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ti-D Blend (LDM3/ESD1 clones) for RhD typing manual tube method and IAGT  10 x 10 ml kit size ALBAclone® Monoclonal Rh D typing sera Quotient -  Diagnostic Products">
            <a:extLst>
              <a:ext uri="{FF2B5EF4-FFF2-40B4-BE49-F238E27FC236}">
                <a16:creationId xmlns:a16="http://schemas.microsoft.com/office/drawing/2014/main" id="{637241FA-E875-914B-908A-24AF8C4AF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5" r="32679" b="15607"/>
          <a:stretch/>
        </p:blipFill>
        <p:spPr bwMode="auto">
          <a:xfrm>
            <a:off x="4866336" y="4078652"/>
            <a:ext cx="2992437" cy="26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76043C2-74B8-A54F-B1D3-CD110AE2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153" y="2181226"/>
            <a:ext cx="6775691" cy="1520216"/>
          </a:xfrm>
          <a:prstGeom prst="rect">
            <a:avLst/>
          </a:prstGeom>
          <a:ln>
            <a:solidFill>
              <a:schemeClr val="tx1">
                <a:alpha val="54000"/>
              </a:schemeClr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3B59368-A078-014C-A5EA-EF47F821B527}"/>
              </a:ext>
            </a:extLst>
          </p:cNvPr>
          <p:cNvSpPr txBox="1"/>
          <p:nvPr/>
        </p:nvSpPr>
        <p:spPr>
          <a:xfrm>
            <a:off x="1884173" y="469948"/>
            <a:ext cx="842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Využití aglutinační reakce k určení antigenů systému AB0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4BC08E-70C9-B241-AC72-31AE79FB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998671"/>
            <a:ext cx="7458635" cy="267106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FCFD16E-2E67-954B-9660-13FD056B87F7}"/>
              </a:ext>
            </a:extLst>
          </p:cNvPr>
          <p:cNvSpPr txBox="1"/>
          <p:nvPr/>
        </p:nvSpPr>
        <p:spPr>
          <a:xfrm>
            <a:off x="1081087" y="1176110"/>
            <a:ext cx="776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</a:rPr>
              <a:t>Aglutinogen - antigen na povrchu erytrocytů </a:t>
            </a:r>
          </a:p>
          <a:p>
            <a:r>
              <a:rPr lang="cs-CZ" sz="2000" dirty="0">
                <a:solidFill>
                  <a:srgbClr val="C00000"/>
                </a:solidFill>
              </a:rPr>
              <a:t>Aglutinin – protilátka v séru</a:t>
            </a:r>
          </a:p>
        </p:txBody>
      </p:sp>
    </p:spTree>
    <p:extLst>
      <p:ext uri="{BB962C8B-B14F-4D97-AF65-F5344CB8AC3E}">
        <p14:creationId xmlns:p14="http://schemas.microsoft.com/office/powerpoint/2010/main" val="243672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41E8EE6-D092-6D41-8139-3D0BA0CC6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07" y="1344705"/>
            <a:ext cx="7919384" cy="4860364"/>
          </a:xfrm>
          <a:prstGeom prst="rect">
            <a:avLst/>
          </a:prstGeom>
          <a:ln w="3175">
            <a:solidFill>
              <a:schemeClr val="tx1">
                <a:alpha val="66000"/>
              </a:schemeClr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D2A4386-DA69-E748-988D-C81B7E9ED7CE}"/>
              </a:ext>
            </a:extLst>
          </p:cNvPr>
          <p:cNvSpPr txBox="1"/>
          <p:nvPr/>
        </p:nvSpPr>
        <p:spPr>
          <a:xfrm>
            <a:off x="7758799" y="6402293"/>
            <a:ext cx="443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Lucie </a:t>
            </a:r>
            <a:r>
              <a:rPr lang="cs-CZ" dirty="0" err="1"/>
              <a:t>Skřičková</a:t>
            </a:r>
            <a:r>
              <a:rPr lang="cs-CZ" dirty="0"/>
              <a:t>, Masarykova univerzita, 2018 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16DB00-89FD-BB4B-984A-8CDC1BD1D11F}"/>
              </a:ext>
            </a:extLst>
          </p:cNvPr>
          <p:cNvSpPr txBox="1"/>
          <p:nvPr/>
        </p:nvSpPr>
        <p:spPr>
          <a:xfrm>
            <a:off x="2729597" y="313735"/>
            <a:ext cx="673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+mj-lt"/>
              </a:rPr>
              <a:t>Struktura a biosyntéza antigenů systému AB0</a:t>
            </a:r>
          </a:p>
        </p:txBody>
      </p:sp>
    </p:spTree>
    <p:extLst>
      <p:ext uri="{BB962C8B-B14F-4D97-AF65-F5344CB8AC3E}">
        <p14:creationId xmlns:p14="http://schemas.microsoft.com/office/powerpoint/2010/main" val="41145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1FCCD70-66D5-3E45-85FE-BE99D14DDECB}"/>
              </a:ext>
            </a:extLst>
          </p:cNvPr>
          <p:cNvSpPr txBox="1"/>
          <p:nvPr/>
        </p:nvSpPr>
        <p:spPr>
          <a:xfrm>
            <a:off x="1895523" y="528638"/>
            <a:ext cx="8400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Příklad využití hemaglutinační metody v našem výzkumu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1E5F224-CF1B-E646-98D2-81F0931EF51D}"/>
              </a:ext>
            </a:extLst>
          </p:cNvPr>
          <p:cNvSpPr txBox="1"/>
          <p:nvPr/>
        </p:nvSpPr>
        <p:spPr>
          <a:xfrm>
            <a:off x="466021" y="1247425"/>
            <a:ext cx="10763394" cy="522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Disertační práce Mgr. Petra Ovesná, Ph.D.  </a:t>
            </a:r>
          </a:p>
          <a:p>
            <a:r>
              <a:rPr lang="cs-CZ" sz="2200" dirty="0"/>
              <a:t>Stanovení a počítačové hodnocení skupinových vlastností ABO systému v kostních tkáních</a:t>
            </a:r>
          </a:p>
          <a:p>
            <a:endParaRPr lang="cs-CZ" sz="2200" dirty="0"/>
          </a:p>
          <a:p>
            <a:r>
              <a:rPr lang="cs-CZ" sz="2200" dirty="0">
                <a:solidFill>
                  <a:srgbClr val="C00000"/>
                </a:solidFill>
              </a:rPr>
              <a:t>Vyšetření antigenů systému ABO z fosilních kosterních nálezů </a:t>
            </a:r>
          </a:p>
          <a:p>
            <a:endParaRPr lang="cs-CZ" sz="2200" dirty="0"/>
          </a:p>
          <a:p>
            <a:pPr>
              <a:lnSpc>
                <a:spcPts val="3040"/>
              </a:lnSpc>
            </a:pPr>
            <a:r>
              <a:rPr lang="cs-CZ" sz="2200" dirty="0"/>
              <a:t>Stanovení antigenů systému ABO je možné i po dlouhé době po smrti jedince díky jejich sacharidové struktuře, která je činí velmi stabilní.</a:t>
            </a:r>
          </a:p>
          <a:p>
            <a:pPr>
              <a:lnSpc>
                <a:spcPts val="3040"/>
              </a:lnSpc>
            </a:pPr>
            <a:r>
              <a:rPr lang="cs-CZ" sz="2200" dirty="0">
                <a:solidFill>
                  <a:srgbClr val="C00000"/>
                </a:solidFill>
              </a:rPr>
              <a:t>metoda absorpčně inhibiční (AI) </a:t>
            </a:r>
            <a:r>
              <a:rPr lang="cs-CZ" sz="2200" dirty="0"/>
              <a:t>‐ k vyšetřovanému materiálu se přidá diagnostické sérum, které obsahuje protilátky, a které se v případě shodné specifičnosti navážou na antigeny ve vzorku (fáze absorpce). V dalším kroku je vyšetřen </a:t>
            </a:r>
            <a:r>
              <a:rPr lang="cs-CZ" sz="2200" dirty="0" err="1"/>
              <a:t>supernatant</a:t>
            </a:r>
            <a:r>
              <a:rPr lang="cs-CZ" sz="2200" dirty="0"/>
              <a:t> (tj. sérum po přidání k vzorku) na přítomnost a množství protilátek pomocí diagnostických erytrocytů. Pokud je aglutinace u vzorku slabší než v původním séru (inhibice aglutinace), znamená to, že část protilátek se navázala na antigeny kostí a ty jsou tedy ve vzorku přítomny. Aglutinace stejně silná jako v původním séru značí negativní reakci (tj. nepřítomnost antigenu v kosti).</a:t>
            </a:r>
          </a:p>
        </p:txBody>
      </p:sp>
    </p:spTree>
    <p:extLst>
      <p:ext uri="{BB962C8B-B14F-4D97-AF65-F5344CB8AC3E}">
        <p14:creationId xmlns:p14="http://schemas.microsoft.com/office/powerpoint/2010/main" val="282145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2DC879B-3788-4B45-8F5E-3C44FFF32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48938" y="-1499417"/>
            <a:ext cx="5294123" cy="1043608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EAFE188-E3F7-2249-952D-83519702B72E}"/>
              </a:ext>
            </a:extLst>
          </p:cNvPr>
          <p:cNvSpPr/>
          <p:nvPr/>
        </p:nvSpPr>
        <p:spPr>
          <a:xfrm>
            <a:off x="1980930" y="261479"/>
            <a:ext cx="8230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Schéma absorpčně inhibiční  metody, vzorek obsahuje antigen A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ADB8DC3-9CF3-EA43-A250-4084BDA30E24}"/>
              </a:ext>
            </a:extLst>
          </p:cNvPr>
          <p:cNvSpPr/>
          <p:nvPr/>
        </p:nvSpPr>
        <p:spPr>
          <a:xfrm>
            <a:off x="8159562" y="6519446"/>
            <a:ext cx="3807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Petra Ovesná, Masarykova univerzita, 2012 </a:t>
            </a:r>
          </a:p>
        </p:txBody>
      </p:sp>
    </p:spTree>
    <p:extLst>
      <p:ext uri="{BB962C8B-B14F-4D97-AF65-F5344CB8AC3E}">
        <p14:creationId xmlns:p14="http://schemas.microsoft.com/office/powerpoint/2010/main" val="20169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ACB0758-4237-C34B-B354-699E77ED8351}"/>
              </a:ext>
            </a:extLst>
          </p:cNvPr>
          <p:cNvSpPr/>
          <p:nvPr/>
        </p:nvSpPr>
        <p:spPr>
          <a:xfrm>
            <a:off x="555811" y="1506071"/>
            <a:ext cx="11295529" cy="410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dirty="0"/>
              <a:t>Námi studovaný soubor </a:t>
            </a:r>
            <a:r>
              <a:rPr lang="cs-CZ" sz="2200" dirty="0">
                <a:solidFill>
                  <a:srgbClr val="C00000"/>
                </a:solidFill>
              </a:rPr>
              <a:t>zahrnoval 84 kosterních pozůstatků  o stáří cca 4500 let</a:t>
            </a:r>
            <a:r>
              <a:rPr lang="cs-CZ" sz="2200" dirty="0"/>
              <a:t> z naleziště Hoštice I za Hanou, které byly uloženy v půdě. 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Tyto kosti byly vyšetřeny absorpčně  inhibiční metodou ve dvou modifikacích – při použití </a:t>
            </a:r>
            <a:r>
              <a:rPr lang="cs-CZ" sz="2200" dirty="0" err="1"/>
              <a:t>polyklonálních</a:t>
            </a:r>
            <a:r>
              <a:rPr lang="cs-CZ" sz="2200" dirty="0"/>
              <a:t> a monoklonálních diagnostik. 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Za určené byly považovány pouze ty kostní vzorky, u kterých došlo ke shodě  výsledků  oběma metodami; příslušnost ke skupině  O musela být potvrzena diagnostikem anti‐H.  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 Takto </a:t>
            </a:r>
            <a:r>
              <a:rPr lang="cs-CZ" sz="2200" dirty="0">
                <a:solidFill>
                  <a:srgbClr val="C00000"/>
                </a:solidFill>
              </a:rPr>
              <a:t>bylo stanoveno 64 (tj. 76,2 %) kostních vzorků. Krevní skupinu A vykazovalo pět z nich, zbylých 59 vzorků vykazovalo příslušnost ke skupině O.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59421B8-6DF8-7140-9CCD-B63657AE9333}"/>
              </a:ext>
            </a:extLst>
          </p:cNvPr>
          <p:cNvSpPr txBox="1"/>
          <p:nvPr/>
        </p:nvSpPr>
        <p:spPr>
          <a:xfrm>
            <a:off x="3107361" y="376518"/>
            <a:ext cx="5977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+mj-lt"/>
              </a:rPr>
              <a:t>Zpracovávaný soubor vzorků a výsledek </a:t>
            </a:r>
          </a:p>
        </p:txBody>
      </p:sp>
    </p:spTree>
    <p:extLst>
      <p:ext uri="{BB962C8B-B14F-4D97-AF65-F5344CB8AC3E}">
        <p14:creationId xmlns:p14="http://schemas.microsoft.com/office/powerpoint/2010/main" val="40572092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7532</TotalTime>
  <Words>518</Words>
  <Application>Microsoft Macintosh PowerPoint</Application>
  <PresentationFormat>Širokoúhlá obrazovka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Motiv Office</vt:lpstr>
      <vt:lpstr>Prezentace aplikace PowerPoint</vt:lpstr>
      <vt:lpstr>Aglutinace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Monika Dušková</cp:lastModifiedBy>
  <cp:revision>266</cp:revision>
  <dcterms:created xsi:type="dcterms:W3CDTF">2016-04-24T14:25:45Z</dcterms:created>
  <dcterms:modified xsi:type="dcterms:W3CDTF">2021-04-19T09:45:11Z</dcterms:modified>
</cp:coreProperties>
</file>