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300" r:id="rId2"/>
    <p:sldId id="321" r:id="rId3"/>
    <p:sldId id="324" r:id="rId4"/>
    <p:sldId id="322" r:id="rId5"/>
    <p:sldId id="323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162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020" autoAdjust="0"/>
    <p:restoredTop sz="94097" autoAdjust="0"/>
  </p:normalViewPr>
  <p:slideViewPr>
    <p:cSldViewPr snapToGrid="0">
      <p:cViewPr varScale="1">
        <p:scale>
          <a:sx n="90" d="100"/>
          <a:sy n="90" d="100"/>
        </p:scale>
        <p:origin x="416" y="1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40515B-2F94-3748-82C1-7784595E05AF}" type="datetimeFigureOut">
              <a:rPr lang="cs-CZ" smtClean="0"/>
              <a:t>03.05.2021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327561-EAAC-414E-8998-EEC960D44A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30576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5C1F1-0CDE-41B4-8904-60B2DF8E52AD}" type="datetimeFigureOut">
              <a:rPr lang="cs-CZ" smtClean="0"/>
              <a:t>03.05.2021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3AB90-F886-4331-BA77-235BE75EF3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8987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5C1F1-0CDE-41B4-8904-60B2DF8E52AD}" type="datetimeFigureOut">
              <a:rPr lang="cs-CZ" smtClean="0"/>
              <a:t>03.05.2021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3AB90-F886-4331-BA77-235BE75EF3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7367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5C1F1-0CDE-41B4-8904-60B2DF8E52AD}" type="datetimeFigureOut">
              <a:rPr lang="cs-CZ" smtClean="0"/>
              <a:t>03.05.2021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3AB90-F886-4331-BA77-235BE75EF3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7918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5C1F1-0CDE-41B4-8904-60B2DF8E52AD}" type="datetimeFigureOut">
              <a:rPr lang="cs-CZ" smtClean="0"/>
              <a:t>03.05.2021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3AB90-F886-4331-BA77-235BE75EF3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4445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5C1F1-0CDE-41B4-8904-60B2DF8E52AD}" type="datetimeFigureOut">
              <a:rPr lang="cs-CZ" smtClean="0"/>
              <a:t>03.05.2021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3AB90-F886-4331-BA77-235BE75EF3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5322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5C1F1-0CDE-41B4-8904-60B2DF8E52AD}" type="datetimeFigureOut">
              <a:rPr lang="cs-CZ" smtClean="0"/>
              <a:t>03.05.2021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3AB90-F886-4331-BA77-235BE75EF3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4883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5C1F1-0CDE-41B4-8904-60B2DF8E52AD}" type="datetimeFigureOut">
              <a:rPr lang="cs-CZ" smtClean="0"/>
              <a:t>03.05.2021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3AB90-F886-4331-BA77-235BE75EF3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5088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5C1F1-0CDE-41B4-8904-60B2DF8E52AD}" type="datetimeFigureOut">
              <a:rPr lang="cs-CZ" smtClean="0"/>
              <a:t>03.05.2021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3AB90-F886-4331-BA77-235BE75EF3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1069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5C1F1-0CDE-41B4-8904-60B2DF8E52AD}" type="datetimeFigureOut">
              <a:rPr lang="cs-CZ" smtClean="0"/>
              <a:t>03.05.2021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3AB90-F886-4331-BA77-235BE75EF3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9361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5C1F1-0CDE-41B4-8904-60B2DF8E52AD}" type="datetimeFigureOut">
              <a:rPr lang="cs-CZ" smtClean="0"/>
              <a:t>03.05.2021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3AB90-F886-4331-BA77-235BE75EF3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5254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5C1F1-0CDE-41B4-8904-60B2DF8E52AD}" type="datetimeFigureOut">
              <a:rPr lang="cs-CZ" smtClean="0"/>
              <a:t>03.05.2021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3AB90-F886-4331-BA77-235BE75EF3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5791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A5C1F1-0CDE-41B4-8904-60B2DF8E52AD}" type="datetimeFigureOut">
              <a:rPr lang="cs-CZ" smtClean="0"/>
              <a:t>03.05.2021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93AB90-F886-4331-BA77-235BE75EF3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5245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60584" y="1412777"/>
            <a:ext cx="9697077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altLang="cs-CZ" sz="2800" b="1" dirty="0"/>
              <a:t>Imunologie cvičení 9</a:t>
            </a:r>
          </a:p>
          <a:p>
            <a:pPr algn="ctr"/>
            <a:endParaRPr lang="cs-CZ" altLang="cs-CZ" sz="2800" b="1" dirty="0"/>
          </a:p>
          <a:p>
            <a:pPr algn="ctr"/>
            <a:r>
              <a:rPr lang="cs-CZ" altLang="cs-CZ" sz="2800" b="1" dirty="0">
                <a:solidFill>
                  <a:schemeClr val="tx1"/>
                </a:solidFill>
              </a:rPr>
              <a:t>Metody sledování imunity bezobratlých</a:t>
            </a:r>
            <a:endParaRPr lang="cs-CZ" altLang="cs-CZ" sz="2800" b="1" dirty="0"/>
          </a:p>
          <a:p>
            <a:pPr algn="ctr"/>
            <a:endParaRPr lang="cs-CZ" altLang="cs-CZ" sz="2800" b="1" dirty="0"/>
          </a:p>
          <a:p>
            <a:pPr algn="ctr"/>
            <a:r>
              <a:rPr lang="cs-CZ" altLang="cs-CZ" sz="2400" b="1" dirty="0">
                <a:solidFill>
                  <a:schemeClr val="tx1"/>
                </a:solidFill>
              </a:rPr>
              <a:t>  MVDr. Mgr. Monika Dušková, Ph.D</a:t>
            </a:r>
            <a:r>
              <a:rPr lang="cs-CZ" altLang="cs-CZ" sz="2800" b="1" dirty="0">
                <a:solidFill>
                  <a:schemeClr val="tx1"/>
                </a:solidFill>
              </a:rPr>
              <a:t>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8544099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201B54CE-5901-DF49-AE5B-30240528F427}"/>
              </a:ext>
            </a:extLst>
          </p:cNvPr>
          <p:cNvSpPr/>
          <p:nvPr/>
        </p:nvSpPr>
        <p:spPr>
          <a:xfrm>
            <a:off x="519112" y="1290161"/>
            <a:ext cx="11539537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700"/>
              </a:lnSpc>
            </a:pPr>
            <a:r>
              <a:rPr lang="cs-CZ" sz="2000" dirty="0">
                <a:solidFill>
                  <a:srgbClr val="0070C0"/>
                </a:solidFill>
              </a:rPr>
              <a:t>Nemají adaptivní imunitu</a:t>
            </a:r>
          </a:p>
          <a:p>
            <a:pPr>
              <a:lnSpc>
                <a:spcPts val="2700"/>
              </a:lnSpc>
            </a:pPr>
            <a:r>
              <a:rPr lang="cs-CZ" sz="2000" u="sng" dirty="0"/>
              <a:t>- není tvorba specifických protilátek, </a:t>
            </a:r>
            <a:r>
              <a:rPr lang="cs-CZ" sz="2000" dirty="0"/>
              <a:t>klonální selekce lymfocytů ani imunologická paměť</a:t>
            </a:r>
          </a:p>
          <a:p>
            <a:pPr>
              <a:lnSpc>
                <a:spcPts val="2700"/>
              </a:lnSpc>
            </a:pPr>
            <a:r>
              <a:rPr lang="cs-CZ" sz="2000" dirty="0"/>
              <a:t> </a:t>
            </a:r>
          </a:p>
          <a:p>
            <a:pPr>
              <a:lnSpc>
                <a:spcPts val="2700"/>
              </a:lnSpc>
            </a:pPr>
            <a:r>
              <a:rPr lang="cs-CZ" sz="2000" dirty="0">
                <a:solidFill>
                  <a:srgbClr val="0070C0"/>
                </a:solidFill>
              </a:rPr>
              <a:t>Mají pouze vrozenou imunitu</a:t>
            </a:r>
          </a:p>
          <a:p>
            <a:pPr>
              <a:lnSpc>
                <a:spcPts val="2700"/>
              </a:lnSpc>
            </a:pPr>
            <a:r>
              <a:rPr lang="cs-CZ" sz="2000" u="sng" dirty="0"/>
              <a:t>- reakce jsou nespecifické, </a:t>
            </a:r>
            <a:r>
              <a:rPr lang="cs-CZ" sz="2000" dirty="0"/>
              <a:t>rychlé, navzájem se ovlivňují a spolupracují</a:t>
            </a:r>
          </a:p>
          <a:p>
            <a:pPr>
              <a:lnSpc>
                <a:spcPts val="2700"/>
              </a:lnSpc>
            </a:pPr>
            <a:endParaRPr lang="cs-CZ" sz="2000" dirty="0"/>
          </a:p>
          <a:p>
            <a:pPr>
              <a:lnSpc>
                <a:spcPts val="2700"/>
              </a:lnSpc>
            </a:pPr>
            <a:r>
              <a:rPr lang="cs-CZ" sz="2000" dirty="0">
                <a:solidFill>
                  <a:srgbClr val="0070C0"/>
                </a:solidFill>
              </a:rPr>
              <a:t>Analogie krvinek – </a:t>
            </a:r>
            <a:r>
              <a:rPr lang="cs-CZ" sz="2000" dirty="0" err="1">
                <a:solidFill>
                  <a:srgbClr val="0070C0"/>
                </a:solidFill>
              </a:rPr>
              <a:t>hemocyty</a:t>
            </a:r>
            <a:r>
              <a:rPr lang="cs-CZ" sz="2000" dirty="0"/>
              <a:t>, nejlépe prozkoumány u hmyzu, typy: </a:t>
            </a:r>
          </a:p>
          <a:p>
            <a:pPr marL="342900" indent="-342900">
              <a:lnSpc>
                <a:spcPts val="2700"/>
              </a:lnSpc>
              <a:buFont typeface="Arial" panose="020B0604020202020204" pitchFamily="34" charset="0"/>
              <a:buChar char="•"/>
            </a:pPr>
            <a:r>
              <a:rPr lang="cs-CZ" sz="2000" dirty="0" err="1"/>
              <a:t>koagulocyt</a:t>
            </a:r>
            <a:r>
              <a:rPr lang="cs-CZ" sz="2000" dirty="0"/>
              <a:t>, </a:t>
            </a:r>
            <a:r>
              <a:rPr lang="cs-CZ" sz="2000" dirty="0" err="1"/>
              <a:t>sférulocyt</a:t>
            </a:r>
            <a:r>
              <a:rPr lang="cs-CZ" sz="2000" dirty="0"/>
              <a:t> - srážení hemolymfy</a:t>
            </a:r>
          </a:p>
          <a:p>
            <a:pPr marL="342900" indent="-342900">
              <a:lnSpc>
                <a:spcPts val="2700"/>
              </a:lnSpc>
              <a:buFont typeface="Arial" panose="020B0604020202020204" pitchFamily="34" charset="0"/>
              <a:buChar char="•"/>
            </a:pPr>
            <a:r>
              <a:rPr lang="cs-CZ" sz="2000" dirty="0" err="1"/>
              <a:t>oenocyt</a:t>
            </a:r>
            <a:r>
              <a:rPr lang="cs-CZ" sz="2000" dirty="0"/>
              <a:t> -  hojivé procesy</a:t>
            </a:r>
          </a:p>
          <a:p>
            <a:pPr marL="342900" indent="-342900">
              <a:lnSpc>
                <a:spcPts val="2700"/>
              </a:lnSpc>
              <a:buFont typeface="Arial" panose="020B0604020202020204" pitchFamily="34" charset="0"/>
              <a:buChar char="•"/>
            </a:pPr>
            <a:r>
              <a:rPr lang="cs-CZ" sz="2000" dirty="0"/>
              <a:t>granulocyt, </a:t>
            </a:r>
            <a:r>
              <a:rPr lang="cs-CZ" sz="2000" dirty="0" err="1"/>
              <a:t>plazmatocyt</a:t>
            </a:r>
            <a:r>
              <a:rPr lang="cs-CZ" sz="2000" dirty="0"/>
              <a:t> – eliminace cizorodých částic</a:t>
            </a:r>
          </a:p>
          <a:p>
            <a:pPr>
              <a:lnSpc>
                <a:spcPts val="2700"/>
              </a:lnSpc>
            </a:pPr>
            <a:endParaRPr lang="cs-CZ" sz="2000" dirty="0"/>
          </a:p>
          <a:p>
            <a:pPr>
              <a:lnSpc>
                <a:spcPts val="2700"/>
              </a:lnSpc>
            </a:pPr>
            <a:r>
              <a:rPr lang="cs-CZ" sz="2000" dirty="0"/>
              <a:t>Počet a aktivitu </a:t>
            </a:r>
            <a:r>
              <a:rPr lang="cs-CZ" sz="2000" dirty="0" err="1"/>
              <a:t>hemocytů</a:t>
            </a:r>
            <a:r>
              <a:rPr lang="cs-CZ" sz="2000" dirty="0"/>
              <a:t> ovlivňují hormony, poranění a infekce.</a:t>
            </a:r>
          </a:p>
          <a:p>
            <a:pPr marL="342900" indent="-342900">
              <a:buFontTx/>
              <a:buChar char="-"/>
            </a:pPr>
            <a:endParaRPr lang="cs-CZ" sz="2000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BE89F102-5302-1C44-AB35-00607C8149F7}"/>
              </a:ext>
            </a:extLst>
          </p:cNvPr>
          <p:cNvSpPr txBox="1"/>
          <p:nvPr/>
        </p:nvSpPr>
        <p:spPr>
          <a:xfrm>
            <a:off x="4429005" y="457200"/>
            <a:ext cx="33339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latin typeface="+mj-lt"/>
              </a:rPr>
              <a:t>Imunita bezobratlých </a:t>
            </a:r>
          </a:p>
        </p:txBody>
      </p:sp>
    </p:spTree>
    <p:extLst>
      <p:ext uri="{BB962C8B-B14F-4D97-AF65-F5344CB8AC3E}">
        <p14:creationId xmlns:p14="http://schemas.microsoft.com/office/powerpoint/2010/main" val="40437241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PROTOKOL Teorie Pozorovn bunk hemocyt hemolymfa u PPRAVA">
            <a:extLst>
              <a:ext uri="{FF2B5EF4-FFF2-40B4-BE49-F238E27FC236}">
                <a16:creationId xmlns:a16="http://schemas.microsoft.com/office/drawing/2014/main" id="{A92EF4B3-D4A2-FD4C-8FC6-F66AA9912FF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70" t="21935" r="18458" b="13549"/>
          <a:stretch/>
        </p:blipFill>
        <p:spPr bwMode="auto">
          <a:xfrm>
            <a:off x="357190" y="1385888"/>
            <a:ext cx="7672386" cy="428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Hemocyty zavíječe voskového – v mikroskopu můžeme pozorovat různé typy volných buněk, zejména granulocyty (výrazná zrnka uvnitř buňky)  a plasmatocyty (mění tvar – vytvářejí panožky a mohou přilnout k povrchu). Foto P. Hyršl">
            <a:extLst>
              <a:ext uri="{FF2B5EF4-FFF2-40B4-BE49-F238E27FC236}">
                <a16:creationId xmlns:a16="http://schemas.microsoft.com/office/drawing/2014/main" id="{D2A0D1F6-AB8E-014E-B48C-6A167645B4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6738" y="1385887"/>
            <a:ext cx="3814761" cy="3114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90FA572C-3AA1-4747-B7F7-5BEA9F373E39}"/>
              </a:ext>
            </a:extLst>
          </p:cNvPr>
          <p:cNvSpPr txBox="1"/>
          <p:nvPr/>
        </p:nvSpPr>
        <p:spPr>
          <a:xfrm>
            <a:off x="10745258" y="4600575"/>
            <a:ext cx="12562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/>
              <a:t>Foto: P. </a:t>
            </a:r>
            <a:r>
              <a:rPr lang="cs-CZ" sz="1600" dirty="0" err="1"/>
              <a:t>Hyršl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576543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841C1A5F-9C4C-8F48-A5D7-E6D7883135C4}"/>
              </a:ext>
            </a:extLst>
          </p:cNvPr>
          <p:cNvSpPr/>
          <p:nvPr/>
        </p:nvSpPr>
        <p:spPr>
          <a:xfrm>
            <a:off x="445294" y="1437621"/>
            <a:ext cx="11072812" cy="45747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700"/>
              </a:lnSpc>
            </a:pPr>
            <a:r>
              <a:rPr lang="cs-CZ" sz="2000" dirty="0">
                <a:solidFill>
                  <a:srgbClr val="0070C0"/>
                </a:solidFill>
              </a:rPr>
              <a:t>Fagocytóza </a:t>
            </a:r>
            <a:r>
              <a:rPr lang="cs-CZ" sz="2000" dirty="0"/>
              <a:t>- částice zachycovány </a:t>
            </a:r>
            <a:r>
              <a:rPr lang="cs-CZ" sz="2000" dirty="0" err="1"/>
              <a:t>hemocyty</a:t>
            </a:r>
            <a:r>
              <a:rPr lang="cs-CZ" sz="2000" dirty="0"/>
              <a:t>, pohlceny a natráveny</a:t>
            </a:r>
          </a:p>
          <a:p>
            <a:pPr>
              <a:lnSpc>
                <a:spcPts val="2700"/>
              </a:lnSpc>
            </a:pPr>
            <a:endParaRPr lang="cs-CZ" sz="2000" dirty="0"/>
          </a:p>
          <a:p>
            <a:pPr>
              <a:lnSpc>
                <a:spcPts val="2700"/>
              </a:lnSpc>
            </a:pPr>
            <a:r>
              <a:rPr lang="cs-CZ" sz="2000" dirty="0" err="1">
                <a:solidFill>
                  <a:srgbClr val="0070C0"/>
                </a:solidFill>
              </a:rPr>
              <a:t>Nodulace</a:t>
            </a:r>
            <a:r>
              <a:rPr lang="cs-CZ" sz="2000" dirty="0">
                <a:solidFill>
                  <a:srgbClr val="0070C0"/>
                </a:solidFill>
              </a:rPr>
              <a:t>: </a:t>
            </a:r>
            <a:r>
              <a:rPr lang="cs-CZ" sz="2000" dirty="0"/>
              <a:t>agregací </a:t>
            </a:r>
            <a:r>
              <a:rPr lang="cs-CZ" sz="2000" dirty="0" err="1"/>
              <a:t>hemocytů</a:t>
            </a:r>
            <a:r>
              <a:rPr lang="cs-CZ" sz="2000" dirty="0"/>
              <a:t> vznikají útvary zvané </a:t>
            </a:r>
            <a:r>
              <a:rPr lang="cs-CZ" sz="2000" dirty="0" err="1">
                <a:solidFill>
                  <a:srgbClr val="0070C0"/>
                </a:solidFill>
              </a:rPr>
              <a:t>nodule</a:t>
            </a:r>
            <a:r>
              <a:rPr lang="cs-CZ" sz="2000" dirty="0">
                <a:solidFill>
                  <a:srgbClr val="0070C0"/>
                </a:solidFill>
              </a:rPr>
              <a:t>.</a:t>
            </a:r>
          </a:p>
          <a:p>
            <a:pPr marL="285750" indent="-285750">
              <a:lnSpc>
                <a:spcPts val="2700"/>
              </a:lnSpc>
              <a:buFont typeface="Arial" panose="020B0604020202020204" pitchFamily="34" charset="0"/>
              <a:buChar char="•"/>
            </a:pPr>
            <a:r>
              <a:rPr lang="cs-CZ" sz="2000" dirty="0"/>
              <a:t>shlukování různých typů </a:t>
            </a:r>
            <a:r>
              <a:rPr lang="cs-CZ" sz="2000" dirty="0" err="1"/>
              <a:t>hemocytů</a:t>
            </a:r>
            <a:r>
              <a:rPr lang="cs-CZ" sz="2000" dirty="0"/>
              <a:t> kolem cizorodého materiálu </a:t>
            </a:r>
          </a:p>
          <a:p>
            <a:pPr marL="285750" indent="-285750">
              <a:lnSpc>
                <a:spcPts val="2700"/>
              </a:lnSpc>
              <a:buFont typeface="Arial" panose="020B0604020202020204" pitchFamily="34" charset="0"/>
              <a:buChar char="•"/>
            </a:pPr>
            <a:r>
              <a:rPr lang="cs-CZ" sz="2000" dirty="0"/>
              <a:t>v pokročilé fázi procesu se zapojují granulocyty, které následně </a:t>
            </a:r>
            <a:r>
              <a:rPr lang="cs-CZ" sz="2000" dirty="0" err="1"/>
              <a:t>lyzují</a:t>
            </a:r>
            <a:r>
              <a:rPr lang="cs-CZ" sz="2000" dirty="0"/>
              <a:t>.</a:t>
            </a:r>
          </a:p>
          <a:p>
            <a:pPr marL="285750" indent="-285750">
              <a:lnSpc>
                <a:spcPts val="2700"/>
              </a:lnSpc>
              <a:buFont typeface="Arial" panose="020B0604020202020204" pitchFamily="34" charset="0"/>
              <a:buChar char="•"/>
            </a:pPr>
            <a:r>
              <a:rPr lang="cs-CZ" sz="2000" dirty="0"/>
              <a:t>dále do reakce vstupují </a:t>
            </a:r>
            <a:r>
              <a:rPr lang="cs-CZ" sz="2000" dirty="0" err="1"/>
              <a:t>plazmatocyty</a:t>
            </a:r>
            <a:r>
              <a:rPr lang="cs-CZ" sz="2000" dirty="0"/>
              <a:t>, které se shlukují kolem </a:t>
            </a:r>
            <a:r>
              <a:rPr lang="cs-CZ" sz="2000" dirty="0" err="1"/>
              <a:t>zlyzovaných</a:t>
            </a:r>
            <a:r>
              <a:rPr lang="cs-CZ" sz="2000" dirty="0"/>
              <a:t> granulocytů. </a:t>
            </a:r>
          </a:p>
          <a:p>
            <a:pPr marL="285750" indent="-285750">
              <a:lnSpc>
                <a:spcPts val="2700"/>
              </a:lnSpc>
              <a:buFont typeface="Arial" panose="020B0604020202020204" pitchFamily="34" charset="0"/>
              <a:buChar char="•"/>
            </a:pPr>
            <a:r>
              <a:rPr lang="cs-CZ" sz="2000" dirty="0"/>
              <a:t>z 20-30 vrstev </a:t>
            </a:r>
            <a:r>
              <a:rPr lang="cs-CZ" sz="2000" dirty="0" err="1"/>
              <a:t>plazmatocytů</a:t>
            </a:r>
            <a:r>
              <a:rPr lang="cs-CZ" sz="2000" dirty="0"/>
              <a:t> se pak vytváří samotná </a:t>
            </a:r>
            <a:r>
              <a:rPr lang="cs-CZ" sz="2000" dirty="0" err="1"/>
              <a:t>nodule</a:t>
            </a:r>
            <a:r>
              <a:rPr lang="cs-CZ" sz="2000" dirty="0"/>
              <a:t>.</a:t>
            </a:r>
          </a:p>
          <a:p>
            <a:pPr marL="285750" indent="-285750">
              <a:lnSpc>
                <a:spcPts val="2700"/>
              </a:lnSpc>
              <a:buFont typeface="Arial" panose="020B0604020202020204" pitchFamily="34" charset="0"/>
              <a:buChar char="•"/>
            </a:pPr>
            <a:r>
              <a:rPr lang="cs-CZ" sz="2000" dirty="0"/>
              <a:t>zároveň se vytváří se melanin obalující cizí částice</a:t>
            </a:r>
          </a:p>
          <a:p>
            <a:pPr>
              <a:lnSpc>
                <a:spcPts val="2700"/>
              </a:lnSpc>
            </a:pPr>
            <a:endParaRPr lang="cs-CZ" sz="2000" dirty="0"/>
          </a:p>
          <a:p>
            <a:pPr>
              <a:lnSpc>
                <a:spcPts val="2700"/>
              </a:lnSpc>
            </a:pPr>
            <a:r>
              <a:rPr lang="cs-CZ" sz="2000" dirty="0" err="1">
                <a:solidFill>
                  <a:srgbClr val="0070C0"/>
                </a:solidFill>
              </a:rPr>
              <a:t>Enkapsulace</a:t>
            </a:r>
            <a:r>
              <a:rPr lang="cs-CZ" sz="2000" dirty="0">
                <a:solidFill>
                  <a:srgbClr val="0070C0"/>
                </a:solidFill>
              </a:rPr>
              <a:t>: </a:t>
            </a:r>
            <a:r>
              <a:rPr lang="cs-CZ" sz="2000" dirty="0"/>
              <a:t>při proniknutí materiálu větších rozměrů</a:t>
            </a:r>
          </a:p>
          <a:p>
            <a:pPr>
              <a:lnSpc>
                <a:spcPts val="2700"/>
              </a:lnSpc>
            </a:pPr>
            <a:r>
              <a:rPr lang="cs-CZ" sz="2000" dirty="0"/>
              <a:t>(parazitičtí prvoci, mnohobuněční parazité, nebiogenní látky - sklo, latex apod.) </a:t>
            </a:r>
          </a:p>
          <a:p>
            <a:pPr>
              <a:lnSpc>
                <a:spcPts val="2700"/>
              </a:lnSpc>
            </a:pPr>
            <a:r>
              <a:rPr lang="cs-CZ" sz="2000" dirty="0"/>
              <a:t>Princip je podobný jako u </a:t>
            </a:r>
            <a:r>
              <a:rPr lang="cs-CZ" sz="2000" dirty="0" err="1"/>
              <a:t>nodulace</a:t>
            </a:r>
            <a:r>
              <a:rPr lang="cs-CZ" sz="2000" dirty="0"/>
              <a:t> s tím, že </a:t>
            </a:r>
            <a:r>
              <a:rPr lang="cs-CZ" sz="2000" dirty="0" err="1"/>
              <a:t>plazmatocyty</a:t>
            </a:r>
            <a:r>
              <a:rPr lang="cs-CZ" sz="2000" dirty="0"/>
              <a:t> se nemusí procesu účastnit a celý útvar (kapsule) je ve výsledku obalen melaninem. 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E46567D6-B611-C248-84EB-9D621C0C984B}"/>
              </a:ext>
            </a:extLst>
          </p:cNvPr>
          <p:cNvSpPr txBox="1"/>
          <p:nvPr/>
        </p:nvSpPr>
        <p:spPr>
          <a:xfrm>
            <a:off x="3316291" y="322445"/>
            <a:ext cx="53308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latin typeface="+mj-lt"/>
              </a:rPr>
              <a:t>Obranné mechanismy bezobratlých </a:t>
            </a:r>
          </a:p>
        </p:txBody>
      </p:sp>
    </p:spTree>
    <p:extLst>
      <p:ext uri="{BB962C8B-B14F-4D97-AF65-F5344CB8AC3E}">
        <p14:creationId xmlns:p14="http://schemas.microsoft.com/office/powerpoint/2010/main" val="7493403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8A496B53-DDC7-1E4C-8707-0E02B4C6168B}"/>
              </a:ext>
            </a:extLst>
          </p:cNvPr>
          <p:cNvSpPr/>
          <p:nvPr/>
        </p:nvSpPr>
        <p:spPr>
          <a:xfrm>
            <a:off x="245267" y="994708"/>
            <a:ext cx="11701463" cy="56015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/>
              <a:t>Melanin</a:t>
            </a:r>
            <a:r>
              <a:rPr lang="cs-CZ" sz="2000" dirty="0"/>
              <a:t> – polymerní pigment odvozený od aminokyseliny tryptofanu </a:t>
            </a:r>
          </a:p>
          <a:p>
            <a:endParaRPr lang="cs-CZ" sz="2000" dirty="0"/>
          </a:p>
          <a:p>
            <a:r>
              <a:rPr lang="cs-CZ" sz="2000" dirty="0"/>
              <a:t>V imunitních reakcích u bezobratlých důležitá úloha – obalení a izolace škodlivin a zacelování poranění.</a:t>
            </a:r>
          </a:p>
          <a:p>
            <a:endParaRPr lang="cs-CZ" sz="2000" dirty="0"/>
          </a:p>
          <a:p>
            <a:r>
              <a:rPr lang="cs-CZ" sz="2000" dirty="0"/>
              <a:t>Tvorba melaninu je výsledkem tzv. </a:t>
            </a:r>
            <a:r>
              <a:rPr lang="cs-CZ" sz="2000" dirty="0" err="1">
                <a:solidFill>
                  <a:srgbClr val="0070C0"/>
                </a:solidFill>
              </a:rPr>
              <a:t>fenoloxidázové</a:t>
            </a:r>
            <a:r>
              <a:rPr lang="cs-CZ" sz="2000" dirty="0">
                <a:solidFill>
                  <a:srgbClr val="0070C0"/>
                </a:solidFill>
              </a:rPr>
              <a:t> kaskády, </a:t>
            </a:r>
            <a:r>
              <a:rPr lang="cs-CZ" sz="2000" dirty="0"/>
              <a:t>která je jednou ze složek humorální imunity.</a:t>
            </a:r>
          </a:p>
          <a:p>
            <a:r>
              <a:rPr lang="cs-CZ" sz="2000" dirty="0"/>
              <a:t>Přeměna zbytků aminokyseliny tyrozinu na polymer melanin, katalyzováno enzymem - </a:t>
            </a:r>
            <a:r>
              <a:rPr lang="cs-CZ" sz="2000" dirty="0" err="1"/>
              <a:t>fenoloxidázou</a:t>
            </a:r>
            <a:r>
              <a:rPr lang="cs-CZ" sz="2000" dirty="0"/>
              <a:t>.</a:t>
            </a:r>
          </a:p>
          <a:p>
            <a:endParaRPr lang="cs-CZ" sz="2000" dirty="0"/>
          </a:p>
          <a:p>
            <a:r>
              <a:rPr lang="cs-CZ" sz="2000" b="1" dirty="0"/>
              <a:t>Základní pojmy: </a:t>
            </a:r>
          </a:p>
          <a:p>
            <a:r>
              <a:rPr lang="cs-CZ" sz="2000" dirty="0" err="1">
                <a:solidFill>
                  <a:srgbClr val="0070C0"/>
                </a:solidFill>
              </a:rPr>
              <a:t>Fenoloxidáza</a:t>
            </a:r>
            <a:r>
              <a:rPr lang="cs-CZ" sz="2000" dirty="0">
                <a:solidFill>
                  <a:srgbClr val="0070C0"/>
                </a:solidFill>
              </a:rPr>
              <a:t> (PO) </a:t>
            </a:r>
            <a:r>
              <a:rPr lang="cs-CZ" sz="2000" dirty="0"/>
              <a:t>je přítomna v hemolymfě a </a:t>
            </a:r>
            <a:r>
              <a:rPr lang="cs-CZ" sz="2000" dirty="0" err="1"/>
              <a:t>hemocytech</a:t>
            </a:r>
            <a:r>
              <a:rPr lang="cs-CZ" sz="2000" dirty="0"/>
              <a:t> ve formě neaktivního proenzymu – </a:t>
            </a:r>
            <a:r>
              <a:rPr lang="cs-CZ" sz="2000" dirty="0" err="1"/>
              <a:t>profenoloxidázy</a:t>
            </a:r>
            <a:r>
              <a:rPr lang="cs-CZ" sz="2000" dirty="0"/>
              <a:t> </a:t>
            </a:r>
          </a:p>
          <a:p>
            <a:r>
              <a:rPr lang="cs-CZ" sz="2000" dirty="0"/>
              <a:t>K aktivaci dochází kontaktem se složkami patogenů - </a:t>
            </a:r>
            <a:r>
              <a:rPr lang="cs-CZ" sz="2000" dirty="0">
                <a:solidFill>
                  <a:srgbClr val="0070C0"/>
                </a:solidFill>
              </a:rPr>
              <a:t>lipopolysacharid nebo </a:t>
            </a:r>
            <a:r>
              <a:rPr lang="cs-CZ" sz="2000" dirty="0" err="1">
                <a:solidFill>
                  <a:srgbClr val="0070C0"/>
                </a:solidFill>
              </a:rPr>
              <a:t>zymosan</a:t>
            </a:r>
            <a:r>
              <a:rPr lang="cs-CZ" sz="2000" dirty="0">
                <a:solidFill>
                  <a:srgbClr val="0070C0"/>
                </a:solidFill>
              </a:rPr>
              <a:t>. </a:t>
            </a:r>
          </a:p>
          <a:p>
            <a:r>
              <a:rPr lang="cs-CZ" sz="2000" dirty="0"/>
              <a:t>Uměle lze </a:t>
            </a:r>
            <a:r>
              <a:rPr lang="cs-CZ" sz="2000" dirty="0" err="1"/>
              <a:t>profenoloxidázu</a:t>
            </a:r>
            <a:r>
              <a:rPr lang="cs-CZ" sz="2000" dirty="0"/>
              <a:t> hmyzu aktivovat </a:t>
            </a:r>
            <a:r>
              <a:rPr lang="cs-CZ" sz="2000" dirty="0">
                <a:solidFill>
                  <a:srgbClr val="0070C0"/>
                </a:solidFill>
              </a:rPr>
              <a:t>metanolem</a:t>
            </a:r>
          </a:p>
          <a:p>
            <a:r>
              <a:rPr lang="cs-CZ" sz="2000" dirty="0"/>
              <a:t>Podstatou aktivace je změna konformace </a:t>
            </a:r>
            <a:r>
              <a:rPr lang="cs-CZ" sz="2000" dirty="0" err="1"/>
              <a:t>profenoloxidázy</a:t>
            </a:r>
            <a:r>
              <a:rPr lang="cs-CZ" sz="2000" dirty="0"/>
              <a:t> a tím se </a:t>
            </a:r>
            <a:r>
              <a:rPr lang="cs-CZ" sz="2000" dirty="0" err="1"/>
              <a:t>uvolňí</a:t>
            </a:r>
            <a:r>
              <a:rPr lang="cs-CZ" sz="2000" dirty="0"/>
              <a:t> aktivní místo enzymu pro substrát. Mezi substráty </a:t>
            </a:r>
            <a:r>
              <a:rPr lang="cs-CZ" sz="2000" dirty="0" err="1"/>
              <a:t>fenoloxidázy</a:t>
            </a:r>
            <a:r>
              <a:rPr lang="cs-CZ" sz="2000" dirty="0"/>
              <a:t> patří tyrozin a další fenolické látky, které jsou přeměňovány až na pigment melanin</a:t>
            </a:r>
          </a:p>
          <a:p>
            <a:endParaRPr lang="cs-CZ" sz="2000" dirty="0"/>
          </a:p>
          <a:p>
            <a:r>
              <a:rPr lang="cs-CZ" sz="2000" dirty="0"/>
              <a:t>Inhibice PO kaskády:</a:t>
            </a:r>
          </a:p>
          <a:p>
            <a:r>
              <a:rPr lang="cs-CZ" sz="2000" dirty="0" err="1"/>
              <a:t>fenylthiomočovina</a:t>
            </a:r>
            <a:r>
              <a:rPr lang="cs-CZ" sz="2000" dirty="0"/>
              <a:t> (PTU) - může se trvale vázat do místa pro substrát, avšak reakce dál nepokračuje</a:t>
            </a:r>
          </a:p>
          <a:p>
            <a:r>
              <a:rPr lang="cs-CZ" sz="2000" dirty="0"/>
              <a:t>Využití v experimentech – aby hemolymfa nezhnědla…</a:t>
            </a:r>
          </a:p>
          <a:p>
            <a:endParaRPr lang="cs-CZ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4B645B01-6A28-E94E-A88E-DF24A5930AFB}"/>
              </a:ext>
            </a:extLst>
          </p:cNvPr>
          <p:cNvSpPr txBox="1"/>
          <p:nvPr/>
        </p:nvSpPr>
        <p:spPr>
          <a:xfrm>
            <a:off x="4802761" y="471488"/>
            <a:ext cx="25864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latin typeface="+mj-lt"/>
              </a:rPr>
              <a:t>Tvorba melaninu</a:t>
            </a:r>
          </a:p>
        </p:txBody>
      </p:sp>
    </p:spTree>
    <p:extLst>
      <p:ext uri="{BB962C8B-B14F-4D97-AF65-F5344CB8AC3E}">
        <p14:creationId xmlns:p14="http://schemas.microsoft.com/office/powerpoint/2010/main" val="394046587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7832</TotalTime>
  <Words>374</Words>
  <Application>Microsoft Macintosh PowerPoint</Application>
  <PresentationFormat>Širokoúhlá obrazovka</PresentationFormat>
  <Paragraphs>49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Monika</dc:creator>
  <cp:lastModifiedBy>Monika Dušková</cp:lastModifiedBy>
  <cp:revision>291</cp:revision>
  <dcterms:created xsi:type="dcterms:W3CDTF">2016-04-24T14:25:45Z</dcterms:created>
  <dcterms:modified xsi:type="dcterms:W3CDTF">2021-05-03T10:50:56Z</dcterms:modified>
</cp:coreProperties>
</file>