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80" r:id="rId3"/>
    <p:sldId id="289" r:id="rId4"/>
    <p:sldId id="290" r:id="rId5"/>
    <p:sldId id="263" r:id="rId6"/>
    <p:sldId id="274" r:id="rId7"/>
    <p:sldId id="284" r:id="rId8"/>
    <p:sldId id="287" r:id="rId9"/>
    <p:sldId id="265" r:id="rId10"/>
    <p:sldId id="281" r:id="rId11"/>
    <p:sldId id="285" r:id="rId12"/>
    <p:sldId id="288" r:id="rId13"/>
    <p:sldId id="283" r:id="rId14"/>
    <p:sldId id="286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E37E5-8DB1-4438-BB5B-3162A2C0E9E0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68030-07AC-4C32-A467-552F2EEC8D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360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A1ED-E3EA-4520-BD3D-9C313B5FD64D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175B-0DCF-4733-B09E-81FA4B78D3B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A1ED-E3EA-4520-BD3D-9C313B5FD64D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175B-0DCF-4733-B09E-81FA4B78D3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A1ED-E3EA-4520-BD3D-9C313B5FD64D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175B-0DCF-4733-B09E-81FA4B78D3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A1ED-E3EA-4520-BD3D-9C313B5FD64D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175B-0DCF-4733-B09E-81FA4B78D3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A1ED-E3EA-4520-BD3D-9C313B5FD64D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175B-0DCF-4733-B09E-81FA4B78D3B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A1ED-E3EA-4520-BD3D-9C313B5FD64D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175B-0DCF-4733-B09E-81FA4B78D3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A1ED-E3EA-4520-BD3D-9C313B5FD64D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175B-0DCF-4733-B09E-81FA4B78D3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A1ED-E3EA-4520-BD3D-9C313B5FD64D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175B-0DCF-4733-B09E-81FA4B78D3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A1ED-E3EA-4520-BD3D-9C313B5FD64D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175B-0DCF-4733-B09E-81FA4B78D3B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A1ED-E3EA-4520-BD3D-9C313B5FD64D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175B-0DCF-4733-B09E-81FA4B78D3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A1ED-E3EA-4520-BD3D-9C313B5FD64D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175B-0DCF-4733-B09E-81FA4B78D3B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48CA1ED-E3EA-4520-BD3D-9C313B5FD64D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351175B-0DCF-4733-B09E-81FA4B78D3BE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1844824"/>
            <a:ext cx="7406640" cy="1472184"/>
          </a:xfrm>
        </p:spPr>
        <p:txBody>
          <a:bodyPr/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Elektroforetické metody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1920" y="5877272"/>
            <a:ext cx="5011648" cy="642832"/>
          </a:xfrm>
        </p:spPr>
        <p:txBody>
          <a:bodyPr>
            <a:normAutofit fontScale="925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Bi5220c Imunologie - cvičení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835592-45C5-405E-8D7C-1820F7AB1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Postup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81089B-9451-426C-99BB-B92801759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5196" indent="-342900">
              <a:buFont typeface="+mj-lt"/>
              <a:buAutoNum type="arabicPeriod" startAt="6"/>
            </a:pP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Ze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zásobního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komerčního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séra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o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známé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koncentraci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IgG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si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připravíme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další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ředě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ní podle tabulky</a:t>
            </a:r>
            <a:endParaRPr lang="en-GB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1C11FB89-51E0-440A-8F4E-9B2A0720CA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075" t="31800" r="19288" b="20600"/>
          <a:stretch/>
        </p:blipFill>
        <p:spPr>
          <a:xfrm>
            <a:off x="1117734" y="2420888"/>
            <a:ext cx="7990770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181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835592-45C5-405E-8D7C-1820F7AB1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Postup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3A22E653-6A9F-4019-959A-A1245F33A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2" y="1484784"/>
            <a:ext cx="7498080" cy="5184576"/>
          </a:xfrm>
        </p:spPr>
        <p:txBody>
          <a:bodyPr>
            <a:normAutofit lnSpcReduction="10000"/>
          </a:bodyPr>
          <a:lstStyle/>
          <a:p>
            <a:pPr marL="425196" indent="-342900">
              <a:buFont typeface="+mj-lt"/>
              <a:buAutoNum type="arabicPeriod" startAt="7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Podle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šablony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vysekáme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do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gelu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s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protilátkou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řadu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pěti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jamek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25196" indent="-342900">
              <a:buFont typeface="+mj-lt"/>
              <a:buAutoNum type="arabicPeriod" startAt="7"/>
            </a:pP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Do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jamek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naneseme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 marL="699516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do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prvních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čtyř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jamek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5 </a:t>
            </a:r>
            <a:r>
              <a:rPr lang="el-GR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μ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l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ze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zkumavek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1-4 </a:t>
            </a:r>
          </a:p>
          <a:p>
            <a:pPr marL="699516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do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páté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jamky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5 </a:t>
            </a:r>
            <a:r>
              <a:rPr lang="el-GR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μ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l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séra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o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neznámé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koncentraci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25196" indent="-342900">
              <a:buFont typeface="+mj-lt"/>
              <a:buAutoNum type="arabicPeriod" startAt="7"/>
            </a:pP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Do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elektroforetických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komor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nalijeme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borát-fosfátový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pufr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na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hranici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mezi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katodou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a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anodou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položíme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připravená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sklíčka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a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ze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dvou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protilehlých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stran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(od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katody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a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anody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přiložíme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na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kraj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gelu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filtrační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papír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nasátý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borát-fosfátovým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pufrem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za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účelem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vedení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elektrického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proudu</a:t>
            </a:r>
            <a:endParaRPr lang="en-GB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25196" indent="-342900">
              <a:buFont typeface="+mj-lt"/>
              <a:buAutoNum type="arabicPeriod" startAt="7"/>
            </a:pP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Každou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komoru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obsahující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tři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sklíčka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zakryjeme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a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zapojíme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elektrický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obvod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tak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aby do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každé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elektroforetické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komory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vedl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proud o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velikosti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60 mA (20 mA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na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sklíčko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endParaRPr lang="cs-CZ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25196" indent="-342900">
              <a:buFont typeface="+mj-lt"/>
              <a:buAutoNum type="arabicPeriod" startAt="7"/>
            </a:pP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Elektroforéza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bude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probíhat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cca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1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hodinu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přičemž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její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průběh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budeme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sledovat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na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séru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označeném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roztokem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Coomassie blue</a:t>
            </a:r>
          </a:p>
        </p:txBody>
      </p:sp>
    </p:spTree>
    <p:extLst>
      <p:ext uri="{BB962C8B-B14F-4D97-AF65-F5344CB8AC3E}">
        <p14:creationId xmlns:p14="http://schemas.microsoft.com/office/powerpoint/2010/main" val="1350290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835592-45C5-405E-8D7C-1820F7AB1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Postup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3A22E653-6A9F-4019-959A-A1245F33A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2" y="1484784"/>
            <a:ext cx="7498080" cy="4968552"/>
          </a:xfrm>
        </p:spPr>
        <p:txBody>
          <a:bodyPr>
            <a:normAutofit/>
          </a:bodyPr>
          <a:lstStyle/>
          <a:p>
            <a:pPr marL="425196" indent="-342900">
              <a:buFont typeface="+mj-lt"/>
              <a:buAutoNum type="arabicPeriod" startAt="12"/>
            </a:pP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Po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skončení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elektroforézy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pereme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skla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nejvýše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2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minuty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ve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fyziologickém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roztoku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zabalíme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je do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chromatografického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papíru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navlhčeného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fyziologickým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roztokem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a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přes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noc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sušíme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při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pokojové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teplotě</a:t>
            </a:r>
            <a:endParaRPr lang="en-GB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25196" indent="-342900">
              <a:buFont typeface="+mj-lt"/>
              <a:buAutoNum type="arabicPeriod" startAt="12"/>
            </a:pP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V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dalším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cvičení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sejmeme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ze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sklíček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papír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skla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opereme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pod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tekoucí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vodou a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barvíme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barvícím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roztokem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do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dostatečného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obarvení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linií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25196" indent="-342900">
              <a:buFont typeface="+mj-lt"/>
              <a:buAutoNum type="arabicPeriod" startAt="12"/>
            </a:pP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Pozadí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odbarvíme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diferenciačním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roztokem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25196" indent="-342900">
              <a:buFont typeface="+mj-lt"/>
              <a:buAutoNum type="arabicPeriod" startAt="12"/>
            </a:pP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Nakonec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opereme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v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destilované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vodě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a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usušíme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bez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papíru</a:t>
            </a:r>
            <a:endParaRPr lang="en-GB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153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9A59E1-75E8-4BA9-8AFA-B16F64C81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Hodnocení a výstup</a:t>
            </a:r>
            <a:endParaRPr lang="en-GB" sz="3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83799DF-C80B-4056-A322-B1968C8ECE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064" t="33201" r="11412" b="20600"/>
          <a:stretch/>
        </p:blipFill>
        <p:spPr>
          <a:xfrm>
            <a:off x="1322392" y="1511136"/>
            <a:ext cx="7498080" cy="458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404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9A59E1-75E8-4BA9-8AFA-B16F64C81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Hodnocení a výstup</a:t>
            </a:r>
            <a:endParaRPr lang="en-GB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15882F-EBC6-41FA-997D-E82D4BD45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40" y="1673365"/>
            <a:ext cx="7344816" cy="4877692"/>
          </a:xfrm>
        </p:spPr>
        <p:txBody>
          <a:bodyPr>
            <a:noAutofit/>
          </a:bodyPr>
          <a:lstStyle/>
          <a:p>
            <a:r>
              <a:rPr lang="en-GB" sz="20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Kalibrační</a:t>
            </a:r>
            <a:r>
              <a:rPr lang="en-GB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graf</a:t>
            </a:r>
            <a:r>
              <a:rPr lang="en-GB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závislosti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výšky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precipitačních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útvarů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na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koncentraci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kontrolního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séra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 </a:t>
            </a:r>
            <a:r>
              <a:rPr lang="en-GB" sz="20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rovnicí</a:t>
            </a:r>
            <a:r>
              <a:rPr lang="en-GB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regrese</a:t>
            </a:r>
            <a:r>
              <a:rPr lang="en-GB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a </a:t>
            </a:r>
            <a:r>
              <a:rPr lang="en-GB" sz="20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hodnotou</a:t>
            </a:r>
            <a:r>
              <a:rPr lang="en-GB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spolehlivosti</a:t>
            </a:r>
            <a:endParaRPr lang="cs-CZ" sz="2000" b="1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sz="2000" b="1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sz="20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Tabulk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r>
              <a:rPr lang="en-GB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hodnotami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výšky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jednotlivých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precipitačních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útvarů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hodnotami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koncentrací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kontrolního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séra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a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výpoč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tem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koncentrace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IgG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ve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vzorku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lidského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séra</a:t>
            </a:r>
            <a:endParaRPr lang="en-GB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cs-CZ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838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A2F63B-504C-47F3-BF12-6C6E3A360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Elektroforetické metody - princip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D05233-CAE9-4FD0-99A1-515B8B268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4619600"/>
          </a:xfrm>
        </p:spPr>
        <p:txBody>
          <a:bodyPr>
            <a:noAutofit/>
          </a:bodyPr>
          <a:lstStyle/>
          <a:p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Rozdělení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proteinů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na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základě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jejich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pohyblivosti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v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elektrickém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poli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(náboj, velikost)</a:t>
            </a:r>
          </a:p>
          <a:p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Gely:</a:t>
            </a:r>
            <a:endParaRPr lang="en-GB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gar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-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nehomogenní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směs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polysacharidů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z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mořských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řas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garóza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–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homogenní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;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polymer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složený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z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disacharidových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jednotek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agarobiózy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);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používá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se 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v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koncentraci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0,5 – 2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%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(k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řehký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Polyakrylamid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–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homogenní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hydrofilní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má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výborné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mechanické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vlastnosti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nízkou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elektroosmózu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a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nízkou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absorpci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; základní monomer karcinogenní; požívá se v různých koncentracích (2 – 20 %)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598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EF6F77-04BC-465E-B077-BE335510E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Imunoelektroforéza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F1EF21-2F2D-4305-8D40-7EEBFF2F0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lektroforetick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á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separac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následova</a:t>
            </a:r>
            <a:r>
              <a:rPr lang="cs-CZ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ná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imunoprecipitací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rozdělených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proteinů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specifickými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protilátkami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většinou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v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prostředí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agarózy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imunologická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reakce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antigen –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protilátka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</a:p>
          <a:p>
            <a:pPr algn="l"/>
            <a:endParaRPr 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V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současnosti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se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nejvíce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používá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při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stanovení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paraproteinu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čili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neúplných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řetězců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imunoglobulinů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při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monoklonálních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gamapatiích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cs-CZ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endParaRPr lang="en-GB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sz="20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Výhody</a:t>
            </a:r>
            <a:r>
              <a:rPr lang="en-GB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a </a:t>
            </a:r>
            <a:r>
              <a:rPr lang="en-GB" sz="20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nevýhody</a:t>
            </a:r>
            <a:r>
              <a:rPr lang="en-GB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metoda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imunoelektroforézy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je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nenáročná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na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čas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vybavení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není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drahá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Pouze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proces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odečítání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a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interpretace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výsledků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j</a:t>
            </a:r>
            <a:r>
              <a:rPr lang="cs-CZ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sou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do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značné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míry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závisl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é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na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zkušenostech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pracovníka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952543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EF6F77-04BC-465E-B077-BE335510E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>
                <a:latin typeface="Arial" panose="020B0604020202020204" pitchFamily="34" charset="0"/>
                <a:cs typeface="Arial" panose="020B0604020202020204" pitchFamily="34" charset="0"/>
              </a:rPr>
              <a:t>Imunofixace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F1EF21-2F2D-4305-8D40-7EEBFF2F0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odifikací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imunoelektroforézy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o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elektroforéze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se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na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agarózový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gel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položí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maska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s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výřezy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, o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tvory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se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naplní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příslušnými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protilátkami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anti IgG, anti IgA, anti IgM, anti kappa, anti lambda</a:t>
            </a:r>
            <a:endParaRPr lang="cs-CZ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Vzniklé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precipitační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linie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se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pak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porovnávají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se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standardním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sérem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a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lze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tak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posuzovat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odchylky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ve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smyslu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poklesu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nebo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nárůstu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jednotlivých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tříd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protilátek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resp.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lehkých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řetězců</a:t>
            </a:r>
            <a:endParaRPr lang="cs-CZ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endParaRPr lang="en-GB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82296" indent="0">
              <a:buNone/>
            </a:pPr>
            <a:r>
              <a:rPr lang="en-GB" sz="20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Využití</a:t>
            </a:r>
            <a:r>
              <a:rPr lang="en-GB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elektroforetických</a:t>
            </a:r>
            <a:r>
              <a:rPr lang="en-GB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metod</a:t>
            </a:r>
            <a:r>
              <a:rPr lang="en-GB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endParaRPr lang="en-GB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orientační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vyšetření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bílkovin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krevní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plasmy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albumin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l-GR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α1 α2 β 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 </a:t>
            </a:r>
            <a:r>
              <a:rPr lang="el-GR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γ 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globulin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endParaRPr lang="en-GB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rozdělení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antigenů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pro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imunoblotting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obecně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dělení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bílkovin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v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experimentálních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studiích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33299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1772816"/>
            <a:ext cx="7406640" cy="2484276"/>
          </a:xfrm>
        </p:spPr>
        <p:txBody>
          <a:bodyPr>
            <a:normAutofit/>
          </a:bodyPr>
          <a:lstStyle/>
          <a:p>
            <a:pPr algn="ctr"/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Úloha – Raketová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elektroimunodifuze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podle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Laurella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39071B-63BB-455B-8693-7B9CF4D26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304800"/>
            <a:ext cx="7498080" cy="891952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Princip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9A9990-5658-4838-A1A3-F5B2D3B79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556792"/>
            <a:ext cx="7384864" cy="4996408"/>
          </a:xfrm>
        </p:spPr>
        <p:txBody>
          <a:bodyPr>
            <a:normAutofit/>
          </a:bodyPr>
          <a:lstStyle/>
          <a:p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Zkoumaný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antigen je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stejnosměrným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elektrickým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proudem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unášen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po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gelu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s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protilátkou</a:t>
            </a:r>
            <a:endParaRPr lang="cs-CZ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Vazbou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antigenu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a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protilátky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vznikají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imunokomplexy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které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se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projeví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jako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precipitát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v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podobě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tzv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aket</a:t>
            </a:r>
            <a:endParaRPr lang="cs-CZ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utování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antigenu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a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tvorba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imunokomplexů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až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do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vzdálenosti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ve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které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je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veškerý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antigen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ze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vzorku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vyvázán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protilátkou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v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gelu</a:t>
            </a:r>
            <a:endParaRPr lang="cs-CZ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V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ýška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raketky</a:t>
            </a:r>
            <a:r>
              <a:rPr lang="en-GB" sz="2000" b="0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 je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úměrná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koncentraci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antigenu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cs-CZ" b="1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830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95DC10-5189-47B4-82FF-6BECB4CB8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Chemikálie a roztoky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68425A-461C-48DF-A2AE-3451E92BF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268760"/>
            <a:ext cx="7312856" cy="4968552"/>
          </a:xfrm>
        </p:spPr>
        <p:txBody>
          <a:bodyPr>
            <a:noAutofit/>
          </a:bodyPr>
          <a:lstStyle/>
          <a:p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Komerční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lidské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sérum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obsahující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IgG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nl-NL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IgG 23 g/l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r>
              <a:rPr lang="nl-NL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nl-NL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Protilátka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-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sérum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s anti-IgG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protilátkami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Fyziologický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roztok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sz="20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Agaróza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Borát-fosfátový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pufr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(pH 6,8)</a:t>
            </a:r>
            <a:endParaRPr lang="cs-CZ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Roztok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Coomassie</a:t>
            </a:r>
          </a:p>
          <a:p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Barvící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roztok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en-GB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225 ml CH</a:t>
            </a:r>
            <a:r>
              <a:rPr lang="en-GB" sz="2000" b="0" i="1" u="none" strike="noStrike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en-GB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OH + 25 ml CH</a:t>
            </a:r>
            <a:r>
              <a:rPr lang="en-GB" sz="2000" b="0" i="1" u="none" strike="noStrike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en-GB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COOH + 0,25 g </a:t>
            </a:r>
            <a:r>
              <a:rPr lang="en-GB" sz="20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amidočerni</a:t>
            </a:r>
            <a:r>
              <a:rPr lang="en-GB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10B</a:t>
            </a:r>
            <a:r>
              <a:rPr lang="cs-CZ" sz="20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r>
              <a:rPr lang="en-GB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GB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Odbarvovací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diferenciační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roztok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	(</a:t>
            </a:r>
            <a:r>
              <a:rPr lang="en-GB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CH</a:t>
            </a:r>
            <a:r>
              <a:rPr lang="en-GB" sz="2000" b="0" i="1" u="none" strike="noStrike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en-GB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OH : CH</a:t>
            </a:r>
            <a:r>
              <a:rPr lang="en-GB" sz="2000" b="0" i="1" u="none" strike="noStrike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en-GB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COOH - 10:1</a:t>
            </a:r>
            <a:r>
              <a:rPr lang="cs-CZ" sz="2000" b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endParaRPr lang="en-GB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Vzorek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- k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omerční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lidské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sérum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obsahující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neznámé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množství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IgG </a:t>
            </a:r>
            <a:r>
              <a:rPr lang="en-GB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(Orion </a:t>
            </a:r>
            <a:r>
              <a:rPr lang="en-GB" sz="20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Diagnostica</a:t>
            </a:r>
            <a:r>
              <a:rPr lang="en-GB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98689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CB55206F-108E-42F8-8E53-CAEEE10EC22C}"/>
              </a:ext>
            </a:extLst>
          </p:cNvPr>
          <p:cNvSpPr txBox="1">
            <a:spLocks/>
          </p:cNvSpPr>
          <p:nvPr/>
        </p:nvSpPr>
        <p:spPr>
          <a:xfrm>
            <a:off x="1435608" y="332656"/>
            <a:ext cx="7498080" cy="86409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Přístroje a pomůcky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6E26858A-60AD-485E-BBB0-E051BD0BAA9E}"/>
              </a:ext>
            </a:extLst>
          </p:cNvPr>
          <p:cNvSpPr txBox="1">
            <a:spLocks/>
          </p:cNvSpPr>
          <p:nvPr/>
        </p:nvSpPr>
        <p:spPr>
          <a:xfrm>
            <a:off x="1435608" y="1576612"/>
            <a:ext cx="7394112" cy="4372668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Skleněné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plotny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5x5 cm</a:t>
            </a:r>
            <a:endParaRPr lang="cs-CZ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K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orkovrt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V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ývěva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Z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droj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napětí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lektroforetické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komory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V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lhkou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komůrku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F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iltrační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papír</a:t>
            </a:r>
            <a: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GB" sz="2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344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36C45B-05E4-446B-B840-D6C4A81E7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Postup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F4377D-5504-408F-9940-1F4569FA3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5196" indent="-342900">
              <a:buFont typeface="+mj-lt"/>
              <a:buAutoNum type="arabicPeriod"/>
            </a:pPr>
            <a:r>
              <a:rPr lang="cs-CZ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V</a:t>
            </a:r>
            <a:r>
              <a:rPr lang="en-GB" sz="20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yvážíme</a:t>
            </a:r>
            <a:r>
              <a:rPr lang="en-GB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podložku</a:t>
            </a:r>
            <a:r>
              <a:rPr lang="en-GB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na</a:t>
            </a:r>
            <a:r>
              <a:rPr lang="en-GB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nalévání</a:t>
            </a:r>
            <a:r>
              <a:rPr lang="en-GB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do </a:t>
            </a:r>
            <a:r>
              <a:rPr lang="en-GB" sz="20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vodorovné</a:t>
            </a:r>
            <a:r>
              <a:rPr lang="en-GB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polohy</a:t>
            </a:r>
            <a:endParaRPr lang="en-GB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25196" indent="-342900">
              <a:buFont typeface="+mj-lt"/>
              <a:buAutoNum type="arabicPeriod"/>
            </a:pPr>
            <a:r>
              <a:rPr lang="en-GB" sz="20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Skleněnou</a:t>
            </a:r>
            <a:r>
              <a:rPr lang="en-GB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plotnu</a:t>
            </a:r>
            <a:r>
              <a:rPr lang="en-GB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(5x5 cm) </a:t>
            </a:r>
            <a:r>
              <a:rPr lang="en-GB" sz="20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očistíme</a:t>
            </a:r>
            <a:r>
              <a:rPr lang="en-GB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alkoholem</a:t>
            </a:r>
            <a:r>
              <a:rPr lang="en-GB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a </a:t>
            </a:r>
            <a:r>
              <a:rPr lang="en-GB" sz="20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necháme</a:t>
            </a:r>
            <a:r>
              <a:rPr lang="en-GB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oschnout</a:t>
            </a:r>
            <a:endParaRPr lang="en-GB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25196" indent="-342900">
              <a:buFont typeface="+mj-lt"/>
              <a:buAutoNum type="arabicPeriod"/>
            </a:pPr>
            <a:r>
              <a:rPr lang="en-GB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Na </a:t>
            </a:r>
            <a:r>
              <a:rPr lang="en-GB" sz="20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plotnu</a:t>
            </a:r>
            <a:r>
              <a:rPr lang="en-GB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naneseme</a:t>
            </a:r>
            <a:r>
              <a:rPr lang="en-GB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2,4 ml 1% </a:t>
            </a:r>
            <a:r>
              <a:rPr lang="en-GB" sz="20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roztoku</a:t>
            </a:r>
            <a:r>
              <a:rPr lang="en-GB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agarózy</a:t>
            </a:r>
            <a:r>
              <a:rPr lang="en-GB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v</a:t>
            </a:r>
            <a:r>
              <a:rPr lang="cs-CZ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r>
              <a:rPr lang="en-GB" sz="20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borát</a:t>
            </a:r>
            <a:r>
              <a:rPr lang="cs-CZ" sz="2000" i="1" dirty="0">
                <a:solidFill>
                  <a:srgbClr val="000000"/>
                </a:solidFill>
                <a:latin typeface="Arial" panose="020B0604020202020204" pitchFamily="34" charset="0"/>
              </a:rPr>
              <a:t>–</a:t>
            </a:r>
            <a:r>
              <a:rPr lang="en-GB" sz="20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fosfátovém</a:t>
            </a:r>
            <a:r>
              <a:rPr lang="en-GB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pufru</a:t>
            </a:r>
            <a:r>
              <a:rPr lang="en-GB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s anti-IgG </a:t>
            </a:r>
            <a:r>
              <a:rPr lang="en-GB" sz="20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sérem</a:t>
            </a:r>
            <a:endParaRPr lang="en-GB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25196" indent="-342900">
              <a:buFont typeface="+mj-lt"/>
              <a:buAutoNum type="arabicPeriod"/>
            </a:pPr>
            <a:r>
              <a:rPr lang="en-GB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Gel </a:t>
            </a:r>
            <a:r>
              <a:rPr lang="en-GB" sz="20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necháme</a:t>
            </a:r>
            <a:r>
              <a:rPr lang="en-GB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několik</a:t>
            </a:r>
            <a:r>
              <a:rPr lang="en-GB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minut</a:t>
            </a:r>
            <a:r>
              <a:rPr lang="en-GB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zatuhnout</a:t>
            </a:r>
            <a:r>
              <a:rPr lang="en-GB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na</a:t>
            </a:r>
            <a:r>
              <a:rPr lang="en-GB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kalibrované</a:t>
            </a:r>
            <a:r>
              <a:rPr lang="en-GB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vodorovné</a:t>
            </a:r>
            <a:r>
              <a:rPr lang="en-GB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ploše</a:t>
            </a:r>
            <a:endParaRPr lang="en-GB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25196" indent="-342900">
              <a:buFont typeface="+mj-lt"/>
              <a:buAutoNum type="arabicPeriod"/>
            </a:pPr>
            <a:r>
              <a:rPr lang="en-GB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Z </a:t>
            </a:r>
            <a:r>
              <a:rPr lang="en-GB" sz="20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misky</a:t>
            </a:r>
            <a:r>
              <a:rPr lang="en-GB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a </a:t>
            </a:r>
            <a:r>
              <a:rPr lang="en-GB" sz="20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vlhkého</a:t>
            </a:r>
            <a:r>
              <a:rPr lang="en-GB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filtračního</a:t>
            </a:r>
            <a:r>
              <a:rPr lang="en-GB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papíru</a:t>
            </a:r>
            <a:r>
              <a:rPr lang="en-GB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připravíme</a:t>
            </a:r>
            <a:r>
              <a:rPr lang="en-GB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vlhkou</a:t>
            </a:r>
            <a:r>
              <a:rPr lang="en-GB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komůrk</a:t>
            </a:r>
            <a:r>
              <a:rPr lang="cs-CZ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u,</a:t>
            </a:r>
            <a:r>
              <a:rPr lang="en-GB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cs-CZ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en-GB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o </a:t>
            </a:r>
            <a:r>
              <a:rPr lang="cs-CZ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které</a:t>
            </a:r>
            <a:r>
              <a:rPr lang="en-GB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umístíme</a:t>
            </a:r>
            <a:r>
              <a:rPr lang="en-GB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skleněnou</a:t>
            </a:r>
            <a:r>
              <a:rPr lang="en-GB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plotnu</a:t>
            </a:r>
            <a:r>
              <a:rPr lang="en-GB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s </a:t>
            </a:r>
            <a:r>
              <a:rPr lang="en-GB" sz="20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agarózou</a:t>
            </a:r>
            <a:r>
              <a:rPr lang="en-GB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aby </a:t>
            </a:r>
            <a:r>
              <a:rPr lang="en-GB" sz="20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tato</a:t>
            </a:r>
            <a:r>
              <a:rPr lang="en-GB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0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nevyschla</a:t>
            </a:r>
            <a:endParaRPr lang="en-GB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25196" indent="-342900">
              <a:buFont typeface="+mj-lt"/>
              <a:buAutoNum type="arabicPeriod"/>
            </a:pPr>
            <a:endParaRPr lang="cs-CZ" sz="24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247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3671</TotalTime>
  <Words>735</Words>
  <Application>Microsoft Office PowerPoint</Application>
  <PresentationFormat>Předvádění na obrazovce (4:3)</PresentationFormat>
  <Paragraphs>78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Gill Sans MT</vt:lpstr>
      <vt:lpstr>Verdana</vt:lpstr>
      <vt:lpstr>Wingdings 2</vt:lpstr>
      <vt:lpstr>Solstice</vt:lpstr>
      <vt:lpstr>Elektroforetické metody</vt:lpstr>
      <vt:lpstr>Elektroforetické metody - princip</vt:lpstr>
      <vt:lpstr>Imunoelektroforéza</vt:lpstr>
      <vt:lpstr>Imunofixace</vt:lpstr>
      <vt:lpstr>X. Úloha – Raketová elektroimunodifuze podle Laurella</vt:lpstr>
      <vt:lpstr>Princip</vt:lpstr>
      <vt:lpstr>Chemikálie a roztoky</vt:lpstr>
      <vt:lpstr>Prezentace aplikace PowerPoint</vt:lpstr>
      <vt:lpstr>Postup</vt:lpstr>
      <vt:lpstr>Postup</vt:lpstr>
      <vt:lpstr>Postup</vt:lpstr>
      <vt:lpstr>Postup</vt:lpstr>
      <vt:lpstr>Hodnocení a výstup</vt:lpstr>
      <vt:lpstr>Hodnocení a výstup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Jančina nová prezentace</dc:title>
  <dc:creator>Kaktuska</dc:creator>
  <cp:lastModifiedBy>Jana Hurychova</cp:lastModifiedBy>
  <cp:revision>169</cp:revision>
  <dcterms:created xsi:type="dcterms:W3CDTF">2019-02-21T12:39:46Z</dcterms:created>
  <dcterms:modified xsi:type="dcterms:W3CDTF">2021-05-12T13:29:03Z</dcterms:modified>
</cp:coreProperties>
</file>