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62" r:id="rId8"/>
    <p:sldId id="264" r:id="rId9"/>
    <p:sldId id="270" r:id="rId10"/>
    <p:sldId id="271" r:id="rId11"/>
    <p:sldId id="272" r:id="rId12"/>
    <p:sldId id="273" r:id="rId13"/>
    <p:sldId id="275" r:id="rId14"/>
    <p:sldId id="290" r:id="rId15"/>
    <p:sldId id="274" r:id="rId16"/>
    <p:sldId id="291" r:id="rId17"/>
    <p:sldId id="293" r:id="rId18"/>
    <p:sldId id="292" r:id="rId19"/>
    <p:sldId id="294" r:id="rId20"/>
    <p:sldId id="266" r:id="rId21"/>
    <p:sldId id="263" r:id="rId22"/>
    <p:sldId id="267" r:id="rId23"/>
    <p:sldId id="268" r:id="rId24"/>
    <p:sldId id="269" r:id="rId25"/>
    <p:sldId id="295" r:id="rId26"/>
    <p:sldId id="296" r:id="rId27"/>
    <p:sldId id="297" r:id="rId28"/>
    <p:sldId id="298" r:id="rId29"/>
    <p:sldId id="299" r:id="rId30"/>
    <p:sldId id="313" r:id="rId31"/>
    <p:sldId id="276" r:id="rId32"/>
    <p:sldId id="277" r:id="rId33"/>
    <p:sldId id="279" r:id="rId34"/>
    <p:sldId id="280" r:id="rId35"/>
    <p:sldId id="300" r:id="rId36"/>
    <p:sldId id="301" r:id="rId37"/>
    <p:sldId id="302" r:id="rId38"/>
    <p:sldId id="303" r:id="rId39"/>
    <p:sldId id="304" r:id="rId40"/>
    <p:sldId id="305" r:id="rId41"/>
    <p:sldId id="281" r:id="rId42"/>
    <p:sldId id="282" r:id="rId43"/>
    <p:sldId id="283" r:id="rId44"/>
    <p:sldId id="284" r:id="rId45"/>
    <p:sldId id="306" r:id="rId46"/>
    <p:sldId id="307" r:id="rId47"/>
    <p:sldId id="308" r:id="rId48"/>
    <p:sldId id="309" r:id="rId49"/>
    <p:sldId id="310" r:id="rId50"/>
    <p:sldId id="285" r:id="rId51"/>
    <p:sldId id="311" r:id="rId52"/>
    <p:sldId id="312" r:id="rId53"/>
    <p:sldId id="289" r:id="rId54"/>
    <p:sldId id="286" r:id="rId55"/>
    <p:sldId id="287" r:id="rId56"/>
    <p:sldId id="288" r:id="rId5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78" d="100"/>
          <a:sy n="78" d="100"/>
        </p:scale>
        <p:origin x="154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A1ED-E3EA-4520-BD3D-9C313B5FD64D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175B-0DCF-4733-B09E-81FA4B78D3B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A1ED-E3EA-4520-BD3D-9C313B5FD64D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175B-0DCF-4733-B09E-81FA4B78D3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A1ED-E3EA-4520-BD3D-9C313B5FD64D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175B-0DCF-4733-B09E-81FA4B78D3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A1ED-E3EA-4520-BD3D-9C313B5FD64D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175B-0DCF-4733-B09E-81FA4B78D3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A1ED-E3EA-4520-BD3D-9C313B5FD64D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175B-0DCF-4733-B09E-81FA4B78D3B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A1ED-E3EA-4520-BD3D-9C313B5FD64D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175B-0DCF-4733-B09E-81FA4B78D3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A1ED-E3EA-4520-BD3D-9C313B5FD64D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175B-0DCF-4733-B09E-81FA4B78D3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A1ED-E3EA-4520-BD3D-9C313B5FD64D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175B-0DCF-4733-B09E-81FA4B78D3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A1ED-E3EA-4520-BD3D-9C313B5FD64D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175B-0DCF-4733-B09E-81FA4B78D3BE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A1ED-E3EA-4520-BD3D-9C313B5FD64D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175B-0DCF-4733-B09E-81FA4B78D3B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A1ED-E3EA-4520-BD3D-9C313B5FD64D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175B-0DCF-4733-B09E-81FA4B78D3B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48CA1ED-E3EA-4520-BD3D-9C313B5FD64D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351175B-0DCF-4733-B09E-81FA4B78D3BE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44824"/>
            <a:ext cx="7406640" cy="1472184"/>
          </a:xfrm>
        </p:spPr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Histologie imunitních orgánů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1920" y="5877272"/>
            <a:ext cx="5011648" cy="642832"/>
          </a:xfrm>
        </p:spPr>
        <p:txBody>
          <a:bodyPr>
            <a:normAutofit fontScale="925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Bi5220c Imunologie - cvičení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Brzlík (</a:t>
            </a:r>
            <a:r>
              <a:rPr lang="cs-CZ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thymus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772816"/>
            <a:ext cx="7498080" cy="4475584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Primární imunitní orgán – nedochází v něm ke střetu imunitních buněk s antigenem!!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Chybí aferentní lymfatické cévy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Hematothymická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bariéra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Dvojího ontogenetického původu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Mezenchymální původ – T lymfocyty, dendritické buňky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Entodermální původ – epitelové buňky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Brzlík (</a:t>
            </a:r>
            <a:r>
              <a:rPr lang="cs-CZ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thymus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988840"/>
            <a:ext cx="7498080" cy="425956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Zrání T lymfocytů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Diferenciace na Th a Tc buňky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Pozitivní a negativní selekce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Thymové hormony – růstové a diferenciační faktory lymfocytů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Největší po narození; od puberty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involuje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je nahrazován tukovou tkání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Skupina 1036"/>
          <p:cNvGrpSpPr/>
          <p:nvPr/>
        </p:nvGrpSpPr>
        <p:grpSpPr>
          <a:xfrm>
            <a:off x="1132804" y="73123"/>
            <a:ext cx="8011195" cy="6705856"/>
            <a:chOff x="1950864" y="1012698"/>
            <a:chExt cx="5962650" cy="4991100"/>
          </a:xfrm>
        </p:grpSpPr>
        <p:pic>
          <p:nvPicPr>
            <p:cNvPr id="1027" name="Objekt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53"/>
            <a:stretch>
              <a:fillRect/>
            </a:stretch>
          </p:blipFill>
          <p:spPr bwMode="auto">
            <a:xfrm>
              <a:off x="2563759" y="1012698"/>
              <a:ext cx="4524375" cy="4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950864" y="1099186"/>
              <a:ext cx="5962650" cy="4638675"/>
              <a:chOff x="1417" y="195"/>
              <a:chExt cx="9390" cy="7305"/>
            </a:xfrm>
          </p:grpSpPr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1417" y="195"/>
                <a:ext cx="9390" cy="7305"/>
                <a:chOff x="1417" y="195"/>
                <a:chExt cx="9390" cy="7305"/>
              </a:xfrm>
            </p:grpSpPr>
            <p:sp>
              <p:nvSpPr>
                <p:cNvPr id="12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1417" y="6885"/>
                  <a:ext cx="1320" cy="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Hassalovo tělísko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9675" y="4695"/>
                  <a:ext cx="1132" cy="4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kůra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675" y="6060"/>
                  <a:ext cx="1132" cy="4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dřeň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9675" y="6885"/>
                  <a:ext cx="1132" cy="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vazivové pouzdro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417" y="4681"/>
                  <a:ext cx="1320" cy="4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septa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AutoShape 34"/>
                <p:cNvSpPr>
                  <a:spLocks noChangeShapeType="1"/>
                </p:cNvSpPr>
                <p:nvPr/>
              </p:nvSpPr>
              <p:spPr bwMode="auto">
                <a:xfrm>
                  <a:off x="2394" y="4891"/>
                  <a:ext cx="1274" cy="47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8" name="AutoShape 33"/>
                <p:cNvSpPr>
                  <a:spLocks noChangeShapeType="1"/>
                </p:cNvSpPr>
                <p:nvPr/>
              </p:nvSpPr>
              <p:spPr bwMode="auto">
                <a:xfrm>
                  <a:off x="2394" y="4891"/>
                  <a:ext cx="801" cy="116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9" name="AutoShape 32"/>
                <p:cNvSpPr>
                  <a:spLocks noChangeShapeType="1"/>
                </p:cNvSpPr>
                <p:nvPr/>
              </p:nvSpPr>
              <p:spPr bwMode="auto">
                <a:xfrm flipV="1">
                  <a:off x="2610" y="6150"/>
                  <a:ext cx="1545" cy="96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20" name="AutoShape 31"/>
                <p:cNvSpPr>
                  <a:spLocks noChangeShapeType="1"/>
                </p:cNvSpPr>
                <p:nvPr/>
              </p:nvSpPr>
              <p:spPr bwMode="auto">
                <a:xfrm flipH="1">
                  <a:off x="8520" y="4935"/>
                  <a:ext cx="1468" cy="78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21" name="AutoShape 30"/>
                <p:cNvSpPr>
                  <a:spLocks noChangeShapeType="1"/>
                </p:cNvSpPr>
                <p:nvPr/>
              </p:nvSpPr>
              <p:spPr bwMode="auto">
                <a:xfrm flipH="1">
                  <a:off x="8220" y="6271"/>
                  <a:ext cx="1768" cy="8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22" name="AutoShap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9131" y="6913"/>
                  <a:ext cx="649" cy="28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2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624" y="195"/>
                  <a:ext cx="2044" cy="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vazivové pouzdro</a:t>
                  </a:r>
                  <a:endParaRPr kumimoji="0" lang="cs-CZ" altLang="cs-CZ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8370" y="465"/>
                  <a:ext cx="2355" cy="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síť epiteliálních buněk (retikulární buňky)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609" y="1185"/>
                  <a:ext cx="2044" cy="4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septum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609" y="1785"/>
                  <a:ext cx="2044" cy="4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kůra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609" y="2370"/>
                  <a:ext cx="2044" cy="4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dřeň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8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609" y="3300"/>
                  <a:ext cx="2044" cy="4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Hassalovo tělísko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8370" y="1305"/>
                  <a:ext cx="2355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malé lymfocyty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8370" y="3195"/>
                  <a:ext cx="2355" cy="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střední a velké lymfocyty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8370" y="2445"/>
                  <a:ext cx="2355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altLang="cs-CZ" sz="1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dendritické buňky</a:t>
                  </a:r>
                  <a:endParaRPr kumimoji="0" lang="cs-CZ" altLang="cs-CZ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4" name="AutoShape 19"/>
                <p:cNvSpPr>
                  <a:spLocks noChangeShapeType="1"/>
                </p:cNvSpPr>
                <p:nvPr/>
              </p:nvSpPr>
              <p:spPr bwMode="auto">
                <a:xfrm>
                  <a:off x="3455" y="390"/>
                  <a:ext cx="1815" cy="37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25" name="AutoShape 18"/>
                <p:cNvSpPr>
                  <a:spLocks noChangeShapeType="1"/>
                </p:cNvSpPr>
                <p:nvPr/>
              </p:nvSpPr>
              <p:spPr bwMode="auto">
                <a:xfrm flipV="1">
                  <a:off x="2995" y="1305"/>
                  <a:ext cx="1915" cy="7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28" name="AutoShape 17"/>
                <p:cNvSpPr>
                  <a:spLocks noChangeShapeType="1"/>
                </p:cNvSpPr>
                <p:nvPr/>
              </p:nvSpPr>
              <p:spPr bwMode="auto">
                <a:xfrm flipV="1">
                  <a:off x="2880" y="1855"/>
                  <a:ext cx="2490" cy="11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29" name="AutoShape 16"/>
                <p:cNvSpPr>
                  <a:spLocks noChangeShapeType="1"/>
                </p:cNvSpPr>
                <p:nvPr/>
              </p:nvSpPr>
              <p:spPr bwMode="auto">
                <a:xfrm flipV="1">
                  <a:off x="2880" y="2445"/>
                  <a:ext cx="2415" cy="10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30" name="AutoShape 15"/>
                <p:cNvSpPr>
                  <a:spLocks noChangeShapeType="1"/>
                </p:cNvSpPr>
                <p:nvPr/>
              </p:nvSpPr>
              <p:spPr bwMode="auto">
                <a:xfrm flipV="1">
                  <a:off x="3455" y="2930"/>
                  <a:ext cx="2055" cy="5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31" name="AutoShape 14"/>
                <p:cNvSpPr>
                  <a:spLocks noChangeShapeType="1"/>
                </p:cNvSpPr>
                <p:nvPr/>
              </p:nvSpPr>
              <p:spPr bwMode="auto">
                <a:xfrm flipH="1">
                  <a:off x="7020" y="810"/>
                  <a:ext cx="1605" cy="37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32" name="AutoShap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7045" y="1415"/>
                  <a:ext cx="1790" cy="7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33" name="AutoShape 12"/>
                <p:cNvSpPr>
                  <a:spLocks noChangeShapeType="1"/>
                </p:cNvSpPr>
                <p:nvPr/>
              </p:nvSpPr>
              <p:spPr bwMode="auto">
                <a:xfrm flipH="1">
                  <a:off x="6435" y="2655"/>
                  <a:ext cx="2310" cy="5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34" name="AutoShape 11"/>
                <p:cNvSpPr>
                  <a:spLocks noChangeShapeType="1"/>
                </p:cNvSpPr>
                <p:nvPr/>
              </p:nvSpPr>
              <p:spPr bwMode="auto">
                <a:xfrm flipH="1" flipV="1">
                  <a:off x="6405" y="3195"/>
                  <a:ext cx="2455" cy="20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7" name="AutoShape 9"/>
              <p:cNvSpPr>
                <a:spLocks noChangeShapeType="1"/>
              </p:cNvSpPr>
              <p:nvPr/>
            </p:nvSpPr>
            <p:spPr bwMode="auto">
              <a:xfrm>
                <a:off x="4033" y="4653"/>
                <a:ext cx="122" cy="405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8" name="AutoShape 8"/>
              <p:cNvSpPr>
                <a:spLocks noChangeShapeType="1"/>
              </p:cNvSpPr>
              <p:nvPr/>
            </p:nvSpPr>
            <p:spPr bwMode="auto">
              <a:xfrm flipH="1" flipV="1">
                <a:off x="4293" y="4552"/>
                <a:ext cx="102" cy="437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9" name="AutoShape 7"/>
              <p:cNvSpPr>
                <a:spLocks noChangeShapeType="1"/>
              </p:cNvSpPr>
              <p:nvPr/>
            </p:nvSpPr>
            <p:spPr bwMode="auto">
              <a:xfrm flipV="1">
                <a:off x="7857" y="4653"/>
                <a:ext cx="93" cy="479"/>
              </a:xfrm>
              <a:prstGeom prst="straightConnector1">
                <a:avLst/>
              </a:prstGeom>
              <a:noFill/>
              <a:ln w="50800">
                <a:solidFill>
                  <a:srgbClr val="FFCC0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0" name="Text Box 6"/>
              <p:cNvSpPr txBox="1">
                <a:spLocks noChangeArrowheads="1"/>
              </p:cNvSpPr>
              <p:nvPr/>
            </p:nvSpPr>
            <p:spPr bwMode="auto">
              <a:xfrm>
                <a:off x="7050" y="4230"/>
                <a:ext cx="1933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lymfatické cévy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 Box 5"/>
              <p:cNvSpPr txBox="1">
                <a:spLocks noChangeArrowheads="1"/>
              </p:cNvSpPr>
              <p:nvPr/>
            </p:nvSpPr>
            <p:spPr bwMode="auto">
              <a:xfrm>
                <a:off x="3180" y="4230"/>
                <a:ext cx="1933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krevní cévy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035" name="Rectangle 4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Brzlík (</a:t>
            </a:r>
            <a:r>
              <a:rPr lang="cs-CZ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thymus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 - struktura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772816"/>
            <a:ext cx="7498080" cy="4810546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Kůra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Síť epiteliálních buněk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Malé T lymfocyty</a:t>
            </a: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Dřeň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Střední a velké T lymfocyty</a:t>
            </a: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Hassalova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tělíska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1E445A4-B20C-41C1-82E7-05568418B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22000" r="18500" b="20601"/>
          <a:stretch/>
        </p:blipFill>
        <p:spPr>
          <a:xfrm>
            <a:off x="1111148" y="1844824"/>
            <a:ext cx="7847712" cy="36983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9148146-999E-4B72-93E3-CF44DBFE6284}"/>
              </a:ext>
            </a:extLst>
          </p:cNvPr>
          <p:cNvSpPr txBox="1">
            <a:spLocks/>
          </p:cNvSpPr>
          <p:nvPr/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Brzlík (</a:t>
            </a:r>
            <a:r>
              <a:rPr lang="cs-CZ" sz="3600" i="1" dirty="0">
                <a:latin typeface="Arial" panose="020B0604020202020204" pitchFamily="34" charset="0"/>
                <a:cs typeface="Arial" panose="020B0604020202020204" pitchFamily="34" charset="0"/>
              </a:rPr>
              <a:t>thymus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499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Brzlík (</a:t>
            </a:r>
            <a:r>
              <a:rPr lang="cs-CZ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thymus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96" y="1772816"/>
            <a:ext cx="788443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apírnictví&#10;&#10;Popis byl vytvořen automaticky">
            <a:extLst>
              <a:ext uri="{FF2B5EF4-FFF2-40B4-BE49-F238E27FC236}">
                <a16:creationId xmlns:a16="http://schemas.microsoft.com/office/drawing/2014/main" id="{2107360A-C978-4531-B7C9-0809F7B63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" y="-27384"/>
            <a:ext cx="914465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8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uspořádáno&#10;&#10;Popis byl vytvořen automaticky">
            <a:extLst>
              <a:ext uri="{FF2B5EF4-FFF2-40B4-BE49-F238E27FC236}">
                <a16:creationId xmlns:a16="http://schemas.microsoft.com/office/drawing/2014/main" id="{F950D2B1-5426-4076-A03D-32A273329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58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48081F-BA68-468C-8CE6-13964F50F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80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AB93CA0-28DC-468E-B950-A318474E4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62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Imunitní orgány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Primární (centrální)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Brzlík (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hymus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Kostní dřeň (angl.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one marrow)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Fabriciova burza (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ursa Fabricii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Sekundární (periferní)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Slezina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Mandle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Lymfatické uzliny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Peyerovy pláty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Apendix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Lymfatická uzlina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2276872"/>
            <a:ext cx="7498080" cy="3971528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Filtrují a očišťují lymfu od cizorodých částic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První místo, kde se spouští imunitní odpověď na antigen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Všechna lymfa musí projít minimálně jednou lymfatickou uzlinou, než je navrácena do krevního oběhu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Podél větších lymfatických cév, zejména v tříslech, axile, v hrudní a břišní dutině, podél cév v oblasti krku, ...</a:t>
            </a:r>
          </a:p>
        </p:txBody>
      </p:sp>
    </p:spTree>
    <p:extLst>
      <p:ext uri="{BB962C8B-B14F-4D97-AF65-F5344CB8AC3E}">
        <p14:creationId xmlns:p14="http://schemas.microsoft.com/office/powerpoint/2010/main" val="299877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Skupina 2049"/>
          <p:cNvGrpSpPr/>
          <p:nvPr/>
        </p:nvGrpSpPr>
        <p:grpSpPr>
          <a:xfrm>
            <a:off x="980769" y="719604"/>
            <a:ext cx="8301293" cy="5703022"/>
            <a:chOff x="1615494" y="1746257"/>
            <a:chExt cx="6230938" cy="3525401"/>
          </a:xfrm>
        </p:grpSpPr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116" y="1746257"/>
              <a:ext cx="2867025" cy="346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1615494" y="1756933"/>
              <a:ext cx="6230938" cy="3514725"/>
              <a:chOff x="1261" y="1845"/>
              <a:chExt cx="9813" cy="5535"/>
            </a:xfrm>
          </p:grpSpPr>
          <p:sp>
            <p:nvSpPr>
              <p:cNvPr id="5" name="AutoShape 27"/>
              <p:cNvSpPr>
                <a:spLocks noChangeShapeType="1"/>
              </p:cNvSpPr>
              <p:nvPr/>
            </p:nvSpPr>
            <p:spPr bwMode="auto">
              <a:xfrm flipV="1">
                <a:off x="3363" y="4726"/>
                <a:ext cx="450" cy="130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" name="AutoShape 26"/>
              <p:cNvSpPr>
                <a:spLocks noChangeShapeType="1"/>
              </p:cNvSpPr>
              <p:nvPr/>
            </p:nvSpPr>
            <p:spPr bwMode="auto">
              <a:xfrm flipH="1">
                <a:off x="3556" y="5121"/>
                <a:ext cx="405" cy="144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" name="AutoShape 25"/>
              <p:cNvSpPr>
                <a:spLocks noChangeShapeType="1"/>
              </p:cNvSpPr>
              <p:nvPr/>
            </p:nvSpPr>
            <p:spPr bwMode="auto">
              <a:xfrm flipH="1" flipV="1">
                <a:off x="3375" y="4177"/>
                <a:ext cx="433" cy="32"/>
              </a:xfrm>
              <a:prstGeom prst="straightConnector1">
                <a:avLst/>
              </a:prstGeom>
              <a:noFill/>
              <a:ln w="50800">
                <a:solidFill>
                  <a:srgbClr val="FFC00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8" name="AutoShape 24"/>
              <p:cNvSpPr>
                <a:spLocks noChangeShapeType="1"/>
              </p:cNvSpPr>
              <p:nvPr/>
            </p:nvSpPr>
            <p:spPr bwMode="auto">
              <a:xfrm flipH="1">
                <a:off x="7774" y="3121"/>
                <a:ext cx="394" cy="99"/>
              </a:xfrm>
              <a:prstGeom prst="straightConnector1">
                <a:avLst/>
              </a:prstGeom>
              <a:noFill/>
              <a:ln w="50800">
                <a:solidFill>
                  <a:srgbClr val="FFC00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9" name="AutoShape 23"/>
              <p:cNvSpPr>
                <a:spLocks noChangeShapeType="1"/>
              </p:cNvSpPr>
              <p:nvPr/>
            </p:nvSpPr>
            <p:spPr bwMode="auto">
              <a:xfrm flipH="1">
                <a:off x="8108" y="4351"/>
                <a:ext cx="431" cy="34"/>
              </a:xfrm>
              <a:prstGeom prst="straightConnector1">
                <a:avLst/>
              </a:prstGeom>
              <a:noFill/>
              <a:ln w="50800">
                <a:solidFill>
                  <a:srgbClr val="FFC00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0" name="AutoShape 22"/>
              <p:cNvSpPr>
                <a:spLocks noChangeShapeType="1"/>
              </p:cNvSpPr>
              <p:nvPr/>
            </p:nvSpPr>
            <p:spPr bwMode="auto">
              <a:xfrm flipH="1" flipV="1">
                <a:off x="7487" y="6610"/>
                <a:ext cx="284" cy="271"/>
              </a:xfrm>
              <a:prstGeom prst="straightConnector1">
                <a:avLst/>
              </a:prstGeom>
              <a:noFill/>
              <a:ln w="50800">
                <a:solidFill>
                  <a:srgbClr val="FFC00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7890" y="1845"/>
                <a:ext cx="2745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sekundární lymfatický uzlík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 Box 20"/>
              <p:cNvSpPr txBox="1">
                <a:spLocks noChangeArrowheads="1"/>
              </p:cNvSpPr>
              <p:nvPr/>
            </p:nvSpPr>
            <p:spPr bwMode="auto">
              <a:xfrm>
                <a:off x="8025" y="3440"/>
                <a:ext cx="2745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primární lymfatický uzlík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 Box 19"/>
              <p:cNvSpPr txBox="1">
                <a:spLocks noChangeArrowheads="1"/>
              </p:cNvSpPr>
              <p:nvPr/>
            </p:nvSpPr>
            <p:spPr bwMode="auto">
              <a:xfrm>
                <a:off x="8239" y="2325"/>
                <a:ext cx="2745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subkapsulární sinus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18"/>
              <p:cNvSpPr txBox="1">
                <a:spLocks noChangeArrowheads="1"/>
              </p:cNvSpPr>
              <p:nvPr/>
            </p:nvSpPr>
            <p:spPr bwMode="auto">
              <a:xfrm>
                <a:off x="8329" y="5085"/>
                <a:ext cx="2745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vazivové pouzdro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 Box 17"/>
              <p:cNvSpPr txBox="1">
                <a:spLocks noChangeArrowheads="1"/>
              </p:cNvSpPr>
              <p:nvPr/>
            </p:nvSpPr>
            <p:spPr bwMode="auto">
              <a:xfrm>
                <a:off x="9555" y="5895"/>
                <a:ext cx="1185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septum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 Box 16"/>
              <p:cNvSpPr txBox="1">
                <a:spLocks noChangeArrowheads="1"/>
              </p:cNvSpPr>
              <p:nvPr/>
            </p:nvSpPr>
            <p:spPr bwMode="auto">
              <a:xfrm>
                <a:off x="1261" y="2085"/>
                <a:ext cx="2547" cy="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kůra (B lymfocyty, plazmatické buňky, DC, makrofágy)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auto">
              <a:xfrm>
                <a:off x="1261" y="3270"/>
                <a:ext cx="2547" cy="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podkorová oblast s HEV (T, B lymfocyty, DC)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 Box 14"/>
              <p:cNvSpPr txBox="1">
                <a:spLocks noChangeArrowheads="1"/>
              </p:cNvSpPr>
              <p:nvPr/>
            </p:nvSpPr>
            <p:spPr bwMode="auto">
              <a:xfrm>
                <a:off x="1261" y="5670"/>
                <a:ext cx="2547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dřeň (T, B lymfocyty)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 Box 13"/>
              <p:cNvSpPr txBox="1">
                <a:spLocks noChangeArrowheads="1"/>
              </p:cNvSpPr>
              <p:nvPr/>
            </p:nvSpPr>
            <p:spPr bwMode="auto">
              <a:xfrm>
                <a:off x="2206" y="4890"/>
                <a:ext cx="1394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krevní cévy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 Box 12"/>
              <p:cNvSpPr txBox="1">
                <a:spLocks noChangeArrowheads="1"/>
              </p:cNvSpPr>
              <p:nvPr/>
            </p:nvSpPr>
            <p:spPr bwMode="auto">
              <a:xfrm>
                <a:off x="1291" y="3960"/>
                <a:ext cx="2279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eferentní lymf. céva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 Box 11"/>
              <p:cNvSpPr txBox="1">
                <a:spLocks noChangeArrowheads="1"/>
              </p:cNvSpPr>
              <p:nvPr/>
            </p:nvSpPr>
            <p:spPr bwMode="auto">
              <a:xfrm>
                <a:off x="7035" y="6895"/>
                <a:ext cx="2730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aferentní lymfatická céva</a:t>
                </a:r>
                <a:endParaRPr kumimoji="0" lang="cs-CZ" alt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AutoShape 10"/>
              <p:cNvSpPr>
                <a:spLocks noChangeShapeType="1"/>
              </p:cNvSpPr>
              <p:nvPr/>
            </p:nvSpPr>
            <p:spPr bwMode="auto">
              <a:xfrm>
                <a:off x="3556" y="2490"/>
                <a:ext cx="1304" cy="10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AutoShape 9"/>
              <p:cNvSpPr>
                <a:spLocks noChangeShapeType="1"/>
              </p:cNvSpPr>
              <p:nvPr/>
            </p:nvSpPr>
            <p:spPr bwMode="auto">
              <a:xfrm flipH="1">
                <a:off x="6708" y="2124"/>
                <a:ext cx="1317" cy="99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AutoShape 8"/>
              <p:cNvSpPr>
                <a:spLocks noChangeShapeType="1"/>
              </p:cNvSpPr>
              <p:nvPr/>
            </p:nvSpPr>
            <p:spPr bwMode="auto">
              <a:xfrm flipH="1">
                <a:off x="7200" y="2535"/>
                <a:ext cx="1470" cy="47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AutoShape 7"/>
              <p:cNvSpPr>
                <a:spLocks noChangeShapeType="1"/>
              </p:cNvSpPr>
              <p:nvPr/>
            </p:nvSpPr>
            <p:spPr bwMode="auto">
              <a:xfrm flipH="1">
                <a:off x="7170" y="3642"/>
                <a:ext cx="1128" cy="12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AutoShape 6"/>
              <p:cNvSpPr>
                <a:spLocks noChangeShapeType="1"/>
              </p:cNvSpPr>
              <p:nvPr/>
            </p:nvSpPr>
            <p:spPr bwMode="auto">
              <a:xfrm>
                <a:off x="3588" y="3492"/>
                <a:ext cx="1374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AutoShape 5"/>
              <p:cNvSpPr>
                <a:spLocks noChangeShapeType="1"/>
              </p:cNvSpPr>
              <p:nvPr/>
            </p:nvSpPr>
            <p:spPr bwMode="auto">
              <a:xfrm flipV="1">
                <a:off x="3317" y="5190"/>
                <a:ext cx="1909" cy="66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AutoShape 4"/>
              <p:cNvSpPr>
                <a:spLocks noChangeShapeType="1"/>
              </p:cNvSpPr>
              <p:nvPr/>
            </p:nvSpPr>
            <p:spPr bwMode="auto">
              <a:xfrm flipH="1" flipV="1">
                <a:off x="7890" y="5121"/>
                <a:ext cx="975" cy="14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AutoShape 3"/>
              <p:cNvSpPr>
                <a:spLocks noChangeShapeType="1"/>
              </p:cNvSpPr>
              <p:nvPr/>
            </p:nvSpPr>
            <p:spPr bwMode="auto">
              <a:xfrm flipH="1">
                <a:off x="7260" y="6090"/>
                <a:ext cx="250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243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Lymfatická uzlina - struktura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3556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Kůra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Folikulární uzlíky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 lymfocyty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APC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Podkorová oblast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HEV (high endothelial venules) – vstup B a T lymfocytů z krve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 lymfocyty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APC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Dřeň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Dřeňové provazce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Dřeňové siny</a:t>
            </a:r>
          </a:p>
        </p:txBody>
      </p:sp>
    </p:spTree>
    <p:extLst>
      <p:ext uri="{BB962C8B-B14F-4D97-AF65-F5344CB8AC3E}">
        <p14:creationId xmlns:p14="http://schemas.microsoft.com/office/powerpoint/2010/main" val="1461909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Lymfatické uzlíky (folikuly)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916832"/>
            <a:ext cx="7498080" cy="4331568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sekundárních lymfatických orgánech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Kulovité útvary husté lymforetikulární tkáně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Primární (nestimulovaný)</a:t>
            </a:r>
          </a:p>
          <a:p>
            <a:pPr lvl="2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Klidové neaktivované B lymfocyty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Sekundární (stimulovaný)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Zárodečné (germinální) centrum</a:t>
            </a:r>
          </a:p>
          <a:p>
            <a:pPr lvl="2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Folikulární dendritické buňky</a:t>
            </a:r>
          </a:p>
          <a:p>
            <a:pPr lvl="2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Aktivované B lymfocyty – plasmatocyty, paměťové buňky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88405C-3945-4A31-993F-EAEB842D3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43" t="26200" r="16925" b="13600"/>
          <a:stretch/>
        </p:blipFill>
        <p:spPr>
          <a:xfrm>
            <a:off x="6516216" y="2456892"/>
            <a:ext cx="254534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4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Lymfatická uzlina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700808"/>
            <a:ext cx="785261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610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kanina&#10;&#10;Popis byl vytvořen automaticky">
            <a:extLst>
              <a:ext uri="{FF2B5EF4-FFF2-40B4-BE49-F238E27FC236}">
                <a16:creationId xmlns:a16="http://schemas.microsoft.com/office/drawing/2014/main" id="{3664E76F-1FFB-4269-97C4-5E0AC63AC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1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79CC21-6DE4-47F0-8DBC-ABCDF372C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29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8EDC1A-AD33-403B-A774-10D7717E0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49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FFC8A0-7A53-450B-B552-8038F6666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25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F66952F-0F62-435B-B1B5-3DAB09917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48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Imunitní orgány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Primární (centrální)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Maturace lymfocytů (školení lymfocytů)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Nedochází ke střetu s antigenem!</a:t>
            </a: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Sekundární (periferní)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Vychytávání antigenů z vnitřního prostředí organismu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Střet imunokompetentních buněk s antigenem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Místo imunitní reakce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060848"/>
            <a:ext cx="7406640" cy="2088232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II. Úloha – mikroskopování trvalých preparátů (slezina, mandle,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Peyerovy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pláty)</a:t>
            </a:r>
          </a:p>
        </p:txBody>
      </p:sp>
    </p:spTree>
    <p:extLst>
      <p:ext uri="{BB962C8B-B14F-4D97-AF65-F5344CB8AC3E}">
        <p14:creationId xmlns:p14="http://schemas.microsoft.com/office/powerpoint/2010/main" val="2936771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Slezina (</a:t>
            </a:r>
            <a:r>
              <a:rPr lang="cs-CZ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lien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988840"/>
            <a:ext cx="7498080" cy="425956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 člověka největší lymfoidní orgán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„Krevní filtr“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Střet imunitních buněk s antigeny z krve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Zánik erytrocytů a trombocytů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Billrothovy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provazce)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Reservoár krve</a:t>
            </a:r>
          </a:p>
        </p:txBody>
      </p:sp>
    </p:spTree>
    <p:extLst>
      <p:ext uri="{BB962C8B-B14F-4D97-AF65-F5344CB8AC3E}">
        <p14:creationId xmlns:p14="http://schemas.microsoft.com/office/powerpoint/2010/main" val="80746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/>
          <p:nvPr/>
        </p:nvGrpSpPr>
        <p:grpSpPr>
          <a:xfrm>
            <a:off x="955434" y="228600"/>
            <a:ext cx="8174442" cy="6525344"/>
            <a:chOff x="1430842" y="1222954"/>
            <a:chExt cx="5759264" cy="4597400"/>
          </a:xfrm>
        </p:grpSpPr>
        <p:pic>
          <p:nvPicPr>
            <p:cNvPr id="4097" name="Picture 1" descr="+ Slezina (menší rozlišení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256" y="1222954"/>
              <a:ext cx="4895850" cy="4133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1430842" y="1715079"/>
              <a:ext cx="5662613" cy="4105275"/>
              <a:chOff x="1417" y="1850"/>
              <a:chExt cx="8918" cy="6465"/>
            </a:xfrm>
          </p:grpSpPr>
          <p:sp>
            <p:nvSpPr>
              <p:cNvPr id="5" name="Text Box 19"/>
              <p:cNvSpPr txBox="1">
                <a:spLocks noChangeArrowheads="1"/>
              </p:cNvSpPr>
              <p:nvPr/>
            </p:nvSpPr>
            <p:spPr bwMode="auto">
              <a:xfrm>
                <a:off x="1417" y="5095"/>
                <a:ext cx="1763" cy="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bílá pulpa s lymfatickými uzlíky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" name="Text Box 18"/>
              <p:cNvSpPr txBox="1">
                <a:spLocks noChangeArrowheads="1"/>
              </p:cNvSpPr>
              <p:nvPr/>
            </p:nvSpPr>
            <p:spPr bwMode="auto">
              <a:xfrm>
                <a:off x="1417" y="4330"/>
                <a:ext cx="1763" cy="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červená pulpa s krevními siny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" name="Text Box 17"/>
              <p:cNvSpPr txBox="1">
                <a:spLocks noChangeArrowheads="1"/>
              </p:cNvSpPr>
              <p:nvPr/>
            </p:nvSpPr>
            <p:spPr bwMode="auto">
              <a:xfrm>
                <a:off x="1417" y="3130"/>
                <a:ext cx="1433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trámec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 Box 16"/>
              <p:cNvSpPr txBox="1">
                <a:spLocks noChangeArrowheads="1"/>
              </p:cNvSpPr>
              <p:nvPr/>
            </p:nvSpPr>
            <p:spPr bwMode="auto">
              <a:xfrm>
                <a:off x="1417" y="2271"/>
                <a:ext cx="1613" cy="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vazivový obal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 Box 15"/>
              <p:cNvSpPr txBox="1">
                <a:spLocks noChangeArrowheads="1"/>
              </p:cNvSpPr>
              <p:nvPr/>
            </p:nvSpPr>
            <p:spPr bwMode="auto">
              <a:xfrm>
                <a:off x="9142" y="7580"/>
                <a:ext cx="1193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hilus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14"/>
              <p:cNvSpPr>
                <a:spLocks noChangeShapeType="1"/>
              </p:cNvSpPr>
              <p:nvPr/>
            </p:nvSpPr>
            <p:spPr bwMode="auto">
              <a:xfrm flipH="1" flipV="1">
                <a:off x="8551" y="7454"/>
                <a:ext cx="179" cy="456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1" name="AutoShape 13"/>
              <p:cNvSpPr>
                <a:spLocks noChangeShapeType="1"/>
              </p:cNvSpPr>
              <p:nvPr/>
            </p:nvSpPr>
            <p:spPr bwMode="auto">
              <a:xfrm>
                <a:off x="8775" y="7415"/>
                <a:ext cx="225" cy="495"/>
              </a:xfrm>
              <a:prstGeom prst="straightConnector1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6435" y="7520"/>
                <a:ext cx="1650" cy="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slezinná žíla (</a:t>
                </a:r>
                <a:r>
                  <a:rPr kumimoji="0" lang="cs-CZ" altLang="cs-CZ" sz="1600" b="0" i="1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vena</a:t>
                </a:r>
                <a:r>
                  <a:rPr kumimoji="0" lang="cs-CZ" altLang="cs-CZ" sz="16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cs-CZ" altLang="cs-CZ" sz="1600" b="0" i="1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lienalis</a:t>
                </a: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)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4425" y="7520"/>
                <a:ext cx="1755" cy="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slezinná tepna (</a:t>
                </a:r>
                <a:r>
                  <a:rPr kumimoji="0" lang="cs-CZ" altLang="cs-CZ" sz="1600" b="0" i="1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arteria</a:t>
                </a:r>
                <a:r>
                  <a:rPr kumimoji="0" lang="cs-CZ" altLang="cs-CZ" sz="16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cs-CZ" altLang="cs-CZ" sz="1600" b="0" i="1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lienalis</a:t>
                </a: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)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ShapeType="1"/>
              </p:cNvSpPr>
              <p:nvPr/>
            </p:nvSpPr>
            <p:spPr bwMode="auto">
              <a:xfrm flipV="1">
                <a:off x="2819" y="1850"/>
                <a:ext cx="617" cy="42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AutoShape 9"/>
              <p:cNvSpPr>
                <a:spLocks noChangeShapeType="1"/>
              </p:cNvSpPr>
              <p:nvPr/>
            </p:nvSpPr>
            <p:spPr bwMode="auto">
              <a:xfrm flipV="1">
                <a:off x="2268" y="2964"/>
                <a:ext cx="1122" cy="32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AutoShape 8"/>
              <p:cNvSpPr>
                <a:spLocks noChangeShapeType="1"/>
              </p:cNvSpPr>
              <p:nvPr/>
            </p:nvSpPr>
            <p:spPr bwMode="auto">
              <a:xfrm flipV="1">
                <a:off x="2940" y="4504"/>
                <a:ext cx="1208" cy="17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AutoShape 7"/>
              <p:cNvSpPr>
                <a:spLocks noChangeShapeType="1"/>
              </p:cNvSpPr>
              <p:nvPr/>
            </p:nvSpPr>
            <p:spPr bwMode="auto">
              <a:xfrm flipV="1">
                <a:off x="2850" y="5060"/>
                <a:ext cx="1854" cy="40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AutoShape 6"/>
              <p:cNvSpPr>
                <a:spLocks noChangeShapeType="1"/>
              </p:cNvSpPr>
              <p:nvPr/>
            </p:nvSpPr>
            <p:spPr bwMode="auto">
              <a:xfrm flipV="1">
                <a:off x="5415" y="7150"/>
                <a:ext cx="28" cy="43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AutoShape 5"/>
              <p:cNvSpPr>
                <a:spLocks noChangeShapeType="1"/>
              </p:cNvSpPr>
              <p:nvPr/>
            </p:nvSpPr>
            <p:spPr bwMode="auto">
              <a:xfrm flipV="1">
                <a:off x="7389" y="6683"/>
                <a:ext cx="1095" cy="89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AutoShape 4"/>
              <p:cNvSpPr>
                <a:spLocks noChangeShapeType="1"/>
              </p:cNvSpPr>
              <p:nvPr/>
            </p:nvSpPr>
            <p:spPr bwMode="auto">
              <a:xfrm flipH="1" flipV="1">
                <a:off x="8924" y="7415"/>
                <a:ext cx="528" cy="3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AutoShape 3"/>
              <p:cNvSpPr>
                <a:spLocks noChangeShapeType="1"/>
              </p:cNvSpPr>
              <p:nvPr/>
            </p:nvSpPr>
            <p:spPr bwMode="auto">
              <a:xfrm flipH="1">
                <a:off x="3990" y="7205"/>
                <a:ext cx="83" cy="495"/>
              </a:xfrm>
              <a:prstGeom prst="straightConnector1">
                <a:avLst/>
              </a:prstGeom>
              <a:noFill/>
              <a:ln w="50800">
                <a:solidFill>
                  <a:srgbClr val="FFC00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599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Slezina (</a:t>
            </a:r>
            <a:r>
              <a:rPr lang="cs-CZ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lien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 - struktura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556792"/>
            <a:ext cx="7498080" cy="518457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Pulpa (parenchym)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Červená</a:t>
            </a: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Billrothovy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provazce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Krevní siny</a:t>
            </a: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Periarteriální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lymfatické pochvy (PALS) – převážně T lymfocyty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Lymfatické uzlíky – převážně B lymfocyty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Marginální zóna – převážně B lymfocyty, makrofágy, DC</a:t>
            </a:r>
          </a:p>
        </p:txBody>
      </p:sp>
    </p:spTree>
    <p:extLst>
      <p:ext uri="{BB962C8B-B14F-4D97-AF65-F5344CB8AC3E}">
        <p14:creationId xmlns:p14="http://schemas.microsoft.com/office/powerpoint/2010/main" val="3500676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Slezina (</a:t>
            </a:r>
            <a:r>
              <a:rPr lang="cs-CZ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lien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99414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965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DE88EDD-DD58-4349-B41E-6109756CE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33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09B4F83-E65E-4366-9800-6ABFEA980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4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D1400A-AE33-4ACF-A9D0-9FF76EBBD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37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kanina&#10;&#10;Popis byl vytvořen automaticky">
            <a:extLst>
              <a:ext uri="{FF2B5EF4-FFF2-40B4-BE49-F238E27FC236}">
                <a16:creationId xmlns:a16="http://schemas.microsoft.com/office/drawing/2014/main" id="{F39386D5-B1B3-4181-9923-CDC4F1149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33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lování, zelenina&#10;&#10;Popis byl vytvořen automaticky">
            <a:extLst>
              <a:ext uri="{FF2B5EF4-FFF2-40B4-BE49-F238E27FC236}">
                <a16:creationId xmlns:a16="http://schemas.microsoft.com/office/drawing/2014/main" id="{15FD540A-449E-48D8-9EA0-25D9C2C5A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49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Lymfatický cévní systém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988840"/>
            <a:ext cx="7498080" cy="425956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Drenáž a udržování optimálních podmínek v mezibuněčném prostoru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Odvod lymfy (mízy) z tkáňových prostor a její navrácení do krevního řečiště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Ústí do horní duté žíly, do pravého srdce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Proudí pouze jedním směrem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Pohyb lymfy – chlopně; svalstvo cévy; stahy okolní tkáně; činnost srdce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112198-7925-461E-878F-2B0BF998A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19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Mandle (</a:t>
            </a:r>
            <a:r>
              <a:rPr lang="cs-CZ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tonsilla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628800"/>
            <a:ext cx="7498080" cy="46196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Sekundární lymfatický orgán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Entodermální původ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Lymfoidní tkáň opouzdřená mnohovrstevným epitelem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Ochrana organismu před antigeny vstupujícími přes nosní a ústní dutinu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Patrové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Nosní (nepárová)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Podjazykové</a:t>
            </a:r>
          </a:p>
        </p:txBody>
      </p:sp>
    </p:spTree>
    <p:extLst>
      <p:ext uri="{BB962C8B-B14F-4D97-AF65-F5344CB8AC3E}">
        <p14:creationId xmlns:p14="http://schemas.microsoft.com/office/powerpoint/2010/main" val="2931544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7" name="Skupina 16"/>
          <p:cNvGrpSpPr/>
          <p:nvPr/>
        </p:nvGrpSpPr>
        <p:grpSpPr>
          <a:xfrm>
            <a:off x="1052245" y="339323"/>
            <a:ext cx="8091469" cy="6365875"/>
            <a:chOff x="2195338" y="1085417"/>
            <a:chExt cx="5775008" cy="4543425"/>
          </a:xfrm>
        </p:grpSpPr>
        <p:pic>
          <p:nvPicPr>
            <p:cNvPr id="6163" name="Picture 19" descr="+ Mandle s kryptou (menší rozlišení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005" y="1085417"/>
              <a:ext cx="4019550" cy="454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1"/>
            <p:cNvGrpSpPr>
              <a:grpSpLocks/>
            </p:cNvGrpSpPr>
            <p:nvPr/>
          </p:nvGrpSpPr>
          <p:grpSpPr bwMode="auto">
            <a:xfrm>
              <a:off x="2195338" y="1648991"/>
              <a:ext cx="5775008" cy="3429000"/>
              <a:chOff x="1417" y="2700"/>
              <a:chExt cx="9094" cy="5400"/>
            </a:xfrm>
          </p:grpSpPr>
          <p:sp>
            <p:nvSpPr>
              <p:cNvPr id="6" name="Text Box 12"/>
              <p:cNvSpPr txBox="1">
                <a:spLocks noChangeArrowheads="1"/>
              </p:cNvSpPr>
              <p:nvPr/>
            </p:nvSpPr>
            <p:spPr bwMode="auto">
              <a:xfrm>
                <a:off x="1417" y="6495"/>
                <a:ext cx="1272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krypta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" name="Text Box 11"/>
              <p:cNvSpPr txBox="1">
                <a:spLocks noChangeArrowheads="1"/>
              </p:cNvSpPr>
              <p:nvPr/>
            </p:nvSpPr>
            <p:spPr bwMode="auto">
              <a:xfrm>
                <a:off x="1417" y="4260"/>
                <a:ext cx="1272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primární lymfatický uzlík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8603" y="5132"/>
                <a:ext cx="1703" cy="1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sekundární lymfatický uzlík s </a:t>
                </a:r>
                <a:r>
                  <a:rPr kumimoji="0" lang="cs-CZ" altLang="cs-CZ" sz="1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germinálním</a:t>
                </a: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centrem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 Box 9"/>
              <p:cNvSpPr txBox="1">
                <a:spLocks noChangeArrowheads="1"/>
              </p:cNvSpPr>
              <p:nvPr/>
            </p:nvSpPr>
            <p:spPr bwMode="auto">
              <a:xfrm>
                <a:off x="8399" y="2700"/>
                <a:ext cx="2112" cy="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vícevrstvý epitel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8286" y="3990"/>
                <a:ext cx="2202" cy="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lymfocyty infiltrující řídké vláknité pojivo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7"/>
              <p:cNvSpPr>
                <a:spLocks noChangeShapeType="1"/>
              </p:cNvSpPr>
              <p:nvPr/>
            </p:nvSpPr>
            <p:spPr bwMode="auto">
              <a:xfrm>
                <a:off x="2519" y="4720"/>
                <a:ext cx="639" cy="13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2" name="AutoShape 6"/>
              <p:cNvSpPr>
                <a:spLocks noChangeShapeType="1"/>
              </p:cNvSpPr>
              <p:nvPr/>
            </p:nvSpPr>
            <p:spPr bwMode="auto">
              <a:xfrm flipV="1">
                <a:off x="2213" y="5754"/>
                <a:ext cx="2107" cy="94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" name="AutoShape 5"/>
              <p:cNvSpPr>
                <a:spLocks noChangeShapeType="1"/>
              </p:cNvSpPr>
              <p:nvPr/>
            </p:nvSpPr>
            <p:spPr bwMode="auto">
              <a:xfrm>
                <a:off x="2213" y="6700"/>
                <a:ext cx="1402" cy="14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AutoShape 4"/>
              <p:cNvSpPr>
                <a:spLocks noChangeShapeType="1"/>
              </p:cNvSpPr>
              <p:nvPr/>
            </p:nvSpPr>
            <p:spPr bwMode="auto">
              <a:xfrm flipH="1">
                <a:off x="5737" y="3105"/>
                <a:ext cx="3120" cy="81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AutoShape 3"/>
              <p:cNvSpPr>
                <a:spLocks noChangeShapeType="1"/>
              </p:cNvSpPr>
              <p:nvPr/>
            </p:nvSpPr>
            <p:spPr bwMode="auto">
              <a:xfrm flipH="1">
                <a:off x="6221" y="4260"/>
                <a:ext cx="2224" cy="90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AutoShape 2"/>
              <p:cNvSpPr>
                <a:spLocks noChangeShapeType="1"/>
              </p:cNvSpPr>
              <p:nvPr/>
            </p:nvSpPr>
            <p:spPr bwMode="auto">
              <a:xfrm flipH="1">
                <a:off x="5737" y="5449"/>
                <a:ext cx="3187" cy="230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5249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Mandle (</a:t>
            </a:r>
            <a:r>
              <a:rPr lang="cs-CZ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tonsilla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 - struktura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54759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Souvislý pás lymfoidní tkáně pod vícevrstevným dlaždicovým epitelem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Krypty – patrové mandle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Lymfatické uzlíky</a:t>
            </a:r>
          </a:p>
        </p:txBody>
      </p:sp>
    </p:spTree>
    <p:extLst>
      <p:ext uri="{BB962C8B-B14F-4D97-AF65-F5344CB8AC3E}">
        <p14:creationId xmlns:p14="http://schemas.microsoft.com/office/powerpoint/2010/main" val="5589030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Mandle (</a:t>
            </a:r>
            <a:r>
              <a:rPr lang="cs-CZ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tonsilla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58" y="1916832"/>
            <a:ext cx="798634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625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fialová, zelenina&#10;&#10;Popis byl vytvořen automaticky">
            <a:extLst>
              <a:ext uri="{FF2B5EF4-FFF2-40B4-BE49-F238E27FC236}">
                <a16:creationId xmlns:a16="http://schemas.microsoft.com/office/drawing/2014/main" id="{070DAA4D-072D-4103-8A71-1ED71DBDE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71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fialová&#10;&#10;Popis byl vytvořen automaticky">
            <a:extLst>
              <a:ext uri="{FF2B5EF4-FFF2-40B4-BE49-F238E27FC236}">
                <a16:creationId xmlns:a16="http://schemas.microsoft.com/office/drawing/2014/main" id="{1E607200-0D72-4F6C-9F95-7C248E6A9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30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fialová, zavřít&#10;&#10;Popis byl vytvořen automaticky">
            <a:extLst>
              <a:ext uri="{FF2B5EF4-FFF2-40B4-BE49-F238E27FC236}">
                <a16:creationId xmlns:a16="http://schemas.microsoft.com/office/drawing/2014/main" id="{093FE6B1-0C1D-4B75-9296-07B916F32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32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216647-8806-4A6D-B378-103F7EB61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82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lenina&#10;&#10;Popis byl vytvořen automaticky">
            <a:extLst>
              <a:ext uri="{FF2B5EF4-FFF2-40B4-BE49-F238E27FC236}">
                <a16:creationId xmlns:a16="http://schemas.microsoft.com/office/drawing/2014/main" id="{A0B3CE9B-6D1B-4D6E-A078-9311173FB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5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Lymfatický cévní systém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988840"/>
            <a:ext cx="7498080" cy="425956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Kapiláry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Slepě zakončeny v tkáni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Jednovrstevný endotel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Absence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basalis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drží pomocí mezibuněčné hmoty, mikrofibril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Vysoce propusné i pro větší antigeny</a:t>
            </a: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Peyerovy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pláty (plaky)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916832"/>
            <a:ext cx="7498080" cy="4331568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Sekundární lymfatický orgán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Obrana trávicího systému před infekcí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Organizovaná neopouzdřená lymfatická tkáň slizničního imunitního systému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lamina propria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tenkého střeva a apendixu</a:t>
            </a:r>
          </a:p>
        </p:txBody>
      </p:sp>
    </p:spTree>
    <p:extLst>
      <p:ext uri="{BB962C8B-B14F-4D97-AF65-F5344CB8AC3E}">
        <p14:creationId xmlns:p14="http://schemas.microsoft.com/office/powerpoint/2010/main" val="21324544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uv, fialová&#10;&#10;Popis byl vytvořen automaticky">
            <a:extLst>
              <a:ext uri="{FF2B5EF4-FFF2-40B4-BE49-F238E27FC236}">
                <a16:creationId xmlns:a16="http://schemas.microsoft.com/office/drawing/2014/main" id="{5FC368C9-9D17-401F-89E7-A37757ECE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390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BF45E4-FB90-4A22-8CDB-E802B385A9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18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Neopoudřená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lymfatická tkáň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2060848"/>
            <a:ext cx="7498080" cy="418755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MALT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mucosa-associated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lymphoid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GALT – gut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BALT – bronchus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NALT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nasal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694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/>
          <p:cNvGrpSpPr/>
          <p:nvPr/>
        </p:nvGrpSpPr>
        <p:grpSpPr>
          <a:xfrm>
            <a:off x="1019938" y="195455"/>
            <a:ext cx="7953468" cy="6551756"/>
            <a:chOff x="2131813" y="1124744"/>
            <a:chExt cx="5665782" cy="4667250"/>
          </a:xfrm>
        </p:grpSpPr>
        <p:pic>
          <p:nvPicPr>
            <p:cNvPr id="8193" name="Picture 1" descr="+ Peyerovy plaky (menší rozlišení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415" y="1124744"/>
              <a:ext cx="3933825" cy="466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2131813" y="1443990"/>
              <a:ext cx="5665782" cy="4189730"/>
              <a:chOff x="1805" y="2114"/>
              <a:chExt cx="8922" cy="6598"/>
            </a:xfrm>
          </p:grpSpPr>
          <p:sp>
            <p:nvSpPr>
              <p:cNvPr id="5" name="Text Box 14"/>
              <p:cNvSpPr txBox="1">
                <a:spLocks noChangeArrowheads="1"/>
              </p:cNvSpPr>
              <p:nvPr/>
            </p:nvSpPr>
            <p:spPr bwMode="auto">
              <a:xfrm>
                <a:off x="8628" y="5820"/>
                <a:ext cx="186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krypta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" name="Text Box 13"/>
              <p:cNvSpPr txBox="1">
                <a:spLocks noChangeArrowheads="1"/>
              </p:cNvSpPr>
              <p:nvPr/>
            </p:nvSpPr>
            <p:spPr bwMode="auto">
              <a:xfrm>
                <a:off x="8508" y="2114"/>
                <a:ext cx="2099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lamina </a:t>
                </a:r>
                <a:r>
                  <a:rPr kumimoji="0" lang="cs-CZ" altLang="cs-CZ" sz="1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epithelialis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" name="Text Box 12"/>
              <p:cNvSpPr txBox="1">
                <a:spLocks noChangeArrowheads="1"/>
              </p:cNvSpPr>
              <p:nvPr/>
            </p:nvSpPr>
            <p:spPr bwMode="auto">
              <a:xfrm>
                <a:off x="8628" y="4269"/>
                <a:ext cx="2099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lamina propria </a:t>
                </a:r>
                <a:r>
                  <a:rPr kumimoji="0" lang="cs-CZ" altLang="cs-CZ" sz="1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mucosae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 Box 11"/>
              <p:cNvSpPr txBox="1">
                <a:spLocks noChangeArrowheads="1"/>
              </p:cNvSpPr>
              <p:nvPr/>
            </p:nvSpPr>
            <p:spPr bwMode="auto">
              <a:xfrm>
                <a:off x="8294" y="8052"/>
                <a:ext cx="2099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sekundární lymfatické uzlíky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1805" y="7722"/>
                <a:ext cx="2099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altLang="cs-CZ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tunica </a:t>
                </a:r>
                <a:r>
                  <a:rPr kumimoji="0" lang="cs-CZ" altLang="cs-CZ" sz="1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submucosa</a:t>
                </a:r>
                <a:endParaRPr kumimoji="0" lang="cs-CZ" altLang="cs-CZ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9"/>
              <p:cNvSpPr>
                <a:spLocks noChangeShapeType="1"/>
              </p:cNvSpPr>
              <p:nvPr/>
            </p:nvSpPr>
            <p:spPr bwMode="auto">
              <a:xfrm flipH="1">
                <a:off x="5760" y="2340"/>
                <a:ext cx="2868" cy="36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1" name="AutoShape 8"/>
              <p:cNvSpPr>
                <a:spLocks noChangeShapeType="1"/>
              </p:cNvSpPr>
              <p:nvPr/>
            </p:nvSpPr>
            <p:spPr bwMode="auto">
              <a:xfrm flipV="1">
                <a:off x="3255" y="7416"/>
                <a:ext cx="1713" cy="30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2" name="AutoShape 7"/>
              <p:cNvSpPr>
                <a:spLocks noChangeShapeType="1"/>
              </p:cNvSpPr>
              <p:nvPr/>
            </p:nvSpPr>
            <p:spPr bwMode="auto">
              <a:xfrm flipH="1">
                <a:off x="6552" y="4704"/>
                <a:ext cx="2802" cy="85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" name="AutoShape 6"/>
              <p:cNvSpPr>
                <a:spLocks noChangeShapeType="1"/>
              </p:cNvSpPr>
              <p:nvPr/>
            </p:nvSpPr>
            <p:spPr bwMode="auto">
              <a:xfrm flipH="1" flipV="1">
                <a:off x="7428" y="5670"/>
                <a:ext cx="2172" cy="34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AutoShape 5"/>
              <p:cNvSpPr>
                <a:spLocks noChangeShapeType="1"/>
              </p:cNvSpPr>
              <p:nvPr/>
            </p:nvSpPr>
            <p:spPr bwMode="auto">
              <a:xfrm flipH="1">
                <a:off x="6702" y="6015"/>
                <a:ext cx="2898" cy="47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AutoShape 4"/>
              <p:cNvSpPr>
                <a:spLocks noChangeShapeType="1"/>
              </p:cNvSpPr>
              <p:nvPr/>
            </p:nvSpPr>
            <p:spPr bwMode="auto">
              <a:xfrm flipH="1" flipV="1">
                <a:off x="7428" y="7662"/>
                <a:ext cx="1494" cy="49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AutoShape 3"/>
              <p:cNvSpPr>
                <a:spLocks noChangeShapeType="1"/>
              </p:cNvSpPr>
              <p:nvPr/>
            </p:nvSpPr>
            <p:spPr bwMode="auto">
              <a:xfrm flipH="1" flipV="1">
                <a:off x="5700" y="6324"/>
                <a:ext cx="3222" cy="183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3275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Peyerovy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pláty (plaky) - struktura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628800"/>
            <a:ext cx="7498080" cy="46196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Nakupení lymfatických uzlíků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 lymfocyty – periferie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 lymfocyty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germinální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centra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APC - FDC (folikulární dendritické buňky); DC; makrofágy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Epitel asociovaný s folikuly (FAE)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M-buňky – pinocytóza</a:t>
            </a: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Intraepitelové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lymfocyty – většinou T lymfocyty</a:t>
            </a:r>
          </a:p>
        </p:txBody>
      </p:sp>
    </p:spTree>
    <p:extLst>
      <p:ext uri="{BB962C8B-B14F-4D97-AF65-F5344CB8AC3E}">
        <p14:creationId xmlns:p14="http://schemas.microsoft.com/office/powerpoint/2010/main" val="37013497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Peyerovy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pláty (plaky)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34" y="1772816"/>
            <a:ext cx="789189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591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Lymfatický cévní systém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916832"/>
            <a:ext cx="7498080" cy="4331568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Cévy</a:t>
            </a:r>
          </a:p>
          <a:p>
            <a:pPr lvl="1"/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Tunica intima, media, adventicia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Vedou mízu přes přilehlé mízní uzliny (spádové uzliny)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Chlopně</a:t>
            </a: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Kmeny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Stavba podobna větším cévám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Hladká svalovina ve střední vrstvě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Inervace a krevní zásobení prostřednictvím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vasa vasorum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636912"/>
            <a:ext cx="7406640" cy="1472184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I. Úloha – mikroskopování trvalých preparátů (brzlík, lymfatická uzlina)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Struktura imunitních orgánů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Lymforetikulární pojivo: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Fixní buňky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Síť retikulárních buněk mezenchymového původu (s vyjímkou brzlíku a mandlí) s četnými plazmatyckými výběžky (řídká x hustá tkáň)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Fixní makrofágy</a:t>
            </a: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Volné buňky (imunocyty)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Lymfocyty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Plazmatické buňky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Granulocyty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Dendritické buňky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Volné makrofágy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Kostní dřeň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772816"/>
            <a:ext cx="7498080" cy="4475584"/>
          </a:xfrm>
        </p:spPr>
        <p:txBody>
          <a:bodyPr/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Charakterizována venózními siny</a:t>
            </a: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Progenitory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hemopoetických buněčných linií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 B a T lymfocytů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Maturace B lymfocytů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2141</TotalTime>
  <Words>899</Words>
  <Application>Microsoft Office PowerPoint</Application>
  <PresentationFormat>Předvádění na obrazovce (4:3)</PresentationFormat>
  <Paragraphs>209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2" baseType="lpstr">
      <vt:lpstr>Arial</vt:lpstr>
      <vt:lpstr>Gill Sans MT</vt:lpstr>
      <vt:lpstr>Verdana</vt:lpstr>
      <vt:lpstr>Wingdings</vt:lpstr>
      <vt:lpstr>Wingdings 2</vt:lpstr>
      <vt:lpstr>Solstice</vt:lpstr>
      <vt:lpstr>Histologie imunitních orgánů</vt:lpstr>
      <vt:lpstr>Imunitní orgány</vt:lpstr>
      <vt:lpstr>Imunitní orgány</vt:lpstr>
      <vt:lpstr>Lymfatický cévní systém</vt:lpstr>
      <vt:lpstr>Lymfatický cévní systém</vt:lpstr>
      <vt:lpstr>Lymfatický cévní systém</vt:lpstr>
      <vt:lpstr>I. Úloha – mikroskopování trvalých preparátů (brzlík, lymfatická uzlina)</vt:lpstr>
      <vt:lpstr>Struktura imunitních orgánů</vt:lpstr>
      <vt:lpstr>Kostní dřeň</vt:lpstr>
      <vt:lpstr>Brzlík (thymus)</vt:lpstr>
      <vt:lpstr>Brzlík (thymus)</vt:lpstr>
      <vt:lpstr>Prezentace aplikace PowerPoint</vt:lpstr>
      <vt:lpstr>Brzlík (thymus) - struktura</vt:lpstr>
      <vt:lpstr>Prezentace aplikace PowerPoint</vt:lpstr>
      <vt:lpstr>Brzlík (thymus)</vt:lpstr>
      <vt:lpstr>Prezentace aplikace PowerPoint</vt:lpstr>
      <vt:lpstr>Prezentace aplikace PowerPoint</vt:lpstr>
      <vt:lpstr>Prezentace aplikace PowerPoint</vt:lpstr>
      <vt:lpstr>Prezentace aplikace PowerPoint</vt:lpstr>
      <vt:lpstr>Lymfatická uzlina</vt:lpstr>
      <vt:lpstr>Prezentace aplikace PowerPoint</vt:lpstr>
      <vt:lpstr>Lymfatická uzlina - struktura</vt:lpstr>
      <vt:lpstr>Lymfatické uzlíky (folikuly)</vt:lpstr>
      <vt:lpstr>Lymfatická uzlina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II. Úloha – mikroskopování trvalých preparátů (slezina, mandle, Peyerovy pláty)</vt:lpstr>
      <vt:lpstr>Slezina (lien)</vt:lpstr>
      <vt:lpstr>Prezentace aplikace PowerPoint</vt:lpstr>
      <vt:lpstr>Slezina (lien) - struktura</vt:lpstr>
      <vt:lpstr>Slezina (lien)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Mandle (tonsilla)</vt:lpstr>
      <vt:lpstr>Prezentace aplikace PowerPoint</vt:lpstr>
      <vt:lpstr>Mandle (tonsilla) - struktura</vt:lpstr>
      <vt:lpstr>Mandle (tonsilla)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Peyerovy pláty (plaky)</vt:lpstr>
      <vt:lpstr>Prezentace aplikace PowerPoint</vt:lpstr>
      <vt:lpstr>Prezentace aplikace PowerPoint</vt:lpstr>
      <vt:lpstr>Neopoudřená lymfatická tkáň</vt:lpstr>
      <vt:lpstr>Prezentace aplikace PowerPoint</vt:lpstr>
      <vt:lpstr>Peyerovy pláty (plaky) - struktura</vt:lpstr>
      <vt:lpstr>Peyerovy pláty (plaky)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Jančina nová prezentace</dc:title>
  <dc:creator>Kaktuska</dc:creator>
  <cp:lastModifiedBy>Jana Hurychova</cp:lastModifiedBy>
  <cp:revision>64</cp:revision>
  <dcterms:created xsi:type="dcterms:W3CDTF">2019-02-21T12:39:46Z</dcterms:created>
  <dcterms:modified xsi:type="dcterms:W3CDTF">2021-05-12T08:18:26Z</dcterms:modified>
</cp:coreProperties>
</file>