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6" r:id="rId2"/>
    <p:sldId id="259" r:id="rId3"/>
    <p:sldId id="267" r:id="rId4"/>
    <p:sldId id="268" r:id="rId5"/>
    <p:sldId id="260" r:id="rId6"/>
    <p:sldId id="269" r:id="rId7"/>
    <p:sldId id="261" r:id="rId8"/>
    <p:sldId id="270" r:id="rId9"/>
    <p:sldId id="272" r:id="rId10"/>
    <p:sldId id="262" r:id="rId11"/>
    <p:sldId id="273" r:id="rId12"/>
    <p:sldId id="263" r:id="rId13"/>
    <p:sldId id="274" r:id="rId14"/>
    <p:sldId id="264" r:id="rId15"/>
    <p:sldId id="265" r:id="rId16"/>
    <p:sldId id="275" r:id="rId17"/>
    <p:sldId id="266" r:id="rId1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522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6E37E5-8DB1-4438-BB5B-3162A2C0E9E0}" type="datetimeFigureOut">
              <a:rPr lang="en-GB" smtClean="0"/>
              <a:t>12/05/2021</a:t>
            </a:fld>
            <a:endParaRPr lang="en-GB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C68030-07AC-4C32-A467-552F2EEC8D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7360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CA1ED-E3EA-4520-BD3D-9C313B5FD64D}" type="datetimeFigureOut">
              <a:rPr lang="cs-CZ" smtClean="0"/>
              <a:t>12.05.2021</a:t>
            </a:fld>
            <a:endParaRPr lang="cs-CZ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1175B-0DCF-4733-B09E-81FA4B78D3BE}" type="slidenum">
              <a:rPr lang="cs-CZ" smtClean="0"/>
              <a:t>‹#›</a:t>
            </a:fld>
            <a:endParaRPr lang="cs-CZ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CA1ED-E3EA-4520-BD3D-9C313B5FD64D}" type="datetimeFigureOut">
              <a:rPr lang="cs-CZ" smtClean="0"/>
              <a:t>12.05.2021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1175B-0DCF-4733-B09E-81FA4B78D3B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CA1ED-E3EA-4520-BD3D-9C313B5FD64D}" type="datetimeFigureOut">
              <a:rPr lang="cs-CZ" smtClean="0"/>
              <a:t>12.05.2021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1175B-0DCF-4733-B09E-81FA4B78D3B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CA1ED-E3EA-4520-BD3D-9C313B5FD64D}" type="datetimeFigureOut">
              <a:rPr lang="cs-CZ" smtClean="0"/>
              <a:t>12.05.2021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1175B-0DCF-4733-B09E-81FA4B78D3B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CA1ED-E3EA-4520-BD3D-9C313B5FD64D}" type="datetimeFigureOut">
              <a:rPr lang="cs-CZ" smtClean="0"/>
              <a:t>12.05.2021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1175B-0DCF-4733-B09E-81FA4B78D3BE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CA1ED-E3EA-4520-BD3D-9C313B5FD64D}" type="datetimeFigureOut">
              <a:rPr lang="cs-CZ" smtClean="0"/>
              <a:t>12.05.2021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1175B-0DCF-4733-B09E-81FA4B78D3B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CA1ED-E3EA-4520-BD3D-9C313B5FD64D}" type="datetimeFigureOut">
              <a:rPr lang="cs-CZ" smtClean="0"/>
              <a:t>12.05.2021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1175B-0DCF-4733-B09E-81FA4B78D3B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CA1ED-E3EA-4520-BD3D-9C313B5FD64D}" type="datetimeFigureOut">
              <a:rPr lang="cs-CZ" smtClean="0"/>
              <a:t>12.05.2021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1175B-0DCF-4733-B09E-81FA4B78D3B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CA1ED-E3EA-4520-BD3D-9C313B5FD64D}" type="datetimeFigureOut">
              <a:rPr lang="cs-CZ" smtClean="0"/>
              <a:t>12.05.2021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1175B-0DCF-4733-B09E-81FA4B78D3BE}" type="slidenum">
              <a:rPr lang="cs-CZ" smtClean="0"/>
              <a:t>‹#›</a:t>
            </a:fld>
            <a:endParaRPr lang="cs-CZ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CA1ED-E3EA-4520-BD3D-9C313B5FD64D}" type="datetimeFigureOut">
              <a:rPr lang="cs-CZ" smtClean="0"/>
              <a:t>12.05.2021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1175B-0DCF-4733-B09E-81FA4B78D3B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CA1ED-E3EA-4520-BD3D-9C313B5FD64D}" type="datetimeFigureOut">
              <a:rPr lang="cs-CZ" smtClean="0"/>
              <a:t>12.05.2021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1175B-0DCF-4733-B09E-81FA4B78D3BE}" type="slidenum">
              <a:rPr lang="cs-CZ" smtClean="0"/>
              <a:t>‹#›</a:t>
            </a:fld>
            <a:endParaRPr lang="cs-CZ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248CA1ED-E3EA-4520-BD3D-9C313B5FD64D}" type="datetimeFigureOut">
              <a:rPr lang="cs-CZ" smtClean="0"/>
              <a:t>12.05.2021</a:t>
            </a:fld>
            <a:endParaRPr lang="cs-CZ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cs-CZ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1351175B-0DCF-4733-B09E-81FA4B78D3BE}" type="slidenum">
              <a:rPr lang="cs-CZ" smtClean="0"/>
              <a:t>‹#›</a:t>
            </a:fld>
            <a:endParaRPr lang="cs-CZ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03648" y="1844824"/>
            <a:ext cx="7406640" cy="1472184"/>
          </a:xfrm>
        </p:spPr>
        <p:txBody>
          <a:bodyPr/>
          <a:lstStyle/>
          <a:p>
            <a:pPr algn="ctr"/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Metody separace buněk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51920" y="5877272"/>
            <a:ext cx="5011648" cy="642832"/>
          </a:xfrm>
        </p:spPr>
        <p:txBody>
          <a:bodyPr>
            <a:normAutofit fontScale="92500"/>
          </a:bodyPr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Bi5220c Imunologie - cvičení 2021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0761DEC-ACD8-47CB-A4FB-ECD3859092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600" dirty="0">
                <a:latin typeface="Arial" panose="020B0604020202020204" pitchFamily="34" charset="0"/>
                <a:cs typeface="Arial" panose="020B0604020202020204" pitchFamily="34" charset="0"/>
              </a:rPr>
              <a:t>Selekce pomocí průtokové </a:t>
            </a:r>
            <a:r>
              <a:rPr lang="cs-CZ" sz="3600" dirty="0" err="1">
                <a:latin typeface="Arial" panose="020B0604020202020204" pitchFamily="34" charset="0"/>
                <a:cs typeface="Arial" panose="020B0604020202020204" pitchFamily="34" charset="0"/>
              </a:rPr>
              <a:t>cytometrie</a:t>
            </a:r>
            <a:endParaRPr lang="en-GB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FA896C8-00FC-448D-9FA0-03F7D17DF5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35608" y="2060848"/>
            <a:ext cx="7498080" cy="4608512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tzv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třídění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neboli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sortrování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buněk</a:t>
            </a: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296" indent="0">
              <a:buNone/>
            </a:pP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Sledované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buňky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se 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označí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fluorescenční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protilátkou</a:t>
            </a: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Při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průchodu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přístrojem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jsou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pak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tyto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buňky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detekovány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základě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svých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optických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vlastností</a:t>
            </a: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lektrickým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výbojem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jsou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vychýleny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ze 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své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dráhy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nasměrovány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do 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sběrné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zkumavky</a:t>
            </a: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Ostatní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neoznačené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buňky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cytometrem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projdou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nevychýleny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jsou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zachyceny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odděleně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od 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požadované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buněčné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populace </a:t>
            </a:r>
          </a:p>
        </p:txBody>
      </p:sp>
    </p:spTree>
    <p:extLst>
      <p:ext uri="{BB962C8B-B14F-4D97-AF65-F5344CB8AC3E}">
        <p14:creationId xmlns:p14="http://schemas.microsoft.com/office/powerpoint/2010/main" val="25503174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73F8F9B-DF1C-4514-960D-A976E49B5F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600" dirty="0">
                <a:latin typeface="Arial" panose="020B0604020202020204" pitchFamily="34" charset="0"/>
                <a:cs typeface="Arial" panose="020B0604020202020204" pitchFamily="34" charset="0"/>
              </a:rPr>
              <a:t>Selekce pomocí průtokové </a:t>
            </a:r>
            <a:r>
              <a:rPr lang="cs-CZ" sz="3600" dirty="0" err="1">
                <a:latin typeface="Arial" panose="020B0604020202020204" pitchFamily="34" charset="0"/>
                <a:cs typeface="Arial" panose="020B0604020202020204" pitchFamily="34" charset="0"/>
              </a:rPr>
              <a:t>cytometrie</a:t>
            </a:r>
            <a:endParaRPr lang="en-GB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32E282E-24DA-4315-8500-C7ADF00A04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35608" y="2132856"/>
            <a:ext cx="7498080" cy="4115544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Výhody</a:t>
            </a:r>
          </a:p>
          <a:p>
            <a:pPr lvl="1"/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Vysoký stupeň čistoty (až 99 %)</a:t>
            </a:r>
          </a:p>
          <a:p>
            <a:pPr lvl="1"/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296" indent="0">
              <a:buNone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Nevýhody</a:t>
            </a:r>
          </a:p>
          <a:p>
            <a:pPr lvl="1"/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Cena - vysoká náročnost na přístrojové a materiálové vybavení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27660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31640" y="2636912"/>
            <a:ext cx="7406640" cy="1472184"/>
          </a:xfrm>
        </p:spPr>
        <p:txBody>
          <a:bodyPr>
            <a:normAutofit/>
          </a:bodyPr>
          <a:lstStyle/>
          <a:p>
            <a:pPr algn="ctr"/>
            <a:r>
              <a:rPr lang="cs-CZ" sz="4400" dirty="0">
                <a:latin typeface="Arial" panose="020B0604020202020204" pitchFamily="34" charset="0"/>
                <a:cs typeface="Arial" panose="020B0604020202020204" pitchFamily="34" charset="0"/>
              </a:rPr>
              <a:t>IV. Úloha – Izolace agranulocytů z myší krve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C39071B-63BB-455B-8693-7B9CF4D260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>
                <a:latin typeface="Arial" panose="020B0604020202020204" pitchFamily="34" charset="0"/>
                <a:cs typeface="Arial" panose="020B0604020202020204" pitchFamily="34" charset="0"/>
              </a:rPr>
              <a:t>Izolace agranulocytů</a:t>
            </a:r>
            <a:endParaRPr lang="en-GB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E9A9990-5658-4838-A1A3-F5B2D3B794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35608" y="1772816"/>
            <a:ext cx="7498080" cy="4475584"/>
          </a:xfrm>
        </p:spPr>
        <p:txBody>
          <a:bodyPr>
            <a:normAutofit/>
          </a:bodyPr>
          <a:lstStyle/>
          <a:p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ezistupeň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před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následným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stanovením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imunitních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vlastností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lymfocytů</a:t>
            </a: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proliferace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buněk</a:t>
            </a: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aktivita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buněčných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enzym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ů</a:t>
            </a:r>
          </a:p>
          <a:p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Z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droj DNA pro genetické analýzy</a:t>
            </a: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V 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nádorové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terapii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se 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používá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izolovaných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lymfocytů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k 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určení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proliferační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aktivity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lymfocytů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po 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vystavení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nádorovým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buňkám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či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extraktům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a pro 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stanovení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cytotoxické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aktivity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výkonných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buněk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proti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nádorům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248302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9CDA9D6-5E5D-4556-914A-DE17691299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>
                <a:latin typeface="Arial" panose="020B0604020202020204" pitchFamily="34" charset="0"/>
                <a:cs typeface="Arial" panose="020B0604020202020204" pitchFamily="34" charset="0"/>
              </a:rPr>
              <a:t>Princip</a:t>
            </a:r>
            <a:endParaRPr lang="en-GB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5B41763-F0B0-411C-9997-EAD3AFE2EB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35608" y="1772816"/>
            <a:ext cx="7498080" cy="4475584"/>
          </a:xfrm>
        </p:spPr>
        <p:txBody>
          <a:bodyPr>
            <a:normAutofit/>
          </a:bodyPr>
          <a:lstStyle/>
          <a:p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Separace buněk gradientovou centrifugací s využitím </a:t>
            </a: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Histopaque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A0338E29-D615-4D15-B841-ACC66FE5564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585"/>
          <a:stretch/>
        </p:blipFill>
        <p:spPr>
          <a:xfrm>
            <a:off x="1080717" y="3074161"/>
            <a:ext cx="8035003" cy="31532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26000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036C45B-05E4-446B-B840-D6C4A81E7F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>
                <a:latin typeface="Arial" panose="020B0604020202020204" pitchFamily="34" charset="0"/>
                <a:cs typeface="Arial" panose="020B0604020202020204" pitchFamily="34" charset="0"/>
              </a:rPr>
              <a:t>Postup</a:t>
            </a:r>
            <a:endParaRPr lang="en-GB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6F4377D-5504-408F-9940-1F4569FA31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35608" y="1844824"/>
            <a:ext cx="7498080" cy="4403576"/>
          </a:xfrm>
        </p:spPr>
        <p:txBody>
          <a:bodyPr>
            <a:normAutofit/>
          </a:bodyPr>
          <a:lstStyle/>
          <a:p>
            <a:pPr marL="596646" indent="-514350">
              <a:buFont typeface="+mj-lt"/>
              <a:buAutoNum type="arabicPeriod"/>
            </a:pP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Připravíme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si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polystyrenovou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zkumavku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s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300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l-GR" sz="2000" dirty="0">
                <a:latin typeface="Arial" panose="020B0604020202020204" pitchFamily="34" charset="0"/>
                <a:cs typeface="Arial" panose="020B0604020202020204" pitchFamily="34" charset="0"/>
              </a:rPr>
              <a:t>μ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l 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vytemperovaného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roztoku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Histopaque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596646" indent="-514350">
              <a:buFont typeface="+mj-lt"/>
              <a:buAutoNum type="arabicPeriod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Na 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Histopaque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opatrně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pipetou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navrstvíme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300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l-GR" sz="2000" dirty="0">
                <a:latin typeface="Arial" panose="020B0604020202020204" pitchFamily="34" charset="0"/>
                <a:cs typeface="Arial" panose="020B0604020202020204" pitchFamily="34" charset="0"/>
              </a:rPr>
              <a:t>μ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l 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heparinizované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myší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krve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96646" indent="-514350">
              <a:buFont typeface="+mj-lt"/>
              <a:buAutoNum type="arabicPeriod"/>
            </a:pP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Centrifugujeme 15 – 30 minut při 500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g. </a:t>
            </a: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96646" indent="-514350">
              <a:buFont typeface="+mj-lt"/>
              <a:buAutoNum type="arabicPeriod"/>
            </a:pP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Během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centrifugace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si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spočítáme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pomocí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Bürkerovy 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komůrky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počet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leukocytů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v 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myší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krvi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před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separací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. Pro 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počítání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buněk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použijeme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směs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krve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s 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Türkovým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roztokem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ředění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1 : 20; 10 </a:t>
            </a:r>
            <a:r>
              <a:rPr lang="el-GR" sz="2000" dirty="0">
                <a:latin typeface="Arial" panose="020B0604020202020204" pitchFamily="34" charset="0"/>
                <a:cs typeface="Arial" panose="020B0604020202020204" pitchFamily="34" charset="0"/>
              </a:rPr>
              <a:t>μ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l 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krve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+ 190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l-GR" sz="2000" dirty="0">
                <a:latin typeface="Arial" panose="020B0604020202020204" pitchFamily="34" charset="0"/>
                <a:cs typeface="Arial" panose="020B0604020202020204" pitchFamily="34" charset="0"/>
              </a:rPr>
              <a:t>μ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l 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Türkova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roztoku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). </a:t>
            </a:r>
          </a:p>
        </p:txBody>
      </p:sp>
    </p:spTree>
    <p:extLst>
      <p:ext uri="{BB962C8B-B14F-4D97-AF65-F5344CB8AC3E}">
        <p14:creationId xmlns:p14="http://schemas.microsoft.com/office/powerpoint/2010/main" val="4199247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0835592-45C5-405E-8D7C-1820F7AB10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>
                <a:latin typeface="Arial" panose="020B0604020202020204" pitchFamily="34" charset="0"/>
                <a:cs typeface="Arial" panose="020B0604020202020204" pitchFamily="34" charset="0"/>
              </a:rPr>
              <a:t>Postup</a:t>
            </a:r>
            <a:endParaRPr lang="en-GB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4960044-C9CC-49C4-91CD-59B5E6C968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410200"/>
          </a:xfrm>
        </p:spPr>
        <p:txBody>
          <a:bodyPr>
            <a:normAutofit/>
          </a:bodyPr>
          <a:lstStyle/>
          <a:p>
            <a:pPr marL="596646" indent="-514350">
              <a:buFont typeface="+mj-lt"/>
              <a:buAutoNum type="arabicPeriod" startAt="5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Po 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centrifugaci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pipetou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opatrně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sesbíráme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světlou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střední</a:t>
            </a:r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vrstvu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obsahující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mononukleární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buňky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cca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1 – 2 mm). 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Můžeme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sesbírat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celou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vrchní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vrstvu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(plasma + 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trombocyty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+ 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mononukleární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buňky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). 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Pomocí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automatických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pipet </a:t>
            </a:r>
            <a:r>
              <a:rPr lang="en-GB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změříme</a:t>
            </a:r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 co </a:t>
            </a:r>
            <a:r>
              <a:rPr lang="en-GB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nejpřesněji</a:t>
            </a:r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objem</a:t>
            </a:r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získané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suspenze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96646" indent="-514350">
              <a:buFont typeface="+mj-lt"/>
              <a:buAutoNum type="arabicPeriod" startAt="5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V 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odebrané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suspenzi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spočítáme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pomocí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Bürkerovy 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komůrky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počet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buněk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agranulocytů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získaných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po 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separaci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Buňky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počítáme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v 50 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velkých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čtvercích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mřížky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596646" indent="-514350">
              <a:buFont typeface="+mj-lt"/>
              <a:buAutoNum type="arabicPeriod" startAt="5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Ze 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zjištěného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počtu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agranulocytů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známého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objemu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50 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čtverců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celkového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objemu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odebrané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suspenze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určíme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kolik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buněk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jsme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při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izolaci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fakticky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získali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Pokud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byla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suspenze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před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počítáním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ředěna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, je 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nutno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při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výpočtu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počtu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získaných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buněk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toto 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ředění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také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z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ohlednit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273678014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CBAA7F0-724F-4B06-A65A-87F7A9CBED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>
                <a:latin typeface="Arial" panose="020B0604020202020204" pitchFamily="34" charset="0"/>
                <a:cs typeface="Arial" panose="020B0604020202020204" pitchFamily="34" charset="0"/>
              </a:rPr>
              <a:t>Hodnocení a výstup</a:t>
            </a:r>
            <a:endParaRPr lang="en-GB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17AB7BA-DD8D-43EC-B27F-89B84614BE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Uveďte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počet</a:t>
            </a:r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leukocytů</a:t>
            </a:r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 v </a:t>
            </a:r>
            <a:r>
              <a:rPr lang="en-GB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původní</a:t>
            </a:r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krvi</a:t>
            </a:r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před</a:t>
            </a:r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separací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. Z 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těchto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hodnot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vypočtěte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kolik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agranulocytů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vstupovalo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do 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separace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v 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původních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300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l-GR" sz="2000" dirty="0">
                <a:latin typeface="Arial" panose="020B0604020202020204" pitchFamily="34" charset="0"/>
                <a:cs typeface="Arial" panose="020B0604020202020204" pitchFamily="34" charset="0"/>
              </a:rPr>
              <a:t>μ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l 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krve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Vycházejte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z 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koncentrace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buněk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zjištěné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v 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kroku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4 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postupu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objemu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krve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použité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pro 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separaci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toho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že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podle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fyziologických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hodnot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tvoří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lymfocyty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monocyty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80 % 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všech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leukocytů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myši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Uveďte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počet</a:t>
            </a:r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agranulocytů</a:t>
            </a:r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 po </a:t>
            </a:r>
            <a:r>
              <a:rPr lang="en-GB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separaci</a:t>
            </a:r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v 50 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čtvercích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celkový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počet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získaných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buněk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Vycházejte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z 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koncentrace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buněk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zjištěné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v 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kroku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6 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postupu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objemu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získané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suspenze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Z 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vypočítaných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hodnot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určujících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počet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agranulocytů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před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a po 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separaci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určete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výtěžnost</a:t>
            </a:r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vlastní</a:t>
            </a:r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separace</a:t>
            </a:r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 v %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5030144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Gradientová separace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772816"/>
            <a:ext cx="7498080" cy="4475584"/>
          </a:xfrm>
        </p:spPr>
        <p:txBody>
          <a:bodyPr>
            <a:normAutofit/>
          </a:bodyPr>
          <a:lstStyle/>
          <a:p>
            <a:r>
              <a:rPr lang="cs-CZ" sz="2000" dirty="0"/>
              <a:t>Založena na rozdílné hustotě separovaných buněk</a:t>
            </a:r>
          </a:p>
          <a:p>
            <a:pPr lvl="1"/>
            <a:r>
              <a:rPr lang="cs-CZ" sz="2000" dirty="0"/>
              <a:t>erytrocyty, granulocyty &gt; lymfocyty, monocyty</a:t>
            </a:r>
          </a:p>
          <a:p>
            <a:pPr lvl="1"/>
            <a:endParaRPr lang="cs-CZ" sz="2000" dirty="0"/>
          </a:p>
          <a:p>
            <a:r>
              <a:rPr lang="cs-CZ" sz="2000" dirty="0"/>
              <a:t>S</a:t>
            </a:r>
            <a:r>
              <a:rPr lang="en-GB" sz="2000" dirty="0" err="1"/>
              <a:t>počívá</a:t>
            </a:r>
            <a:r>
              <a:rPr lang="en-GB" sz="2000" dirty="0"/>
              <a:t> v </a:t>
            </a:r>
            <a:r>
              <a:rPr lang="en-GB" sz="2000" dirty="0" err="1"/>
              <a:t>navrstvení</a:t>
            </a:r>
            <a:r>
              <a:rPr lang="en-GB" sz="2000" dirty="0"/>
              <a:t> </a:t>
            </a:r>
            <a:r>
              <a:rPr lang="cs-CZ" sz="2000" dirty="0" err="1"/>
              <a:t>nesrážliv</a:t>
            </a:r>
            <a:r>
              <a:rPr lang="en-GB" sz="2000" dirty="0"/>
              <a:t>é </a:t>
            </a:r>
            <a:r>
              <a:rPr lang="en-GB" sz="2000" dirty="0" err="1"/>
              <a:t>krve</a:t>
            </a:r>
            <a:r>
              <a:rPr lang="en-GB" sz="2000" dirty="0"/>
              <a:t> </a:t>
            </a:r>
            <a:r>
              <a:rPr lang="en-GB" sz="2000" dirty="0" err="1"/>
              <a:t>na</a:t>
            </a:r>
            <a:r>
              <a:rPr lang="en-GB" sz="2000" dirty="0"/>
              <a:t> </a:t>
            </a:r>
            <a:r>
              <a:rPr lang="en-GB" sz="2000" dirty="0" err="1"/>
              <a:t>separační</a:t>
            </a:r>
            <a:r>
              <a:rPr lang="en-GB" sz="2000" dirty="0"/>
              <a:t> gradient (</a:t>
            </a:r>
            <a:r>
              <a:rPr lang="en-GB" sz="2000" dirty="0" err="1"/>
              <a:t>např</a:t>
            </a:r>
            <a:r>
              <a:rPr lang="en-GB" sz="2000" dirty="0"/>
              <a:t>. dextran, </a:t>
            </a:r>
            <a:r>
              <a:rPr lang="en-GB" sz="2000" dirty="0" err="1"/>
              <a:t>Ficoll</a:t>
            </a:r>
            <a:r>
              <a:rPr lang="en-GB" sz="2000" dirty="0"/>
              <a:t>, </a:t>
            </a:r>
            <a:r>
              <a:rPr lang="en-GB" sz="2000" dirty="0" err="1"/>
              <a:t>Histopaque</a:t>
            </a:r>
            <a:r>
              <a:rPr lang="en-GB" sz="2000" dirty="0"/>
              <a:t>)</a:t>
            </a:r>
            <a:endParaRPr lang="cs-CZ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>
            <a:extLst>
              <a:ext uri="{FF2B5EF4-FFF2-40B4-BE49-F238E27FC236}">
                <a16:creationId xmlns:a16="http://schemas.microsoft.com/office/drawing/2014/main" id="{53B18E8C-D277-4AD2-B4D2-D3CC7DC567F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585"/>
          <a:stretch/>
        </p:blipFill>
        <p:spPr>
          <a:xfrm>
            <a:off x="1108997" y="2348880"/>
            <a:ext cx="8035003" cy="3153265"/>
          </a:xfrm>
          <a:prstGeom prst="rect">
            <a:avLst/>
          </a:prstGeom>
        </p:spPr>
      </p:pic>
      <p:sp>
        <p:nvSpPr>
          <p:cNvPr id="5" name="Nadpis 4">
            <a:extLst>
              <a:ext uri="{FF2B5EF4-FFF2-40B4-BE49-F238E27FC236}">
                <a16:creationId xmlns:a16="http://schemas.microsoft.com/office/drawing/2014/main" id="{D7EE4E7A-1DE1-4B03-BBB9-9CDA14C09E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cs-CZ" sz="3600" dirty="0">
                <a:latin typeface="Arial" panose="020B0604020202020204" pitchFamily="34" charset="0"/>
                <a:cs typeface="Arial" panose="020B0604020202020204" pitchFamily="34" charset="0"/>
              </a:rPr>
              <a:t>Separace buněk gradientovou centrifugací s využitím </a:t>
            </a:r>
            <a:r>
              <a:rPr lang="cs-CZ" sz="3600" dirty="0" err="1">
                <a:latin typeface="Arial" panose="020B0604020202020204" pitchFamily="34" charset="0"/>
                <a:cs typeface="Arial" panose="020B0604020202020204" pitchFamily="34" charset="0"/>
              </a:rPr>
              <a:t>Histopaque</a:t>
            </a:r>
            <a:endParaRPr lang="en-GB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60132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>
            <a:extLst>
              <a:ext uri="{FF2B5EF4-FFF2-40B4-BE49-F238E27FC236}">
                <a16:creationId xmlns:a16="http://schemas.microsoft.com/office/drawing/2014/main" id="{9B7D378C-297A-4D43-BDB0-7AD80C2552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>
                <a:latin typeface="Arial" panose="020B0604020202020204" pitchFamily="34" charset="0"/>
                <a:cs typeface="Arial" panose="020B0604020202020204" pitchFamily="34" charset="0"/>
              </a:rPr>
              <a:t>Gradientová separace</a:t>
            </a:r>
            <a:endParaRPr lang="en-GB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6D0BF69C-C826-4EE8-A4BD-155DC9FAE8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35608" y="1628800"/>
            <a:ext cx="7498080" cy="5112568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ml 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periferní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krve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→ 1–2x 10</a:t>
            </a:r>
            <a:r>
              <a:rPr lang="en-GB" sz="2000" baseline="30000" dirty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agranulocytů</a:t>
            </a: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296" indent="0">
              <a:buNone/>
            </a:pP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296" indent="0">
              <a:buNone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Výhody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Cena</a:t>
            </a: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J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ednoduchost</a:t>
            </a: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uňky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po 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centrifugaci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zůstávají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plně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funkční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296" indent="0">
              <a:buNone/>
            </a:pP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296" indent="0">
              <a:buNone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Nevýhody</a:t>
            </a:r>
          </a:p>
          <a:p>
            <a:pPr lvl="1"/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Čistota / výtěžek</a:t>
            </a:r>
          </a:p>
          <a:p>
            <a:pPr lvl="1"/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V některých případech prekurzory erytrocytů v horní vrstvě s agranulocyty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35747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0D1E2D3-3A08-4B83-958A-63CE039D4F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>
                <a:latin typeface="Arial" panose="020B0604020202020204" pitchFamily="34" charset="0"/>
                <a:cs typeface="Arial" panose="020B0604020202020204" pitchFamily="34" charset="0"/>
              </a:rPr>
              <a:t>Izolace lymfocytů pomocí rozet</a:t>
            </a:r>
            <a:endParaRPr lang="en-GB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7A78517-3B39-4DAB-B5F2-5E06EB1137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35608" y="1700808"/>
            <a:ext cx="7498080" cy="4547592"/>
          </a:xfrm>
        </p:spPr>
        <p:txBody>
          <a:bodyPr>
            <a:normAutofit/>
          </a:bodyPr>
          <a:lstStyle/>
          <a:p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Využívá povrchových receptorů lymfocytů</a:t>
            </a:r>
          </a:p>
          <a:p>
            <a:pPr marL="82296" indent="0">
              <a:buNone/>
            </a:pP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296" indent="0">
              <a:buNone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T-lymfocyty</a:t>
            </a:r>
          </a:p>
          <a:p>
            <a:pPr lvl="1"/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CD2 reaguje s povrchovými antigeny ovčích erytrocytů za tvorby rozet</a:t>
            </a:r>
          </a:p>
          <a:p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296" indent="0">
              <a:buNone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B-lymfocyty</a:t>
            </a:r>
          </a:p>
          <a:p>
            <a:pPr lvl="1"/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Reaguje s antigeny myších erytrocytů</a:t>
            </a:r>
          </a:p>
          <a:p>
            <a:pPr marL="82296" indent="0">
              <a:buNone/>
            </a:pP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296" indent="0">
              <a:buNone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Hodnocení</a:t>
            </a:r>
          </a:p>
          <a:p>
            <a:pPr lvl="1"/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Počítání rozet pomocí světelného mikroskopu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01775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DF38E3D-1F96-4B74-8C1E-7BB9FDCC27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>
                <a:latin typeface="Arial" panose="020B0604020202020204" pitchFamily="34" charset="0"/>
                <a:cs typeface="Arial" panose="020B0604020202020204" pitchFamily="34" charset="0"/>
              </a:rPr>
              <a:t>Izolace lymfocytů pomocí rozet</a:t>
            </a:r>
            <a:endParaRPr lang="en-GB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23AC4D0-FD74-4EEF-A657-E9B6927E1A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35608" y="1556792"/>
            <a:ext cx="7498080" cy="4691608"/>
          </a:xfrm>
        </p:spPr>
        <p:txBody>
          <a:bodyPr>
            <a:normAutofit/>
          </a:bodyPr>
          <a:lstStyle/>
          <a:p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řed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objevem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monoklonálních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protilátek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průtokové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cytometrie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Dnes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ve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spojení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s 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gradientovou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centrifugací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296" indent="0">
              <a:buNone/>
            </a:pP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296" indent="0">
              <a:buNone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Výhody</a:t>
            </a:r>
          </a:p>
          <a:p>
            <a:pPr lvl="1"/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Cena</a:t>
            </a:r>
          </a:p>
          <a:p>
            <a:pPr lvl="1"/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Jednoduchost</a:t>
            </a:r>
          </a:p>
          <a:p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296" indent="0">
              <a:buNone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Nevýhody</a:t>
            </a:r>
          </a:p>
          <a:p>
            <a:pPr lvl="1"/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Aktivace buněk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87982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663183-320A-4662-9D13-AF74730215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 err="1">
                <a:latin typeface="Arial" panose="020B0604020202020204" pitchFamily="34" charset="0"/>
                <a:cs typeface="Arial" panose="020B0604020202020204" pitchFamily="34" charset="0"/>
              </a:rPr>
              <a:t>Imunomagnetická</a:t>
            </a:r>
            <a:r>
              <a:rPr lang="cs-CZ" sz="3600" dirty="0">
                <a:latin typeface="Arial" panose="020B0604020202020204" pitchFamily="34" charset="0"/>
                <a:cs typeface="Arial" panose="020B0604020202020204" pitchFamily="34" charset="0"/>
              </a:rPr>
              <a:t> separace</a:t>
            </a:r>
            <a:endParaRPr lang="en-GB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BB84592-DA85-4916-BA1A-DDC78BC956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35608" y="1772816"/>
            <a:ext cx="7498080" cy="4475584"/>
          </a:xfrm>
        </p:spPr>
        <p:txBody>
          <a:bodyPr>
            <a:normAutofit/>
          </a:bodyPr>
          <a:lstStyle/>
          <a:p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Využívá povrchových markerů buněk</a:t>
            </a:r>
          </a:p>
          <a:p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elekční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protilátky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naváz</a:t>
            </a: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ané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magnetické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částice</a:t>
            </a: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uspenze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buněk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prochází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separační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kolonou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která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je 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umístěna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v 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magnetickém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poli</a:t>
            </a: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Magnetické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kuličky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s 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navázanými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buňkami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zůstávají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v 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magnetickém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poli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zatímco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zbytek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buněk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projde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kolonou</a:t>
            </a: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296" indent="0">
              <a:buNone/>
            </a:pP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54552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77DFA614-F558-47AC-9FE3-21B062F1B2D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3165" y="1551980"/>
            <a:ext cx="8060835" cy="4325673"/>
          </a:xfrm>
          <a:prstGeom prst="rect">
            <a:avLst/>
          </a:prstGeom>
        </p:spPr>
      </p:pic>
      <p:sp>
        <p:nvSpPr>
          <p:cNvPr id="6" name="Nadpis 1">
            <a:extLst>
              <a:ext uri="{FF2B5EF4-FFF2-40B4-BE49-F238E27FC236}">
                <a16:creationId xmlns:a16="http://schemas.microsoft.com/office/drawing/2014/main" id="{CEA90361-445D-47B1-9515-1C74B264A207}"/>
              </a:ext>
            </a:extLst>
          </p:cNvPr>
          <p:cNvSpPr txBox="1">
            <a:spLocks/>
          </p:cNvSpPr>
          <p:nvPr/>
        </p:nvSpPr>
        <p:spPr>
          <a:xfrm>
            <a:off x="1435608" y="476672"/>
            <a:ext cx="7498080" cy="940966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cs-CZ" sz="3600" dirty="0" err="1">
                <a:latin typeface="Arial" panose="020B0604020202020204" pitchFamily="34" charset="0"/>
                <a:cs typeface="Arial" panose="020B0604020202020204" pitchFamily="34" charset="0"/>
              </a:rPr>
              <a:t>Imunomagnetická</a:t>
            </a:r>
            <a:r>
              <a:rPr lang="cs-CZ" sz="3600" dirty="0">
                <a:latin typeface="Arial" panose="020B0604020202020204" pitchFamily="34" charset="0"/>
                <a:cs typeface="Arial" panose="020B0604020202020204" pitchFamily="34" charset="0"/>
              </a:rPr>
              <a:t> separace</a:t>
            </a:r>
            <a:endParaRPr lang="en-GB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FE65FDA0-913E-4C5A-83C0-F150CA0C6138}"/>
              </a:ext>
            </a:extLst>
          </p:cNvPr>
          <p:cNvSpPr txBox="1"/>
          <p:nvPr/>
        </p:nvSpPr>
        <p:spPr>
          <a:xfrm flipH="1">
            <a:off x="1259632" y="6047262"/>
            <a:ext cx="28083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/>
              <a:t>Pozitivní separace</a:t>
            </a:r>
            <a:endParaRPr lang="en-GB" sz="2800" dirty="0"/>
          </a:p>
        </p:txBody>
      </p:sp>
      <p:sp>
        <p:nvSpPr>
          <p:cNvPr id="12" name="TextovéPole 11">
            <a:extLst>
              <a:ext uri="{FF2B5EF4-FFF2-40B4-BE49-F238E27FC236}">
                <a16:creationId xmlns:a16="http://schemas.microsoft.com/office/drawing/2014/main" id="{1851E9D4-56E9-440C-A185-B853F2BA59EC}"/>
              </a:ext>
            </a:extLst>
          </p:cNvPr>
          <p:cNvSpPr txBox="1"/>
          <p:nvPr/>
        </p:nvSpPr>
        <p:spPr>
          <a:xfrm flipH="1">
            <a:off x="4427984" y="6047262"/>
            <a:ext cx="31683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/>
              <a:t>Negativní separace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2687739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DF38E3D-1F96-4B74-8C1E-7BB9FDCC27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 err="1">
                <a:latin typeface="Arial" panose="020B0604020202020204" pitchFamily="34" charset="0"/>
                <a:cs typeface="Arial" panose="020B0604020202020204" pitchFamily="34" charset="0"/>
              </a:rPr>
              <a:t>Imunomagnetická</a:t>
            </a:r>
            <a:r>
              <a:rPr lang="cs-CZ" sz="3600" dirty="0">
                <a:latin typeface="Arial" panose="020B0604020202020204" pitchFamily="34" charset="0"/>
                <a:cs typeface="Arial" panose="020B0604020202020204" pitchFamily="34" charset="0"/>
              </a:rPr>
              <a:t> separace</a:t>
            </a:r>
            <a:endParaRPr lang="en-GB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23AC4D0-FD74-4EEF-A657-E9B6927E1A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35608" y="1844824"/>
            <a:ext cx="7498080" cy="4403576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Výhody</a:t>
            </a:r>
          </a:p>
          <a:p>
            <a:pPr lvl="1"/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Jednoduchost</a:t>
            </a:r>
          </a:p>
          <a:p>
            <a:pPr lvl="1"/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Rychlost</a:t>
            </a:r>
          </a:p>
          <a:p>
            <a:pPr lvl="1"/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296" indent="0">
              <a:buNone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Nevýhody</a:t>
            </a:r>
          </a:p>
          <a:p>
            <a:pPr lvl="1"/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Cena (především negativní separace)</a:t>
            </a:r>
          </a:p>
          <a:p>
            <a:pPr lvl="1"/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Aktivace buněk v případě pozitivní separace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215439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1703</TotalTime>
  <Words>640</Words>
  <Application>Microsoft Office PowerPoint</Application>
  <PresentationFormat>Předvádění na obrazovce (4:3)</PresentationFormat>
  <Paragraphs>91</Paragraphs>
  <Slides>17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3" baseType="lpstr">
      <vt:lpstr>Arial</vt:lpstr>
      <vt:lpstr>Calibri</vt:lpstr>
      <vt:lpstr>Gill Sans MT</vt:lpstr>
      <vt:lpstr>Verdana</vt:lpstr>
      <vt:lpstr>Wingdings 2</vt:lpstr>
      <vt:lpstr>Solstice</vt:lpstr>
      <vt:lpstr>Metody separace buněk</vt:lpstr>
      <vt:lpstr>Gradientová separace</vt:lpstr>
      <vt:lpstr>Separace buněk gradientovou centrifugací s využitím Histopaque</vt:lpstr>
      <vt:lpstr>Gradientová separace</vt:lpstr>
      <vt:lpstr>Izolace lymfocytů pomocí rozet</vt:lpstr>
      <vt:lpstr>Izolace lymfocytů pomocí rozet</vt:lpstr>
      <vt:lpstr>Imunomagnetická separace</vt:lpstr>
      <vt:lpstr>Prezentace aplikace PowerPoint</vt:lpstr>
      <vt:lpstr>Imunomagnetická separace</vt:lpstr>
      <vt:lpstr>Selekce pomocí průtokové cytometrie</vt:lpstr>
      <vt:lpstr>Selekce pomocí průtokové cytometrie</vt:lpstr>
      <vt:lpstr>IV. Úloha – Izolace agranulocytů z myší krve</vt:lpstr>
      <vt:lpstr>Izolace agranulocytů</vt:lpstr>
      <vt:lpstr>Princip</vt:lpstr>
      <vt:lpstr>Postup</vt:lpstr>
      <vt:lpstr>Postup</vt:lpstr>
      <vt:lpstr>Hodnocení a výstup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Jančina nová prezentace</dc:title>
  <dc:creator>Kaktuska</dc:creator>
  <cp:lastModifiedBy>Jana Hurychova</cp:lastModifiedBy>
  <cp:revision>76</cp:revision>
  <dcterms:created xsi:type="dcterms:W3CDTF">2019-02-21T12:39:46Z</dcterms:created>
  <dcterms:modified xsi:type="dcterms:W3CDTF">2021-05-12T13:26:41Z</dcterms:modified>
</cp:coreProperties>
</file>