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9" r:id="rId3"/>
    <p:sldId id="280" r:id="rId4"/>
    <p:sldId id="281" r:id="rId5"/>
    <p:sldId id="282" r:id="rId6"/>
    <p:sldId id="283" r:id="rId7"/>
    <p:sldId id="263" r:id="rId8"/>
    <p:sldId id="274" r:id="rId9"/>
    <p:sldId id="276" r:id="rId10"/>
    <p:sldId id="265" r:id="rId11"/>
    <p:sldId id="275" r:id="rId12"/>
    <p:sldId id="278" r:id="rId13"/>
    <p:sldId id="277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E37E5-8DB1-4438-BB5B-3162A2C0E9E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68030-07AC-4C32-A467-552F2EEC8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6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406640" cy="1472184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Fagocytóza a metody jejího sledování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5877272"/>
            <a:ext cx="5011648" cy="642832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Bi5220c Imunologie - cvičení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6C45B-05E4-446B-B840-D6C4A81E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F4377D-5504-408F-9940-1F4569FA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17638"/>
            <a:ext cx="7498080" cy="5323730"/>
          </a:xfrm>
        </p:spPr>
        <p:txBody>
          <a:bodyPr>
            <a:normAutofit fontScale="92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Pipetujeme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desku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pořadí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dle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následujícího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schématu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596646" indent="-514350">
              <a:buFont typeface="+mj-lt"/>
              <a:buAutoNum type="arabicPeriod"/>
            </a:pPr>
            <a:endParaRPr lang="cs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96646" indent="-514350">
              <a:buFont typeface="+mj-lt"/>
              <a:buAutoNum type="arabicPeriod"/>
            </a:pP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96646" indent="-51435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96646" indent="-514350">
              <a:buFont typeface="+mj-lt"/>
              <a:buAutoNum type="arabicPeriod"/>
            </a:pP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96646" indent="-51435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96646" indent="-514350">
              <a:buFont typeface="+mj-lt"/>
              <a:buAutoNum type="arabicPeriod"/>
            </a:pP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96646" indent="-51435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96646" indent="-514350">
              <a:buFont typeface="+mj-lt"/>
              <a:buAutoNum type="arabicPeriod"/>
            </a:pP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96646" indent="-514350">
              <a:buFont typeface="+mj-lt"/>
              <a:buAutoNum type="arabicPeriod"/>
            </a:pP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Ihned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po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napipetování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všech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jamek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měříme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destičku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luminometru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režimu:</a:t>
            </a:r>
          </a:p>
          <a:p>
            <a:pPr marL="870966" lvl="1" indent="-514350"/>
            <a:r>
              <a:rPr lang="en-GB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interval </a:t>
            </a:r>
            <a:r>
              <a:rPr lang="en-GB" sz="1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mezi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jednotlivými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měřeními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60 s</a:t>
            </a:r>
            <a:endParaRPr lang="cs-CZ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70966" lvl="1" indent="-514350"/>
            <a:r>
              <a:rPr lang="en-GB" sz="1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počet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měřících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cyklů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130</a:t>
            </a:r>
            <a:endParaRPr lang="cs-CZ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70966" lvl="1" indent="-514350"/>
            <a:r>
              <a:rPr lang="en-GB" sz="1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teplota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37 °C </a:t>
            </a:r>
            <a:endParaRPr lang="cs-CZ" sz="19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70966" lvl="1" indent="-514350"/>
            <a:r>
              <a:rPr lang="en-GB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bez 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GB" sz="1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řepání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66A7E0-DE2E-494B-B4D6-4F868B8AE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26979" r="17712" b="38177"/>
          <a:stretch/>
        </p:blipFill>
        <p:spPr>
          <a:xfrm>
            <a:off x="1435608" y="1916832"/>
            <a:ext cx="740653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35592-45C5-405E-8D7C-1820F7AB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60044-C9CC-49C4-91CD-59B5E6C9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37384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omocí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Bürkerovy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komůrky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koncentraci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leukocytů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zkoumaném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vzorku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lidské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krve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ředění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 : 20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2296" indent="0">
              <a:buNone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(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10 μ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krve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+ 190 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Türkova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roztoku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GB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9BF53D-88C0-4FF2-A8B8-7111D75C2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7" t="17801" r="19288" b="9400"/>
          <a:stretch/>
        </p:blipFill>
        <p:spPr>
          <a:xfrm>
            <a:off x="1763688" y="2708920"/>
            <a:ext cx="61926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A59E1-75E8-4BA9-8AFA-B16F64C8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  <a:endParaRPr lang="en-GB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15882F-EBC6-41FA-997D-E82D4BD45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17430"/>
          </a:xfrm>
        </p:spPr>
        <p:txBody>
          <a:bodyPr>
            <a:normAutofit/>
          </a:bodyPr>
          <a:lstStyle/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získaných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výsledků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vytvořte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zjednodušenou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tabulku</a:t>
            </a:r>
            <a:endParaRPr lang="cs-CZ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Průměrné hodnoty duplikátů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Přepočet na 1000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fagocytujících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leukocytů (CPS/10</a:t>
            </a:r>
            <a:r>
              <a:rPr lang="cs-CZ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leu)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Pozor – v každé jamce 2 ul krve</a:t>
            </a:r>
          </a:p>
          <a:p>
            <a:endParaRPr lang="cs-CZ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získaných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hodnot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vytvořte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graf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kinetiky</a:t>
            </a:r>
            <a:endParaRPr 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průběh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CL v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čase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pomocí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křivky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6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3A6F3-9977-4063-B529-D4B054BC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38481"/>
            <a:ext cx="7498080" cy="1143000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Výstup</a:t>
            </a:r>
            <a:endParaRPr lang="en-GB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1F0CD7-9795-4373-B73C-3CD3EBAC8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2201" r="12988" b="9400"/>
          <a:stretch/>
        </p:blipFill>
        <p:spPr>
          <a:xfrm>
            <a:off x="1090597" y="1628800"/>
            <a:ext cx="780772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AA7F0-724F-4B06-A65A-87F7A9CB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304800"/>
            <a:ext cx="7498080" cy="1143000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Výstup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AB7BA-DD8D-43EC-B27F-89B84614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nl-NL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raf kinetiky </a:t>
            </a:r>
            <a:endParaRPr lang="cs-CZ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abulk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Maximum CL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Čas dosažení maxima</a:t>
            </a:r>
          </a:p>
          <a:p>
            <a:pPr lvl="1"/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Intergrál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(přepočtený na 1000 leukocytů)</a:t>
            </a:r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1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796E6-61E6-4705-8869-3E154587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Fagocytóza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1C593-9339-4BDA-8333-24F7C790D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Profesionální fagocyty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Přímá likvidace škodlivin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Zpracování a prezentace antigenu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573B6A-7D8D-4560-A019-DAAD121CD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50000" r="19288" b="30400"/>
          <a:stretch/>
        </p:blipFill>
        <p:spPr>
          <a:xfrm>
            <a:off x="35496" y="3284984"/>
            <a:ext cx="907300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6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2F63B-504C-47F3-BF12-6C6E3A36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Stanovení chemotaxe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5233-CAE9-4FD0-99A1-515B8B268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de-DE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de-DE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průběh</a:t>
            </a:r>
            <a:r>
              <a:rPr lang="de-DE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chemotaxe</a:t>
            </a:r>
            <a:r>
              <a:rPr lang="de-DE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de-DE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nutný</a:t>
            </a:r>
            <a:r>
              <a:rPr lang="de-DE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 marL="82296" indent="0">
              <a:buNone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1) podnět (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chemokiny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leukotrieny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apod.) </a:t>
            </a:r>
          </a:p>
          <a:p>
            <a:pPr marL="82296" indent="0">
              <a:buNone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2) receptory pro výše uvedené signální molekuly (podněty) </a:t>
            </a:r>
          </a:p>
          <a:p>
            <a:pPr marL="82296" indent="0">
              <a:buNone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3) cytoskelet umožňující lokomoci buněk </a:t>
            </a:r>
          </a:p>
          <a:p>
            <a:pPr marL="82296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Boydenova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komůrka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průchodu fagocytů přes nitrocelulózovou membránu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Rebuckovo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kožní okénko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migrace leukocytů do místa zánětu (poškození tkáně)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9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99190-87A7-405E-A893-3CD2C0FF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Stanovení míry ingesce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97DEE5-9272-4559-8D70-25AE531B4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MSHP test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ikro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férické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ydrofilní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artikule</a:t>
            </a:r>
          </a:p>
          <a:p>
            <a:pPr marL="82296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Hodnocení: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krevní nátěr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Výhody: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Jednoduchost, přístrojová a časová nenáročnost, nízká cena </a:t>
            </a:r>
          </a:p>
          <a:p>
            <a:pPr marL="82296" indent="0"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Nevýhody: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Nutná zkušenost s vyhodnocováním, krev musí být čerstvá, měřit lze pouze snížení hodnot 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snížení fagocytózy dochází pouze za velmi vážných stavů, jako jsou například konečná stádia nádorových onemocnění nebo těžké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imunodeficence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7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558A6-452A-4BB1-89F8-DCA59BE2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Celkový průběh fagocytózy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7D9A0-BB42-48B6-AE0A-5BC38738D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Baktericidní test</a:t>
            </a:r>
          </a:p>
          <a:p>
            <a:pPr marL="82296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Stejný princip jako u MSHP, ale využívá živých bakterií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Hodnocení: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výsev bakterií na živnou půdu, počítání bakteriálních kolonií</a:t>
            </a:r>
          </a:p>
          <a:p>
            <a:pPr marL="82296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Výhody: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Vyhodnocení celkového průběhu fagocytózy pomocí přirozených patogenů</a:t>
            </a:r>
          </a:p>
          <a:p>
            <a:pPr marL="82296" indent="0"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Nevýhody: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Metoda je náročná na práci a těžko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standardizovatelná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0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4E2A8-F7CC-4136-93D6-A918D969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Detekce oxidativního vzplanutí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FD62F7-6635-4958-A632-30BFD4AC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NBT test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substrát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itro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lue-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etrazolium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chlorid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&gt;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formazán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(modrý)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schopnost fagocytů tvořit kyslíkové radikály aktivací NADPH oxidázy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Hodnocení: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mikroskopicky, spektrofotometricky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Výhody: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Metoda je levná, nenáročná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2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952836"/>
            <a:ext cx="7406640" cy="2952328"/>
          </a:xfrm>
        </p:spPr>
        <p:txBody>
          <a:bodyPr>
            <a:normAutofit/>
          </a:bodyPr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Úloha – Stanovení fagocytárních schopností leukocytů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metodou chemiluminiscence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9071B-63BB-455B-8693-7B9CF4D2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304800"/>
            <a:ext cx="7498080" cy="1143000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9A9990-5658-4838-A1A3-F5B2D3B79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Fagocyty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oxidativn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vyplanut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baktericidní účinek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Luminiscence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luminofor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energie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→ 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přirozeně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nestabilní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excitovaný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luminofor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→ 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luminofor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en-GB" sz="20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světlo</a:t>
            </a:r>
            <a:r>
              <a:rPr lang="en-GB" sz="20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(425 nm)</a:t>
            </a:r>
            <a:endParaRPr lang="cs-CZ" sz="2000" b="0" i="1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2296" indent="0">
              <a:buNone/>
            </a:pPr>
            <a:endParaRPr 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ěřen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í pomocí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luminometr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ýsledkem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hodnota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vzniklého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světelného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kvanta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která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přímo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úměrná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míře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fagocytózy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3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5DC10-5189-47B4-82FF-6BECB4CB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Chemikálie a roztoky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68425A-461C-48DF-A2AE-3451E92B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17638"/>
            <a:ext cx="7498080" cy="2371402"/>
          </a:xfrm>
        </p:spPr>
        <p:txBody>
          <a:bodyPr>
            <a:normAutofit/>
          </a:bodyPr>
          <a:lstStyle/>
          <a:p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Hanksův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HBSS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Hanks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Ballanced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Salt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Sollution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pH 7,4 </a:t>
            </a:r>
          </a:p>
          <a:p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zásobní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roztok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zymosanových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partikulí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(ZP;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2,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 mg/ml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0,01 M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luminol</a:t>
            </a:r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Tűrkův roztok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Měřený vzorek –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lidská krev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B55206F-108E-42F8-8E53-CAEEE10EC22C}"/>
              </a:ext>
            </a:extLst>
          </p:cNvPr>
          <p:cNvSpPr txBox="1">
            <a:spLocks/>
          </p:cNvSpPr>
          <p:nvPr/>
        </p:nvSpPr>
        <p:spPr>
          <a:xfrm>
            <a:off x="1435608" y="3963405"/>
            <a:ext cx="7498080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Přístroje a pomůcky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E26858A-60AD-485E-BBB0-E051BD0BAA9E}"/>
              </a:ext>
            </a:extLst>
          </p:cNvPr>
          <p:cNvSpPr txBox="1">
            <a:spLocks/>
          </p:cNvSpPr>
          <p:nvPr/>
        </p:nvSpPr>
        <p:spPr>
          <a:xfrm>
            <a:off x="1435608" y="5004048"/>
            <a:ext cx="7498080" cy="157931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Bürkerova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komůrka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luminometr </a:t>
            </a:r>
          </a:p>
          <a:p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šablona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jednorázovými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stripy </a:t>
            </a:r>
          </a:p>
        </p:txBody>
      </p:sp>
    </p:spTree>
    <p:extLst>
      <p:ext uri="{BB962C8B-B14F-4D97-AF65-F5344CB8AC3E}">
        <p14:creationId xmlns:p14="http://schemas.microsoft.com/office/powerpoint/2010/main" val="278938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1990</TotalTime>
  <Words>455</Words>
  <Application>Microsoft Office PowerPoint</Application>
  <PresentationFormat>Předvádění na obrazovce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Verdana</vt:lpstr>
      <vt:lpstr>Wingdings 2</vt:lpstr>
      <vt:lpstr>Solstice</vt:lpstr>
      <vt:lpstr>Fagocytóza a metody jejího sledování</vt:lpstr>
      <vt:lpstr>Fagocytóza</vt:lpstr>
      <vt:lpstr>Stanovení chemotaxe</vt:lpstr>
      <vt:lpstr>Stanovení míry ingesce</vt:lpstr>
      <vt:lpstr>Celkový průběh fagocytózy</vt:lpstr>
      <vt:lpstr>Detekce oxidativního vzplanutí</vt:lpstr>
      <vt:lpstr>V. Úloha – Stanovení fagocytárních schopností leukocytů in vitro metodou chemiluminiscence</vt:lpstr>
      <vt:lpstr>Princip</vt:lpstr>
      <vt:lpstr>Chemikálie a roztoky</vt:lpstr>
      <vt:lpstr>Postup</vt:lpstr>
      <vt:lpstr>Postup</vt:lpstr>
      <vt:lpstr>Hodnocení</vt:lpstr>
      <vt:lpstr>Výstup</vt:lpstr>
      <vt:lpstr>Výstup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Jančina nová prezentace</dc:title>
  <dc:creator>Kaktuska</dc:creator>
  <cp:lastModifiedBy>Jana Hurychova</cp:lastModifiedBy>
  <cp:revision>92</cp:revision>
  <dcterms:created xsi:type="dcterms:W3CDTF">2019-02-21T12:39:46Z</dcterms:created>
  <dcterms:modified xsi:type="dcterms:W3CDTF">2021-05-12T13:27:58Z</dcterms:modified>
</cp:coreProperties>
</file>