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0" r:id="rId3"/>
    <p:sldId id="284" r:id="rId4"/>
    <p:sldId id="285" r:id="rId5"/>
    <p:sldId id="286" r:id="rId6"/>
    <p:sldId id="287" r:id="rId7"/>
    <p:sldId id="288" r:id="rId8"/>
    <p:sldId id="263" r:id="rId9"/>
    <p:sldId id="274" r:id="rId10"/>
    <p:sldId id="276" r:id="rId11"/>
    <p:sldId id="265" r:id="rId12"/>
    <p:sldId id="275" r:id="rId13"/>
    <p:sldId id="281" r:id="rId14"/>
    <p:sldId id="282" r:id="rId15"/>
    <p:sldId id="283" r:id="rId16"/>
    <p:sldId id="278" r:id="rId17"/>
    <p:sldId id="27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E37E5-8DB1-4438-BB5B-3162A2C0E9E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68030-07AC-4C32-A467-552F2EEC8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6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7406640" cy="1472184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Metody stanovení antioxidantů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5877272"/>
            <a:ext cx="5011648" cy="642832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Bi5220c Imunologie - cvičení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5DC10-5189-47B4-82FF-6BECB4CB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Chemikálie a roztoky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68425A-461C-48DF-A2AE-3451E92B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124744"/>
            <a:ext cx="7600888" cy="3409863"/>
          </a:xfrm>
        </p:spPr>
        <p:txBody>
          <a:bodyPr>
            <a:noAutofit/>
          </a:bodyPr>
          <a:lstStyle/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PBS</a:t>
            </a:r>
          </a:p>
          <a:p>
            <a:pPr algn="l"/>
            <a:r>
              <a:rPr lang="cs-CZ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Trolox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(6-hydroxy-2,5,7,8,-tetramethyl-chroman-2-carboxylic acid; Mr = 250,29);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400 </a:t>
            </a:r>
            <a:r>
              <a:rPr lang="el-G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zásobní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PBS </a:t>
            </a:r>
            <a:endParaRPr 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ABAP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(2,2′-azobis(2-methylpropionamidine) dihydrochloride; Mr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 ꞊ 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271,2);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0,1 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PBS</a:t>
            </a:r>
            <a:endParaRPr 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Fluorescein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(Fluorescein sodium salt; Mr = 376,27);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100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nM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PBS</a:t>
            </a: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Měřený vzorek – myší plazma, hemolymfa z bource morušového ♂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B55206F-108E-42F8-8E53-CAEEE10EC22C}"/>
              </a:ext>
            </a:extLst>
          </p:cNvPr>
          <p:cNvSpPr txBox="1">
            <a:spLocks/>
          </p:cNvSpPr>
          <p:nvPr/>
        </p:nvSpPr>
        <p:spPr>
          <a:xfrm>
            <a:off x="1435608" y="4437112"/>
            <a:ext cx="7498080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Přístroje a pomůcky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E26858A-60AD-485E-BBB0-E051BD0BAA9E}"/>
              </a:ext>
            </a:extLst>
          </p:cNvPr>
          <p:cNvSpPr txBox="1">
            <a:spLocks/>
          </p:cNvSpPr>
          <p:nvPr/>
        </p:nvSpPr>
        <p:spPr>
          <a:xfrm>
            <a:off x="1435608" y="5373216"/>
            <a:ext cx="7498080" cy="121014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Fluorimetr</a:t>
            </a:r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erná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plastová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96-jamková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destička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10 ml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zkumavky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…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38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6C45B-05E4-446B-B840-D6C4A81E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F4377D-5504-408F-9940-1F4569FA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17638"/>
            <a:ext cx="7498080" cy="5323730"/>
          </a:xfrm>
        </p:spPr>
        <p:txBody>
          <a:bodyPr>
            <a:normAutofit/>
          </a:bodyPr>
          <a:lstStyle/>
          <a:p>
            <a:pPr marL="425196" indent="-342900">
              <a:buFont typeface="+mj-lt"/>
              <a:buAutoNum type="arabicPeriod"/>
            </a:pP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Rozpustíme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27,1 mg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ABAP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1 ml PBS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do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použití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uchováváme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4 °C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Do jamek jej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pipetujeme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až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těsně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před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započetím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měření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fluorimetru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25196" indent="-342900">
              <a:buFont typeface="+mj-lt"/>
              <a:buAutoNum type="arabicPeriod"/>
            </a:pP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25196" indent="-342900"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K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37 mg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fluorescein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napipetujeme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10 ml PBS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rozmícháme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vortexu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Vzniklý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10mM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zásobní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dále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100x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ředíme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Eppendorf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zkumavce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100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 (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10 </a:t>
            </a:r>
            <a:r>
              <a:rPr lang="el-G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zásobního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roztoku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+ 990 </a:t>
            </a:r>
            <a:r>
              <a:rPr lang="el-G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PBS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Nakonec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100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zředíme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třetí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zkumavce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1000x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pracovní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100nM fluorescein (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10 </a:t>
            </a:r>
            <a:r>
              <a:rPr lang="el-G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zásobního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roztoku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+ 9990 </a:t>
            </a:r>
            <a:r>
              <a:rPr lang="el-G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PBS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 použití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uchováváme ve tmě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35592-45C5-405E-8D7C-1820F7AB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60044-C9CC-49C4-91CD-59B5E6C9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0628"/>
            <a:ext cx="7498080" cy="5300740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 startAt="3"/>
            </a:pP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Podle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následujícího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schématu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připravíme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několik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ředění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Troloxu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pro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vytvoření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kalibrační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křivky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200; 100; 50; 25; 12,5; 6,25 a 3,125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 standard. </a:t>
            </a: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9496" indent="-457200">
              <a:buFont typeface="+mj-lt"/>
              <a:buAutoNum type="arabicPeriod" startAt="3"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9496" indent="-457200">
              <a:buFont typeface="+mj-lt"/>
              <a:buAutoNum type="arabicPeriod" startAt="3"/>
            </a:pP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9496" indent="-457200">
              <a:buFont typeface="+mj-lt"/>
              <a:buAutoNum type="arabicPeriod" startAt="3"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9496" indent="-457200">
              <a:buFont typeface="+mj-lt"/>
              <a:buAutoNum type="arabicPeriod" startAt="3"/>
            </a:pP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9496" indent="-457200">
              <a:buFont typeface="+mj-lt"/>
              <a:buAutoNum type="arabicPeriod" startAt="3"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9496" indent="-457200">
              <a:buFont typeface="+mj-lt"/>
              <a:buAutoNum type="arabicPeriod" startAt="3"/>
            </a:pP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25196" indent="-342900">
              <a:buFont typeface="+mj-lt"/>
              <a:buAutoNum type="arabicPeriod" startAt="4"/>
            </a:pP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Připravíme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čtyři testovací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ředění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měřených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vzorků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10x, 100x, 500x a 1000x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Celkem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budeme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potřebovat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20 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od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každého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ředění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539496" indent="-457200">
              <a:buFont typeface="+mj-lt"/>
              <a:buAutoNum type="arabicPeriod" startAt="3"/>
            </a:pPr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075A26-AB14-4317-8C36-5013B93B3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33201" r="9838" b="31800"/>
          <a:stretch/>
        </p:blipFill>
        <p:spPr>
          <a:xfrm>
            <a:off x="1115616" y="2528900"/>
            <a:ext cx="7920880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8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35592-45C5-405E-8D7C-1820F7AB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60044-C9CC-49C4-91CD-59B5E6C9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0628"/>
            <a:ext cx="7498080" cy="1052268"/>
          </a:xfrm>
        </p:spPr>
        <p:txBody>
          <a:bodyPr>
            <a:normAutofit fontScale="92500" lnSpcReduction="20000"/>
          </a:bodyPr>
          <a:lstStyle/>
          <a:p>
            <a:pPr marL="425196" indent="-342900">
              <a:buFont typeface="+mj-lt"/>
              <a:buAutoNum type="arabicPeriod" startAt="5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jamek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černé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destičce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napipetujeme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po 10 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standard Trolox v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duplikátech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PBS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jako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blank bez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antioxidantů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jednotlivé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vzorky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Řídíme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následujícím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schématem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uspořádání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jamek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destičce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72EDD9-D35B-4987-A4E1-5180C67B7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10896" r="21650" b="20600"/>
          <a:stretch/>
        </p:blipFill>
        <p:spPr>
          <a:xfrm>
            <a:off x="2051720" y="2529092"/>
            <a:ext cx="6192688" cy="43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8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35592-45C5-405E-8D7C-1820F7AB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60044-C9CC-49C4-91CD-59B5E6C9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680520"/>
          </a:xfrm>
        </p:spPr>
        <p:txBody>
          <a:bodyPr>
            <a:noAutofit/>
          </a:bodyPr>
          <a:lstStyle/>
          <a:p>
            <a:pPr marL="539496" indent="-457200">
              <a:buFont typeface="+mj-lt"/>
              <a:buAutoNum type="arabicPeriod" startAt="6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každé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jamky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přidáme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170 </a:t>
            </a:r>
            <a:r>
              <a:rPr lang="el-G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100nM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fluoresceinu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Destičku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přidání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fluoresceinu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držíme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tmě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např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přikrytou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alobalem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! </a:t>
            </a: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9496" indent="-457200">
              <a:buFont typeface="+mj-lt"/>
              <a:buAutoNum type="arabicPeriod" startAt="6"/>
            </a:pP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9496" indent="-457200">
              <a:buFont typeface="+mj-lt"/>
              <a:buAutoNum type="arabicPeriod" startAt="6"/>
            </a:pP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Zapneme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vytemperujeme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fluorimetr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37 °C (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bude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připraveno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vyučujícím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před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cvičením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Destičku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umístíme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fluorimetru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inkubujeme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10 min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37 °C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539496" indent="-457200">
              <a:buFont typeface="+mj-lt"/>
              <a:buAutoNum type="arabicPeriod" startAt="6"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9496" indent="-457200">
              <a:buFont typeface="+mj-lt"/>
              <a:buAutoNum type="arabicPeriod" startAt="6"/>
            </a:pPr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0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7AFAF-968B-4825-B58B-529CBA45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0174F-ACF3-4901-BBA7-9507863F6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/>
          <a:lstStyle/>
          <a:p>
            <a:pPr marL="539496" indent="-457200">
              <a:buFont typeface="+mj-lt"/>
              <a:buAutoNum type="arabicPeriod" startAt="6"/>
            </a:pP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Měření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bude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probíhat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</a:t>
            </a:r>
            <a:r>
              <a:rPr lang="en-GB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37 °C</a:t>
            </a:r>
            <a:r>
              <a:rPr lang="en-GB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po </a:t>
            </a:r>
            <a:r>
              <a:rPr lang="en-GB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dobu</a:t>
            </a:r>
            <a:r>
              <a:rPr lang="en-GB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hodin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</a:t>
            </a:r>
            <a:r>
              <a:rPr lang="en-GB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pravidelných</a:t>
            </a:r>
            <a:r>
              <a:rPr lang="en-GB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intervalech</a:t>
            </a:r>
            <a:r>
              <a:rPr lang="en-GB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cca</a:t>
            </a:r>
            <a:r>
              <a:rPr lang="en-GB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30 s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Využijeme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nastavení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pro ORAC s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následujícími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parametry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70966" lvl="1" indent="-514350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očet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měřících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cyklů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240</a:t>
            </a:r>
            <a:endParaRPr 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70966" lvl="1" indent="-514350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Excitační vlnová délka: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460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nm</a:t>
            </a:r>
            <a:endParaRPr lang="cs-CZ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70966" lvl="1" indent="-514350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Emisní vlnová délka: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535 </a:t>
            </a:r>
            <a:r>
              <a:rPr 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nm</a:t>
            </a:r>
            <a:endParaRPr lang="en-GB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9496" indent="-457200">
              <a:buFont typeface="+mj-lt"/>
              <a:buAutoNum type="arabicPeriod" startAt="6"/>
            </a:pP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9496" indent="-457200">
              <a:buFont typeface="+mj-lt"/>
              <a:buAutoNum type="arabicPeriod" startAt="6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všech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jamek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napipetujeme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20 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ABAP 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zapneme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měření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18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A59E1-75E8-4BA9-8AFA-B16F64C8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Hodnocení a výstup</a:t>
            </a:r>
            <a:endParaRPr lang="en-GB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15882F-EBC6-41FA-997D-E82D4BD45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502657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každou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jamku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známe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hodnoty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fluorescence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měřené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relativních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fluorescenčních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jednotkách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(RLU) v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závislosti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čase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integrál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tj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plochu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pod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křivkou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25196" indent="-342900">
              <a:buFont typeface="+mj-lt"/>
              <a:buAutoNum type="arabicPeriod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Zprůměrujte hodnoty duplikátů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jednotlivých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ředění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Troloxu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blanku (+ integrály)</a:t>
            </a:r>
          </a:p>
          <a:p>
            <a:pPr marL="425196" indent="-342900">
              <a:buFont typeface="+mj-lt"/>
              <a:buAutoNum type="arabicPeriod"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Graf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– závislost fluorescence na čase (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Trolox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blank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425196" indent="-342900">
              <a:buFont typeface="+mj-lt"/>
              <a:buAutoNum type="arabicPeriod"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Graf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– závislost fluorescence na čase (měřené vzorky +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blank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425196" indent="-342900"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Graf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– kalibrační křivka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Trolox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závislost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integrálu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fluorescence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koncentraci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Troloxu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425196" indent="-342900"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Tabulka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- d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osazením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hodnot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integrálu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fluorescence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vzorků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rovnice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kalibrační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přímky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dopočtěte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množství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antioxidantů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měřených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vzorcích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(pozor na ředění!)</a:t>
            </a:r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6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9391F00-A257-428F-A106-096131FFB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2000" r="19288" b="16401"/>
          <a:stretch/>
        </p:blipFill>
        <p:spPr>
          <a:xfrm>
            <a:off x="0" y="782052"/>
            <a:ext cx="9144000" cy="52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2F63B-504C-47F3-BF12-6C6E3A36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Antioxidanty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5233-CAE9-4FD0-99A1-515B8B268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Enzymatické:</a:t>
            </a:r>
          </a:p>
          <a:p>
            <a:r>
              <a:rPr lang="cs-CZ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superoxid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dismutáza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(SOD)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kataláza (CAT)</a:t>
            </a:r>
          </a:p>
          <a:p>
            <a:r>
              <a:rPr lang="cs-CZ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glutathion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peroxidáza (GPX)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Neenzymatické: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Vitamíny (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A, E, C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kofaktory enzymů (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koenzym Q10, 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ubiquinol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dusíkaté sloučeniny </a:t>
            </a:r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kys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močová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peptidy (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GSH, melatonin, 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flavonoidy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karotenoidy či fenolové sloučeniny rostlin)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9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B2E2AA-9AFB-4DE0-8E91-3BAA8886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418654"/>
            <a:ext cx="7498080" cy="128215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Trolox Equivalent Antioxidant Capacity (TEAC)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B27303-8327-4304-A438-FD47764A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pektrofotometrick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á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metod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mavě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modrý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oxidant ABTS●-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aředěn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OD</a:t>
            </a:r>
            <a:r>
              <a:rPr lang="en-GB" sz="2000" b="0" i="0" u="none" strike="noStrike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734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= 0,7 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následně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k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němu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přidán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vzorek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různých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koncentracích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či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Trolox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jako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antioxidační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standard</a:t>
            </a: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Koncentrace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vzorku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dávající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stejnou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procentuální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změnu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absorbance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jako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1mM Trolox je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považována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za TAEC.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2558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A52-6209-44B3-AF7A-0E9C93EC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Ferric Reducing Ability of Plasma (FRAP)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633CA-762F-4EC2-97AF-3C991CE9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pektrofotometrick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á 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metoda</a:t>
            </a:r>
          </a:p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GB" sz="2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yužívá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redukčního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potenciálu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antioxidačních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látek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působení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tripyridyltriazin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železitý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FeIII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-TPTZ),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který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za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nízkého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pH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redukován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svou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železnatou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formu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FeII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spolu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tvorbou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intenzivního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modrého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zbarvení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Změna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absorbance po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přidání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vzorku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měřena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593 nm 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výsledky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jsou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následně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porovnávány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proti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změně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absorbance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standardního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železnaté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formy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TPTZ</a:t>
            </a: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Jedna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jednotka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FRAP je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definovaná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jako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redukce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 mol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FeIII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FeII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2491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FA7EE-8C84-48C4-A94B-E616B301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Total Radical-trapping Antioxidant Parameter (TRAP)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FA2DC1-36C1-468A-9F32-00F6CA41E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844824"/>
            <a:ext cx="6952816" cy="440357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uminometrick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á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metod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  <a:p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založen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termální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dekompozici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látky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ABAP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která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37 °C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produkuje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stálou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hladinu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peroxylového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radikálu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&gt;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odstra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ňování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peroxylových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radikálů antioxidanty ve vzorku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&gt; po v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yčerpání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antioxidantů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oxidace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luminolu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 &gt;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skokový nárůst signálu</a:t>
            </a: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hodnocení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používají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různé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koncentrace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Troloxu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standard)</a:t>
            </a:r>
          </a:p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Hodnotí se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čas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potřebný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k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dosažení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nejvyššího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bodu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křivky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píku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3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D740478-3D56-4910-9617-A5B654E3B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0601" r="22438" b="24800"/>
          <a:stretch/>
        </p:blipFill>
        <p:spPr>
          <a:xfrm>
            <a:off x="1115615" y="1052736"/>
            <a:ext cx="791718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0D68EE3-7DFC-45E1-9291-17F16A39D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22001" r="28738" b="30400"/>
          <a:stretch/>
        </p:blipFill>
        <p:spPr>
          <a:xfrm>
            <a:off x="1115616" y="908720"/>
            <a:ext cx="7954996" cy="51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6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7406640" cy="2484276"/>
          </a:xfrm>
        </p:spPr>
        <p:txBody>
          <a:bodyPr>
            <a:normAutofit/>
          </a:bodyPr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VI.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Úloha – Stanovení antioxidační kapacity metodou ORAC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9071B-63BB-455B-8693-7B9CF4D2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304800"/>
            <a:ext cx="7498080" cy="1143000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Princip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9A9990-5658-4838-A1A3-F5B2D3B79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Fluorescenční metoda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Měření vychytávání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peroxylového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radikálu antioxidanty obsaženými ve vzorku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ABAP – produkuje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peroxylové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radikály při 37°C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Fluorescein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peroxylové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radikály neodstraněné antioxidanty oxidují fluorescenční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próbu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úbytek signálu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Trolox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antioxidant, standard (1 molekula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Troloxu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vychytává 2 molekuly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peroxylového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radikálu)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9330E3-9BE9-4D6E-B1C5-FAFF7672A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2000" r="19288" b="16401"/>
          <a:stretch/>
        </p:blipFill>
        <p:spPr>
          <a:xfrm>
            <a:off x="4823520" y="4356669"/>
            <a:ext cx="4320480" cy="25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30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2532</TotalTime>
  <Words>811</Words>
  <Application>Microsoft Office PowerPoint</Application>
  <PresentationFormat>Předvádění na obrazovce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Verdana</vt:lpstr>
      <vt:lpstr>Wingdings 2</vt:lpstr>
      <vt:lpstr>Solstice</vt:lpstr>
      <vt:lpstr>Metody stanovení antioxidantů</vt:lpstr>
      <vt:lpstr>Antioxidanty</vt:lpstr>
      <vt:lpstr>Trolox Equivalent Antioxidant Capacity (TEAC) </vt:lpstr>
      <vt:lpstr>Ferric Reducing Ability of Plasma (FRAP) </vt:lpstr>
      <vt:lpstr>Total Radical-trapping Antioxidant Parameter (TRAP) </vt:lpstr>
      <vt:lpstr>Prezentace aplikace PowerPoint</vt:lpstr>
      <vt:lpstr>Prezentace aplikace PowerPoint</vt:lpstr>
      <vt:lpstr>VI. Úloha – Stanovení antioxidační kapacity metodou ORAC</vt:lpstr>
      <vt:lpstr>Princip</vt:lpstr>
      <vt:lpstr>Chemikálie a roztoky</vt:lpstr>
      <vt:lpstr>Postup</vt:lpstr>
      <vt:lpstr>Postup</vt:lpstr>
      <vt:lpstr>Postup</vt:lpstr>
      <vt:lpstr>Postup</vt:lpstr>
      <vt:lpstr>Postup</vt:lpstr>
      <vt:lpstr>Hodnocení a výstup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Jančina nová prezentace</dc:title>
  <dc:creator>Kaktuska</dc:creator>
  <cp:lastModifiedBy>Jana Hurychova</cp:lastModifiedBy>
  <cp:revision>113</cp:revision>
  <dcterms:created xsi:type="dcterms:W3CDTF">2019-02-21T12:39:46Z</dcterms:created>
  <dcterms:modified xsi:type="dcterms:W3CDTF">2021-05-12T13:28:14Z</dcterms:modified>
</cp:coreProperties>
</file>