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0" r:id="rId3"/>
    <p:sldId id="263" r:id="rId4"/>
    <p:sldId id="274" r:id="rId5"/>
    <p:sldId id="284" r:id="rId6"/>
    <p:sldId id="265" r:id="rId7"/>
    <p:sldId id="281" r:id="rId8"/>
    <p:sldId id="285" r:id="rId9"/>
    <p:sldId id="283" r:id="rId10"/>
    <p:sldId id="28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37E5-8DB1-4438-BB5B-3162A2C0E9E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68030-07AC-4C32-A467-552F2EEC8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36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844824"/>
            <a:ext cx="7406640" cy="1472184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Metody sledování imunity bezobratlých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5877272"/>
            <a:ext cx="5011648" cy="642832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Bi5220c Imunologie - cvičení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A59E1-75E8-4BA9-8AFA-B16F64C81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endParaRPr lang="en-GB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5882F-EBC6-41FA-997D-E82D4BD45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1628800"/>
            <a:ext cx="7344816" cy="48776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raf závislosti absorbance na čase 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ontrola</a:t>
            </a:r>
          </a:p>
          <a:p>
            <a:pPr lvl="1" algn="just"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spontánně aktivovaná PO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zymosanem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aktivovaná PO</a:t>
            </a:r>
          </a:p>
          <a:p>
            <a:pPr lvl="1" algn="just"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celková PO</a:t>
            </a:r>
          </a:p>
          <a:p>
            <a:pPr lvl="1" algn="just">
              <a:spcBef>
                <a:spcPts val="0"/>
              </a:spcBef>
            </a:pP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Tabulka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74C13F-9662-4229-80EA-30D9653E42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29000" r="22438" b="47200"/>
          <a:stretch/>
        </p:blipFill>
        <p:spPr>
          <a:xfrm>
            <a:off x="1043608" y="4005064"/>
            <a:ext cx="7969871" cy="179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3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2F63B-504C-47F3-BF12-6C6E3A36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Imunita bezobratlých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5233-CAE9-4FD0-99A1-515B8B268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immune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priming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Vrozená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inátní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imunita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Rychlá, nespecifická</a:t>
            </a:r>
          </a:p>
          <a:p>
            <a:pPr>
              <a:spcAft>
                <a:spcPts val="600"/>
              </a:spcAft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Buněčná – fagocytóza,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nodulace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enkapsulace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Humorální – AMP, PO, koagulace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Signální dráhy -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Toll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Imd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JAK/STAT</a:t>
            </a:r>
          </a:p>
        </p:txBody>
      </p:sp>
    </p:spTree>
    <p:extLst>
      <p:ext uri="{BB962C8B-B14F-4D97-AF65-F5344CB8AC3E}">
        <p14:creationId xmlns:p14="http://schemas.microsoft.com/office/powerpoint/2010/main" val="380459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772816"/>
            <a:ext cx="7406640" cy="2484276"/>
          </a:xfrm>
        </p:spPr>
        <p:txBody>
          <a:bodyPr>
            <a:normAutofit/>
          </a:bodyPr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IX.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Úloha – Stanovení aktivity enzymu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fenoloxidázy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9071B-63BB-455B-8693-7B9CF4D26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89195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Princip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A9990-5658-4838-A1A3-F5B2D3B79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556792"/>
            <a:ext cx="7384864" cy="4996408"/>
          </a:xfrm>
        </p:spPr>
        <p:txBody>
          <a:bodyPr>
            <a:normAutofit/>
          </a:bodyPr>
          <a:lstStyle/>
          <a:p>
            <a:r>
              <a:rPr lang="cs-CZ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Fenoloxidáza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(PO)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přítomna v hemolymfě a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hemocytech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profenoloxidáza</a:t>
            </a:r>
            <a:r>
              <a:rPr lang="cs-CZ" sz="20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ktivace - např. lipopolysacharid nebo 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zymosan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Metanol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mění konformaci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profenoloxidázy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uvolňuje aktivní místo enzymu pro vstup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substrátu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ubstráty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fenoloxidázy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tyrozin a další fenolické látky (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DOPA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), které jsou přeměňovány až na pigment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melanin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enylthiomočovina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PTU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využívána pro inhibici melanizace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Stanovení PO spočívá ve sledování přeměny substrátového roztoku na barevné produkty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ěříme spektrofotometricky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(tmavnutí vzorku je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přímo úměrné aktivitě PO)</a:t>
            </a:r>
            <a:endParaRPr lang="cs-CZ" sz="2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3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5DC10-5189-47B4-82FF-6BECB4CB8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Chemikálie a roztoky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68425A-461C-48DF-A2AE-3451E92BF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268760"/>
            <a:ext cx="6448760" cy="3265847"/>
          </a:xfrm>
        </p:spPr>
        <p:txBody>
          <a:bodyPr>
            <a:no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fosfátový pufr (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PBS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10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pH 7,0)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substrátový roztok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(3,4-dihydroxyfenylalanin; 3 mg/ml fosfátového pufru)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roztok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fenylthiomočoviny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ve fosfátovém pufru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suspenze 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zymosanu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koncentraci 5 mg/ml fosfátového pufru </a:t>
            </a: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etanol</a:t>
            </a:r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Vzorek - 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hemolymfa hmyzu (</a:t>
            </a:r>
            <a:r>
              <a:rPr lang="it-IT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Galleria mellonella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B55206F-108E-42F8-8E53-CAEEE10EC22C}"/>
              </a:ext>
            </a:extLst>
          </p:cNvPr>
          <p:cNvSpPr txBox="1">
            <a:spLocks/>
          </p:cNvSpPr>
          <p:nvPr/>
        </p:nvSpPr>
        <p:spPr>
          <a:xfrm>
            <a:off x="1435608" y="4509120"/>
            <a:ext cx="7498080" cy="86409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Přístroje a pomůcky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6E26858A-60AD-485E-BBB0-E051BD0BAA9E}"/>
              </a:ext>
            </a:extLst>
          </p:cNvPr>
          <p:cNvSpPr txBox="1">
            <a:spLocks/>
          </p:cNvSpPr>
          <p:nvPr/>
        </p:nvSpPr>
        <p:spPr>
          <a:xfrm>
            <a:off x="1435608" y="5531222"/>
            <a:ext cx="7498080" cy="121014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96-jamkové mikrotitrační destičky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spektrofotometr </a:t>
            </a:r>
            <a:endParaRPr lang="en-GB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68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6C45B-05E4-446B-B840-D6C4A81E7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4377D-5504-408F-9940-1F4569FA3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584" y="1556792"/>
            <a:ext cx="7312856" cy="5040560"/>
          </a:xfrm>
        </p:spPr>
        <p:txBody>
          <a:bodyPr>
            <a:normAutofit/>
          </a:bodyPr>
          <a:lstStyle/>
          <a:p>
            <a:pPr marL="425196" indent="-342900">
              <a:buFont typeface="+mj-lt"/>
              <a:buAutoNum type="arabicPeriod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Ve zkumavce si připravíme směs hemolymfy s fosfátovým pufrem (ředění hemolymfy 1:10): </a:t>
            </a:r>
          </a:p>
          <a:p>
            <a:pPr lvl="1"/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20 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hemolymfy + 180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pufru → mírně promícháme otočením zkumavky </a:t>
            </a:r>
          </a:p>
          <a:p>
            <a:pPr lvl="1"/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 40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ředěné hemolymfy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napipetujeme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třech jamek (A-C) na mikrotitrační destičce.</a:t>
            </a:r>
          </a:p>
          <a:p>
            <a:pPr marL="425196" indent="-342900">
              <a:buFont typeface="+mj-lt"/>
              <a:buAutoNum type="arabicPeriod"/>
            </a:pP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Dalších 40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směsi hemolymfa-pufr přeneseme do nové zkumavky, ve které máme připraveno 40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metanolu. Směs důkladně promícháme a 10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z ní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napipetujeme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čtvrté jamky (D) na mikrotitrační destičce. </a:t>
            </a:r>
          </a:p>
        </p:txBody>
      </p:sp>
    </p:spTree>
    <p:extLst>
      <p:ext uri="{BB962C8B-B14F-4D97-AF65-F5344CB8AC3E}">
        <p14:creationId xmlns:p14="http://schemas.microsoft.com/office/powerpoint/2010/main" val="41992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BC5973-95F5-4335-A215-158B89C81D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62" t="20601" r="24800" b="20601"/>
          <a:stretch/>
        </p:blipFill>
        <p:spPr>
          <a:xfrm>
            <a:off x="1619672" y="2781720"/>
            <a:ext cx="6696744" cy="4076279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5D1D42E-AB94-457F-B408-81DEA31ADC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3" t="41600" r="31100" b="37401"/>
          <a:stretch/>
        </p:blipFill>
        <p:spPr>
          <a:xfrm>
            <a:off x="1187624" y="1111921"/>
            <a:ext cx="7772060" cy="159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8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A22E653-6A9F-4019-959A-A1245F33A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484784"/>
            <a:ext cx="7498080" cy="4968552"/>
          </a:xfrm>
        </p:spPr>
        <p:txBody>
          <a:bodyPr>
            <a:normAutofit/>
          </a:bodyPr>
          <a:lstStyle/>
          <a:p>
            <a:pPr marL="425196" indent="-342900">
              <a:buFont typeface="+mj-lt"/>
              <a:buAutoNum type="arabicPeriod" startAt="5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Těsně před měřením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přidáme ke vzorkům roztok DOPA: do jamek A-C pipetujeme 150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DOPA a do jamky D 190 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DOPA, tak aby výsledný objem ve všech jamkách byl 200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l. </a:t>
            </a:r>
          </a:p>
          <a:p>
            <a:pPr marL="425196" indent="-342900">
              <a:buFont typeface="+mj-lt"/>
              <a:buAutoNum type="arabicPeriod" startAt="5"/>
            </a:pP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5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pětiminutových intervalech měříme absorbanci vzorků při 492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nm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po dobu 30 min. </a:t>
            </a:r>
          </a:p>
          <a:p>
            <a:pPr marL="539496" indent="-457200">
              <a:buFont typeface="+mj-lt"/>
              <a:buAutoNum type="arabicPeriod" startAt="4"/>
            </a:pP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90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A59E1-75E8-4BA9-8AFA-B16F64C81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endParaRPr lang="en-GB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E72968B-9901-44E3-B2AD-B3A803EB9B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00" t="19201" r="20075" b="6601"/>
          <a:stretch/>
        </p:blipFill>
        <p:spPr>
          <a:xfrm>
            <a:off x="1146416" y="1268760"/>
            <a:ext cx="7818072" cy="508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04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3590</TotalTime>
  <Words>354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Verdana</vt:lpstr>
      <vt:lpstr>Wingdings 2</vt:lpstr>
      <vt:lpstr>Solstice</vt:lpstr>
      <vt:lpstr>Metody sledování imunity bezobratlých</vt:lpstr>
      <vt:lpstr>Imunita bezobratlých</vt:lpstr>
      <vt:lpstr>IX. Úloha – Stanovení aktivity enzymu fenoloxidázy</vt:lpstr>
      <vt:lpstr>Princip</vt:lpstr>
      <vt:lpstr>Chemikálie a roztoky</vt:lpstr>
      <vt:lpstr>Postup</vt:lpstr>
      <vt:lpstr>Postup</vt:lpstr>
      <vt:lpstr>Postup</vt:lpstr>
      <vt:lpstr>Výstup</vt:lpstr>
      <vt:lpstr>Výstup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Jančina nová prezentace</dc:title>
  <dc:creator>Kaktuska</dc:creator>
  <cp:lastModifiedBy>Jana Hurychova</cp:lastModifiedBy>
  <cp:revision>155</cp:revision>
  <dcterms:created xsi:type="dcterms:W3CDTF">2019-02-21T12:39:46Z</dcterms:created>
  <dcterms:modified xsi:type="dcterms:W3CDTF">2021-05-12T13:28:53Z</dcterms:modified>
</cp:coreProperties>
</file>