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1" r:id="rId5"/>
    <p:sldId id="272" r:id="rId6"/>
    <p:sldId id="273" r:id="rId7"/>
    <p:sldId id="274" r:id="rId8"/>
    <p:sldId id="264" r:id="rId9"/>
    <p:sldId id="265" r:id="rId10"/>
    <p:sldId id="266" r:id="rId11"/>
    <p:sldId id="267" r:id="rId12"/>
    <p:sldId id="268" r:id="rId13"/>
    <p:sldId id="269" r:id="rId14"/>
    <p:sldId id="257" r:id="rId15"/>
    <p:sldId id="259" r:id="rId16"/>
    <p:sldId id="260" r:id="rId17"/>
    <p:sldId id="261" r:id="rId18"/>
    <p:sldId id="262" r:id="rId19"/>
    <p:sldId id="263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88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93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817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0DBBA0C-44A6-453B-BF0B-F7052EAA2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67219F1C-CEE6-4F15-8FC0-F2AACEDBE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2535528-2C40-475F-85A5-9391C0672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EC87F75-9AF7-4A49-8B6A-5C0619B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B9D339-C348-4A1B-B256-2366C530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6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93FDB1-92DB-41E1-BF8C-09D611F1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2660E4C-AC46-4D42-BD36-E06F95269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8C7B50D-91FA-432B-B502-C7EF80F3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C01C1B3-A3DA-4891-B6ED-09271C8C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1A97065-7F43-4E90-BCF3-BCFB2EDA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66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48AECC-472E-4C15-8DC9-A547BB0B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703E6ED-E73B-446C-B4D1-4A3A3662D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AB8845B-C60E-4306-97F6-C07412BA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CBD7FAB-B05A-46B1-8ED3-23F978A3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BA7EBDE-AEB4-45BC-A486-64F2F99F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63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0FE899B-4DB0-4387-8112-FDB98384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25A5338-9033-4459-A9F3-32C2364A9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F8EFDDBC-77DC-4592-82DC-5F1B45FA4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F9F4EAFA-EF89-420A-89B4-F79FD44AB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C514DE4-9022-4635-BA00-9923BC9E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491109CB-3E9D-4666-BA64-B79A6E30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20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4A9E7B1-E21B-421A-A471-04AC34F7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A16C606-3EE0-4585-BBDD-1D58E848E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932B9C84-4D3D-43B8-970F-1A39E5E5A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D3C8A1C0-9BA2-4996-9434-B204813D4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46908F3C-933F-4A8A-8C69-DBB7EEDB2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B77BEABA-2F3C-4BF5-B4A1-FFA52326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AA6D8966-1ECE-4F8F-A6B3-19D3FED6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540A6E8A-F307-4ACA-9EC7-E5CAFEE3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65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CAF28B-C6FE-423E-AAC4-2585E555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BE2144C-740B-49E1-AF79-9C999DE38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94C414FF-AAFE-4206-B059-11684DE9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1E23B79E-0B78-48CA-8137-1F287D36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9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893016DB-C94B-4A84-8390-2D575C75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20A2DA28-4721-4729-9E60-479957E1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A4D95B7-828B-46F8-8C91-72E39709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8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925B2F0-9621-4315-A97E-91D2687E7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EA0FDB1-A91D-4749-A518-35C76DF23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A1046148-FCB1-4CCD-B7F1-703220221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C7F4195-4F12-4801-B4E7-F61BA55D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6DB81D0-BB7D-497A-8EA9-84F8FB26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403B5B5-B4E8-43B9-9133-6F93F15C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6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74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5A348B-B8DA-4E9E-B254-97D8366A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023468F0-FBBB-49D1-9001-B6EA1A4A9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3AF7F58E-62CC-4B6A-A274-11741C28D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A8D328D-3DE9-4D67-9339-04F74229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A6F6C7B-D6C3-4CB7-88F3-510B2395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3058D43-0017-45AF-8CB6-6841314D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00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5F014B-C8ED-47A1-B1D0-F817DB48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BF5FA5F1-CAC3-48E0-9C88-6EA4D355C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3AF5871-371A-40E3-B2DE-D31934D9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744D3DE-2ED0-49B1-A6D9-25509EAA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6D33241-9A54-48ED-8AA4-94C25D71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79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8D06C87E-85CD-49AE-8EBD-E6EF7DF3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AA3E0F3E-DCD7-4853-989B-92D8F5A41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D0AC0CC-3CFC-498C-B1DD-43F3D526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C840217D-83F1-4B49-BF53-D98732C8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7201A77-B5E3-498E-8F84-3845CC5B0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FCB2E-5EE4-4E5F-AA3D-2BBE058A689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57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F9F97-5B81-4418-81BE-BD67FBCC3C7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97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0DC82E-999A-4E2D-A5F7-F83F323F123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52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4C64A-3CC4-4735-9276-BD385AFC231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98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34DBE-8CA1-4A28-8BF4-E7DF48B6F9F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60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A0F60-587D-4480-856A-E9782885D0C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75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61790-52EA-4362-8557-079F383D702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51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326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50DEB-256D-4EBD-AA60-C925B7B72F4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31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5C428-F8FC-41B1-B467-691635E405D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1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61E58-2F93-4A22-ACA5-796933575FD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87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81E3A-1BC9-416D-B2BD-25B6D485A79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31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80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63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53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144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773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9E483-53AB-44A2-8965-C95CF2E8D1CB}" type="datetimeFigureOut">
              <a:rPr lang="cs-CZ" smtClean="0"/>
              <a:t>16.03.2021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29525-82AB-408A-9363-4C08C4FA9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54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9FD0179D-87FE-4206-BA32-08DEFF27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C81EC8-3D35-4565-B1A9-690D39633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046D8AE-9FC6-41A1-886F-ACF3C02B7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77E2E-1187-4B2C-B5B9-944832B23C3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16.03.2021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5B5F60D-5D43-4E2F-B97D-0EC2EC9BC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9AECED3-AA11-4C25-953A-7C379C9BF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1CC1-11B9-42F4-8721-88BA27B113C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6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EFAD7D-05F3-4328-ABA3-A4F439FA72AF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7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Krevní buňky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A. Žákovská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485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84D6615F-D12E-4878-891D-2572281B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6" y="1522297"/>
            <a:ext cx="4381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96D5811-0E34-4971-A8C5-45A39275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440" y="1520138"/>
            <a:ext cx="4383404" cy="292633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AF19F02F-4877-473B-9B69-71F140262F91}"/>
              </a:ext>
            </a:extLst>
          </p:cNvPr>
          <p:cNvSpPr txBox="1"/>
          <p:nvPr/>
        </p:nvSpPr>
        <p:spPr>
          <a:xfrm>
            <a:off x="4832059" y="604007"/>
            <a:ext cx="2389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prstClr val="black"/>
                </a:solidFill>
              </a:rPr>
              <a:t>Paraziti v krvi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11D05674-B535-4E6B-8C00-6BBC9C0B59AE}"/>
              </a:ext>
            </a:extLst>
          </p:cNvPr>
          <p:cNvSpPr txBox="1"/>
          <p:nvPr/>
        </p:nvSpPr>
        <p:spPr>
          <a:xfrm>
            <a:off x="2080470" y="4848837"/>
            <a:ext cx="2256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Kvasinky (</a:t>
            </a:r>
            <a:r>
              <a:rPr lang="cs-CZ" i="1" dirty="0">
                <a:solidFill>
                  <a:prstClr val="black"/>
                </a:solidFill>
              </a:rPr>
              <a:t>Candida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sp</a:t>
            </a:r>
            <a:r>
              <a:rPr lang="cs-CZ" dirty="0">
                <a:solidFill>
                  <a:prstClr val="black"/>
                </a:solidFill>
              </a:rPr>
              <a:t>.)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C4B2E63-29B7-423C-9860-2042CF52BF99}"/>
              </a:ext>
            </a:extLst>
          </p:cNvPr>
          <p:cNvSpPr txBox="1"/>
          <p:nvPr/>
        </p:nvSpPr>
        <p:spPr>
          <a:xfrm>
            <a:off x="7221816" y="4974672"/>
            <a:ext cx="191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solidFill>
                  <a:prstClr val="black"/>
                </a:solidFill>
              </a:rPr>
              <a:t>Toxoplasma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>
                <a:solidFill>
                  <a:prstClr val="black"/>
                </a:solidFill>
              </a:rPr>
              <a:t>gondii</a:t>
            </a:r>
            <a:endParaRPr lang="cs-CZ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4762F97-1323-4CB0-B677-16C55BE77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588" y="2828041"/>
            <a:ext cx="6944412" cy="681922"/>
          </a:xfrm>
        </p:spPr>
        <p:txBody>
          <a:bodyPr>
            <a:normAutofit/>
          </a:bodyPr>
          <a:lstStyle/>
          <a:p>
            <a:r>
              <a:rPr lang="cs-CZ" sz="3600" dirty="0"/>
              <a:t>Zdroje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2B6B14A2-4D09-4F30-91E6-B544E6A22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1800" dirty="0"/>
              <a:t>http://www.hematologyatlas.com/				lidské vzork+ patologie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3702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eozinofil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7"/>
            <a:ext cx="6798333" cy="50775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487" y="2237014"/>
            <a:ext cx="5380525" cy="40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2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neutrofil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6917871" cy="51667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090" y="2050493"/>
            <a:ext cx="5048560" cy="37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2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Lymfocyt a monocyt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6940571" cy="51920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33" y="2547257"/>
            <a:ext cx="5107679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6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monocyt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6866164" cy="51281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565" y="2367643"/>
            <a:ext cx="5325955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24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bazofil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90688"/>
            <a:ext cx="6831155" cy="511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11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Tyčka (nezralý </a:t>
            </a:r>
            <a:r>
              <a:rPr lang="cs-CZ" dirty="0" err="1" smtClean="0"/>
              <a:t>neutrofil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4244"/>
            <a:ext cx="6769121" cy="50637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41804" y="2310493"/>
            <a:ext cx="5227731" cy="391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3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4000" y="6308726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3000" b="1" dirty="0" smtClean="0">
                <a:solidFill>
                  <a:srgbClr val="000000"/>
                </a:solidFill>
              </a:rPr>
              <a:t>Krevní </a:t>
            </a:r>
            <a:r>
              <a:rPr lang="cs-CZ" altLang="cs-CZ" sz="3000" b="1" dirty="0">
                <a:solidFill>
                  <a:srgbClr val="000000"/>
                </a:solidFill>
              </a:rPr>
              <a:t>roztěr ryby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11465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0" y="594995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3000" b="1" dirty="0" smtClean="0">
                <a:solidFill>
                  <a:srgbClr val="000000"/>
                </a:solidFill>
              </a:rPr>
              <a:t>Krevní </a:t>
            </a:r>
            <a:r>
              <a:rPr lang="cs-CZ" altLang="cs-CZ" sz="3000" b="1" dirty="0">
                <a:solidFill>
                  <a:srgbClr val="000000"/>
                </a:solidFill>
              </a:rPr>
              <a:t>roztěr žáby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27096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0" y="5734051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3000" b="1" dirty="0" smtClean="0">
                <a:solidFill>
                  <a:srgbClr val="000000"/>
                </a:solidFill>
              </a:rPr>
              <a:t>Krevní </a:t>
            </a:r>
            <a:r>
              <a:rPr lang="cs-CZ" altLang="cs-CZ" sz="3000" b="1" dirty="0">
                <a:solidFill>
                  <a:srgbClr val="000000"/>
                </a:solidFill>
              </a:rPr>
              <a:t>roztěr ptáka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26797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24000" y="5589589"/>
            <a:ext cx="91440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3000" b="1" dirty="0" smtClean="0">
                <a:solidFill>
                  <a:srgbClr val="000000"/>
                </a:solidFill>
              </a:rPr>
              <a:t>Krevní </a:t>
            </a:r>
            <a:r>
              <a:rPr lang="cs-CZ" altLang="cs-CZ" sz="3000" b="1" dirty="0">
                <a:solidFill>
                  <a:srgbClr val="000000"/>
                </a:solidFill>
              </a:rPr>
              <a:t>roztěr savce – lidská krev                 (zdroj: Internet)</a:t>
            </a:r>
          </a:p>
        </p:txBody>
      </p:sp>
    </p:spTree>
    <p:extLst>
      <p:ext uri="{BB962C8B-B14F-4D97-AF65-F5344CB8AC3E}">
        <p14:creationId xmlns:p14="http://schemas.microsoft.com/office/powerpoint/2010/main" val="405538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89A5BA-987E-4B23-80F6-CF9861E89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Heterofil</a:t>
            </a:r>
            <a:r>
              <a:rPr lang="cs-CZ" sz="3200" dirty="0"/>
              <a:t> u ptáků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DD4852E-FCD6-45C7-B6E3-8984CDDAF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45" y="2606607"/>
            <a:ext cx="4876800" cy="34480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53AE417-7483-4783-B7B7-268F4F48A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655" y="2606607"/>
            <a:ext cx="48768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0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09F527-3F39-41F5-945D-37519CC0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Leukemické buňky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F105F07-6446-4B42-9ECC-E43DAA05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8" y="2055303"/>
            <a:ext cx="3972358" cy="26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361792EC-B825-41BC-95C3-DD626F452134}"/>
              </a:ext>
            </a:extLst>
          </p:cNvPr>
          <p:cNvSpPr/>
          <p:nvPr/>
        </p:nvSpPr>
        <p:spPr>
          <a:xfrm>
            <a:off x="307571" y="4919591"/>
            <a:ext cx="3568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prstClr val="black"/>
                </a:solidFill>
              </a:rPr>
              <a:t>Akutní lymfatická leukemie ALL-L3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DDA52AF-DF50-4491-8E70-B529C901A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96" y="2088525"/>
            <a:ext cx="3891067" cy="25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2858D1F0-2A60-49D0-8611-8AC00900C155}"/>
              </a:ext>
            </a:extLst>
          </p:cNvPr>
          <p:cNvSpPr/>
          <p:nvPr/>
        </p:nvSpPr>
        <p:spPr>
          <a:xfrm>
            <a:off x="9211112" y="4873424"/>
            <a:ext cx="2226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Akutní myeloidní leukemie AML-M2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C420C28D-101A-4BC5-9E9C-386E4EE28EA9}"/>
              </a:ext>
            </a:extLst>
          </p:cNvPr>
          <p:cNvSpPr/>
          <p:nvPr/>
        </p:nvSpPr>
        <p:spPr>
          <a:xfrm>
            <a:off x="4604445" y="4873424"/>
            <a:ext cx="3373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Akutní lymfatická leukemie ALL-L2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0992230B-E8C1-4CFF-B932-D8E57717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639" y="2193491"/>
            <a:ext cx="3558243" cy="237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71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D5D8C00-5A9B-47F8-83B3-E0D9CF67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Leukemické buňky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0BD9F90-4E3C-4069-93A9-D9EFC0345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8" y="2126521"/>
            <a:ext cx="4359485" cy="27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97986450-7915-4795-BC5E-0467F6262725}"/>
              </a:ext>
            </a:extLst>
          </p:cNvPr>
          <p:cNvSpPr txBox="1"/>
          <p:nvPr/>
        </p:nvSpPr>
        <p:spPr>
          <a:xfrm>
            <a:off x="755780" y="5579706"/>
            <a:ext cx="352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Akutní myeloidní leukemie AML M3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89C8C49D-D051-47A6-92B8-16CB44F2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45" y="2126522"/>
            <a:ext cx="4359485" cy="290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8F546F5D-F2BB-48C0-AB68-51AEC77C03B4}"/>
              </a:ext>
            </a:extLst>
          </p:cNvPr>
          <p:cNvSpPr/>
          <p:nvPr/>
        </p:nvSpPr>
        <p:spPr>
          <a:xfrm>
            <a:off x="6469441" y="5468680"/>
            <a:ext cx="2578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Vlasaté buňky - leukemie </a:t>
            </a:r>
          </a:p>
        </p:txBody>
      </p:sp>
    </p:spTree>
    <p:extLst>
      <p:ext uri="{BB962C8B-B14F-4D97-AF65-F5344CB8AC3E}">
        <p14:creationId xmlns:p14="http://schemas.microsoft.com/office/powerpoint/2010/main" val="139522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AF66CC9-1551-463C-9F40-7F41A4110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13" y="2072232"/>
            <a:ext cx="4377307" cy="292023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5120D143-04CE-4D93-8AF7-9741686B86DC}"/>
              </a:ext>
            </a:extLst>
          </p:cNvPr>
          <p:cNvSpPr txBox="1"/>
          <p:nvPr/>
        </p:nvSpPr>
        <p:spPr>
          <a:xfrm>
            <a:off x="3020037" y="1090569"/>
            <a:ext cx="2660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prstClr val="black"/>
                </a:solidFill>
              </a:rPr>
              <a:t>Paraziti v krvi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89E8568A-2A90-4593-A7C7-2D6D58FDCE22}"/>
              </a:ext>
            </a:extLst>
          </p:cNvPr>
          <p:cNvSpPr txBox="1"/>
          <p:nvPr/>
        </p:nvSpPr>
        <p:spPr>
          <a:xfrm>
            <a:off x="1015068" y="5478011"/>
            <a:ext cx="240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solidFill>
                  <a:prstClr val="black"/>
                </a:solidFill>
              </a:rPr>
              <a:t>Trypanosoma </a:t>
            </a:r>
            <a:r>
              <a:rPr lang="cs-CZ" i="1" dirty="0" err="1">
                <a:solidFill>
                  <a:prstClr val="black"/>
                </a:solidFill>
              </a:rPr>
              <a:t>gambiens</a:t>
            </a:r>
            <a:endParaRPr lang="cs-CZ" i="1" dirty="0">
              <a:solidFill>
                <a:prstClr val="black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B870740F-6EBC-4DF8-A783-811879B15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777" y="2072231"/>
            <a:ext cx="5714878" cy="322506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7F2E0616-12F7-4546-9772-5DDCDDED8836}"/>
              </a:ext>
            </a:extLst>
          </p:cNvPr>
          <p:cNvSpPr/>
          <p:nvPr/>
        </p:nvSpPr>
        <p:spPr>
          <a:xfrm>
            <a:off x="6096000" y="5632625"/>
            <a:ext cx="4257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solidFill>
                  <a:prstClr val="black"/>
                </a:solidFill>
              </a:rPr>
              <a:t>Trypanosoma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sp</a:t>
            </a:r>
            <a:r>
              <a:rPr lang="cs-CZ" dirty="0">
                <a:solidFill>
                  <a:prstClr val="black"/>
                </a:solidFill>
              </a:rPr>
              <a:t>. (z ptačího druhu) v klíštěti</a:t>
            </a:r>
          </a:p>
        </p:txBody>
      </p:sp>
    </p:spTree>
    <p:extLst>
      <p:ext uri="{BB962C8B-B14F-4D97-AF65-F5344CB8AC3E}">
        <p14:creationId xmlns:p14="http://schemas.microsoft.com/office/powerpoint/2010/main" val="21788076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110</Words>
  <Application>Microsoft Office PowerPoint</Application>
  <PresentationFormat>Širokoúhlá obrazovka</PresentationFormat>
  <Paragraphs>28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1_Motiv Office</vt:lpstr>
      <vt:lpstr>1_Výchozí návrh</vt:lpstr>
      <vt:lpstr>Krevní buňky</vt:lpstr>
      <vt:lpstr>Prezentace aplikace PowerPoint</vt:lpstr>
      <vt:lpstr>Prezentace aplikace PowerPoint</vt:lpstr>
      <vt:lpstr>Prezentace aplikace PowerPoint</vt:lpstr>
      <vt:lpstr>Prezentace aplikace PowerPoint</vt:lpstr>
      <vt:lpstr>Heterofil u ptáků</vt:lpstr>
      <vt:lpstr>Leukemické buňky</vt:lpstr>
      <vt:lpstr>Leukemické buňky</vt:lpstr>
      <vt:lpstr>Prezentace aplikace PowerPoint</vt:lpstr>
      <vt:lpstr>Prezentace aplikace PowerPoint</vt:lpstr>
      <vt:lpstr>Zdroje</vt:lpstr>
      <vt:lpstr>eozinofil</vt:lpstr>
      <vt:lpstr>neutrofil</vt:lpstr>
      <vt:lpstr>Lymfocyt a monocyt</vt:lpstr>
      <vt:lpstr>monocyt</vt:lpstr>
      <vt:lpstr>bazofil</vt:lpstr>
      <vt:lpstr>Tyčka (nezralý neutrofil)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4</cp:revision>
  <dcterms:created xsi:type="dcterms:W3CDTF">2021-03-13T22:15:19Z</dcterms:created>
  <dcterms:modified xsi:type="dcterms:W3CDTF">2021-03-16T09:53:11Z</dcterms:modified>
</cp:coreProperties>
</file>