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3"/>
  </p:notesMasterIdLst>
  <p:handoutMasterIdLst>
    <p:handoutMasterId r:id="rId64"/>
  </p:handoutMasterIdLst>
  <p:sldIdLst>
    <p:sldId id="618" r:id="rId2"/>
    <p:sldId id="545" r:id="rId3"/>
    <p:sldId id="582" r:id="rId4"/>
    <p:sldId id="509" r:id="rId5"/>
    <p:sldId id="580" r:id="rId6"/>
    <p:sldId id="581" r:id="rId7"/>
    <p:sldId id="619" r:id="rId8"/>
    <p:sldId id="510" r:id="rId9"/>
    <p:sldId id="511" r:id="rId10"/>
    <p:sldId id="512" r:id="rId11"/>
    <p:sldId id="513" r:id="rId12"/>
    <p:sldId id="584" r:id="rId13"/>
    <p:sldId id="587" r:id="rId14"/>
    <p:sldId id="592" r:id="rId15"/>
    <p:sldId id="588" r:id="rId16"/>
    <p:sldId id="585" r:id="rId17"/>
    <p:sldId id="586" r:id="rId18"/>
    <p:sldId id="515" r:id="rId19"/>
    <p:sldId id="516" r:id="rId20"/>
    <p:sldId id="614" r:id="rId21"/>
    <p:sldId id="517" r:id="rId22"/>
    <p:sldId id="615" r:id="rId23"/>
    <p:sldId id="518" r:id="rId24"/>
    <p:sldId id="519" r:id="rId25"/>
    <p:sldId id="589" r:id="rId26"/>
    <p:sldId id="520" r:id="rId27"/>
    <p:sldId id="522" r:id="rId28"/>
    <p:sldId id="521" r:id="rId29"/>
    <p:sldId id="590" r:id="rId30"/>
    <p:sldId id="523" r:id="rId31"/>
    <p:sldId id="591" r:id="rId32"/>
    <p:sldId id="524" r:id="rId33"/>
    <p:sldId id="593" r:id="rId34"/>
    <p:sldId id="571" r:id="rId35"/>
    <p:sldId id="595" r:id="rId36"/>
    <p:sldId id="528" r:id="rId37"/>
    <p:sldId id="529" r:id="rId38"/>
    <p:sldId id="594" r:id="rId39"/>
    <p:sldId id="531" r:id="rId40"/>
    <p:sldId id="532" r:id="rId41"/>
    <p:sldId id="533" r:id="rId42"/>
    <p:sldId id="534" r:id="rId43"/>
    <p:sldId id="596" r:id="rId44"/>
    <p:sldId id="597" r:id="rId45"/>
    <p:sldId id="598" r:id="rId46"/>
    <p:sldId id="600" r:id="rId47"/>
    <p:sldId id="599" r:id="rId48"/>
    <p:sldId id="601" r:id="rId49"/>
    <p:sldId id="609" r:id="rId50"/>
    <p:sldId id="610" r:id="rId51"/>
    <p:sldId id="607" r:id="rId52"/>
    <p:sldId id="602" r:id="rId53"/>
    <p:sldId id="608" r:id="rId54"/>
    <p:sldId id="603" r:id="rId55"/>
    <p:sldId id="604" r:id="rId56"/>
    <p:sldId id="613" r:id="rId57"/>
    <p:sldId id="605" r:id="rId58"/>
    <p:sldId id="606" r:id="rId59"/>
    <p:sldId id="611" r:id="rId60"/>
    <p:sldId id="612" r:id="rId61"/>
    <p:sldId id="433" r:id="rId6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FB0"/>
    <a:srgbClr val="FF0066"/>
    <a:srgbClr val="296EF9"/>
    <a:srgbClr val="000000"/>
    <a:srgbClr val="3F7DF9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9" autoAdjust="0"/>
    <p:restoredTop sz="82392" autoAdjust="0"/>
  </p:normalViewPr>
  <p:slideViewPr>
    <p:cSldViewPr>
      <p:cViewPr varScale="1">
        <p:scale>
          <a:sx n="108" d="100"/>
          <a:sy n="108" d="100"/>
        </p:scale>
        <p:origin x="18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3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1EF9677-1981-41BA-8C9B-34581C8633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159615-7212-46B8-ABEE-DA67763615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10CB0B8-AF15-4325-917B-6A6205A523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6619E180-44BD-433D-A36C-611415248A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30F14FD-50AE-47D2-8D73-8FA75201EF98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8D51B26-F112-445E-8E7B-325F538B41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00D7BB5-B991-452E-B50D-30BF921820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0D179D3-8211-490A-86D8-C3470F30D2A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4BAE4013-7A89-4ADF-9993-2727418E65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6780F4F-CB0C-42A4-A76E-F498F6FFAC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16DB134F-2A5E-42E6-A4DE-16E9F19CF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fld id="{5D14A286-2FA3-4A5F-95D7-FAC54BC1D914}" type="slidenum">
              <a:rPr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158C5551-97A5-40B6-8459-B09FC011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ADE82E82-2DFF-45F1-AC4A-050E9320996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174B4243-8402-40D0-B21B-2FBD0BB8C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61935127-9D7D-4C4B-AF71-39EF8A67B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EEE366C7-C987-41EF-BD10-BE93B98595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05FE552F-9E4D-4A06-8890-3C4B1940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9262B750-A97F-4506-AA9F-8A159A09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F58B32E5-BDCB-49DF-9B81-A89F37CA8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88C95037-E57E-4C6D-B0C0-CD12091E2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1A7AE99A-1E7E-4BFA-A80F-917D17FDBB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D6C62E35-D32E-495C-8694-358371A56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64C7236F-8DC3-4606-9549-BBA402FD3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F1AE6C73-132F-485D-B04C-0B93C3E638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fld id="{BC48CB46-08EA-44AF-B538-144D22265D8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985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A68CDF-D780-4270-A7C4-A4DB14F8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64CEAB-708A-4717-AC25-BF998E2019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4E397695-FF36-45C2-B9BE-FFDB270D741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918E7679-A585-47D5-B066-98B6650D4D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07996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8C7C28B4-C887-4268-BF5A-F7D045A2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F66189-39D6-4CD0-84F4-5EFB3BA9B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BB9DB90D-D57C-4732-A48E-E4F00E0E87D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7569C2-A831-4B9C-8BE7-CE0225C6B9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397829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D326BD9-0318-4E44-9BB3-6CE3C8F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97EBA6-C8F4-410B-BDC8-B7ED420CE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11069DE4-89F7-402F-9A14-7BA448BF9B9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6F639-44B5-48CE-91C0-2A7E445E2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54412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23899F20-2988-4ACE-8815-4D2472CB90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0013D-E1A8-4310-A285-FE764A6B016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2497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AB08D43-0F32-4E35-88D9-9729D95A8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704B-DD8D-4AFA-83F8-F18CA86AACA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733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75A2B90F-C6B6-4C9C-95D4-E083BBA5C3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4D657-A098-410C-9A7E-28549768855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6585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A2BB5F74-CEDA-4438-ADDC-A33C0CE9C3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051D7-9C73-4580-844D-59F6A10950E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3854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783EC612-56F6-4096-9BAF-AAA28BDFBD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E54D0-56B1-4ED9-93A0-7D67FC0B751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36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30403460-F8FF-4324-9D5A-B72D574283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952E0-3352-437C-98E6-245DB8924CB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1704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D88852B2-ED52-41DE-8A99-FCE67D4847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10A61-A647-47AF-BF0D-845986AF7FF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1328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FEEA62DA-15E3-49B6-96F7-8EA3FD4595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0A7A9-6AC7-44E5-BDA8-091FC745103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3237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B1ABEBDE-C21D-4742-9DD3-815497F1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207D243A-2CFD-46AF-A5A7-8CA7819CBE2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26AEBD74-7292-4787-9458-E8F803DA7B9D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40DEB5FD-CE59-404E-8A0F-674F43D4D4F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423A992C-5CCD-4341-9E48-78B7CC8F9C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3F74628B-5DB2-4E7C-B773-A415AE79F788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C7996104-40B5-4ED4-A853-FC71E4D4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807D26F7-957B-4319-8725-1BF5C8F5D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243E6D76-26DE-4814-93F8-5C95AA2B0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9E9E09F2-0DED-4FA6-9029-29C5F5E35D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EDD8629E-788E-4564-8616-C7E1F7FBD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F499B1D5-8804-4B61-9B8B-9943299B5670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AC3E00B5-2551-44DE-BA49-DFA12C01D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557CAD8-2007-4806-A9C9-F73902371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EA43E940-B244-4447-8167-8E6586246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0AB8E568-C55D-4437-8977-26FAA6D6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2" r:id="rId10"/>
    <p:sldLayoutId id="2147484413" r:id="rId11"/>
    <p:sldLayoutId id="2147484414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psu.edu/drussell/Demos/complex/complex.html" TargetMode="External"/><Relationship Id="rId2" Type="http://schemas.openxmlformats.org/officeDocument/2006/relationships/hyperlink" Target="http://www.mysearch.org.uk/website1/html/222.Func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eYRkW8V7Vg" TargetMode="External"/><Relationship Id="rId5" Type="http://schemas.openxmlformats.org/officeDocument/2006/relationships/hyperlink" Target="http://www.khanacademy.org/science/physics/oscillatory-motion/harmonic-motion/v/introduction-to-harmonic-motion" TargetMode="External"/><Relationship Id="rId4" Type="http://schemas.openxmlformats.org/officeDocument/2006/relationships/hyperlink" Target="http://en.wikipedia.org/wiki/Harmoni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73.png"/><Relationship Id="rId4" Type="http://schemas.openxmlformats.org/officeDocument/2006/relationships/oleObject" Target="../embeddings/oleObject1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EAD9-A6CA-4C79-B1D9-1CB53ABF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solidFill>
                  <a:srgbClr val="C00000"/>
                </a:solidFill>
              </a:rPr>
              <a:t>!!! Frekvenční spektrum !!!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D711461-E426-4FF2-81E9-63D0DB2AEC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>
                <a:solidFill>
                  <a:srgbClr val="3F7DF9"/>
                </a:solidFill>
              </a:rPr>
              <a:t>	</a:t>
            </a:r>
            <a:r>
              <a:rPr lang="cs-CZ" altLang="cs-CZ" b="1">
                <a:solidFill>
                  <a:srgbClr val="C00000"/>
                </a:solidFill>
              </a:rPr>
              <a:t>Frekvenční spektrum </a:t>
            </a:r>
            <a:r>
              <a:rPr lang="cs-CZ" altLang="cs-CZ">
                <a:solidFill>
                  <a:schemeClr val="bg2"/>
                </a:solidFill>
              </a:rPr>
              <a:t>signálu je vyjádření rozložení amplitud a počátečních fází jednotlivých harmonických složek, ze kterých se signál skládá, v závislosti na frekvenci. </a:t>
            </a:r>
          </a:p>
          <a:p>
            <a:pPr algn="ctr">
              <a:buFontTx/>
              <a:buNone/>
            </a:pPr>
            <a:endParaRPr lang="cs-CZ" altLang="cs-CZ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chemeClr val="bg2"/>
                </a:solidFill>
              </a:rPr>
              <a:t>! ZAPAMATOVAT!   ! NA VĚKY !</a:t>
            </a:r>
          </a:p>
        </p:txBody>
      </p:sp>
      <p:pic>
        <p:nvPicPr>
          <p:cNvPr id="24580" name="Picture 4" descr="C:\Program Files\Microsoft Office\MEDIA\CAGCAT10\j0299125.wmf">
            <a:extLst>
              <a:ext uri="{FF2B5EF4-FFF2-40B4-BE49-F238E27FC236}">
                <a16:creationId xmlns:a16="http://schemas.microsoft.com/office/drawing/2014/main" id="{B1B584E3-E7EB-4FFD-A89C-4FB94CCF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DFD5AA1-0DA2-41F8-8B2A-49A6809BE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x(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= </a:t>
            </a:r>
            <a:r>
              <a:rPr lang="cs-CZ" altLang="cs-CZ" sz="2400" dirty="0" err="1">
                <a:cs typeface="Arial" charset="0"/>
              </a:rPr>
              <a:t>A.cos</a:t>
            </a:r>
            <a:r>
              <a:rPr lang="cs-CZ" altLang="cs-CZ" sz="2400" dirty="0">
                <a:cs typeface="Arial" charset="0"/>
              </a:rPr>
              <a:t>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+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altLang="cs-CZ" sz="2400" baseline="-25000" dirty="0">
                <a:cs typeface="Arial" charset="0"/>
              </a:rPr>
              <a:t>0</a:t>
            </a:r>
            <a:r>
              <a:rPr lang="cs-CZ" altLang="cs-CZ" sz="2400" dirty="0">
                <a:cs typeface="Arial" charset="0"/>
              </a:rPr>
              <a:t>) =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= A</a:t>
            </a:r>
            <a:r>
              <a:rPr lang="cs-CZ" altLang="cs-CZ" sz="2400" baseline="-25000" dirty="0">
                <a:cs typeface="Arial" charset="0"/>
              </a:rPr>
              <a:t>1</a:t>
            </a:r>
            <a:r>
              <a:rPr lang="cs-CZ" altLang="cs-CZ" sz="2400" dirty="0">
                <a:cs typeface="Arial" charset="0"/>
              </a:rPr>
              <a:t>.cos(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+ A</a:t>
            </a:r>
            <a:r>
              <a:rPr lang="cs-CZ" altLang="cs-CZ" sz="2400" baseline="-25000" dirty="0">
                <a:cs typeface="Arial" charset="0"/>
              </a:rPr>
              <a:t>2</a:t>
            </a:r>
            <a:r>
              <a:rPr lang="cs-CZ" altLang="cs-CZ" sz="2400" dirty="0">
                <a:cs typeface="Arial" charset="0"/>
              </a:rPr>
              <a:t>.sin(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dirty="0" err="1">
                <a:cs typeface="Arial" charset="0"/>
              </a:rPr>
              <a:t>nT</a:t>
            </a:r>
            <a:r>
              <a:rPr lang="cs-CZ" altLang="cs-CZ" sz="2400" baseline="-25000" dirty="0" err="1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</a:rPr>
              <a:t>)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cs typeface="Arial" charset="0"/>
              </a:rPr>
              <a:t>Jak to tak?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cos(α + β) = cosα.cosβ - sinα.sinβ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 err="1"/>
              <a:t>Acos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 +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) = </a:t>
            </a:r>
            <a:r>
              <a:rPr lang="cs-CZ" sz="2000" dirty="0" err="1"/>
              <a:t>A.cos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).cos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- </a:t>
            </a:r>
            <a:r>
              <a:rPr lang="cs-CZ" sz="2000" dirty="0" err="1"/>
              <a:t>A.sin</a:t>
            </a:r>
            <a:r>
              <a:rPr lang="cs-CZ" sz="2000" dirty="0"/>
              <a:t>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).sin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 =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 = </a:t>
            </a:r>
            <a:r>
              <a:rPr lang="cs-CZ" sz="2000" dirty="0" err="1"/>
              <a:t>A.cos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.cos(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 - </a:t>
            </a:r>
            <a:r>
              <a:rPr lang="cs-CZ" sz="2000" dirty="0" err="1"/>
              <a:t>A.sin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sz="2000" baseline="-25000" dirty="0"/>
              <a:t>0</a:t>
            </a:r>
            <a:r>
              <a:rPr lang="cs-CZ" sz="2000" dirty="0"/>
              <a:t>.sin(</a:t>
            </a:r>
            <a:r>
              <a:rPr lang="cs-CZ" sz="2000" dirty="0" err="1"/>
              <a:t>ΩnT</a:t>
            </a:r>
            <a:r>
              <a:rPr lang="cs-CZ" sz="2000" baseline="-25000" dirty="0" err="1"/>
              <a:t>s</a:t>
            </a:r>
            <a:r>
              <a:rPr lang="cs-CZ" sz="2000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2335213" algn="ctr"/>
                <a:tab pos="5024438" algn="ctr"/>
              </a:tabLst>
              <a:defRPr/>
            </a:pPr>
            <a:r>
              <a:rPr lang="cs-CZ" altLang="cs-CZ" sz="1100" dirty="0">
                <a:cs typeface="Arial" charset="0"/>
              </a:rPr>
              <a:t>	</a:t>
            </a:r>
            <a:r>
              <a:rPr lang="cs-CZ" sz="1100" dirty="0">
                <a:sym typeface="Symbol"/>
              </a:rPr>
              <a:t>	</a:t>
            </a:r>
            <a:endParaRPr lang="cs-CZ" sz="1100" dirty="0"/>
          </a:p>
          <a:p>
            <a:pPr marL="0" indent="0">
              <a:buFontTx/>
              <a:buNone/>
              <a:tabLst>
                <a:tab pos="2424113" algn="ctr"/>
                <a:tab pos="5113338" algn="ctr"/>
              </a:tabLst>
              <a:defRPr/>
            </a:pPr>
            <a:r>
              <a:rPr lang="cs-CZ" altLang="cs-CZ" sz="2400" dirty="0">
                <a:cs typeface="Arial" charset="0"/>
              </a:rPr>
              <a:t>	A</a:t>
            </a:r>
            <a:r>
              <a:rPr lang="cs-CZ" altLang="cs-CZ" sz="2400" baseline="-25000" dirty="0">
                <a:cs typeface="Arial" charset="0"/>
              </a:rPr>
              <a:t>1	</a:t>
            </a:r>
            <a:r>
              <a:rPr lang="cs-CZ" altLang="cs-CZ" sz="2400" dirty="0">
                <a:cs typeface="Arial" charset="0"/>
              </a:rPr>
              <a:t>A</a:t>
            </a:r>
            <a:r>
              <a:rPr lang="cs-CZ" altLang="cs-CZ" sz="2400" baseline="-25000" dirty="0">
                <a:cs typeface="Arial" charset="0"/>
              </a:rPr>
              <a:t>2</a:t>
            </a:r>
            <a:endParaRPr lang="cs-CZ" altLang="cs-CZ" sz="2400" dirty="0">
              <a:cs typeface="Arial" charset="0"/>
            </a:endParaRPr>
          </a:p>
        </p:txBody>
      </p:sp>
      <p:pic>
        <p:nvPicPr>
          <p:cNvPr id="25603" name="Picture 7">
            <a:extLst>
              <a:ext uri="{FF2B5EF4-FFF2-40B4-BE49-F238E27FC236}">
                <a16:creationId xmlns:a16="http://schemas.microsoft.com/office/drawing/2014/main" id="{B8BA1622-9CD4-4DA0-B5EC-9F948572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>
            <a:extLst>
              <a:ext uri="{FF2B5EF4-FFF2-40B4-BE49-F238E27FC236}">
                <a16:creationId xmlns:a16="http://schemas.microsoft.com/office/drawing/2014/main" id="{E997CC75-1FE9-42CA-BA20-9AA1DA0F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300663"/>
            <a:ext cx="10572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917857D-670A-446B-AB51-F409FFAE7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trigonometrický tvar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sz="2400" dirty="0"/>
              <a:t>A</a:t>
            </a:r>
            <a:r>
              <a:rPr lang="cs-CZ" sz="2400" baseline="-25000" dirty="0"/>
              <a:t>1</a:t>
            </a:r>
            <a:r>
              <a:rPr lang="cs-CZ" sz="2400" dirty="0"/>
              <a:t> = </a:t>
            </a:r>
            <a:r>
              <a:rPr lang="cs-CZ" sz="2400" dirty="0" err="1"/>
              <a:t>A.cos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r>
              <a:rPr lang="cs-CZ" sz="2400" dirty="0"/>
              <a:t>   a   A</a:t>
            </a:r>
            <a:r>
              <a:rPr lang="cs-CZ" sz="2400" baseline="-25000" dirty="0"/>
              <a:t>2</a:t>
            </a:r>
            <a:r>
              <a:rPr lang="cs-CZ" sz="2400" dirty="0"/>
              <a:t> = -</a:t>
            </a:r>
            <a:r>
              <a:rPr lang="cs-CZ" sz="2400" dirty="0" err="1"/>
              <a:t>A.sin</a:t>
            </a:r>
            <a:r>
              <a:rPr lang="el-GR" altLang="cs-CZ" sz="2400" dirty="0">
                <a:cs typeface="Arial" charset="0"/>
              </a:rPr>
              <a:t>φ</a:t>
            </a:r>
            <a:r>
              <a:rPr lang="cs-CZ" sz="2400" baseline="-25000" dirty="0"/>
              <a:t>0</a:t>
            </a:r>
            <a:endParaRPr lang="cs-CZ" altLang="cs-CZ" sz="2400" dirty="0">
              <a:cs typeface="Arial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D72DBDA-1649-404E-974D-A5EAB078D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8" name="Objekt 2">
                <a:extLst>
                  <a:ext uri="{FF2B5EF4-FFF2-40B4-BE49-F238E27FC236}">
                    <a16:creationId xmlns:a16="http://schemas.microsoft.com/office/drawing/2014/main" id="{33B83419-52ED-4422-8477-353286F4FB83}"/>
                  </a:ext>
                </a:extLst>
              </p:cNvPr>
              <p:cNvSpPr txBox="1"/>
              <p:nvPr/>
            </p:nvSpPr>
            <p:spPr bwMode="auto">
              <a:xfrm>
                <a:off x="2339975" y="2978150"/>
                <a:ext cx="4616450" cy="595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6628" name="Objekt 2">
                <a:extLst>
                  <a:ext uri="{FF2B5EF4-FFF2-40B4-BE49-F238E27FC236}">
                    <a16:creationId xmlns:a16="http://schemas.microsoft.com/office/drawing/2014/main" id="{33B83419-52ED-4422-8477-353286F4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2978150"/>
                <a:ext cx="4616450" cy="595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Rectangle 4">
            <a:extLst>
              <a:ext uri="{FF2B5EF4-FFF2-40B4-BE49-F238E27FC236}">
                <a16:creationId xmlns:a16="http://schemas.microsoft.com/office/drawing/2014/main" id="{11C2D18A-A316-48CA-B7B3-3051BF752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30" name="Objekt 4">
                <a:extLst>
                  <a:ext uri="{FF2B5EF4-FFF2-40B4-BE49-F238E27FC236}">
                    <a16:creationId xmlns:a16="http://schemas.microsoft.com/office/drawing/2014/main" id="{ABFD6B04-9135-426E-A10C-CC5D6A4212AA}"/>
                  </a:ext>
                </a:extLst>
              </p:cNvPr>
              <p:cNvSpPr txBox="1"/>
              <p:nvPr/>
            </p:nvSpPr>
            <p:spPr bwMode="auto">
              <a:xfrm>
                <a:off x="3276600" y="3716338"/>
                <a:ext cx="2017713" cy="720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6630" name="Objekt 4">
                <a:extLst>
                  <a:ext uri="{FF2B5EF4-FFF2-40B4-BE49-F238E27FC236}">
                    <a16:creationId xmlns:a16="http://schemas.microsoft.com/office/drawing/2014/main" id="{ABFD6B04-9135-426E-A10C-CC5D6A42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716338"/>
                <a:ext cx="2017713" cy="720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1" name="Rectangle 6">
            <a:extLst>
              <a:ext uri="{FF2B5EF4-FFF2-40B4-BE49-F238E27FC236}">
                <a16:creationId xmlns:a16="http://schemas.microsoft.com/office/drawing/2014/main" id="{A077D66C-8EA5-4D0E-AF1F-149AF73D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32" name="Objekt 8">
                <a:extLst>
                  <a:ext uri="{FF2B5EF4-FFF2-40B4-BE49-F238E27FC236}">
                    <a16:creationId xmlns:a16="http://schemas.microsoft.com/office/drawing/2014/main" id="{CAE4D92A-058C-4399-BA3D-50341FCBD6FE}"/>
                  </a:ext>
                </a:extLst>
              </p:cNvPr>
              <p:cNvSpPr txBox="1"/>
              <p:nvPr/>
            </p:nvSpPr>
            <p:spPr bwMode="auto">
              <a:xfrm>
                <a:off x="2771775" y="4508500"/>
                <a:ext cx="325120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𝑡𝑔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6632" name="Objekt 8">
                <a:extLst>
                  <a:ext uri="{FF2B5EF4-FFF2-40B4-BE49-F238E27FC236}">
                    <a16:creationId xmlns:a16="http://schemas.microsoft.com/office/drawing/2014/main" id="{CAE4D92A-058C-4399-BA3D-50341FCBD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775" y="4508500"/>
                <a:ext cx="3251200" cy="936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3" name="Rectangle 8">
            <a:extLst>
              <a:ext uri="{FF2B5EF4-FFF2-40B4-BE49-F238E27FC236}">
                <a16:creationId xmlns:a16="http://schemas.microsoft.com/office/drawing/2014/main" id="{E20618DC-63B9-4BD1-BE05-0CE8AC8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34" name="Objekt 10">
                <a:extLst>
                  <a:ext uri="{FF2B5EF4-FFF2-40B4-BE49-F238E27FC236}">
                    <a16:creationId xmlns:a16="http://schemas.microsoft.com/office/drawing/2014/main" id="{0FC07883-09B3-4125-B023-4D67C40B2009}"/>
                  </a:ext>
                </a:extLst>
              </p:cNvPr>
              <p:cNvSpPr txBox="1"/>
              <p:nvPr/>
            </p:nvSpPr>
            <p:spPr bwMode="auto">
              <a:xfrm>
                <a:off x="3419475" y="5516563"/>
                <a:ext cx="1901825" cy="865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𝑎𝑟𝑐𝑡𝑔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6634" name="Objekt 10">
                <a:extLst>
                  <a:ext uri="{FF2B5EF4-FFF2-40B4-BE49-F238E27FC236}">
                    <a16:creationId xmlns:a16="http://schemas.microsoft.com/office/drawing/2014/main" id="{0FC07883-09B3-4125-B023-4D67C40B2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475" y="5516563"/>
                <a:ext cx="1901825" cy="865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631CB58C-0746-4D30-B25D-0DFCCFDB3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tabLst>
                <a:tab pos="2513013" algn="l"/>
              </a:tabLst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+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i.sin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e</a:t>
            </a:r>
            <a:r>
              <a:rPr lang="cs-CZ" altLang="cs-CZ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 cos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-  </a:t>
            </a:r>
            <a:r>
              <a:rPr lang="cs-CZ" altLang="cs-CZ" dirty="0" err="1">
                <a:solidFill>
                  <a:schemeClr val="bg2"/>
                </a:solidFill>
                <a:cs typeface="Arial" charset="0"/>
                <a:sym typeface="Symbol"/>
              </a:rPr>
              <a:t>i.sin</a:t>
            </a:r>
            <a:r>
              <a:rPr lang="cs-CZ" altLang="cs-CZ" dirty="0">
                <a:solidFill>
                  <a:schemeClr val="bg2"/>
                </a:solidFill>
                <a:cs typeface="Arial" charset="0"/>
                <a:sym typeface="Symbol"/>
              </a:rPr>
              <a:t>(n) = e</a:t>
            </a:r>
            <a:r>
              <a:rPr lang="cs-CZ" altLang="cs-CZ" baseline="30000" dirty="0">
                <a:solidFill>
                  <a:schemeClr val="bg2"/>
                </a:solidFill>
                <a:cs typeface="Arial" charset="0"/>
                <a:sym typeface="Symbol"/>
              </a:rPr>
              <a:t>-i(n)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04D18E1-4FDF-4F76-A9DB-D0763B008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664038C-6191-4C99-8241-CAD90FFE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9987AD26-E511-428E-997A-C7896BBF0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2871A91F-137A-4172-AB83-58ECC2AAE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165C9D42-8FF3-44E9-B07B-03567BB5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46815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04560E7-93B2-483A-A1B0-B60DC7292D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349500"/>
            <a:ext cx="8535987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když T = NT</a:t>
            </a:r>
            <a:r>
              <a:rPr lang="cs-CZ" altLang="cs-CZ" sz="2000" baseline="-25000"/>
              <a:t>vz</a:t>
            </a:r>
            <a:r>
              <a:rPr lang="cs-CZ" altLang="cs-CZ" sz="2000"/>
              <a:t> a tedy f = 1/NT</a:t>
            </a:r>
            <a:r>
              <a:rPr lang="cs-CZ" altLang="cs-CZ" sz="2000" baseline="-25000"/>
              <a:t>vz </a:t>
            </a:r>
            <a:r>
              <a:rPr lang="cs-CZ" altLang="cs-CZ" sz="2000"/>
              <a:t>nebo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Komplexní exponenciála samozřejmě rovněž reprezentuje periodickou veličinu, protože platí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když exp(i2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= cos(2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+ i.sin(2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= 1 + i0 = 1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FBC94FC0-9D00-4043-807E-4A6CD2A2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7" name="Object 1">
                <a:extLst>
                  <a:ext uri="{FF2B5EF4-FFF2-40B4-BE49-F238E27FC236}">
                    <a16:creationId xmlns:a16="http://schemas.microsoft.com/office/drawing/2014/main" id="{733F2506-BE36-4003-888B-F5EE836A50CB}"/>
                  </a:ext>
                </a:extLst>
              </p:cNvPr>
              <p:cNvSpPr txBox="1"/>
              <p:nvPr/>
            </p:nvSpPr>
            <p:spPr bwMode="auto">
              <a:xfrm>
                <a:off x="755650" y="1484313"/>
                <a:ext cx="7994650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vz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vz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8677" name="Object 1">
                <a:extLst>
                  <a:ext uri="{FF2B5EF4-FFF2-40B4-BE49-F238E27FC236}">
                    <a16:creationId xmlns:a16="http://schemas.microsoft.com/office/drawing/2014/main" id="{733F2506-BE36-4003-888B-F5EE836A5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1484313"/>
                <a:ext cx="7994650" cy="714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Rectangle 4">
            <a:extLst>
              <a:ext uri="{FF2B5EF4-FFF2-40B4-BE49-F238E27FC236}">
                <a16:creationId xmlns:a16="http://schemas.microsoft.com/office/drawing/2014/main" id="{B61FD1C7-7D25-4F77-B886-820F2E3D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4CD91BDF-7450-451D-B2E0-9526CFC35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8680" name="Picture 14">
            <a:extLst>
              <a:ext uri="{FF2B5EF4-FFF2-40B4-BE49-F238E27FC236}">
                <a16:creationId xmlns:a16="http://schemas.microsoft.com/office/drawing/2014/main" id="{303BE29B-5FC2-4A28-93E8-4E9EB86E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84763"/>
            <a:ext cx="6134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>
            <a:extLst>
              <a:ext uri="{FF2B5EF4-FFF2-40B4-BE49-F238E27FC236}">
                <a16:creationId xmlns:a16="http://schemas.microsoft.com/office/drawing/2014/main" id="{199553AD-2DEE-48D3-A5AD-A0E05497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67038"/>
            <a:ext cx="38290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F7D79818-AA26-426D-AB5E-6EFDBD91C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bg2"/>
                </a:solidFill>
                <a:cs typeface="Arial" charset="0"/>
              </a:rPr>
              <a:t>Eulerovy vztahy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1400" dirty="0">
              <a:solidFill>
                <a:schemeClr val="bg2"/>
              </a:solidFill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x(n) = </a:t>
            </a:r>
            <a:r>
              <a:rPr lang="cs-CZ" altLang="cs-CZ" sz="2200" dirty="0" err="1">
                <a:solidFill>
                  <a:schemeClr val="bg2"/>
                </a:solidFill>
                <a:cs typeface="Arial" charset="0"/>
              </a:rPr>
              <a:t>A.cos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</a:rPr>
              <a:t>(</a:t>
            </a:r>
            <a:r>
              <a:rPr lang="cs-CZ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(n)) = Re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{</a:t>
            </a:r>
            <a:r>
              <a:rPr lang="en-US" altLang="cs-CZ" sz="2200" dirty="0" err="1">
                <a:solidFill>
                  <a:schemeClr val="bg2"/>
                </a:solidFill>
                <a:cs typeface="Arial" charset="0"/>
                <a:sym typeface="Symbol"/>
              </a:rPr>
              <a:t>A.e</a:t>
            </a:r>
            <a:r>
              <a:rPr lang="en-US" altLang="cs-CZ" sz="2200" baseline="30000" dirty="0" err="1">
                <a:solidFill>
                  <a:schemeClr val="bg2"/>
                </a:solidFill>
                <a:cs typeface="Arial" charset="0"/>
                <a:sym typeface="Symbol"/>
              </a:rPr>
              <a:t>i</a:t>
            </a:r>
            <a:r>
              <a:rPr lang="cs-CZ" altLang="cs-CZ" sz="2200" baseline="30000" dirty="0">
                <a:solidFill>
                  <a:schemeClr val="bg2"/>
                </a:solidFill>
                <a:cs typeface="Arial" charset="0"/>
                <a:sym typeface="Symbol"/>
              </a:rPr>
              <a:t>(n)</a:t>
            </a:r>
            <a:r>
              <a:rPr lang="en-US" altLang="cs-CZ" sz="2200" dirty="0">
                <a:solidFill>
                  <a:schemeClr val="bg2"/>
                </a:solidFill>
                <a:cs typeface="Arial" charset="0"/>
                <a:sym typeface="Symbol"/>
              </a:rPr>
              <a:t>}</a:t>
            </a:r>
            <a:endParaRPr lang="cs-CZ" altLang="cs-CZ" sz="2200" dirty="0">
              <a:solidFill>
                <a:schemeClr val="bg2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8D0D63E-D54B-4ABA-8DB5-41ED45B5C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178524C-2D2B-4C65-A3D4-105611C0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96EBBF99-B6DF-49BA-8C4B-6A2B76BA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5DD59E2-451D-4D0D-9E2F-93BE61C41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3" name="Rectangle 2">
            <a:extLst>
              <a:ext uri="{FF2B5EF4-FFF2-40B4-BE49-F238E27FC236}">
                <a16:creationId xmlns:a16="http://schemas.microsoft.com/office/drawing/2014/main" id="{D4A1F574-9BE5-46CD-A997-D899DA97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04" name="Objekt 4">
                <a:extLst>
                  <a:ext uri="{FF2B5EF4-FFF2-40B4-BE49-F238E27FC236}">
                    <a16:creationId xmlns:a16="http://schemas.microsoft.com/office/drawing/2014/main" id="{D9479B66-9AEE-407A-B681-6E45B20AB2F5}"/>
                  </a:ext>
                </a:extLst>
              </p:cNvPr>
              <p:cNvSpPr txBox="1"/>
              <p:nvPr/>
            </p:nvSpPr>
            <p:spPr bwMode="auto">
              <a:xfrm>
                <a:off x="1870075" y="3644900"/>
                <a:ext cx="2351088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9704" name="Objekt 4">
                <a:extLst>
                  <a:ext uri="{FF2B5EF4-FFF2-40B4-BE49-F238E27FC236}">
                    <a16:creationId xmlns:a16="http://schemas.microsoft.com/office/drawing/2014/main" id="{D9479B66-9AEE-407A-B681-6E45B20AB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075" y="3644900"/>
                <a:ext cx="2351088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5" name="Rectangle 4">
            <a:extLst>
              <a:ext uri="{FF2B5EF4-FFF2-40B4-BE49-F238E27FC236}">
                <a16:creationId xmlns:a16="http://schemas.microsoft.com/office/drawing/2014/main" id="{55BB7465-DB0C-4BA2-8A9B-60ED0C7D1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706" name="Objekt 8">
                <a:extLst>
                  <a:ext uri="{FF2B5EF4-FFF2-40B4-BE49-F238E27FC236}">
                    <a16:creationId xmlns:a16="http://schemas.microsoft.com/office/drawing/2014/main" id="{388FC2A0-6803-4186-A249-BB2E15D7F074}"/>
                  </a:ext>
                </a:extLst>
              </p:cNvPr>
              <p:cNvSpPr txBox="1"/>
              <p:nvPr/>
            </p:nvSpPr>
            <p:spPr bwMode="auto">
              <a:xfrm>
                <a:off x="4932363" y="3644900"/>
                <a:ext cx="2387600" cy="936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29706" name="Objekt 8">
                <a:extLst>
                  <a:ext uri="{FF2B5EF4-FFF2-40B4-BE49-F238E27FC236}">
                    <a16:creationId xmlns:a16="http://schemas.microsoft.com/office/drawing/2014/main" id="{388FC2A0-6803-4186-A249-BB2E15D7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363" y="3644900"/>
                <a:ext cx="2387600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7" name="Obdélník 1">
            <a:extLst>
              <a:ext uri="{FF2B5EF4-FFF2-40B4-BE49-F238E27FC236}">
                <a16:creationId xmlns:a16="http://schemas.microsoft.com/office/drawing/2014/main" id="{B5DF7B26-8C7A-4FF0-98F8-1894F214B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76525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tabLst>
                <a:tab pos="2513013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tabLst>
                <a:tab pos="25130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tabLst>
                <a:tab pos="25130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+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i(n)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2200">
                <a:solidFill>
                  <a:schemeClr val="bg2"/>
                </a:solidFill>
              </a:rPr>
              <a:t> cos</a:t>
            </a:r>
            <a:r>
              <a:rPr lang="cs-CZ" altLang="cs-CZ" sz="2200">
                <a:solidFill>
                  <a:schemeClr val="bg2"/>
                </a:solidFill>
                <a:sym typeface="Symbol" panose="05050102010706020507" pitchFamily="18" charset="2"/>
              </a:rPr>
              <a:t>(n) -  i.sin(n) = e</a:t>
            </a:r>
            <a:r>
              <a:rPr lang="cs-CZ" altLang="cs-CZ" sz="2200" baseline="30000">
                <a:solidFill>
                  <a:schemeClr val="bg2"/>
                </a:solidFill>
                <a:sym typeface="Symbol" panose="05050102010706020507" pitchFamily="18" charset="2"/>
              </a:rPr>
              <a:t>-i(n)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FE813821-82E6-4FF6-937B-AC62A1DE6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cs typeface="Arial" charset="0"/>
              </a:rPr>
              <a:t>další definice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Exponenciální (komplexní) tvar</a:t>
            </a:r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x(</a:t>
            </a:r>
            <a:r>
              <a:rPr lang="en-US" altLang="cs-CZ" dirty="0"/>
              <a:t>n</a:t>
            </a:r>
            <a:r>
              <a:rPr lang="cs-CZ" altLang="cs-CZ" dirty="0"/>
              <a:t>)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  (</a:t>
            </a:r>
            <a:r>
              <a:rPr lang="en-US" altLang="cs-CZ" dirty="0"/>
              <a:t>n</a:t>
            </a:r>
            <a:r>
              <a:rPr lang="cs-CZ" altLang="cs-CZ" dirty="0"/>
              <a:t>)</a:t>
            </a:r>
            <a:r>
              <a:rPr lang="en-US" altLang="cs-CZ" dirty="0"/>
              <a:t>}</a:t>
            </a:r>
            <a:r>
              <a:rPr lang="cs-CZ" altLang="cs-CZ" dirty="0"/>
              <a:t> = </a:t>
            </a:r>
            <a:r>
              <a:rPr lang="cs-CZ" altLang="cs-CZ" sz="3200" i="1" dirty="0">
                <a:latin typeface="Times New Roman" pitchFamily="18" charset="0"/>
              </a:rPr>
              <a:t>Re</a:t>
            </a:r>
            <a:r>
              <a:rPr lang="en-US" altLang="cs-CZ" dirty="0"/>
              <a:t>{</a:t>
            </a:r>
            <a:r>
              <a:rPr lang="cs-CZ" altLang="cs-CZ" dirty="0"/>
              <a:t>A.</a:t>
            </a:r>
            <a:r>
              <a:rPr lang="en-US" altLang="cs-CZ" dirty="0" err="1"/>
              <a:t>exp</a:t>
            </a:r>
            <a:r>
              <a:rPr lang="en-US" altLang="cs-CZ" dirty="0"/>
              <a:t>[</a:t>
            </a:r>
            <a:r>
              <a:rPr lang="cs-CZ" altLang="cs-CZ" dirty="0"/>
              <a:t>i(</a:t>
            </a:r>
            <a:r>
              <a:rPr lang="el-GR" altLang="cs-CZ" dirty="0"/>
              <a:t>Ω</a:t>
            </a:r>
            <a:r>
              <a:rPr lang="en-US" altLang="cs-CZ" dirty="0" err="1"/>
              <a:t>nT</a:t>
            </a:r>
            <a:r>
              <a:rPr lang="en-US" altLang="cs-CZ" baseline="-25000" dirty="0" err="1"/>
              <a:t>v</a:t>
            </a:r>
            <a:r>
              <a:rPr lang="cs-CZ" altLang="cs-CZ" baseline="-25000" dirty="0"/>
              <a:t>z</a:t>
            </a:r>
            <a:r>
              <a:rPr lang="cs-CZ" altLang="cs-CZ" dirty="0"/>
              <a:t>+</a:t>
            </a:r>
            <a:r>
              <a:rPr lang="el-GR" altLang="cs-CZ" dirty="0"/>
              <a:t>φ</a:t>
            </a:r>
            <a:r>
              <a:rPr lang="cs-CZ" altLang="cs-CZ" baseline="-25000" dirty="0"/>
              <a:t>0</a:t>
            </a:r>
            <a:r>
              <a:rPr lang="cs-CZ" altLang="cs-CZ" dirty="0"/>
              <a:t>)</a:t>
            </a:r>
            <a:r>
              <a:rPr lang="en-US" altLang="cs-CZ" dirty="0"/>
              <a:t>]}</a:t>
            </a:r>
            <a:endParaRPr lang="cs-CZ" altLang="cs-CZ" dirty="0"/>
          </a:p>
          <a:p>
            <a:pPr algn="ctr">
              <a:buFontTx/>
              <a:buNone/>
              <a:defRPr/>
            </a:pPr>
            <a:endParaRPr lang="cs-CZ" altLang="cs-CZ" dirty="0"/>
          </a:p>
          <a:p>
            <a:pPr algn="ctr">
              <a:buFontTx/>
              <a:buNone/>
              <a:defRPr/>
            </a:pPr>
            <a:r>
              <a:rPr lang="cs-CZ" altLang="cs-CZ" dirty="0"/>
              <a:t>(vyplývá z Eulerových vztahů)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23" name="Object 2">
                <a:extLst>
                  <a:ext uri="{FF2B5EF4-FFF2-40B4-BE49-F238E27FC236}">
                    <a16:creationId xmlns:a16="http://schemas.microsoft.com/office/drawing/2014/main" id="{6B18B371-CCC7-4499-855F-118E624DD0F6}"/>
                  </a:ext>
                </a:extLst>
              </p:cNvPr>
              <p:cNvSpPr txBox="1"/>
              <p:nvPr/>
            </p:nvSpPr>
            <p:spPr bwMode="auto">
              <a:xfrm>
                <a:off x="2733675" y="2978150"/>
                <a:ext cx="341313" cy="442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0723" name="Object 2">
                <a:extLst>
                  <a:ext uri="{FF2B5EF4-FFF2-40B4-BE49-F238E27FC236}">
                    <a16:creationId xmlns:a16="http://schemas.microsoft.com/office/drawing/2014/main" id="{6B18B371-CCC7-4499-855F-118E624DD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675" y="2978150"/>
                <a:ext cx="341313" cy="442913"/>
              </a:xfrm>
              <a:prstGeom prst="rect">
                <a:avLst/>
              </a:prstGeom>
              <a:blipFill>
                <a:blip r:embed="rId2"/>
                <a:stretch>
                  <a:fillRect r="-1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A36E86F-D574-4494-9864-C7568AFD2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kupodivu lze použít i vztah</a:t>
            </a:r>
          </a:p>
          <a:p>
            <a:pPr algn="ctr">
              <a:buFontTx/>
              <a:buNone/>
            </a:pPr>
            <a:endParaRPr lang="cs-CZ" altLang="cs-CZ"/>
          </a:p>
          <a:p>
            <a:pPr algn="ctr">
              <a:buFontTx/>
              <a:buNone/>
            </a:pPr>
            <a:r>
              <a:rPr lang="cs-CZ" altLang="cs-CZ"/>
              <a:t>x(n)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A.</a:t>
            </a:r>
            <a:r>
              <a:rPr lang="en-US" altLang="cs-CZ"/>
              <a:t>exp[</a:t>
            </a:r>
            <a:r>
              <a:rPr lang="cs-CZ" altLang="cs-CZ"/>
              <a:t>i(-</a:t>
            </a:r>
            <a:r>
              <a:rPr lang="el-GR" altLang="cs-CZ"/>
              <a:t>Ω</a:t>
            </a:r>
            <a:r>
              <a:rPr lang="en-US" altLang="cs-CZ"/>
              <a:t>nT</a:t>
            </a:r>
            <a:r>
              <a:rPr lang="en-US" altLang="cs-CZ" baseline="-25000"/>
              <a:t>v</a:t>
            </a:r>
            <a:r>
              <a:rPr lang="cs-CZ" altLang="cs-CZ" baseline="-25000"/>
              <a:t>z</a:t>
            </a:r>
            <a:r>
              <a:rPr lang="cs-CZ" altLang="cs-CZ"/>
              <a:t>-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</a:t>
            </a:r>
            <a:r>
              <a:rPr lang="en-US" altLang="cs-CZ"/>
              <a:t>]}</a:t>
            </a:r>
            <a:r>
              <a:rPr lang="cs-CZ" altLang="cs-CZ"/>
              <a:t> = </a:t>
            </a:r>
            <a:r>
              <a:rPr lang="cs-CZ" altLang="cs-CZ" i="1">
                <a:latin typeface="Times New Roman" panose="02020603050405020304" pitchFamily="18" charset="0"/>
              </a:rPr>
              <a:t>Re</a:t>
            </a:r>
            <a:r>
              <a:rPr lang="en-US" altLang="cs-CZ"/>
              <a:t>{</a:t>
            </a:r>
            <a:r>
              <a:rPr lang="cs-CZ" altLang="cs-CZ"/>
              <a:t>  </a:t>
            </a:r>
            <a:r>
              <a:rPr lang="en-US" altLang="cs-CZ"/>
              <a:t>*</a:t>
            </a:r>
            <a:r>
              <a:rPr lang="cs-CZ" altLang="cs-CZ"/>
              <a:t>(n)</a:t>
            </a:r>
            <a:r>
              <a:rPr lang="en-US" altLang="cs-CZ"/>
              <a:t>}</a:t>
            </a:r>
            <a:endParaRPr lang="cs-CZ" altLang="cs-CZ"/>
          </a:p>
          <a:p>
            <a:pPr>
              <a:buFontTx/>
              <a:buNone/>
            </a:pPr>
            <a:endParaRPr lang="cs-CZ" altLang="cs-CZ" b="1">
              <a:solidFill>
                <a:schemeClr val="bg2"/>
              </a:solidFill>
            </a:endParaRPr>
          </a:p>
          <a:p>
            <a:pPr algn="ctr">
              <a:buFontTx/>
              <a:buNone/>
            </a:pPr>
            <a:r>
              <a:rPr lang="cs-CZ" altLang="cs-CZ" b="1">
                <a:solidFill>
                  <a:srgbClr val="FF0000"/>
                </a:solidFill>
              </a:rPr>
              <a:t>pozor !!! pozor</a:t>
            </a:r>
          </a:p>
          <a:p>
            <a:pPr algn="ctr">
              <a:buFontTx/>
              <a:buNone/>
            </a:pPr>
            <a:r>
              <a:rPr lang="cs-CZ" altLang="cs-CZ"/>
              <a:t>- záporný kmitočet - ale </a:t>
            </a:r>
            <a:r>
              <a:rPr lang="cs-CZ" altLang="cs-CZ">
                <a:solidFill>
                  <a:schemeClr val="bg2"/>
                </a:solidFill>
              </a:rPr>
              <a:t>funguje to</a:t>
            </a:r>
            <a:endParaRPr lang="en-US" altLang="cs-CZ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29E83C58-65B6-4149-BEA7-1890CEF8300F}"/>
                  </a:ext>
                </a:extLst>
              </p:cNvPr>
              <p:cNvSpPr txBox="1"/>
              <p:nvPr/>
            </p:nvSpPr>
            <p:spPr bwMode="auto">
              <a:xfrm>
                <a:off x="7524750" y="2382838"/>
                <a:ext cx="287338" cy="373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29E83C58-65B6-4149-BEA7-1890CEF83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750" y="2382838"/>
                <a:ext cx="287338" cy="373062"/>
              </a:xfrm>
              <a:prstGeom prst="rect">
                <a:avLst/>
              </a:prstGeom>
              <a:blipFill>
                <a:blip r:embed="rId2"/>
                <a:stretch>
                  <a:fillRect r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pic>
        <p:nvPicPr>
          <p:cNvPr id="31749" name="Obrázek 2">
            <a:extLst>
              <a:ext uri="{FF2B5EF4-FFF2-40B4-BE49-F238E27FC236}">
                <a16:creationId xmlns:a16="http://schemas.microsoft.com/office/drawing/2014/main" id="{7DF24033-B2E1-4DD1-9518-937F8DF34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489450"/>
            <a:ext cx="41227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AD95763-4B72-4710-BF44-004210B80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/>
              <a:t>Protože platí</a:t>
            </a:r>
            <a:endParaRPr lang="en-US" altLang="cs-CZ" sz="240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200"/>
              <a:t>x(n) =</a:t>
            </a:r>
            <a:r>
              <a:rPr lang="cs-CZ" altLang="cs-CZ" sz="2400"/>
              <a:t>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</a:t>
            </a:r>
            <a:r>
              <a:rPr lang="cs-CZ" altLang="cs-CZ" sz="2400" i="1">
                <a:latin typeface="Times New Roman" panose="02020603050405020304" pitchFamily="18" charset="0"/>
              </a:rPr>
              <a:t>Re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 </a:t>
            </a:r>
            <a:r>
              <a:rPr lang="cs-CZ" altLang="cs-CZ" sz="2200"/>
              <a:t>a 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(n)</a:t>
            </a:r>
            <a:r>
              <a:rPr lang="en-US" altLang="cs-CZ" sz="2200"/>
              <a:t>}</a:t>
            </a:r>
            <a:r>
              <a:rPr lang="cs-CZ" altLang="cs-CZ" sz="2200"/>
              <a:t> = -</a:t>
            </a:r>
            <a:r>
              <a:rPr lang="cs-CZ" altLang="cs-CZ" sz="2400" i="1">
                <a:latin typeface="Times New Roman" panose="02020603050405020304" pitchFamily="18" charset="0"/>
              </a:rPr>
              <a:t>Im</a:t>
            </a:r>
            <a:r>
              <a:rPr lang="en-US" altLang="cs-CZ" sz="2200"/>
              <a:t>{</a:t>
            </a:r>
            <a:r>
              <a:rPr lang="cs-CZ" altLang="cs-CZ" sz="2200"/>
              <a:t>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400"/>
              <a:t>je i </a:t>
            </a:r>
          </a:p>
          <a:p>
            <a:pPr algn="ctr">
              <a:buFontTx/>
              <a:buNone/>
            </a:pPr>
            <a:r>
              <a:rPr lang="cs-CZ" altLang="cs-CZ" sz="2200"/>
              <a:t>x(n)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  (n) +   </a:t>
            </a:r>
            <a:r>
              <a:rPr lang="en-US" altLang="cs-CZ" sz="2200"/>
              <a:t>*</a:t>
            </a:r>
            <a:r>
              <a:rPr lang="cs-CZ" altLang="cs-CZ" sz="2200"/>
              <a:t>(n)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r>
              <a:rPr lang="cs-CZ" altLang="cs-CZ" sz="2200"/>
              <a:t>x(t) =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A.</a:t>
            </a:r>
            <a:r>
              <a:rPr lang="en-US" altLang="cs-CZ" sz="2200"/>
              <a:t>exp</a:t>
            </a:r>
            <a:r>
              <a:rPr lang="cs-CZ" altLang="cs-CZ" sz="2200"/>
              <a:t>(i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r>
              <a:rPr lang="cs-CZ" altLang="cs-CZ" sz="2200"/>
              <a:t> + </a:t>
            </a:r>
          </a:p>
          <a:p>
            <a:pPr algn="r">
              <a:buFontTx/>
              <a:buNone/>
            </a:pPr>
            <a:r>
              <a:rPr lang="cs-CZ" altLang="cs-CZ" sz="2200"/>
              <a:t>+ </a:t>
            </a:r>
            <a:r>
              <a:rPr lang="en-US" altLang="cs-CZ" sz="2200"/>
              <a:t>½</a:t>
            </a:r>
            <a:r>
              <a:rPr lang="cs-CZ" altLang="cs-CZ" sz="2200"/>
              <a:t>.</a:t>
            </a:r>
            <a:r>
              <a:rPr lang="en-US" altLang="cs-CZ" sz="2200"/>
              <a:t>{</a:t>
            </a:r>
            <a:r>
              <a:rPr lang="cs-CZ" altLang="cs-CZ" sz="2200"/>
              <a:t>A</a:t>
            </a:r>
            <a:r>
              <a:rPr lang="en-US" altLang="cs-CZ" sz="2200"/>
              <a:t>exp</a:t>
            </a:r>
            <a:r>
              <a:rPr lang="cs-CZ" altLang="cs-CZ" sz="2200"/>
              <a:t>(-i</a:t>
            </a:r>
            <a:r>
              <a:rPr lang="el-GR" altLang="cs-CZ" sz="2200"/>
              <a:t>φ</a:t>
            </a:r>
            <a:r>
              <a:rPr lang="cs-CZ" altLang="cs-CZ" sz="2200" baseline="-25000"/>
              <a:t>0</a:t>
            </a:r>
            <a:r>
              <a:rPr lang="cs-CZ" altLang="cs-CZ" sz="2200"/>
              <a:t>).exp(-i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200"/>
              <a:t>)</a:t>
            </a:r>
            <a:r>
              <a:rPr lang="en-US" altLang="cs-CZ" sz="2200"/>
              <a:t>}</a:t>
            </a:r>
            <a:endParaRPr lang="cs-CZ" altLang="cs-CZ" sz="2200"/>
          </a:p>
          <a:p>
            <a:pPr>
              <a:buFontTx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Označíme-li</a:t>
            </a:r>
          </a:p>
          <a:p>
            <a:pPr algn="ctr">
              <a:buFontTx/>
              <a:buNone/>
            </a:pPr>
            <a:r>
              <a:rPr lang="cs-CZ" altLang="cs-CZ" sz="2400"/>
              <a:t>Ċ</a:t>
            </a:r>
            <a:r>
              <a:rPr lang="cs-CZ" altLang="cs-CZ" sz="2400" baseline="-25000"/>
              <a:t>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.A.</a:t>
            </a:r>
            <a:r>
              <a:rPr lang="en-US" altLang="cs-CZ" sz="2400"/>
              <a:t>exp</a:t>
            </a:r>
            <a:r>
              <a:rPr lang="cs-CZ" altLang="cs-CZ" sz="2400"/>
              <a:t>(i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  a   Ċ</a:t>
            </a:r>
            <a:r>
              <a:rPr lang="cs-CZ" altLang="cs-CZ" sz="2400" baseline="-25000"/>
              <a:t>-0</a:t>
            </a:r>
            <a:r>
              <a:rPr lang="cs-CZ" altLang="cs-CZ" sz="2400"/>
              <a:t> = </a:t>
            </a:r>
            <a:r>
              <a:rPr lang="en-US" altLang="cs-CZ" sz="2400"/>
              <a:t>½</a:t>
            </a:r>
            <a:r>
              <a:rPr lang="cs-CZ" altLang="cs-CZ" sz="2400"/>
              <a:t>.A</a:t>
            </a:r>
            <a:r>
              <a:rPr lang="en-US" altLang="cs-CZ" sz="2400"/>
              <a:t>exp</a:t>
            </a:r>
            <a:r>
              <a:rPr lang="cs-CZ" altLang="cs-CZ" sz="2400"/>
              <a:t>(-i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</a:t>
            </a:r>
          </a:p>
          <a:p>
            <a:pPr>
              <a:buFontTx/>
              <a:buNone/>
            </a:pPr>
            <a:r>
              <a:rPr lang="cs-CZ" altLang="cs-CZ" sz="2400"/>
              <a:t>je		 </a:t>
            </a:r>
          </a:p>
          <a:p>
            <a:pPr algn="ctr">
              <a:buFontTx/>
              <a:buNone/>
            </a:pPr>
            <a:r>
              <a:rPr lang="cs-CZ" altLang="cs-CZ" sz="2400"/>
              <a:t>x(n) = Ċ</a:t>
            </a:r>
            <a:r>
              <a:rPr lang="cs-CZ" altLang="cs-CZ" sz="2400" baseline="-25000"/>
              <a:t>0</a:t>
            </a:r>
            <a:r>
              <a:rPr lang="cs-CZ" altLang="cs-CZ" sz="2400"/>
              <a:t>.exp(i</a:t>
            </a:r>
            <a:r>
              <a:rPr lang="el-GR" altLang="cs-CZ" sz="2400"/>
              <a:t>Ω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cs-CZ" altLang="cs-CZ" sz="2400"/>
              <a:t>) + Ċ</a:t>
            </a:r>
            <a:r>
              <a:rPr lang="cs-CZ" altLang="cs-CZ" sz="2400" baseline="-25000"/>
              <a:t>-0</a:t>
            </a:r>
            <a:r>
              <a:rPr lang="cs-CZ" altLang="cs-CZ" sz="2400"/>
              <a:t>.exp</a:t>
            </a:r>
            <a:r>
              <a:rPr lang="en-US" altLang="cs-CZ" sz="2400"/>
              <a:t>[</a:t>
            </a:r>
            <a:r>
              <a:rPr lang="cs-CZ" altLang="cs-CZ" sz="2400"/>
              <a:t>i(-</a:t>
            </a:r>
            <a:r>
              <a:rPr lang="el-GR" altLang="cs-CZ" sz="2400"/>
              <a:t>Ω</a:t>
            </a:r>
            <a:r>
              <a:rPr lang="cs-CZ" altLang="cs-CZ" sz="2400"/>
              <a:t>)</a:t>
            </a:r>
            <a:r>
              <a:rPr lang="en-US" altLang="cs-CZ" sz="2400"/>
              <a:t>nT</a:t>
            </a:r>
            <a:r>
              <a:rPr lang="en-US" altLang="cs-CZ" sz="2400" baseline="-25000"/>
              <a:t>v</a:t>
            </a:r>
            <a:r>
              <a:rPr lang="cs-CZ" altLang="cs-CZ" sz="2400" baseline="-25000"/>
              <a:t>z</a:t>
            </a:r>
            <a:r>
              <a:rPr lang="en-US" altLang="cs-CZ" sz="2400"/>
              <a:t>]</a:t>
            </a:r>
            <a:r>
              <a:rPr lang="cs-CZ" altLang="cs-CZ" sz="240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Object 2">
                <a:extLst>
                  <a:ext uri="{FF2B5EF4-FFF2-40B4-BE49-F238E27FC236}">
                    <a16:creationId xmlns:a16="http://schemas.microsoft.com/office/drawing/2014/main" id="{6ADC3688-F87E-4484-986C-518D25EEF8F6}"/>
                  </a:ext>
                </a:extLst>
              </p:cNvPr>
              <p:cNvSpPr txBox="1"/>
              <p:nvPr/>
            </p:nvSpPr>
            <p:spPr bwMode="auto">
              <a:xfrm>
                <a:off x="233997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1" name="Object 2">
                <a:extLst>
                  <a:ext uri="{FF2B5EF4-FFF2-40B4-BE49-F238E27FC236}">
                    <a16:creationId xmlns:a16="http://schemas.microsoft.com/office/drawing/2014/main" id="{6ADC3688-F87E-4484-986C-518D25EEF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9975" y="1844675"/>
                <a:ext cx="230188" cy="298450"/>
              </a:xfrm>
              <a:prstGeom prst="rect">
                <a:avLst/>
              </a:prstGeom>
              <a:blipFill>
                <a:blip r:embed="rId2"/>
                <a:stretch>
                  <a:fillRect r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72" name="Object 3">
                <a:extLst>
                  <a:ext uri="{FF2B5EF4-FFF2-40B4-BE49-F238E27FC236}">
                    <a16:creationId xmlns:a16="http://schemas.microsoft.com/office/drawing/2014/main" id="{47D4860C-6A6C-42D9-BDA0-70EC5B587C0F}"/>
                  </a:ext>
                </a:extLst>
              </p:cNvPr>
              <p:cNvSpPr txBox="1"/>
              <p:nvPr/>
            </p:nvSpPr>
            <p:spPr bwMode="auto">
              <a:xfrm>
                <a:off x="406717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2" name="Object 3">
                <a:extLst>
                  <a:ext uri="{FF2B5EF4-FFF2-40B4-BE49-F238E27FC236}">
                    <a16:creationId xmlns:a16="http://schemas.microsoft.com/office/drawing/2014/main" id="{47D4860C-6A6C-42D9-BDA0-70EC5B587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175" y="1844675"/>
                <a:ext cx="230188" cy="29845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2C9D2F9D-9180-4995-861D-9B13ED082C02}"/>
                  </a:ext>
                </a:extLst>
              </p:cNvPr>
              <p:cNvSpPr txBox="1"/>
              <p:nvPr/>
            </p:nvSpPr>
            <p:spPr bwMode="auto">
              <a:xfrm>
                <a:off x="5940425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3" name="Object 4">
                <a:extLst>
                  <a:ext uri="{FF2B5EF4-FFF2-40B4-BE49-F238E27FC236}">
                    <a16:creationId xmlns:a16="http://schemas.microsoft.com/office/drawing/2014/main" id="{2C9D2F9D-9180-4995-861D-9B13ED082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425" y="1844675"/>
                <a:ext cx="230188" cy="298450"/>
              </a:xfrm>
              <a:prstGeom prst="rect">
                <a:avLst/>
              </a:prstGeom>
              <a:blipFill>
                <a:blip r:embed="rId4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74" name="Object 5">
                <a:extLst>
                  <a:ext uri="{FF2B5EF4-FFF2-40B4-BE49-F238E27FC236}">
                    <a16:creationId xmlns:a16="http://schemas.microsoft.com/office/drawing/2014/main" id="{1717DCB0-CF7F-4AC1-AA8B-10C63BE1D7E2}"/>
                  </a:ext>
                </a:extLst>
              </p:cNvPr>
              <p:cNvSpPr txBox="1"/>
              <p:nvPr/>
            </p:nvSpPr>
            <p:spPr bwMode="auto">
              <a:xfrm>
                <a:off x="7797800" y="1844675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4" name="Object 5">
                <a:extLst>
                  <a:ext uri="{FF2B5EF4-FFF2-40B4-BE49-F238E27FC236}">
                    <a16:creationId xmlns:a16="http://schemas.microsoft.com/office/drawing/2014/main" id="{1717DCB0-CF7F-4AC1-AA8B-10C63BE1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7800" y="1844675"/>
                <a:ext cx="230188" cy="298450"/>
              </a:xfrm>
              <a:prstGeom prst="rect">
                <a:avLst/>
              </a:prstGeom>
              <a:blipFill>
                <a:blip r:embed="rId3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72B98D50-FA90-47A4-B1C5-D2EF18B636B5}"/>
                  </a:ext>
                </a:extLst>
              </p:cNvPr>
              <p:cNvSpPr txBox="1"/>
              <p:nvPr/>
            </p:nvSpPr>
            <p:spPr bwMode="auto">
              <a:xfrm>
                <a:off x="4537075" y="2781300"/>
                <a:ext cx="230188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5" name="Object 6">
                <a:extLst>
                  <a:ext uri="{FF2B5EF4-FFF2-40B4-BE49-F238E27FC236}">
                    <a16:creationId xmlns:a16="http://schemas.microsoft.com/office/drawing/2014/main" id="{72B98D50-FA90-47A4-B1C5-D2EF18B6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7075" y="2781300"/>
                <a:ext cx="230188" cy="298450"/>
              </a:xfrm>
              <a:prstGeom prst="rect">
                <a:avLst/>
              </a:prstGeom>
              <a:blipFill>
                <a:blip r:embed="rId5"/>
                <a:stretch>
                  <a:fillRect r="-1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776" name="Object 7">
                <a:extLst>
                  <a:ext uri="{FF2B5EF4-FFF2-40B4-BE49-F238E27FC236}">
                    <a16:creationId xmlns:a16="http://schemas.microsoft.com/office/drawing/2014/main" id="{5403DB3A-32EC-474F-A92C-649E25E8F69A}"/>
                  </a:ext>
                </a:extLst>
              </p:cNvPr>
              <p:cNvSpPr txBox="1"/>
              <p:nvPr/>
            </p:nvSpPr>
            <p:spPr bwMode="auto">
              <a:xfrm>
                <a:off x="5637213" y="2781300"/>
                <a:ext cx="230187" cy="298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32776" name="Object 7">
                <a:extLst>
                  <a:ext uri="{FF2B5EF4-FFF2-40B4-BE49-F238E27FC236}">
                    <a16:creationId xmlns:a16="http://schemas.microsoft.com/office/drawing/2014/main" id="{5403DB3A-32EC-474F-A92C-649E25E8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7213" y="2781300"/>
                <a:ext cx="230187" cy="298450"/>
              </a:xfrm>
              <a:prstGeom prst="rect">
                <a:avLst/>
              </a:prstGeom>
              <a:blipFill>
                <a:blip r:embed="rId6"/>
                <a:stretch>
                  <a:fillRect r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9C6F2C-ABCF-4B2B-AC52-394329A08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33795" name="Picture 7">
            <a:extLst>
              <a:ext uri="{FF2B5EF4-FFF2-40B4-BE49-F238E27FC236}">
                <a16:creationId xmlns:a16="http://schemas.microsoft.com/office/drawing/2014/main" id="{F4DAE64E-426E-43DB-9534-1A2B64E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412875"/>
            <a:ext cx="76676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057FFE2D-A09D-4EB2-B201-F43F44A7D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916113"/>
            <a:ext cx="8496300" cy="1973262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V. </a:t>
            </a:r>
            <a:r>
              <a:rPr lang="cs-CZ" sz="4000" cap="all" dirty="0"/>
              <a:t>matematické modely ČASOVÝCH ŘAD</a:t>
            </a:r>
            <a:endParaRPr lang="cs-CZ" sz="40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CFCC490-9CBA-4209-A1C0-EEB26F507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16C8B26-B6C1-4D03-BE35-DD0D99D5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0795C8C8-866D-4239-89C7-64211D66B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1" name="Rectangle 4">
            <a:extLst>
              <a:ext uri="{FF2B5EF4-FFF2-40B4-BE49-F238E27FC236}">
                <a16:creationId xmlns:a16="http://schemas.microsoft.com/office/drawing/2014/main" id="{74C2A443-0AC4-4748-BBDB-5C8E26ADF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4822" name="Obdélník 8">
            <a:extLst>
              <a:ext uri="{FF2B5EF4-FFF2-40B4-BE49-F238E27FC236}">
                <a16:creationId xmlns:a16="http://schemas.microsoft.com/office/drawing/2014/main" id="{19C6AAD3-EC16-44A3-974F-8D1C9540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34823" name="Obdélník 9">
            <a:extLst>
              <a:ext uri="{FF2B5EF4-FFF2-40B4-BE49-F238E27FC236}">
                <a16:creationId xmlns:a16="http://schemas.microsoft.com/office/drawing/2014/main" id="{2F1BE06B-BFC5-47A3-B860-94531E37A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34824" name="Picture 10">
            <a:extLst>
              <a:ext uri="{FF2B5EF4-FFF2-40B4-BE49-F238E27FC236}">
                <a16:creationId xmlns:a16="http://schemas.microsoft.com/office/drawing/2014/main" id="{97512B3E-68F5-4C44-B52F-0EB991633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16338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8C453FEE-719D-41FF-A376-DB5BA453802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16E43DC-DF65-4B89-8010-2AF1CE604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49A72B-F9E9-400D-A4A5-80A14E3B1DBF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246CCB31-8C00-4359-AC25-14777708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58975"/>
            <a:ext cx="610393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3C2F64F-B845-4D19-BAD5-500EBF90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3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harmonická posloupnost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FA9741AE-D5B7-4EAB-B479-19D43FFD81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1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endParaRPr lang="en-US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b="1">
                <a:solidFill>
                  <a:srgbClr val="C00000"/>
                </a:solidFill>
              </a:rPr>
              <a:t>     </a:t>
            </a:r>
            <a:r>
              <a:rPr lang="en-US" altLang="cs-CZ" sz="2400" b="1">
                <a:solidFill>
                  <a:srgbClr val="C00000"/>
                </a:solidFill>
              </a:rPr>
              <a:t>s</a:t>
            </a:r>
            <a:r>
              <a:rPr lang="cs-CZ" altLang="cs-CZ" sz="2400" b="1">
                <a:solidFill>
                  <a:srgbClr val="C00000"/>
                </a:solidFill>
              </a:rPr>
              <a:t>pektrum </a:t>
            </a:r>
            <a:r>
              <a:rPr lang="cs-CZ" altLang="cs-CZ" sz="2400"/>
              <a:t>amplitud	  </a:t>
            </a:r>
            <a:r>
              <a:rPr lang="cs-CZ" altLang="cs-CZ" sz="2400" b="1">
                <a:solidFill>
                  <a:srgbClr val="C00000"/>
                </a:solidFill>
              </a:rPr>
              <a:t> spektrum </a:t>
            </a:r>
            <a:r>
              <a:rPr lang="cs-CZ" altLang="cs-CZ" sz="2400"/>
              <a:t>počátečních fází</a:t>
            </a:r>
            <a:endParaRPr lang="el-GR" altLang="cs-CZ" sz="24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585E449-13F3-4FC2-BA41-55152DCA4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225" y="69850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cap="all" dirty="0" err="1"/>
              <a:t>HARMONICKá</a:t>
            </a:r>
            <a:r>
              <a:rPr lang="cs-CZ" sz="3200" cap="all" dirty="0"/>
              <a:t> posloupnost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1C73C08-A0F3-47F7-B8CA-D5BD208F6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F6EBDE-C6B0-4650-9A82-64994CCB0179}"/>
              </a:ext>
            </a:extLst>
          </p:cNvPr>
          <p:cNvSpPr/>
          <p:nvPr/>
        </p:nvSpPr>
        <p:spPr>
          <a:xfrm>
            <a:off x="1258888" y="1268413"/>
            <a:ext cx="638175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cs typeface="Arial" charset="0"/>
              </a:rPr>
              <a:t>x(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) = 1 + cos(</a:t>
            </a:r>
            <a:r>
              <a:rPr lang="el-GR" altLang="cs-CZ" dirty="0">
                <a:cs typeface="Arial" charset="0"/>
              </a:rPr>
              <a:t>Ω</a:t>
            </a:r>
            <a:r>
              <a:rPr lang="cs-CZ" altLang="cs-CZ" dirty="0" err="1">
                <a:cs typeface="Arial" charset="0"/>
              </a:rPr>
              <a:t>nT</a:t>
            </a:r>
            <a:r>
              <a:rPr lang="cs-CZ" altLang="cs-CZ" baseline="-25000" dirty="0" err="1">
                <a:cs typeface="Arial" charset="0"/>
              </a:rPr>
              <a:t>vz</a:t>
            </a:r>
            <a:r>
              <a:rPr lang="cs-CZ" altLang="cs-CZ" dirty="0">
                <a:cs typeface="Arial" charset="0"/>
              </a:rPr>
              <a:t>+</a:t>
            </a:r>
            <a:r>
              <a:rPr lang="cs-CZ" altLang="cs-CZ" dirty="0">
                <a:cs typeface="Arial" charset="0"/>
                <a:sym typeface="Symbol"/>
              </a:rPr>
              <a:t>/4</a:t>
            </a:r>
            <a:r>
              <a:rPr lang="cs-CZ" altLang="cs-CZ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kern="0" dirty="0">
                <a:cs typeface="Arial" charset="0"/>
              </a:rPr>
              <a:t>pro A=1, </a:t>
            </a:r>
            <a:r>
              <a:rPr lang="el-GR" altLang="cs-CZ" kern="0" dirty="0">
                <a:cs typeface="Arial" charset="0"/>
              </a:rPr>
              <a:t>φ</a:t>
            </a:r>
            <a:r>
              <a:rPr lang="cs-CZ" altLang="cs-CZ" kern="0" baseline="-25000" dirty="0">
                <a:cs typeface="Arial" charset="0"/>
              </a:rPr>
              <a:t>0</a:t>
            </a:r>
            <a:r>
              <a:rPr lang="cs-CZ" altLang="cs-CZ" kern="0" dirty="0">
                <a:cs typeface="Arial" charset="0"/>
              </a:rPr>
              <a:t>=</a:t>
            </a:r>
            <a:r>
              <a:rPr lang="cs-CZ" altLang="cs-CZ" dirty="0">
                <a:cs typeface="Arial" charset="0"/>
                <a:sym typeface="Symbol"/>
              </a:rPr>
              <a:t> /4</a:t>
            </a:r>
            <a:r>
              <a:rPr lang="cs-CZ" altLang="cs-CZ" kern="0" dirty="0">
                <a:cs typeface="Arial" charset="0"/>
              </a:rPr>
              <a:t> a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dirty="0">
                <a:cs typeface="Arial" charset="0"/>
              </a:rPr>
              <a:t> pro T=8T</a:t>
            </a:r>
            <a:r>
              <a:rPr lang="cs-CZ" altLang="cs-CZ" kern="0" baseline="-25000" dirty="0">
                <a:cs typeface="Arial" charset="0"/>
              </a:rPr>
              <a:t>vz</a:t>
            </a:r>
            <a:r>
              <a:rPr lang="cs-CZ" altLang="cs-CZ" kern="0" dirty="0">
                <a:cs typeface="Arial" charset="0"/>
              </a:rPr>
              <a:t>, tj. pro </a:t>
            </a:r>
            <a:r>
              <a:rPr lang="el-GR" altLang="cs-CZ" kern="0" dirty="0">
                <a:cs typeface="Arial" charset="0"/>
              </a:rPr>
              <a:t>Ω</a:t>
            </a:r>
            <a:r>
              <a:rPr lang="cs-CZ" altLang="cs-CZ" kern="0" baseline="-25000" dirty="0">
                <a:cs typeface="Arial" charset="0"/>
              </a:rPr>
              <a:t>N</a:t>
            </a:r>
            <a:r>
              <a:rPr lang="cs-CZ" altLang="cs-CZ" kern="0" dirty="0">
                <a:cs typeface="Arial" charset="0"/>
              </a:rPr>
              <a:t>= </a:t>
            </a:r>
            <a:r>
              <a:rPr lang="cs-CZ" altLang="cs-CZ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000" kern="0" dirty="0">
              <a:cs typeface="Arial" charset="0"/>
            </a:endParaRPr>
          </a:p>
        </p:txBody>
      </p:sp>
      <p:pic>
        <p:nvPicPr>
          <p:cNvPr id="36870" name="Picture 2">
            <a:extLst>
              <a:ext uri="{FF2B5EF4-FFF2-40B4-BE49-F238E27FC236}">
                <a16:creationId xmlns:a16="http://schemas.microsoft.com/office/drawing/2014/main" id="{307FDC27-0A46-4E97-A7FD-67687B34D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60563"/>
            <a:ext cx="6200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7BF7C21-3FC0-47E8-9CB9-3067CFB3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7891" name="Zástupný symbol pro obsah 5">
            <a:extLst>
              <a:ext uri="{FF2B5EF4-FFF2-40B4-BE49-F238E27FC236}">
                <a16:creationId xmlns:a16="http://schemas.microsoft.com/office/drawing/2014/main" id="{CCE110A6-56B0-418A-86AD-552F5C38D6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400">
                <a:hlinkClick r:id="rId2"/>
              </a:rPr>
              <a:t>http://www.mysearch.org.uk/website1/html/222.Function.html</a:t>
            </a:r>
            <a:endParaRPr lang="cs-CZ" altLang="cs-CZ" sz="2400"/>
          </a:p>
          <a:p>
            <a:r>
              <a:rPr lang="cs-CZ" altLang="cs-CZ" sz="2400">
                <a:hlinkClick r:id="rId3"/>
              </a:rPr>
              <a:t>http://www.acs.psu.edu/drussell/Demos/complex/complex.html</a:t>
            </a:r>
            <a:endParaRPr lang="cs-CZ" altLang="cs-CZ" sz="2400"/>
          </a:p>
          <a:p>
            <a:r>
              <a:rPr lang="cs-CZ" altLang="cs-CZ" sz="2400">
                <a:hlinkClick r:id="rId4"/>
              </a:rPr>
              <a:t>http://en.wikipedia.org/wiki/Harmonic</a:t>
            </a:r>
            <a:endParaRPr lang="cs-CZ" altLang="cs-CZ" sz="2400"/>
          </a:p>
          <a:p>
            <a:r>
              <a:rPr lang="cs-CZ" altLang="cs-CZ" sz="2400">
                <a:hlinkClick r:id="rId5"/>
              </a:rPr>
              <a:t>http://www.khanacademy.org/science/physics/oscillatory-motion/harmonic-motion/v/introduction-to-harmonic-motion</a:t>
            </a:r>
            <a:endParaRPr lang="cs-CZ" altLang="cs-CZ" sz="2400"/>
          </a:p>
          <a:p>
            <a:r>
              <a:rPr lang="cs-CZ" altLang="cs-CZ" sz="2400">
                <a:hlinkClick r:id="rId6"/>
              </a:rPr>
              <a:t>http://www.youtube.com/watch?v=eeYRkW8V7Vg</a:t>
            </a:r>
            <a:endParaRPr lang="cs-CZ" altLang="cs-CZ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983F5E95-E04B-4EA2-99E9-971DF9680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NEPERIODICKÉ </a:t>
            </a:r>
            <a:r>
              <a:rPr lang="cs-CZ" sz="3200" cap="all" dirty="0"/>
              <a:t>posloupnosti</a:t>
            </a:r>
            <a:endParaRPr lang="cs-CZ" sz="2800" cap="all" dirty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433071C-8E7C-4888-8125-8A638F866D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jednorázov</a:t>
            </a:r>
            <a:r>
              <a:rPr lang="en-US" altLang="cs-CZ" b="1">
                <a:solidFill>
                  <a:srgbClr val="002060"/>
                </a:solidFill>
              </a:rPr>
              <a:t>á</a:t>
            </a:r>
            <a:r>
              <a:rPr lang="cs-CZ" altLang="cs-CZ" b="1">
                <a:solidFill>
                  <a:srgbClr val="002060"/>
                </a:solidFill>
              </a:rPr>
              <a:t> deterministick</a:t>
            </a:r>
            <a:r>
              <a:rPr lang="en-US" altLang="cs-CZ" b="1">
                <a:solidFill>
                  <a:srgbClr val="002060"/>
                </a:solidFill>
              </a:rPr>
              <a:t>á</a:t>
            </a:r>
            <a:r>
              <a:rPr lang="cs-CZ" altLang="cs-CZ" b="1">
                <a:solidFill>
                  <a:srgbClr val="002060"/>
                </a:solidFill>
              </a:rPr>
              <a:t> </a:t>
            </a:r>
            <a:r>
              <a:rPr lang="en-US" altLang="cs-CZ" b="1">
                <a:solidFill>
                  <a:srgbClr val="002060"/>
                </a:solidFill>
              </a:rPr>
              <a:t>veličina</a:t>
            </a:r>
            <a:endParaRPr lang="cs-CZ" altLang="cs-CZ"/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cs-CZ" altLang="cs-CZ" b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cs-CZ" altLang="cs-CZ">
                <a:solidFill>
                  <a:schemeClr val="bg2"/>
                </a:solidFill>
              </a:rPr>
              <a:t>- „začíná a končí“</a:t>
            </a:r>
          </a:p>
        </p:txBody>
      </p:sp>
      <p:graphicFrame>
        <p:nvGraphicFramePr>
          <p:cNvPr id="38916" name="Object 2">
            <a:extLst>
              <a:ext uri="{FF2B5EF4-FFF2-40B4-BE49-F238E27FC236}">
                <a16:creationId xmlns:a16="http://schemas.microsoft.com/office/drawing/2014/main" id="{7FB17C7E-F058-4BDF-8D9E-789227B133A8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Rastrový obrázek" r:id="rId3" imgW="4839375" imgH="3495238" progId="PBrush">
                  <p:embed/>
                </p:oleObj>
              </mc:Choice>
              <mc:Fallback>
                <p:oleObj name="Rastrový obrázek" r:id="rId3" imgW="4839375" imgH="349523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71750"/>
                        <a:ext cx="3452813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Text Box 9">
            <a:extLst>
              <a:ext uri="{FF2B5EF4-FFF2-40B4-BE49-F238E27FC236}">
                <a16:creationId xmlns:a16="http://schemas.microsoft.com/office/drawing/2014/main" id="{46F91248-4B2E-45AB-B972-DCE46C41D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latin typeface="Arial" charset="0"/>
                <a:cs typeface="Arial" charset="0"/>
              </a:rPr>
              <a:t>s(t) = 10.10</a:t>
            </a:r>
            <a:r>
              <a:rPr lang="cs-CZ" baseline="30000" dirty="0">
                <a:latin typeface="Arial" charset="0"/>
                <a:cs typeface="Arial" charset="0"/>
              </a:rPr>
              <a:t>-6</a:t>
            </a:r>
            <a:r>
              <a:rPr lang="cs-CZ" dirty="0">
                <a:latin typeface="Arial" charset="0"/>
                <a:cs typeface="Arial" charset="0"/>
              </a:rPr>
              <a:t> V pro 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-0,5 s; 0,5 </a:t>
            </a:r>
            <a:r>
              <a:rPr lang="cs-CZ" dirty="0">
                <a:cs typeface="Arial" charset="0"/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s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  <a:cs typeface="Arial" charset="0"/>
              </a:rPr>
              <a:t>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(0,5 s; 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  <a:cs typeface="Arial" charset="0"/>
              </a:rPr>
              <a:t>t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cs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E63BCD2-5EB2-455B-856D-9F761A68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Jednorázové posloupnosti</a:t>
            </a:r>
          </a:p>
        </p:txBody>
      </p:sp>
      <p:sp>
        <p:nvSpPr>
          <p:cNvPr id="39939" name="Zástupný symbol pro obsah 5">
            <a:extLst>
              <a:ext uri="{FF2B5EF4-FFF2-40B4-BE49-F238E27FC236}">
                <a16:creationId xmlns:a16="http://schemas.microsoft.com/office/drawing/2014/main" id="{4837F506-F9FB-4628-9B0F-1D9EF389F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diskrétní jednotkový impulz;</a:t>
            </a:r>
          </a:p>
          <a:p>
            <a:r>
              <a:rPr lang="cs-CZ" altLang="cs-CZ"/>
              <a:t>diskrétní jednotkový skok;</a:t>
            </a:r>
          </a:p>
          <a:p>
            <a:r>
              <a:rPr lang="cs-CZ" altLang="cs-CZ"/>
              <a:t>diskrétní jednotkový obdélníkový impulz;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99DA90CC-BE59-4668-A62D-BBBA04E59B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3" name="Object 3">
                <a:extLst>
                  <a:ext uri="{FF2B5EF4-FFF2-40B4-BE49-F238E27FC236}">
                    <a16:creationId xmlns:a16="http://schemas.microsoft.com/office/drawing/2014/main" id="{4AA44CB3-C67A-488D-BC9C-0F3A75AFDBD5}"/>
                  </a:ext>
                </a:extLst>
              </p:cNvPr>
              <p:cNvSpPr txBox="1"/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0963" name="Object 3">
                <a:extLst>
                  <a:ext uri="{FF2B5EF4-FFF2-40B4-BE49-F238E27FC236}">
                    <a16:creationId xmlns:a16="http://schemas.microsoft.com/office/drawing/2014/main" id="{4AA44CB3-C67A-488D-BC9C-0F3A75AFD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4" name="Rectangle 9">
            <a:extLst>
              <a:ext uri="{FF2B5EF4-FFF2-40B4-BE49-F238E27FC236}">
                <a16:creationId xmlns:a16="http://schemas.microsoft.com/office/drawing/2014/main" id="{C9F3900E-B5C2-420F-A125-0CC00C37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965" name="Rectangle 10">
            <a:extLst>
              <a:ext uri="{FF2B5EF4-FFF2-40B4-BE49-F238E27FC236}">
                <a16:creationId xmlns:a16="http://schemas.microsoft.com/office/drawing/2014/main" id="{F323D2B2-F45C-4CC8-AAE5-98F136A5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84538"/>
            <a:ext cx="54149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zjednodušeně: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</a:t>
            </a:r>
            <a:r>
              <a:rPr lang="cs-CZ" altLang="cs-CZ" sz="2000">
                <a:latin typeface="Arial" panose="020B0604020202020204" pitchFamily="34" charset="0"/>
              </a:rPr>
              <a:t>jednotkový impuls </a:t>
            </a:r>
            <a:r>
              <a:rPr lang="el-GR" altLang="cs-CZ" sz="2000">
                <a:latin typeface="Arial" panose="020B0604020202020204" pitchFamily="34" charset="0"/>
              </a:rPr>
              <a:t>δ</a:t>
            </a:r>
            <a:r>
              <a:rPr lang="cs-CZ" altLang="cs-CZ" sz="2000">
                <a:latin typeface="Arial" panose="020B0604020202020204" pitchFamily="34" charset="0"/>
              </a:rPr>
              <a:t>(t) je velice úzký (limitně s nulovou šířkou) a velice vysoký (limitně nekonečně) obdélníkový impulz, jehož výška je rovna převrácené hodnotě šířky 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mohutnost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 je jednotková</a:t>
            </a:r>
            <a:endParaRPr lang="cs-CZ" altLang="cs-CZ" sz="18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40966" name="Object 4">
            <a:extLst>
              <a:ext uri="{FF2B5EF4-FFF2-40B4-BE49-F238E27FC236}">
                <a16:creationId xmlns:a16="http://schemas.microsoft.com/office/drawing/2014/main" id="{BF731BFC-51FB-4A68-91DB-EFE86A42D1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357563"/>
          <a:ext cx="29622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Rastrový obrázek" r:id="rId4" imgW="2962689" imgH="2486372" progId="PBrush">
                  <p:embed/>
                </p:oleObj>
              </mc:Choice>
              <mc:Fallback>
                <p:oleObj name="Rastrový obrázek" r:id="rId4" imgW="2962689" imgH="248637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29622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58770B56-971A-4987-B42B-911588A1E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</a:t>
            </a:r>
            <a:r>
              <a:rPr lang="cs-CZ" sz="3200" dirty="0"/>
              <a:t>TKOVÝ IMPULZ</a:t>
            </a:r>
            <a:endParaRPr lang="cs-CZ" sz="3200" cap="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68" name="Object 2">
                <a:extLst>
                  <a:ext uri="{FF2B5EF4-FFF2-40B4-BE49-F238E27FC236}">
                    <a16:creationId xmlns:a16="http://schemas.microsoft.com/office/drawing/2014/main" id="{340551E8-1EDC-4B0F-B588-857C9ECBDFB5}"/>
                  </a:ext>
                </a:extLst>
              </p:cNvPr>
              <p:cNvSpPr txBox="1"/>
              <p:nvPr/>
            </p:nvSpPr>
            <p:spPr bwMode="auto">
              <a:xfrm>
                <a:off x="3924300" y="5516563"/>
                <a:ext cx="2401888" cy="793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≠0;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=0.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0968" name="Object 2">
                <a:extLst>
                  <a:ext uri="{FF2B5EF4-FFF2-40B4-BE49-F238E27FC236}">
                    <a16:creationId xmlns:a16="http://schemas.microsoft.com/office/drawing/2014/main" id="{340551E8-1EDC-4B0F-B588-857C9ECBD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4300" y="5516563"/>
                <a:ext cx="2401888" cy="793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9" name="Rectangle 7">
            <a:extLst>
              <a:ext uri="{FF2B5EF4-FFF2-40B4-BE49-F238E27FC236}">
                <a16:creationId xmlns:a16="http://schemas.microsoft.com/office/drawing/2014/main" id="{BB67FCA5-CC1D-4B68-9639-0FB098DA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970" name="Object 6">
                <a:extLst>
                  <a:ext uri="{FF2B5EF4-FFF2-40B4-BE49-F238E27FC236}">
                    <a16:creationId xmlns:a16="http://schemas.microsoft.com/office/drawing/2014/main" id="{31D50366-FBA6-4662-B13F-5E2F3FEBA978}"/>
                  </a:ext>
                </a:extLst>
              </p:cNvPr>
              <p:cNvSpPr txBox="1"/>
              <p:nvPr/>
            </p:nvSpPr>
            <p:spPr bwMode="auto">
              <a:xfrm>
                <a:off x="6875463" y="5445125"/>
                <a:ext cx="1512887" cy="90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0970" name="Object 6">
                <a:extLst>
                  <a:ext uri="{FF2B5EF4-FFF2-40B4-BE49-F238E27FC236}">
                    <a16:creationId xmlns:a16="http://schemas.microsoft.com/office/drawing/2014/main" id="{31D50366-FBA6-4662-B13F-5E2F3FEBA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5463" y="5445125"/>
                <a:ext cx="1512887" cy="90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5A5BB5CA-78BD-4738-BC95-99E06C112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7" name="Object 3">
                <a:extLst>
                  <a:ext uri="{FF2B5EF4-FFF2-40B4-BE49-F238E27FC236}">
                    <a16:creationId xmlns:a16="http://schemas.microsoft.com/office/drawing/2014/main" id="{146DFD11-1FAF-4D77-8D55-6FDA7613B58D}"/>
                  </a:ext>
                </a:extLst>
              </p:cNvPr>
              <p:cNvSpPr txBox="1"/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1987" name="Object 3">
                <a:extLst>
                  <a:ext uri="{FF2B5EF4-FFF2-40B4-BE49-F238E27FC236}">
                    <a16:creationId xmlns:a16="http://schemas.microsoft.com/office/drawing/2014/main" id="{146DFD11-1FAF-4D77-8D55-6FDA7613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8" name="Rectangle 9">
            <a:extLst>
              <a:ext uri="{FF2B5EF4-FFF2-40B4-BE49-F238E27FC236}">
                <a16:creationId xmlns:a16="http://schemas.microsoft.com/office/drawing/2014/main" id="{70BB43D7-E7B7-4806-BEC7-A57E5F6F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989" name="Rectangle 10">
            <a:extLst>
              <a:ext uri="{FF2B5EF4-FFF2-40B4-BE49-F238E27FC236}">
                <a16:creationId xmlns:a16="http://schemas.microsoft.com/office/drawing/2014/main" id="{6AA1BADE-5E41-4DD9-9C38-40A7B2197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284538"/>
            <a:ext cx="54149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>
                <a:solidFill>
                  <a:srgbClr val="0070C0"/>
                </a:solidFill>
                <a:latin typeface="Arial" panose="020B0604020202020204" pitchFamily="34" charset="0"/>
              </a:rPr>
              <a:t>zjednodušeně:</a:t>
            </a:r>
          </a:p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	</a:t>
            </a:r>
            <a:r>
              <a:rPr lang="cs-CZ" altLang="cs-CZ" sz="2000">
                <a:latin typeface="Arial" panose="020B0604020202020204" pitchFamily="34" charset="0"/>
              </a:rPr>
              <a:t>jednotkový impuls </a:t>
            </a:r>
            <a:r>
              <a:rPr lang="el-GR" altLang="cs-CZ" sz="2000">
                <a:latin typeface="Arial" panose="020B0604020202020204" pitchFamily="34" charset="0"/>
              </a:rPr>
              <a:t>δ</a:t>
            </a:r>
            <a:r>
              <a:rPr lang="cs-CZ" altLang="cs-CZ" sz="2000">
                <a:latin typeface="Arial" panose="020B0604020202020204" pitchFamily="34" charset="0"/>
              </a:rPr>
              <a:t>(t) je velice úzký (limitně s nulovou šířkou) a velice (limitně nekonečně) vysoký obdélníkový impulz, jehož výška je rovna převrácené hodnotě šířky 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cs-CZ" altLang="cs-CZ" sz="2000">
                <a:solidFill>
                  <a:srgbClr val="0070C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mohutnost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 je jednotková</a:t>
            </a:r>
            <a:endParaRPr lang="cs-CZ" altLang="cs-CZ" sz="180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4120F7E-4A03-401A-847B-1561E21D7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</a:t>
            </a:r>
            <a:r>
              <a:rPr lang="cs-CZ" sz="3200" dirty="0"/>
              <a:t>TKOVÝ IMPULZ</a:t>
            </a:r>
            <a:endParaRPr lang="cs-CZ" sz="3200" cap="all" dirty="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EA4EF2E9-FFA5-4BA6-AC96-671F42E3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0D39BF07-8C6C-4A9E-8CE9-7EB421C58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1993" name="Object 4">
            <a:extLst>
              <a:ext uri="{FF2B5EF4-FFF2-40B4-BE49-F238E27FC236}">
                <a16:creationId xmlns:a16="http://schemas.microsoft.com/office/drawing/2014/main" id="{CAC431BE-6D5A-4EB4-B1A4-4CD7E52D74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789363"/>
          <a:ext cx="3311525" cy="221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Rastrový obrázek" r:id="rId4" imgW="7152381" imgH="4401164" progId="PBrush">
                  <p:embed/>
                </p:oleObj>
              </mc:Choice>
              <mc:Fallback>
                <p:oleObj name="Rastrový obrázek" r:id="rId4" imgW="7152381" imgH="440116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3311525" cy="221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0">
            <a:extLst>
              <a:ext uri="{FF2B5EF4-FFF2-40B4-BE49-F238E27FC236}">
                <a16:creationId xmlns:a16="http://schemas.microsoft.com/office/drawing/2014/main" id="{6F79234E-58B8-40F2-9F17-F5F5A21D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95" name="Object 5">
                <a:extLst>
                  <a:ext uri="{FF2B5EF4-FFF2-40B4-BE49-F238E27FC236}">
                    <a16:creationId xmlns:a16="http://schemas.microsoft.com/office/drawing/2014/main" id="{E330D258-90DF-489D-98A5-29FAE66DB042}"/>
                  </a:ext>
                </a:extLst>
              </p:cNvPr>
              <p:cNvSpPr txBox="1"/>
              <p:nvPr/>
            </p:nvSpPr>
            <p:spPr bwMode="auto">
              <a:xfrm>
                <a:off x="4787900" y="5516563"/>
                <a:ext cx="2420938" cy="7540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ad>
                                <m:radPr>
                                  <m:degHide m:val="on"/>
                                  <m:ctrlP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cs-CZ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func>
                      <m:sSup>
                        <m:sSup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1995" name="Object 5">
                <a:extLst>
                  <a:ext uri="{FF2B5EF4-FFF2-40B4-BE49-F238E27FC236}">
                    <a16:creationId xmlns:a16="http://schemas.microsoft.com/office/drawing/2014/main" id="{E330D258-90DF-489D-98A5-29FAE66D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7900" y="5516563"/>
                <a:ext cx="2420938" cy="754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7C2D9565-41C8-4332-B25B-ABD2DA48EC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altLang="cs-CZ"/>
              <a:t>jednotkový impuls (Diracův impuls) - </a:t>
            </a:r>
            <a:r>
              <a:rPr lang="el-GR" altLang="cs-CZ"/>
              <a:t>δ</a:t>
            </a:r>
            <a:r>
              <a:rPr lang="cs-CZ" altLang="cs-CZ"/>
              <a:t>(t)</a:t>
            </a:r>
            <a:endParaRPr lang="el-GR" altLang="cs-CZ"/>
          </a:p>
          <a:p>
            <a:pPr>
              <a:buFontTx/>
              <a:buNone/>
            </a:pPr>
            <a:r>
              <a:rPr lang="cs-CZ" altLang="cs-CZ"/>
              <a:t>	</a:t>
            </a:r>
            <a:r>
              <a:rPr lang="cs-CZ" altLang="cs-CZ" sz="2000"/>
              <a:t>splňuje vztah</a:t>
            </a:r>
            <a:endParaRPr lang="cs-CZ" alt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D34265DB-F74D-41DF-8CAA-527382241139}"/>
                  </a:ext>
                </a:extLst>
              </p:cNvPr>
              <p:cNvSpPr txBox="1"/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3011" name="Object 3">
                <a:extLst>
                  <a:ext uri="{FF2B5EF4-FFF2-40B4-BE49-F238E27FC236}">
                    <a16:creationId xmlns:a16="http://schemas.microsoft.com/office/drawing/2014/main" id="{D34265DB-F74D-41DF-8CAA-527382241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3151188" y="2363788"/>
                <a:ext cx="2622550" cy="8366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2" name="Rectangle 9">
            <a:extLst>
              <a:ext uri="{FF2B5EF4-FFF2-40B4-BE49-F238E27FC236}">
                <a16:creationId xmlns:a16="http://schemas.microsoft.com/office/drawing/2014/main" id="{EB907DAB-C40C-4B13-B460-D8574ED0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357563"/>
            <a:ext cx="53435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75000"/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447BBA3-C056-474F-9A7F-600B77549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</a:t>
            </a:r>
            <a:r>
              <a:rPr lang="cs-CZ" sz="3200" dirty="0"/>
              <a:t>TKOVÝ IMPULZ</a:t>
            </a:r>
            <a:endParaRPr lang="cs-CZ" sz="3200" cap="all" dirty="0"/>
          </a:p>
        </p:txBody>
      </p:sp>
      <p:sp>
        <p:nvSpPr>
          <p:cNvPr id="43014" name="Rectangle 7">
            <a:extLst>
              <a:ext uri="{FF2B5EF4-FFF2-40B4-BE49-F238E27FC236}">
                <a16:creationId xmlns:a16="http://schemas.microsoft.com/office/drawing/2014/main" id="{1FF54A71-DD04-41C0-8D49-2FC19AE6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0EB674B7-79A6-4615-A033-51B6B320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6" name="Object 4">
                <a:extLst>
                  <a:ext uri="{FF2B5EF4-FFF2-40B4-BE49-F238E27FC236}">
                    <a16:creationId xmlns:a16="http://schemas.microsoft.com/office/drawing/2014/main" id="{54D2E500-0668-40F2-B3CE-4D63A96D55BA}"/>
                  </a:ext>
                </a:extLst>
              </p:cNvPr>
              <p:cNvSpPr txBox="1"/>
              <p:nvPr/>
            </p:nvSpPr>
            <p:spPr bwMode="auto">
              <a:xfrm>
                <a:off x="1116013" y="3860800"/>
                <a:ext cx="4186237" cy="1758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3016" name="Object 4">
                <a:extLst>
                  <a:ext uri="{FF2B5EF4-FFF2-40B4-BE49-F238E27FC236}">
                    <a16:creationId xmlns:a16="http://schemas.microsoft.com/office/drawing/2014/main" id="{54D2E500-0668-40F2-B3CE-4D63A96D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3860800"/>
                <a:ext cx="4186237" cy="1758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7" name="Rectangle 10">
            <a:extLst>
              <a:ext uri="{FF2B5EF4-FFF2-40B4-BE49-F238E27FC236}">
                <a16:creationId xmlns:a16="http://schemas.microsoft.com/office/drawing/2014/main" id="{EE57CB83-498C-41AB-B553-8F43ECCB8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43018" name="Object 5">
            <a:extLst>
              <a:ext uri="{FF2B5EF4-FFF2-40B4-BE49-F238E27FC236}">
                <a16:creationId xmlns:a16="http://schemas.microsoft.com/office/drawing/2014/main" id="{B7632677-12D8-4729-A136-17BFEDB9A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0550" y="3213100"/>
          <a:ext cx="2862263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Rastrový obrázek" r:id="rId5" imgW="4123810" imgH="4238095" progId="PBrush">
                  <p:embed/>
                </p:oleObj>
              </mc:Choice>
              <mc:Fallback>
                <p:oleObj name="Rastrový obrázek" r:id="rId5" imgW="4123810" imgH="4238095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213100"/>
                        <a:ext cx="2862263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4AE5D9D-E434-4057-9CD9-57AEAE74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IMPULZ</a:t>
            </a:r>
          </a:p>
        </p:txBody>
      </p:sp>
      <p:sp>
        <p:nvSpPr>
          <p:cNvPr id="44035" name="Zástupný symbol pro obsah 6">
            <a:extLst>
              <a:ext uri="{FF2B5EF4-FFF2-40B4-BE49-F238E27FC236}">
                <a16:creationId xmlns:a16="http://schemas.microsoft.com/office/drawing/2014/main" id="{D2F31D6C-F1AD-4EA4-B6BE-F197C5F3C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/>
              <a:t>definice: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A1B38D8-2E48-471D-A15A-2EE50789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5CC9A034-FAC7-454F-AD30-C978FCA4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056063"/>
            <a:ext cx="446246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>
            <a:extLst>
              <a:ext uri="{FF2B5EF4-FFF2-40B4-BE49-F238E27FC236}">
                <a16:creationId xmlns:a16="http://schemas.microsoft.com/office/drawing/2014/main" id="{D7B43504-BBF3-4EA2-8DCA-B2C7E833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41116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5E6859F7-A9CD-4FA0-B745-EBCC1A76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700213"/>
            <a:ext cx="2592388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7CDF7BF9-B0DA-49AE-9CA1-667B9AB8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1163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8">
            <a:extLst>
              <a:ext uri="{FF2B5EF4-FFF2-40B4-BE49-F238E27FC236}">
                <a16:creationId xmlns:a16="http://schemas.microsoft.com/office/drawing/2014/main" id="{F321275C-CC75-4736-AE13-ED12B03C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108450"/>
            <a:ext cx="537368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7ED967F-A8A9-44A3-B26A-39F43AF842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5024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>
                <a:solidFill>
                  <a:srgbClr val="002060"/>
                </a:solidFill>
              </a:rPr>
              <a:t>harmonická posloupnost </a:t>
            </a:r>
            <a:r>
              <a:rPr lang="cs-CZ" altLang="cs-CZ"/>
              <a:t>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/>
              <a:t>x(nT</a:t>
            </a:r>
            <a:r>
              <a:rPr lang="cs-CZ" altLang="cs-CZ" baseline="-25000"/>
              <a:t>vz</a:t>
            </a:r>
            <a:r>
              <a:rPr lang="cs-CZ" altLang="cs-CZ"/>
              <a:t>) = A.cos(</a:t>
            </a:r>
            <a:r>
              <a:rPr lang="el-GR" altLang="cs-CZ"/>
              <a:t>Ω</a:t>
            </a:r>
            <a:r>
              <a:rPr lang="cs-CZ" altLang="cs-CZ"/>
              <a:t>nT</a:t>
            </a:r>
            <a:r>
              <a:rPr lang="cs-CZ" altLang="cs-CZ" baseline="-25000"/>
              <a:t>vz</a:t>
            </a:r>
            <a:r>
              <a:rPr lang="cs-CZ" altLang="cs-CZ"/>
              <a:t> + </a:t>
            </a:r>
            <a:r>
              <a:rPr lang="el-GR" altLang="cs-CZ"/>
              <a:t>φ</a:t>
            </a:r>
            <a:r>
              <a:rPr lang="cs-CZ" altLang="cs-CZ" baseline="-25000"/>
              <a:t>0</a:t>
            </a:r>
            <a:r>
              <a:rPr lang="cs-CZ" altLang="cs-CZ"/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000"/>
              <a:t>A</a:t>
            </a:r>
            <a:r>
              <a:rPr lang="en-US" altLang="cs-CZ" sz="2000"/>
              <a:t>&gt;</a:t>
            </a:r>
            <a:r>
              <a:rPr lang="cs-CZ" altLang="cs-CZ" sz="2000"/>
              <a:t>0 je </a:t>
            </a:r>
            <a:r>
              <a:rPr lang="cs-CZ" altLang="cs-CZ" sz="2000">
                <a:solidFill>
                  <a:srgbClr val="0070C0"/>
                </a:solidFill>
              </a:rPr>
              <a:t>amplituda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Ω</a:t>
            </a:r>
            <a:r>
              <a:rPr lang="cs-CZ" altLang="cs-CZ" sz="2000" baseline="-25000"/>
              <a:t> </a:t>
            </a:r>
            <a:r>
              <a:rPr lang="en-US" altLang="cs-CZ" sz="2000"/>
              <a:t>&gt;</a:t>
            </a:r>
            <a:r>
              <a:rPr lang="cs-CZ" altLang="cs-CZ" sz="2000"/>
              <a:t>0</a:t>
            </a:r>
            <a:r>
              <a:rPr lang="cs-CZ" altLang="cs-CZ" sz="2000" baseline="-25000"/>
              <a:t>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úhlový kmitočet </a:t>
            </a:r>
            <a:r>
              <a:rPr lang="cs-CZ" altLang="cs-CZ" sz="2000"/>
              <a:t>h.p., </a:t>
            </a:r>
            <a:r>
              <a:rPr lang="cs-CZ" altLang="cs-CZ" sz="2000">
                <a:solidFill>
                  <a:srgbClr val="0070C0"/>
                </a:solidFill>
              </a:rPr>
              <a:t>úhlová rychlost;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</a:t>
            </a:r>
            <a:r>
              <a:rPr lang="el-GR" altLang="cs-CZ" sz="2000"/>
              <a:t>φ</a:t>
            </a:r>
            <a:r>
              <a:rPr lang="cs-CZ" altLang="cs-CZ" sz="2000" baseline="-25000"/>
              <a:t>0 </a:t>
            </a:r>
            <a:r>
              <a:rPr lang="cs-CZ" altLang="cs-CZ" sz="2000"/>
              <a:t>je </a:t>
            </a:r>
            <a:r>
              <a:rPr lang="cs-CZ" altLang="cs-CZ" sz="2000">
                <a:solidFill>
                  <a:srgbClr val="0070C0"/>
                </a:solidFill>
              </a:rPr>
              <a:t>počáteční fáze</a:t>
            </a:r>
            <a:r>
              <a:rPr lang="cs-CZ" altLang="cs-CZ" sz="2000"/>
              <a:t>, tj. fáze (počáteční úhel, posun) v čase 	nT</a:t>
            </a:r>
            <a:r>
              <a:rPr lang="cs-CZ" altLang="cs-CZ" sz="2000" baseline="-25000"/>
              <a:t>vz </a:t>
            </a:r>
            <a:r>
              <a:rPr lang="cs-CZ" altLang="cs-CZ" sz="2000"/>
              <a:t>=0 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	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 </a:t>
            </a:r>
            <a:r>
              <a:rPr lang="cs-CZ" altLang="cs-CZ" sz="2000"/>
              <a:t>+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) je </a:t>
            </a:r>
            <a:r>
              <a:rPr lang="cs-CZ" altLang="cs-CZ" sz="2000">
                <a:solidFill>
                  <a:srgbClr val="0070C0"/>
                </a:solidFill>
              </a:rPr>
              <a:t>fáze</a:t>
            </a:r>
            <a:r>
              <a:rPr lang="cs-CZ" altLang="cs-CZ" sz="2000"/>
              <a:t> harmonické posloupnosti;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000">
                <a:solidFill>
                  <a:srgbClr val="0070C0"/>
                </a:solidFill>
              </a:rPr>
              <a:t>perioda</a:t>
            </a:r>
            <a:r>
              <a:rPr lang="cs-CZ" altLang="cs-CZ" sz="2000"/>
              <a:t> harmonické posloupnosti je dána vztahem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T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el-GR" altLang="cs-CZ" sz="2000"/>
              <a:t>Ω</a:t>
            </a:r>
            <a:r>
              <a:rPr lang="cs-CZ" altLang="cs-CZ" sz="2000"/>
              <a:t>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r>
              <a:rPr lang="el-GR" altLang="cs-CZ" sz="2000"/>
              <a:t>Ω</a:t>
            </a:r>
            <a:r>
              <a:rPr lang="cs-CZ" altLang="cs-CZ" sz="2000"/>
              <a:t>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>
                <a:sym typeface="Symbol" panose="05050102010706020507" pitchFamily="18" charset="2"/>
              </a:rPr>
              <a:t>/T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>
                <a:sym typeface="Symbol" panose="05050102010706020507" pitchFamily="18" charset="2"/>
              </a:rPr>
              <a:t> </a:t>
            </a:r>
            <a:r>
              <a:rPr lang="el-GR" altLang="cs-CZ" sz="2000"/>
              <a:t>Ω</a:t>
            </a:r>
            <a:r>
              <a:rPr lang="cs-CZ" altLang="cs-CZ" sz="2000"/>
              <a:t>.T</a:t>
            </a:r>
            <a:r>
              <a:rPr lang="cs-CZ" altLang="cs-CZ" sz="2000" baseline="-25000"/>
              <a:t>vz</a:t>
            </a:r>
            <a:r>
              <a:rPr lang="cs-CZ" altLang="cs-CZ" sz="2000"/>
              <a:t> =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/>
              <a:t> = 2</a:t>
            </a:r>
            <a:r>
              <a:rPr lang="cs-CZ" altLang="cs-CZ" sz="2400">
                <a:sym typeface="Symbol" panose="05050102010706020507" pitchFamily="18" charset="2"/>
              </a:rPr>
              <a:t></a:t>
            </a:r>
            <a:r>
              <a:rPr lang="cs-CZ" altLang="cs-CZ" sz="2000"/>
              <a:t>.T</a:t>
            </a:r>
            <a:r>
              <a:rPr lang="cs-CZ" altLang="cs-CZ" sz="2000" baseline="-25000"/>
              <a:t>vz</a:t>
            </a:r>
            <a:r>
              <a:rPr lang="cs-CZ" altLang="cs-CZ" sz="2000">
                <a:sym typeface="Symbol" panose="05050102010706020507" pitchFamily="18" charset="2"/>
              </a:rPr>
              <a:t>/T</a:t>
            </a:r>
            <a:endParaRPr lang="cs-CZ" altLang="cs-CZ" sz="200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solidFill>
                  <a:srgbClr val="0070C0"/>
                </a:solidFill>
              </a:rPr>
              <a:t>kmitočet</a:t>
            </a:r>
            <a:r>
              <a:rPr lang="cs-CZ" altLang="cs-CZ" sz="2000"/>
              <a:t> harmonické posloupnosti je definován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f = 1/T = </a:t>
            </a:r>
            <a:r>
              <a:rPr lang="el-GR" altLang="cs-CZ" sz="2000"/>
              <a:t>Ω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 </a:t>
            </a:r>
            <a:r>
              <a:rPr lang="el-GR" altLang="cs-CZ" sz="2000" b="1">
                <a:sym typeface="Symbol" panose="05050102010706020507" pitchFamily="18" charset="2"/>
              </a:rPr>
              <a:t></a:t>
            </a:r>
            <a:r>
              <a:rPr lang="cs-CZ" altLang="cs-CZ" sz="2000" b="1">
                <a:sym typeface="Symbol" panose="05050102010706020507" pitchFamily="18" charset="2"/>
              </a:rPr>
              <a:t> </a:t>
            </a:r>
            <a:r>
              <a:rPr lang="cs-CZ" altLang="cs-CZ" sz="2000">
                <a:sym typeface="Symbol" panose="05050102010706020507" pitchFamily="18" charset="2"/>
              </a:rPr>
              <a:t>f</a:t>
            </a:r>
            <a:r>
              <a:rPr lang="cs-CZ" altLang="cs-CZ" sz="2000" baseline="-25000"/>
              <a:t>N</a:t>
            </a:r>
            <a:r>
              <a:rPr lang="cs-CZ" altLang="cs-CZ" sz="2000">
                <a:sym typeface="Symbol" panose="05050102010706020507" pitchFamily="18" charset="2"/>
              </a:rPr>
              <a:t> = </a:t>
            </a:r>
            <a:r>
              <a:rPr lang="cs-CZ" altLang="cs-CZ" sz="2000"/>
              <a:t>T</a:t>
            </a:r>
            <a:r>
              <a:rPr lang="cs-CZ" altLang="cs-CZ" sz="2000" baseline="-25000"/>
              <a:t>vz</a:t>
            </a:r>
            <a:r>
              <a:rPr lang="cs-CZ" altLang="cs-CZ" sz="2000">
                <a:sym typeface="Symbol" panose="05050102010706020507" pitchFamily="18" charset="2"/>
              </a:rPr>
              <a:t>/T =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>
                <a:sym typeface="Symbol" panose="05050102010706020507" pitchFamily="18" charset="2"/>
              </a:rPr>
              <a:t>/</a:t>
            </a:r>
            <a:r>
              <a:rPr lang="cs-CZ" altLang="cs-CZ" sz="2000"/>
              <a:t>2</a:t>
            </a:r>
            <a:r>
              <a:rPr lang="cs-CZ" altLang="cs-CZ" sz="2000">
                <a:sym typeface="Symbol" panose="05050102010706020507" pitchFamily="18" charset="2"/>
              </a:rPr>
              <a:t> = f/f</a:t>
            </a:r>
            <a:r>
              <a:rPr lang="cs-CZ" altLang="cs-CZ" sz="2000" baseline="-25000"/>
              <a:t>vz</a:t>
            </a:r>
            <a:endParaRPr lang="cs-CZ" altLang="cs-CZ" sz="20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2D7809F-BECE-4F65-BCDA-00617211F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675687" cy="928687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69EB2CC-27BF-4967-B4D2-760DD45F2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JEDNOTKOVÝ SKOK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C6497D0-5932-4080-BAFB-B645966DCC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altLang="cs-CZ"/>
              <a:t>jednotkový skok (Heavisidova funkce)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060" name="Object 2">
                <a:extLst>
                  <a:ext uri="{FF2B5EF4-FFF2-40B4-BE49-F238E27FC236}">
                    <a16:creationId xmlns:a16="http://schemas.microsoft.com/office/drawing/2014/main" id="{30EA1BC7-F8BE-4A01-B562-4FD00979FFEB}"/>
                  </a:ext>
                </a:extLst>
              </p:cNvPr>
              <p:cNvSpPr txBox="1"/>
              <p:nvPr>
                <p:ph sz="quarter" idx="3"/>
              </p:nvPr>
            </p:nvSpPr>
            <p:spPr bwMode="auto">
              <a:xfrm>
                <a:off x="2357438" y="2214563"/>
                <a:ext cx="3527425" cy="1187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&lt;0;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1, 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𝑝𝑟𝑜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cs-CZ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≥0.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5060" name="Object 2">
                <a:extLst>
                  <a:ext uri="{FF2B5EF4-FFF2-40B4-BE49-F238E27FC236}">
                    <a16:creationId xmlns:a16="http://schemas.microsoft.com/office/drawing/2014/main" id="{30EA1BC7-F8BE-4A01-B562-4FD00979F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2357438" y="2214563"/>
                <a:ext cx="3527425" cy="1187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61" name="Object 3">
            <a:extLst>
              <a:ext uri="{FF2B5EF4-FFF2-40B4-BE49-F238E27FC236}">
                <a16:creationId xmlns:a16="http://schemas.microsoft.com/office/drawing/2014/main" id="{FB10D234-5BCA-499F-A33B-ACA598441B5F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Rastrový obrázek" r:id="rId4" imgW="4095238" imgH="2048161" progId="PBrush">
                  <p:embed/>
                </p:oleObj>
              </mc:Choice>
              <mc:Fallback>
                <p:oleObj name="Rastrový obrázek" r:id="rId4" imgW="4095238" imgH="204816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714750"/>
                        <a:ext cx="4392613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1B09658E-4FCE-4641-9092-B6F943CD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SKOK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EC9E10C9-4918-4573-94B0-E7CA5A98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dirty="0"/>
              <a:t>definice: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99586DFD-1175-41FC-B8BE-CCCAB456C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4095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>
            <a:extLst>
              <a:ext uri="{FF2B5EF4-FFF2-40B4-BE49-F238E27FC236}">
                <a16:creationId xmlns:a16="http://schemas.microsoft.com/office/drawing/2014/main" id="{117DF9E9-DDF3-4686-96A7-9BD835DA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573463"/>
            <a:ext cx="4257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3F7D133-4C61-4986-AACD-CAEFEABC1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VZÁJEMNÉ VZTAHY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996B55C-8A81-4EAC-9BD5-5E47943117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4521200"/>
          </a:xfrm>
        </p:spPr>
        <p:txBody>
          <a:bodyPr/>
          <a:lstStyle/>
          <a:p>
            <a:r>
              <a:rPr lang="cs-CZ" altLang="cs-CZ"/>
              <a:t>pro obě uvedené jednorázové „funkce“ platí: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/>
              <a:t>pro obě uvedené jednorázové posloupnosti platí:</a:t>
            </a:r>
          </a:p>
          <a:p>
            <a:endParaRPr lang="cs-CZ" altLang="cs-CZ"/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B730B68A-6437-4356-8154-B677F65E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09" name="Object 2">
                <a:extLst>
                  <a:ext uri="{FF2B5EF4-FFF2-40B4-BE49-F238E27FC236}">
                    <a16:creationId xmlns:a16="http://schemas.microsoft.com/office/drawing/2014/main" id="{985E38C4-34A3-4791-A310-C3D7468E0CFE}"/>
                  </a:ext>
                </a:extLst>
              </p:cNvPr>
              <p:cNvSpPr txBox="1"/>
              <p:nvPr/>
            </p:nvSpPr>
            <p:spPr bwMode="auto">
              <a:xfrm>
                <a:off x="1692275" y="2476500"/>
                <a:ext cx="2087563" cy="1023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7109" name="Object 2">
                <a:extLst>
                  <a:ext uri="{FF2B5EF4-FFF2-40B4-BE49-F238E27FC236}">
                    <a16:creationId xmlns:a16="http://schemas.microsoft.com/office/drawing/2014/main" id="{985E38C4-34A3-4791-A310-C3D7468E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2476500"/>
                <a:ext cx="2087563" cy="1023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0" name="Rectangle 7">
            <a:extLst>
              <a:ext uri="{FF2B5EF4-FFF2-40B4-BE49-F238E27FC236}">
                <a16:creationId xmlns:a16="http://schemas.microsoft.com/office/drawing/2014/main" id="{8946127F-B90B-4920-BF02-6B012746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111" name="Object 3">
                <a:extLst>
                  <a:ext uri="{FF2B5EF4-FFF2-40B4-BE49-F238E27FC236}">
                    <a16:creationId xmlns:a16="http://schemas.microsoft.com/office/drawing/2014/main" id="{BA20FD2B-A5B1-412E-8C2B-B960626FB9DF}"/>
                  </a:ext>
                </a:extLst>
              </p:cNvPr>
              <p:cNvSpPr txBox="1"/>
              <p:nvPr/>
            </p:nvSpPr>
            <p:spPr bwMode="auto">
              <a:xfrm>
                <a:off x="4759325" y="2563813"/>
                <a:ext cx="18161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47111" name="Object 3">
                <a:extLst>
                  <a:ext uri="{FF2B5EF4-FFF2-40B4-BE49-F238E27FC236}">
                    <a16:creationId xmlns:a16="http://schemas.microsoft.com/office/drawing/2014/main" id="{BA20FD2B-A5B1-412E-8C2B-B960626FB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325" y="2563813"/>
                <a:ext cx="1816100" cy="831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12" name="Picture 12">
            <a:extLst>
              <a:ext uri="{FF2B5EF4-FFF2-40B4-BE49-F238E27FC236}">
                <a16:creationId xmlns:a16="http://schemas.microsoft.com/office/drawing/2014/main" id="{4B0788B0-C4D1-4A27-A39E-BA7C3BB7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13325"/>
            <a:ext cx="2809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13">
            <a:extLst>
              <a:ext uri="{FF2B5EF4-FFF2-40B4-BE49-F238E27FC236}">
                <a16:creationId xmlns:a16="http://schemas.microsoft.com/office/drawing/2014/main" id="{8E5B5097-1A2E-4C7E-81D9-05ADDF9F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5229225"/>
            <a:ext cx="45386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8C194D-5375-4DF8-A7F7-5D50335B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Diskrétní jednotkový obdélníkový impulz</a:t>
            </a:r>
          </a:p>
        </p:txBody>
      </p:sp>
      <p:sp>
        <p:nvSpPr>
          <p:cNvPr id="48131" name="Zástupný symbol pro obsah 6">
            <a:extLst>
              <a:ext uri="{FF2B5EF4-FFF2-40B4-BE49-F238E27FC236}">
                <a16:creationId xmlns:a16="http://schemas.microsoft.com/office/drawing/2014/main" id="{530EFEC7-170D-4458-A96D-B34E5CA16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definice: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33DA9DF7-CE20-4835-AE59-DE61BF8D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2924175"/>
            <a:ext cx="3532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Obrázek 1">
            <a:extLst>
              <a:ext uri="{FF2B5EF4-FFF2-40B4-BE49-F238E27FC236}">
                <a16:creationId xmlns:a16="http://schemas.microsoft.com/office/drawing/2014/main" id="{F2DA4344-4664-4B64-A0DD-AA0B8BB2C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682750"/>
            <a:ext cx="626903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Obrázek 2">
            <a:extLst>
              <a:ext uri="{FF2B5EF4-FFF2-40B4-BE49-F238E27FC236}">
                <a16:creationId xmlns:a16="http://schemas.microsoft.com/office/drawing/2014/main" id="{5D80FAAA-4E68-4826-9F7E-A92344CEF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157788"/>
            <a:ext cx="6673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C2F0FBE-3FF4-4298-A2E3-8E756893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913" y="1916113"/>
            <a:ext cx="7493000" cy="1973262"/>
          </a:xfrm>
        </p:spPr>
        <p:txBody>
          <a:bodyPr/>
          <a:lstStyle/>
          <a:p>
            <a:pPr>
              <a:defRPr/>
            </a:pPr>
            <a:r>
              <a:rPr lang="cs-CZ" dirty="0"/>
              <a:t>VI. ZÁKLADNÍ OPERACE </a:t>
            </a:r>
            <a:br>
              <a:rPr lang="cs-CZ" dirty="0"/>
            </a:br>
            <a:r>
              <a:rPr lang="cs-CZ" dirty="0"/>
              <a:t>S </a:t>
            </a:r>
            <a:r>
              <a:rPr lang="cs-CZ" cap="all" dirty="0"/>
              <a:t>matematickými  modely časových řad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5713220-1D49-45B3-A918-071AA2F16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863" y="4292600"/>
            <a:ext cx="4994275" cy="1008063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AB5915-BC7A-4D03-8EF4-658AAFCBA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 JEDNOU </a:t>
            </a:r>
            <a:r>
              <a:rPr lang="cs-CZ" sz="32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posloupností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73BAC1AA-C3D6-45E9-8224-A598320775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násobení konstantou</a:t>
            </a:r>
          </a:p>
          <a:p>
            <a:pPr algn="ctr">
              <a:buFontTx/>
              <a:buNone/>
            </a:pPr>
            <a:r>
              <a:rPr lang="cs-CZ" altLang="cs-CZ" dirty="0"/>
              <a:t>	x(n) </a:t>
            </a:r>
            <a:r>
              <a:rPr lang="en-US" altLang="cs-CZ" dirty="0"/>
              <a:t>~</a:t>
            </a:r>
            <a:r>
              <a:rPr lang="cs-CZ" altLang="cs-CZ" dirty="0"/>
              <a:t> </a:t>
            </a:r>
            <a:r>
              <a:rPr lang="cs-CZ" altLang="cs-CZ" dirty="0" err="1"/>
              <a:t>A·x</a:t>
            </a:r>
            <a:r>
              <a:rPr lang="cs-CZ" altLang="cs-CZ" dirty="0"/>
              <a:t>(n),</a:t>
            </a:r>
          </a:p>
          <a:p>
            <a:pPr>
              <a:buFontTx/>
              <a:buNone/>
            </a:pPr>
            <a:r>
              <a:rPr lang="cs-CZ" altLang="cs-CZ" dirty="0"/>
              <a:t>	</a:t>
            </a:r>
            <a:endParaRPr lang="en-US" alt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7F281B-3EFD-4089-993A-5D8BF9E2E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</a:t>
            </a:r>
            <a:r>
              <a:rPr lang="cs-CZ" sz="3200" cap="all" dirty="0"/>
              <a:t>posloupností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18D0AE0B-2F13-4622-8413-4AD1A120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1205" name="TextovéPole 7">
            <a:extLst>
              <a:ext uri="{FF2B5EF4-FFF2-40B4-BE49-F238E27FC236}">
                <a16:creationId xmlns:a16="http://schemas.microsoft.com/office/drawing/2014/main" id="{6FAF0047-B296-42CE-A969-8E67BD67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21338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A=2</a:t>
            </a:r>
          </a:p>
        </p:txBody>
      </p:sp>
      <p:sp>
        <p:nvSpPr>
          <p:cNvPr id="51206" name="Rectangle 10">
            <a:extLst>
              <a:ext uri="{FF2B5EF4-FFF2-40B4-BE49-F238E27FC236}">
                <a16:creationId xmlns:a16="http://schemas.microsoft.com/office/drawing/2014/main" id="{695BD186-3056-4D0C-9248-0AD0873E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1207" name="Objekt 2">
            <a:extLst>
              <a:ext uri="{FF2B5EF4-FFF2-40B4-BE49-F238E27FC236}">
                <a16:creationId xmlns:a16="http://schemas.microsoft.com/office/drawing/2014/main" id="{C0978FDF-5DD7-476C-8E99-EEF66C831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628775"/>
          <a:ext cx="354965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Rastrový obrázek" r:id="rId3" imgW="4885714" imgH="5477640" progId="Paint.Picture">
                  <p:embed/>
                </p:oleObj>
              </mc:Choice>
              <mc:Fallback>
                <p:oleObj name="Rastrový obrázek" r:id="rId3" imgW="4885714" imgH="5477640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628775"/>
                        <a:ext cx="354965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37175037-594D-49B4-B3D8-A78B46E6CD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62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altLang="cs-CZ" dirty="0"/>
              <a:t>x(n) </a:t>
            </a:r>
            <a:r>
              <a:rPr lang="en-US" altLang="cs-CZ" dirty="0"/>
              <a:t>~</a:t>
            </a:r>
            <a:r>
              <a:rPr lang="cs-CZ" altLang="cs-CZ" dirty="0"/>
              <a:t> x(</a:t>
            </a:r>
            <a:r>
              <a:rPr lang="cs-CZ" altLang="cs-CZ" dirty="0" err="1"/>
              <a:t>m·n</a:t>
            </a:r>
            <a:r>
              <a:rPr lang="cs-CZ" altLang="cs-CZ" dirty="0"/>
              <a:t>),</a:t>
            </a:r>
          </a:p>
          <a:p>
            <a:pPr>
              <a:buFontTx/>
              <a:buNone/>
            </a:pPr>
            <a:r>
              <a:rPr lang="cs-CZ" altLang="cs-CZ" dirty="0"/>
              <a:t>	kde m je kladné reálné číslo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&gt;</a:t>
            </a:r>
            <a:r>
              <a:rPr lang="cs-CZ" altLang="cs-CZ" dirty="0"/>
              <a:t> 1 – časová komprese;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&lt; </a:t>
            </a:r>
            <a:r>
              <a:rPr lang="cs-CZ" altLang="cs-CZ" dirty="0"/>
              <a:t>1 – časová expanze</a:t>
            </a:r>
          </a:p>
          <a:p>
            <a:pPr>
              <a:buFontTx/>
              <a:buNone/>
            </a:pPr>
            <a:r>
              <a:rPr lang="cs-CZ" altLang="cs-CZ" dirty="0"/>
              <a:t>	m = 1 – nic se neděje</a:t>
            </a:r>
            <a:endParaRPr lang="en-US" altLang="cs-CZ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558C147-07B2-4244-8B35-AC92866F0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</a:t>
            </a:r>
            <a:r>
              <a:rPr lang="cs-CZ" sz="3200" cap="all" dirty="0"/>
              <a:t>posloupností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DBA4EBC6-486A-49D3-950D-5D34A79F1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28578E32-C638-41D0-8589-474E226700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6263" cy="417988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altLang="cs-CZ" dirty="0"/>
              <a:t>x(n) </a:t>
            </a:r>
            <a:r>
              <a:rPr lang="en-US" altLang="cs-CZ" dirty="0"/>
              <a:t>~</a:t>
            </a:r>
            <a:r>
              <a:rPr lang="cs-CZ" altLang="cs-CZ" dirty="0"/>
              <a:t> x(</a:t>
            </a:r>
            <a:r>
              <a:rPr lang="cs-CZ" altLang="cs-CZ" dirty="0" err="1"/>
              <a:t>m·n</a:t>
            </a:r>
            <a:r>
              <a:rPr lang="cs-CZ" altLang="cs-CZ" dirty="0"/>
              <a:t>),</a:t>
            </a:r>
          </a:p>
          <a:p>
            <a:pPr>
              <a:buFontTx/>
              <a:buNone/>
            </a:pPr>
            <a:r>
              <a:rPr lang="cs-CZ" altLang="cs-CZ" dirty="0"/>
              <a:t>	kde m je kladné reálné číslo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&gt;</a:t>
            </a:r>
            <a:r>
              <a:rPr lang="cs-CZ" altLang="cs-CZ" dirty="0"/>
              <a:t> 1 – časová komprese;</a:t>
            </a:r>
          </a:p>
          <a:p>
            <a:pPr>
              <a:buFontTx/>
              <a:buNone/>
            </a:pPr>
            <a:r>
              <a:rPr lang="cs-CZ" altLang="cs-CZ" dirty="0"/>
              <a:t>	m </a:t>
            </a:r>
            <a:r>
              <a:rPr lang="en-US" altLang="cs-CZ" dirty="0"/>
              <a:t>&lt; </a:t>
            </a:r>
            <a:r>
              <a:rPr lang="cs-CZ" altLang="cs-CZ" dirty="0"/>
              <a:t>1 – časová expanze</a:t>
            </a:r>
          </a:p>
          <a:p>
            <a:pPr>
              <a:buFontTx/>
              <a:buNone/>
            </a:pPr>
            <a:r>
              <a:rPr lang="cs-CZ" altLang="cs-CZ" dirty="0"/>
              <a:t>	m = 1 – nic se neděje</a:t>
            </a:r>
            <a:endParaRPr lang="en-US" altLang="cs-CZ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9AEFC40-A11B-4ED8-ABE8-C9A184F6A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</a:t>
            </a:r>
            <a:r>
              <a:rPr lang="cs-CZ" sz="3200" cap="all" dirty="0"/>
              <a:t>posloupností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AFC1007D-B352-4F16-9963-90074401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3253" name="Objekt 2">
            <a:extLst>
              <a:ext uri="{FF2B5EF4-FFF2-40B4-BE49-F238E27FC236}">
                <a16:creationId xmlns:a16="http://schemas.microsoft.com/office/drawing/2014/main" id="{ED2585D4-A18D-4540-9EA9-0859605957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3925" y="1557338"/>
          <a:ext cx="303212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7" name="Rastrový obrázek" r:id="rId3" imgW="5001323" imgH="7571429" progId="Paint.Picture">
                  <p:embed/>
                </p:oleObj>
              </mc:Choice>
              <mc:Fallback>
                <p:oleObj name="Rastrový obrázek" r:id="rId3" imgW="5001323" imgH="7571429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557338"/>
                        <a:ext cx="3032125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9DFF6A45-4940-4939-A85D-2957360CBC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151438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posunutí v čase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x(t) </a:t>
            </a:r>
            <a:r>
              <a:rPr lang="en-US" altLang="cs-CZ"/>
              <a:t>~ </a:t>
            </a:r>
            <a:r>
              <a:rPr lang="cs-CZ" altLang="cs-CZ"/>
              <a:t>x(t+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/>
              <a:t>),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en-US" altLang="cs-CZ">
                <a:sym typeface="Symbol" panose="05050102010706020507" pitchFamily="18" charset="2"/>
              </a:rPr>
              <a:t>&gt;</a:t>
            </a:r>
            <a:r>
              <a:rPr lang="cs-CZ" altLang="cs-CZ">
                <a:sym typeface="Symbol" panose="05050102010706020507" pitchFamily="18" charset="2"/>
              </a:rPr>
              <a:t> 0 – ?</a:t>
            </a:r>
            <a:endParaRPr lang="en-US" altLang="cs-CZ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E84EC4E-2087-4432-BB14-58C852EFB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FUNKCÍ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88EACB1B-B2EC-44F2-861A-8E770478A7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T=8T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83016DE-DB51-472C-9368-9DB43F95E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7E3AB43-C32E-4509-8671-022730B8D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E43F3D17-30F7-4BDA-BEE5-D9D9F462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19462" name="Objekt 2">
            <a:extLst>
              <a:ext uri="{FF2B5EF4-FFF2-40B4-BE49-F238E27FC236}">
                <a16:creationId xmlns:a16="http://schemas.microsoft.com/office/drawing/2014/main" id="{3AEFBF33-A7B5-4979-9BE7-36383541B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3825" y="2374900"/>
          <a:ext cx="3708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Rastrový obrázek" r:id="rId3" imgW="4296375" imgH="3010320" progId="Paint.Picture">
                  <p:embed/>
                </p:oleObj>
              </mc:Choice>
              <mc:Fallback>
                <p:oleObj name="Rastrový obrázek" r:id="rId3" imgW="4296375" imgH="3010320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2374900"/>
                        <a:ext cx="3708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10">
            <a:extLst>
              <a:ext uri="{FF2B5EF4-FFF2-40B4-BE49-F238E27FC236}">
                <a16:creationId xmlns:a16="http://schemas.microsoft.com/office/drawing/2014/main" id="{27B719ED-C0F7-4249-88E0-59AD1677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9464" name="TextovéPole 6">
            <a:extLst>
              <a:ext uri="{FF2B5EF4-FFF2-40B4-BE49-F238E27FC236}">
                <a16:creationId xmlns:a16="http://schemas.microsoft.com/office/drawing/2014/main" id="{38517421-59AE-48CC-8C9A-51610CB99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708275"/>
            <a:ext cx="19446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T</a:t>
            </a:r>
            <a:r>
              <a:rPr lang="cs-CZ" altLang="cs-CZ" sz="1800" b="1" baseline="-25000">
                <a:solidFill>
                  <a:srgbClr val="FF0000"/>
                </a:solidFill>
              </a:rPr>
              <a:t>s</a:t>
            </a:r>
            <a:r>
              <a:rPr lang="cs-CZ" altLang="cs-CZ" sz="1800" b="1">
                <a:solidFill>
                  <a:srgbClr val="FF0000"/>
                </a:solidFill>
              </a:rPr>
              <a:t> </a:t>
            </a:r>
            <a:r>
              <a:rPr lang="el-GR" altLang="cs-CZ" sz="1800" b="1">
                <a:solidFill>
                  <a:srgbClr val="FF0000"/>
                </a:solidFill>
              </a:rPr>
              <a:t>≡</a:t>
            </a:r>
            <a:r>
              <a:rPr lang="cs-CZ" altLang="cs-CZ" sz="1800" b="1">
                <a:solidFill>
                  <a:srgbClr val="FF0000"/>
                </a:solidFill>
              </a:rPr>
              <a:t> T</a:t>
            </a:r>
            <a:r>
              <a:rPr lang="cs-CZ" altLang="cs-CZ" sz="1800" b="1" baseline="-25000">
                <a:solidFill>
                  <a:srgbClr val="FF0000"/>
                </a:solidFill>
              </a:rPr>
              <a:t>vz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baseline="-250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vz </a:t>
            </a:r>
            <a:r>
              <a:rPr lang="cs-CZ" altLang="cs-CZ" sz="1800"/>
              <a:t>… vzorkování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s   </a:t>
            </a:r>
            <a:r>
              <a:rPr lang="cs-CZ" altLang="cs-CZ" sz="1800"/>
              <a:t>… sampling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87C3D78-D6EB-4265-A681-A405B69A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82946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x(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) = </a:t>
            </a:r>
            <a:r>
              <a:rPr lang="cs-CZ" altLang="cs-CZ" sz="2400" kern="0" dirty="0" err="1">
                <a:cs typeface="Arial" charset="0"/>
              </a:rPr>
              <a:t>A.cos</a:t>
            </a:r>
            <a:r>
              <a:rPr lang="cs-CZ" altLang="cs-CZ" sz="2400" kern="0" dirty="0">
                <a:cs typeface="Arial" charset="0"/>
              </a:rPr>
              <a:t>(</a:t>
            </a:r>
            <a:r>
              <a:rPr lang="el-GR" altLang="cs-CZ" sz="2400" kern="0" dirty="0">
                <a:cs typeface="Arial" charset="0"/>
              </a:rPr>
              <a:t>Ω</a:t>
            </a:r>
            <a:r>
              <a:rPr lang="cs-CZ" altLang="cs-CZ" sz="2400" kern="0" dirty="0" err="1">
                <a:cs typeface="Arial" charset="0"/>
              </a:rPr>
              <a:t>nT</a:t>
            </a:r>
            <a:r>
              <a:rPr lang="cs-CZ" altLang="cs-CZ" sz="2400" kern="0" baseline="-25000" dirty="0" err="1">
                <a:cs typeface="Arial" charset="0"/>
              </a:rPr>
              <a:t>vz</a:t>
            </a:r>
            <a:r>
              <a:rPr lang="cs-CZ" altLang="cs-CZ" sz="2400" kern="0" dirty="0">
                <a:cs typeface="Arial" charset="0"/>
              </a:rPr>
              <a:t> +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)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pro A=1, </a:t>
            </a:r>
            <a:r>
              <a:rPr lang="el-GR" altLang="cs-CZ" sz="2400" kern="0" dirty="0">
                <a:cs typeface="Arial" charset="0"/>
              </a:rPr>
              <a:t>φ</a:t>
            </a:r>
            <a:r>
              <a:rPr lang="cs-CZ" altLang="cs-CZ" sz="2400" kern="0" baseline="-25000" dirty="0">
                <a:cs typeface="Arial" charset="0"/>
              </a:rPr>
              <a:t>0</a:t>
            </a:r>
            <a:r>
              <a:rPr lang="cs-CZ" altLang="cs-CZ" sz="2400" kern="0" dirty="0">
                <a:cs typeface="Arial" charset="0"/>
              </a:rPr>
              <a:t>=0 a </a:t>
            </a:r>
            <a:r>
              <a:rPr lang="el-GR" altLang="cs-CZ" sz="2400" dirty="0">
                <a:cs typeface="Arial" charset="0"/>
              </a:rPr>
              <a:t>Ω</a:t>
            </a:r>
            <a:r>
              <a:rPr lang="cs-CZ" altLang="cs-CZ" sz="2400" baseline="-25000" dirty="0">
                <a:cs typeface="Arial" charset="0"/>
              </a:rPr>
              <a:t>N</a:t>
            </a:r>
            <a:r>
              <a:rPr lang="cs-CZ" altLang="cs-CZ" sz="2400" dirty="0">
                <a:cs typeface="Arial" charset="0"/>
              </a:rPr>
              <a:t> = 2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</a:t>
            </a:r>
            <a:r>
              <a:rPr lang="cs-CZ" altLang="cs-CZ" sz="2400" dirty="0">
                <a:cs typeface="Arial" charset="0"/>
              </a:rPr>
              <a:t>.T</a:t>
            </a:r>
            <a:r>
              <a:rPr lang="cs-CZ" altLang="cs-CZ" sz="2400" baseline="-25000" dirty="0">
                <a:cs typeface="Arial" charset="0"/>
              </a:rPr>
              <a:t>vz</a:t>
            </a:r>
            <a:r>
              <a:rPr lang="cs-CZ" altLang="cs-CZ" sz="2400" dirty="0">
                <a:cs typeface="Arial" charset="0"/>
                <a:sym typeface="Symbol" pitchFamily="18" charset="2"/>
              </a:rPr>
              <a:t>/T = /4</a:t>
            </a:r>
            <a:endParaRPr lang="cs-CZ" altLang="cs-CZ" sz="2400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4D40553-0B68-4DD3-B336-AE8B53B9DA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posunutí v čase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x(t) </a:t>
            </a:r>
            <a:r>
              <a:rPr lang="en-US" altLang="cs-CZ"/>
              <a:t>~ </a:t>
            </a:r>
            <a:r>
              <a:rPr lang="cs-CZ" altLang="cs-CZ"/>
              <a:t>x(t+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/>
              <a:t>),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altLang="cs-CZ">
                <a:sym typeface="Symbol" panose="05050102010706020507" pitchFamily="18" charset="2"/>
              </a:rPr>
              <a:t>	 </a:t>
            </a:r>
            <a:r>
              <a:rPr lang="el-GR" altLang="cs-CZ">
                <a:sym typeface="Symbol" panose="05050102010706020507" pitchFamily="18" charset="2"/>
              </a:rPr>
              <a:t>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en-US" altLang="cs-CZ">
                <a:sym typeface="Symbol" panose="05050102010706020507" pitchFamily="18" charset="2"/>
              </a:rPr>
              <a:t>&gt;</a:t>
            </a:r>
            <a:r>
              <a:rPr lang="cs-CZ" altLang="cs-CZ">
                <a:sym typeface="Symbol" panose="05050102010706020507" pitchFamily="18" charset="2"/>
              </a:rPr>
              <a:t> 0 – </a:t>
            </a:r>
            <a:r>
              <a:rPr lang="cs-CZ" altLang="cs-CZ">
                <a:solidFill>
                  <a:srgbClr val="C00000"/>
                </a:solidFill>
                <a:sym typeface="Symbol" panose="05050102010706020507" pitchFamily="18" charset="2"/>
              </a:rPr>
              <a:t>zpoždění</a:t>
            </a:r>
            <a:endParaRPr lang="en-US" altLang="cs-CZ">
              <a:solidFill>
                <a:srgbClr val="C00000"/>
              </a:solidFill>
              <a:sym typeface="Symbol" panose="05050102010706020507" pitchFamily="18" charset="2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CDC0DE9-9D32-4AEE-BFBC-F885DF067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5300" name="Obdélník 9">
            <a:extLst>
              <a:ext uri="{FF2B5EF4-FFF2-40B4-BE49-F238E27FC236}">
                <a16:creationId xmlns:a16="http://schemas.microsoft.com/office/drawing/2014/main" id="{2E7A87D3-B04B-43AF-AA3F-A6FF7E34B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061075"/>
            <a:ext cx="665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a) originál x(n); b) funkce x(n-1); c) funkce x(n+1);</a:t>
            </a:r>
            <a:endParaRPr lang="cs-CZ" altLang="cs-CZ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32871A9-4A8B-44A2-B383-6FB21DB96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FUNKCÍ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  <p:sp>
        <p:nvSpPr>
          <p:cNvPr id="55302" name="Rectangle 9">
            <a:extLst>
              <a:ext uri="{FF2B5EF4-FFF2-40B4-BE49-F238E27FC236}">
                <a16:creationId xmlns:a16="http://schemas.microsoft.com/office/drawing/2014/main" id="{591B20EC-C441-41EE-B721-71B4372C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5303" name="Objekt 2">
            <a:extLst>
              <a:ext uri="{FF2B5EF4-FFF2-40B4-BE49-F238E27FC236}">
                <a16:creationId xmlns:a16="http://schemas.microsoft.com/office/drawing/2014/main" id="{43BAB1B6-CBF5-4332-A54C-0EE0BA986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573213"/>
          <a:ext cx="3060700" cy="448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Rastrový obrázek" r:id="rId3" imgW="5133333" imgH="7571429" progId="Paint.Picture">
                  <p:embed/>
                </p:oleObj>
              </mc:Choice>
              <mc:Fallback>
                <p:oleObj name="Rastrový obrázek" r:id="rId3" imgW="5133333" imgH="7571429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573213"/>
                        <a:ext cx="3060700" cy="448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0BF66178-681A-4BA1-9F0B-A28FE40EFA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altLang="cs-CZ" b="1">
                <a:solidFill>
                  <a:srgbClr val="002060"/>
                </a:solidFill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altLang="cs-CZ"/>
              <a:t>	</a:t>
            </a:r>
          </a:p>
          <a:p>
            <a:pPr algn="ctr">
              <a:buFontTx/>
              <a:buNone/>
            </a:pPr>
            <a:r>
              <a:rPr lang="cs-CZ" altLang="cs-CZ"/>
              <a:t>x(n) </a:t>
            </a:r>
            <a:r>
              <a:rPr lang="en-US" altLang="cs-CZ"/>
              <a:t>~</a:t>
            </a:r>
            <a:r>
              <a:rPr lang="cs-CZ" altLang="cs-CZ"/>
              <a:t> x(-n) ,</a:t>
            </a:r>
            <a:endParaRPr lang="en-US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71E3799-45A1-4729-B96D-10F9F1543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6324" name="Obdélník 9">
            <a:extLst>
              <a:ext uri="{FF2B5EF4-FFF2-40B4-BE49-F238E27FC236}">
                <a16:creationId xmlns:a16="http://schemas.microsoft.com/office/drawing/2014/main" id="{EED53AE7-5D01-401E-A5CA-082FCC67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6021388"/>
            <a:ext cx="631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i="1"/>
              <a:t>a) originál x(n); b) funkce x(-n); c) funkce x(-n+1)</a:t>
            </a:r>
            <a:endParaRPr lang="cs-CZ" altLang="cs-CZ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C410DB7-5248-4AC3-9589-90AAFB63C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42875"/>
            <a:ext cx="8496300" cy="762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OPERACE S JEDNOU FUNKCÍ</a:t>
            </a:r>
            <a:br>
              <a:rPr lang="cs-CZ" sz="3200" dirty="0"/>
            </a:br>
            <a:r>
              <a:rPr lang="cs-CZ" sz="2000" dirty="0"/>
              <a:t> (</a:t>
            </a:r>
            <a:r>
              <a:rPr lang="cs-CZ" sz="2000" cap="all" dirty="0"/>
              <a:t>Unární operace</a:t>
            </a:r>
            <a:r>
              <a:rPr lang="cs-CZ" sz="2000" dirty="0"/>
              <a:t>)</a:t>
            </a:r>
            <a:endParaRPr lang="cs-CZ" sz="4000" dirty="0"/>
          </a:p>
        </p:txBody>
      </p:sp>
      <p:sp>
        <p:nvSpPr>
          <p:cNvPr id="56326" name="Rectangle 9">
            <a:extLst>
              <a:ext uri="{FF2B5EF4-FFF2-40B4-BE49-F238E27FC236}">
                <a16:creationId xmlns:a16="http://schemas.microsoft.com/office/drawing/2014/main" id="{5854D0B3-272D-4D4A-9978-E86BBE21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6327" name="Objekt 2">
            <a:extLst>
              <a:ext uri="{FF2B5EF4-FFF2-40B4-BE49-F238E27FC236}">
                <a16:creationId xmlns:a16="http://schemas.microsoft.com/office/drawing/2014/main" id="{1DFCD57E-EE4A-4DF9-AA5F-09CEE7206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1604963"/>
          <a:ext cx="2954337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Rastrový obrázek" r:id="rId3" imgW="4963218" imgH="7590476" progId="Paint.Picture">
                  <p:embed/>
                </p:oleObj>
              </mc:Choice>
              <mc:Fallback>
                <p:oleObj name="Rastrový obrázek" r:id="rId3" imgW="4963218" imgH="7590476" progId="Paint.Picture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604963"/>
                        <a:ext cx="2954337" cy="445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EB2E6-1DCF-4EC2-ACBC-6DD0BD11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shrnutí</a:t>
            </a:r>
            <a:endParaRPr lang="cs-CZ" dirty="0"/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FFC19E6E-1B1C-4E9B-B44B-BD0911A36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definice základních modelů veličin (jednotkový skok, impulz, periodická posloupnost);</a:t>
            </a:r>
          </a:p>
          <a:p>
            <a:r>
              <a:rPr lang="cs-CZ" altLang="cs-CZ"/>
              <a:t>různé formy vyjádření harmonické posloupnosti;</a:t>
            </a:r>
          </a:p>
          <a:p>
            <a:r>
              <a:rPr lang="cs-CZ" altLang="cs-CZ"/>
              <a:t>co je frekvenční spektrum? </a:t>
            </a:r>
          </a:p>
          <a:p>
            <a:r>
              <a:rPr lang="cs-CZ" altLang="cs-CZ"/>
              <a:t>základní unární operace s posloupnostmi.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5C891-22A6-43F1-AFF0-E902ABC2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SE DVĚMA </a:t>
            </a:r>
            <a:r>
              <a:rPr lang="cs-CZ" sz="3200" b="1" cap="all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posloupnostMI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E8EE93-495E-44B8-AD7E-A6B9A46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KONVOLUCE</a:t>
            </a:r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8DCA289F-BEB5-4192-B03F-630335839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62438-0535-4FFB-AD6D-37514AF5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8BA8BE87-F74D-4C2B-BDFA-C014A27B4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funkcemi x</a:t>
            </a:r>
            <a:r>
              <a:rPr lang="cs-CZ" altLang="cs-CZ" baseline="-25000" dirty="0"/>
              <a:t>1</a:t>
            </a:r>
            <a:r>
              <a:rPr lang="cs-CZ" altLang="cs-CZ" dirty="0"/>
              <a:t>(t) a x</a:t>
            </a:r>
            <a:r>
              <a:rPr lang="cs-CZ" altLang="cs-CZ" baseline="-25000" dirty="0"/>
              <a:t>2</a:t>
            </a:r>
            <a:r>
              <a:rPr lang="cs-CZ" altLang="cs-CZ" dirty="0"/>
              <a:t>(t) téhož argumentu definovaný (v případě spojitých funkcí) integrálem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kde funkce x</a:t>
            </a:r>
            <a:r>
              <a:rPr lang="cs-CZ" altLang="cs-CZ" baseline="-25000" dirty="0"/>
              <a:t>2</a:t>
            </a:r>
            <a:r>
              <a:rPr lang="cs-CZ" altLang="cs-CZ" dirty="0"/>
              <a:t>(t)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6E4855E-F69A-40CA-8D5C-A6533B2C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/>
              <p:nvPr/>
            </p:nvSpPr>
            <p:spPr bwMode="auto">
              <a:xfrm>
                <a:off x="1331913" y="3213100"/>
                <a:ext cx="6496050" cy="1223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913" y="3213100"/>
                <a:ext cx="6496050" cy="122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3C19B-9873-4DA8-97C9-CDAB057A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  <a:endParaRPr lang="cs-CZ" sz="2800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9B6760EC-A0AC-4D56-A77B-9272B5F98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posloupnostmi x</a:t>
            </a:r>
            <a:r>
              <a:rPr lang="cs-CZ" altLang="cs-CZ" baseline="-25000" dirty="0"/>
              <a:t>1</a:t>
            </a:r>
            <a:r>
              <a:rPr lang="cs-CZ" altLang="cs-CZ" dirty="0"/>
              <a:t>(n) a x</a:t>
            </a:r>
            <a:r>
              <a:rPr lang="cs-CZ" altLang="cs-CZ" baseline="-25000" dirty="0"/>
              <a:t>2</a:t>
            </a:r>
            <a:r>
              <a:rPr lang="cs-CZ" altLang="cs-CZ" dirty="0"/>
              <a:t>(n) téhož argumentu definovaná součtovým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kde posloupnost x</a:t>
            </a:r>
            <a:r>
              <a:rPr lang="cs-CZ" altLang="cs-CZ" baseline="-25000" dirty="0"/>
              <a:t>2</a:t>
            </a:r>
            <a:r>
              <a:rPr lang="cs-CZ" altLang="cs-CZ" dirty="0"/>
              <a:t>(n)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38486023-0E2D-4FBF-8FE7-70A44789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/>
              <p:nvPr/>
            </p:nvSpPr>
            <p:spPr bwMode="auto">
              <a:xfrm>
                <a:off x="1116013" y="3284538"/>
                <a:ext cx="7127875" cy="1128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altLang="cs-CZ" sz="2400" dirty="0" smtClean="0"/>
                            <m:t>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3284538"/>
                <a:ext cx="7127875" cy="1128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21">
            <a:extLst>
              <a:ext uri="{FF2B5EF4-FFF2-40B4-BE49-F238E27FC236}">
                <a16:creationId xmlns:a16="http://schemas.microsoft.com/office/drawing/2014/main" id="{CC801A83-4B3B-4868-B018-C073C02A8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b="1" dirty="0">
                <a:solidFill>
                  <a:srgbClr val="0070C0"/>
                </a:solidFill>
              </a:rPr>
              <a:t>komutativní zákon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rgbClr val="0070C0"/>
                </a:solidFill>
              </a:rPr>
              <a:t>distributivní zákon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rgbClr val="0070C0"/>
                </a:solidFill>
              </a:rPr>
              <a:t>asociativní zákon</a:t>
            </a:r>
          </a:p>
          <a:p>
            <a:endParaRPr lang="cs-CZ" altLang="cs-CZ" dirty="0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E1388344-00FE-4895-9391-A1166D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/>
              <p:nvPr/>
            </p:nvSpPr>
            <p:spPr bwMode="auto">
              <a:xfrm>
                <a:off x="1312893" y="1714462"/>
                <a:ext cx="4352925" cy="50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2893" y="1714462"/>
                <a:ext cx="4352925" cy="504825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/>
              <p:nvPr/>
            </p:nvSpPr>
            <p:spPr bwMode="auto">
              <a:xfrm>
                <a:off x="1331639" y="2853754"/>
                <a:ext cx="7669485" cy="503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39" y="2853754"/>
                <a:ext cx="7669485" cy="503238"/>
              </a:xfrm>
              <a:prstGeom prst="rect">
                <a:avLst/>
              </a:prstGeom>
              <a:blipFill>
                <a:blip r:embed="rId3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/>
              <p:nvPr/>
            </p:nvSpPr>
            <p:spPr bwMode="auto">
              <a:xfrm>
                <a:off x="1326700" y="3934445"/>
                <a:ext cx="6188075" cy="574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6700" y="3934445"/>
                <a:ext cx="6188075" cy="574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6CDF0-0627-4476-B6E7-9B8DB108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4D180E-22BA-4C95-9EE3-AFFF3400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zákon o posunu v čase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Je-li                               , 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pak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a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6FF07FE8-03BC-487C-84E2-5A94678F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/>
              <p:nvPr/>
            </p:nvSpPr>
            <p:spPr bwMode="auto">
              <a:xfrm>
                <a:off x="1835150" y="1720850"/>
                <a:ext cx="3717925" cy="63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150" y="1720850"/>
                <a:ext cx="3717925" cy="631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4" name="Picture 3">
            <a:extLst>
              <a:ext uri="{FF2B5EF4-FFF2-40B4-BE49-F238E27FC236}">
                <a16:creationId xmlns:a16="http://schemas.microsoft.com/office/drawing/2014/main" id="{49837E9B-10CA-45AD-8224-22588166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68600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5">
            <a:extLst>
              <a:ext uri="{FF2B5EF4-FFF2-40B4-BE49-F238E27FC236}">
                <a16:creationId xmlns:a16="http://schemas.microsoft.com/office/drawing/2014/main" id="{7EC00956-8F58-40BB-8EC6-4E6F03AB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/>
              <p:nvPr/>
            </p:nvSpPr>
            <p:spPr bwMode="auto">
              <a:xfrm>
                <a:off x="539750" y="4652963"/>
                <a:ext cx="8455025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4652963"/>
                <a:ext cx="845502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93150-D516-4012-9560-C8D4D40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71438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</a:p>
        </p:txBody>
      </p:sp>
      <p:sp>
        <p:nvSpPr>
          <p:cNvPr id="64515" name="Zástupný symbol pro obsah 3">
            <a:extLst>
              <a:ext uri="{FF2B5EF4-FFF2-40B4-BE49-F238E27FC236}">
                <a16:creationId xmlns:a16="http://schemas.microsoft.com/office/drawing/2014/main" id="{37C5519E-9395-434F-B699-D36BB5A194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00063" y="1285875"/>
            <a:ext cx="8175625" cy="22875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i="1">
                <a:solidFill>
                  <a:srgbClr val="002060"/>
                </a:solidFill>
              </a:rPr>
              <a:t>Kauzální</a:t>
            </a:r>
            <a:r>
              <a:rPr lang="cs-CZ" altLang="cs-CZ" sz="2000" b="1"/>
              <a:t> </a:t>
            </a:r>
            <a:r>
              <a:rPr lang="cs-CZ" altLang="cs-CZ" sz="2000"/>
              <a:t>je takový systém, jehož výstup v každém časovém okamžiku t</a:t>
            </a:r>
            <a:r>
              <a:rPr lang="cs-CZ" altLang="cs-CZ" sz="2000" baseline="-25000"/>
              <a:t>0</a:t>
            </a:r>
            <a:r>
              <a:rPr lang="cs-CZ" altLang="cs-CZ" sz="2000"/>
              <a:t> závisí pouze na průběhu vstupní veličiny x(t) pro t </a:t>
            </a:r>
            <a:r>
              <a:rPr lang="cs-CZ" altLang="cs-CZ" sz="2000">
                <a:sym typeface="Symbol" panose="05050102010706020507" pitchFamily="18" charset="2"/>
              </a:rPr>
              <a:t></a:t>
            </a:r>
            <a:r>
              <a:rPr lang="cs-CZ" altLang="cs-CZ" sz="2000"/>
              <a:t> t</a:t>
            </a:r>
            <a:r>
              <a:rPr lang="cs-CZ" altLang="cs-CZ" sz="2000" baseline="-25000"/>
              <a:t>0</a:t>
            </a:r>
            <a:r>
              <a:rPr lang="cs-CZ" altLang="cs-CZ" sz="2000"/>
              <a:t>. Jinými slovy, hodnota výstupu systému v každém okamžiku závisí pouze na vstupu v daném okamžiku a jeho průběhu v minulosti, nikoliv na budoucích hodnotách vstupní veličiny. Systém, který tento požadavek nesplňuje, nazýváme </a:t>
            </a:r>
            <a:r>
              <a:rPr lang="cs-CZ" altLang="cs-CZ" sz="2000" b="1" i="1">
                <a:solidFill>
                  <a:srgbClr val="002060"/>
                </a:solidFill>
              </a:rPr>
              <a:t>nekauzální</a:t>
            </a:r>
            <a:r>
              <a:rPr lang="cs-CZ" altLang="cs-CZ" sz="2000"/>
              <a:t>, příp. </a:t>
            </a:r>
            <a:r>
              <a:rPr lang="cs-CZ" altLang="cs-CZ" sz="2000" b="1" i="1">
                <a:solidFill>
                  <a:srgbClr val="002060"/>
                </a:solidFill>
              </a:rPr>
              <a:t>anticipativní</a:t>
            </a:r>
            <a:r>
              <a:rPr lang="cs-CZ" altLang="cs-CZ" sz="2000"/>
              <a:t>.</a:t>
            </a: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68904EC2-C1BE-4F47-BAB4-84FB70F2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4517" name="TextovéPole 7">
            <a:extLst>
              <a:ext uri="{FF2B5EF4-FFF2-40B4-BE49-F238E27FC236}">
                <a16:creationId xmlns:a16="http://schemas.microsoft.com/office/drawing/2014/main" id="{BFD6A596-447A-4A6C-9DA5-1E405879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4752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i="1"/>
              <a:t>Zprostředkovaně: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jako kauzální označujeme takové posloupnosti, pro které platí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x(n) = 0 pro n &lt; 0.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4518" name="Picture 4">
            <a:extLst>
              <a:ext uri="{FF2B5EF4-FFF2-40B4-BE49-F238E27FC236}">
                <a16:creationId xmlns:a16="http://schemas.microsoft.com/office/drawing/2014/main" id="{8F6237C9-77FB-4B4C-B104-DC771A21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95688"/>
            <a:ext cx="2952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F56306E-705F-4A28-AE36-ADDA8DBFB4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x(nT</a:t>
            </a:r>
            <a:r>
              <a:rPr lang="cs-CZ" altLang="cs-CZ" sz="2400" baseline="-25000"/>
              <a:t>vz</a:t>
            </a:r>
            <a:r>
              <a:rPr lang="cs-CZ" altLang="cs-CZ" sz="2400"/>
              <a:t>) = A.cos(</a:t>
            </a:r>
            <a:r>
              <a:rPr lang="el-GR" altLang="cs-CZ" sz="2400"/>
              <a:t>Ω</a:t>
            </a:r>
            <a:r>
              <a:rPr lang="cs-CZ" altLang="cs-CZ" sz="2400"/>
              <a:t>nT</a:t>
            </a:r>
            <a:r>
              <a:rPr lang="cs-CZ" altLang="cs-CZ" sz="2400" baseline="-25000"/>
              <a:t>vz</a:t>
            </a:r>
            <a:r>
              <a:rPr lang="cs-CZ" altLang="cs-CZ" sz="2400"/>
              <a:t> +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)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pro A=1, </a:t>
            </a:r>
            <a:r>
              <a:rPr lang="el-GR" altLang="cs-CZ" sz="2400"/>
              <a:t>φ</a:t>
            </a:r>
            <a:r>
              <a:rPr lang="cs-CZ" altLang="cs-CZ" sz="2400" baseline="-25000"/>
              <a:t>0</a:t>
            </a:r>
            <a:r>
              <a:rPr lang="cs-CZ" altLang="cs-CZ" sz="2400"/>
              <a:t>=0 a </a:t>
            </a:r>
            <a:r>
              <a:rPr lang="el-GR" altLang="cs-CZ" sz="2400"/>
              <a:t>Ω</a:t>
            </a:r>
            <a:r>
              <a:rPr lang="cs-CZ" altLang="cs-CZ" sz="2400"/>
              <a:t> pro T=4T</a:t>
            </a:r>
            <a:r>
              <a:rPr lang="en-US" altLang="cs-CZ" sz="2400"/>
              <a:t>’</a:t>
            </a:r>
            <a:r>
              <a:rPr lang="cs-CZ" altLang="cs-CZ" sz="2400" baseline="-25000"/>
              <a:t>vz</a:t>
            </a:r>
            <a:endParaRPr lang="cs-CZ" altLang="cs-CZ" sz="24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0CCD663-E06D-45D9-9EF8-E573ACB24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F996D58B-357E-495F-9067-7A1539859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9DE8CA60-AB0A-45F5-AA23-6CD7963C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486" name="Rectangle 10">
            <a:extLst>
              <a:ext uri="{FF2B5EF4-FFF2-40B4-BE49-F238E27FC236}">
                <a16:creationId xmlns:a16="http://schemas.microsoft.com/office/drawing/2014/main" id="{590E1147-1585-4603-BC20-E538C6D9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0487" name="Objekt 4">
            <a:extLst>
              <a:ext uri="{FF2B5EF4-FFF2-40B4-BE49-F238E27FC236}">
                <a16:creationId xmlns:a16="http://schemas.microsoft.com/office/drawing/2014/main" id="{4BF9C700-398A-4056-BE1F-266067A4C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2238" y="2386013"/>
          <a:ext cx="3709987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Rastrový obrázek" r:id="rId3" imgW="4296375" imgH="2952381" progId="Paint.Picture">
                  <p:embed/>
                </p:oleObj>
              </mc:Choice>
              <mc:Fallback>
                <p:oleObj name="Rastrový obrázek" r:id="rId3" imgW="4296375" imgH="2952381" progId="Paint.Picture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2386013"/>
                        <a:ext cx="3709987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/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9" name="Text Box 3">
            <a:extLst>
              <a:ext uri="{FF2B5EF4-FFF2-40B4-BE49-F238E27FC236}">
                <a16:creationId xmlns:a16="http://schemas.microsoft.com/office/drawing/2014/main" id="{02EF39F7-B2D2-4EF8-B13B-093B8339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00188"/>
            <a:ext cx="6700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  <a:latin typeface="Arial" panose="020B0604020202020204" pitchFamily="34" charset="0"/>
              </a:rPr>
              <a:t>Konvoluce kauzálních funkcí: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Pro kauzální funkce platí s(t) = 0 pro t </a:t>
            </a:r>
            <a:r>
              <a:rPr lang="en-US" altLang="cs-CZ" sz="2400">
                <a:latin typeface="Arial" panose="020B0604020202020204" pitchFamily="34" charset="0"/>
              </a:rPr>
              <a:t>&lt;</a:t>
            </a:r>
            <a:r>
              <a:rPr lang="cs-CZ" altLang="cs-CZ" sz="2400">
                <a:latin typeface="Arial" panose="020B0604020202020204" pitchFamily="34" charset="0"/>
              </a:rPr>
              <a:t> 0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BB504B34-FE59-4F94-A972-BEF2CF1D7CB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75" y="2928938"/>
          <a:ext cx="29511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Rastrový obrázek" r:id="rId4" imgW="5772956" imgH="3086531" progId="PBrush">
                  <p:embed/>
                </p:oleObj>
              </mc:Choice>
              <mc:Fallback>
                <p:oleObj name="Rastrový obrázek" r:id="rId4" imgW="5772956" imgH="3086531" progId="PBrus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928938"/>
                        <a:ext cx="2951163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0B9F4A45-1FD9-4BF5-BC36-62D7ED97ED2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43438" y="2857500"/>
          <a:ext cx="394335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Rastrový obrázek" r:id="rId6" imgW="6087325" imgH="4342857" progId="PBrush">
                  <p:embed/>
                </p:oleObj>
              </mc:Choice>
              <mc:Fallback>
                <p:oleObj name="Rastrový obrázek" r:id="rId6" imgW="6087325" imgH="4342857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57500"/>
                        <a:ext cx="3943350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F9923C5-D4A8-454E-99B6-6346CD31D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9525"/>
            <a:ext cx="8496300" cy="1071563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  <a:endParaRPr lang="cs-CZ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E58EE-79E8-43FE-ADB0-35359D70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D38E15B7-3EE6-46FD-AFFB-831976DC3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000"/>
              <a:t>pro kauzální posloupnosti, tj. takové pro které platí x(n) = 0 pro n </a:t>
            </a:r>
            <a:r>
              <a:rPr lang="en-US" altLang="cs-CZ" sz="2000"/>
              <a:t>&lt;</a:t>
            </a:r>
            <a:r>
              <a:rPr lang="cs-CZ" altLang="cs-CZ" sz="2000"/>
              <a:t> 0 se konvoluční vztah mění na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V reálných podmínkách při zpracování reálných dat samozřejmě nejsou posloupnosti x</a:t>
            </a:r>
            <a:r>
              <a:rPr lang="cs-CZ" altLang="cs-CZ" sz="2000" baseline="-25000"/>
              <a:t>1</a:t>
            </a:r>
            <a:r>
              <a:rPr lang="cs-CZ" altLang="cs-CZ" sz="2000"/>
              <a:t>(n) a x</a:t>
            </a:r>
            <a:r>
              <a:rPr lang="cs-CZ" altLang="cs-CZ" sz="2000" baseline="-25000"/>
              <a:t>2</a:t>
            </a:r>
            <a:r>
              <a:rPr lang="cs-CZ" altLang="cs-CZ" sz="2000"/>
              <a:t>(n) nekonečné, nýbrž mají konečnou délku. Předpokládejme obecně N</a:t>
            </a:r>
            <a:r>
              <a:rPr lang="cs-CZ" altLang="cs-CZ" sz="2000" baseline="-25000"/>
              <a:t>1</a:t>
            </a:r>
            <a:r>
              <a:rPr lang="cs-CZ" altLang="cs-CZ" sz="2000"/>
              <a:t> vzorků v případě posloupnosti x</a:t>
            </a:r>
            <a:r>
              <a:rPr lang="cs-CZ" altLang="cs-CZ" sz="2000" baseline="-25000"/>
              <a:t>1</a:t>
            </a:r>
            <a:r>
              <a:rPr lang="cs-CZ" altLang="cs-CZ" sz="2000"/>
              <a:t>(n) a N</a:t>
            </a:r>
            <a:r>
              <a:rPr lang="cs-CZ" altLang="cs-CZ" sz="2000" baseline="-25000"/>
              <a:t>2</a:t>
            </a:r>
            <a:r>
              <a:rPr lang="cs-CZ" altLang="cs-CZ" sz="2000"/>
              <a:t> vzorků v případě posloupnosti x</a:t>
            </a:r>
            <a:r>
              <a:rPr lang="cs-CZ" altLang="cs-CZ" sz="2000" baseline="-25000"/>
              <a:t>2</a:t>
            </a:r>
            <a:r>
              <a:rPr lang="cs-CZ" altLang="cs-CZ" sz="2000"/>
              <a:t>(n). Dále položme x</a:t>
            </a:r>
            <a:r>
              <a:rPr lang="cs-CZ" altLang="cs-CZ" sz="2000" baseline="-25000"/>
              <a:t>1</a:t>
            </a:r>
            <a:r>
              <a:rPr lang="cs-CZ" altLang="cs-CZ" sz="2000"/>
              <a:t>(n) = 0 pro n </a:t>
            </a:r>
            <a:r>
              <a:rPr lang="cs-CZ" altLang="cs-CZ" sz="2000">
                <a:sym typeface="Symbol" panose="05050102010706020507" pitchFamily="18" charset="2"/>
              </a:rPr>
              <a:t></a:t>
            </a:r>
            <a:r>
              <a:rPr lang="cs-CZ" altLang="cs-CZ" sz="2000"/>
              <a:t> </a:t>
            </a:r>
            <a:r>
              <a:rPr lang="en-US" altLang="cs-CZ" sz="2000">
                <a:sym typeface="Symbol" panose="05050102010706020507" pitchFamily="18" charset="2"/>
              </a:rPr>
              <a:t></a:t>
            </a:r>
            <a:r>
              <a:rPr lang="cs-CZ" altLang="cs-CZ" sz="2000"/>
              <a:t>0, N</a:t>
            </a:r>
            <a:r>
              <a:rPr lang="cs-CZ" altLang="cs-CZ" sz="2000" baseline="-25000"/>
              <a:t>1</a:t>
            </a:r>
            <a:r>
              <a:rPr lang="cs-CZ" altLang="cs-CZ" sz="2000"/>
              <a:t>-1</a:t>
            </a:r>
            <a:r>
              <a:rPr lang="en-US" altLang="cs-CZ" sz="2000">
                <a:sym typeface="Symbol" panose="05050102010706020507" pitchFamily="18" charset="2"/>
              </a:rPr>
              <a:t></a:t>
            </a:r>
            <a:r>
              <a:rPr lang="en-US" altLang="cs-CZ" sz="2000"/>
              <a:t> </a:t>
            </a:r>
            <a:r>
              <a:rPr lang="cs-CZ" altLang="cs-CZ" sz="2000"/>
              <a:t>a analogicky x</a:t>
            </a:r>
            <a:r>
              <a:rPr lang="cs-CZ" altLang="cs-CZ" sz="2000" baseline="-25000"/>
              <a:t>2</a:t>
            </a:r>
            <a:r>
              <a:rPr lang="cs-CZ" altLang="cs-CZ" sz="2000"/>
              <a:t>(n) = 0 pro n </a:t>
            </a:r>
            <a:r>
              <a:rPr lang="cs-CZ" altLang="cs-CZ" sz="2000">
                <a:sym typeface="Symbol" panose="05050102010706020507" pitchFamily="18" charset="2"/>
              </a:rPr>
              <a:t></a:t>
            </a:r>
            <a:r>
              <a:rPr lang="cs-CZ" altLang="cs-CZ" sz="2000"/>
              <a:t> </a:t>
            </a:r>
            <a:r>
              <a:rPr lang="en-US" altLang="cs-CZ" sz="2000">
                <a:sym typeface="Symbol" panose="05050102010706020507" pitchFamily="18" charset="2"/>
              </a:rPr>
              <a:t></a:t>
            </a:r>
            <a:r>
              <a:rPr lang="cs-CZ" altLang="cs-CZ" sz="2000"/>
              <a:t>0, N</a:t>
            </a:r>
            <a:r>
              <a:rPr lang="cs-CZ" altLang="cs-CZ" sz="2000" baseline="-25000"/>
              <a:t>2</a:t>
            </a:r>
            <a:r>
              <a:rPr lang="cs-CZ" altLang="cs-CZ" sz="2000"/>
              <a:t>-1</a:t>
            </a:r>
            <a:r>
              <a:rPr lang="en-US" altLang="cs-CZ" sz="2000">
                <a:sym typeface="Symbol" panose="05050102010706020507" pitchFamily="18" charset="2"/>
              </a:rPr>
              <a:t></a:t>
            </a:r>
            <a:r>
              <a:rPr lang="en-US" altLang="cs-CZ" sz="2000"/>
              <a:t>.</a:t>
            </a:r>
            <a:endParaRPr lang="cs-CZ" altLang="cs-CZ" sz="200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0E0B83E-3DF5-43AC-8034-51C4E397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/>
              <p:nvPr/>
            </p:nvSpPr>
            <p:spPr bwMode="auto">
              <a:xfrm>
                <a:off x="1908175" y="2060575"/>
                <a:ext cx="4987925" cy="792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75" y="2060575"/>
                <a:ext cx="4987925" cy="792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Rectangle 4">
            <a:extLst>
              <a:ext uri="{FF2B5EF4-FFF2-40B4-BE49-F238E27FC236}">
                <a16:creationId xmlns:a16="http://schemas.microsoft.com/office/drawing/2014/main" id="{B28E9ED4-9E72-4594-9E7E-3057D315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/>
              <p:nvPr/>
            </p:nvSpPr>
            <p:spPr bwMode="auto">
              <a:xfrm>
                <a:off x="2195513" y="5229225"/>
                <a:ext cx="5211762" cy="1150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cs-CZ">
                    <a:solidFill>
                      <a:srgbClr val="000000"/>
                    </a:solidFill>
                  </a:rPr>
                </a:br>
                <a:endParaRPr lang="cs-CZ"/>
              </a:p>
            </p:txBody>
          </p:sp>
        </mc:Choice>
        <mc:Fallback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13" y="5229225"/>
                <a:ext cx="5211762" cy="115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A6BDD-281A-4F9D-93D2-EAE8C2BD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DB7DA74D-30F8-4198-94B7-971EBD450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58800"/>
          </a:xfrm>
        </p:spPr>
        <p:txBody>
          <a:bodyPr/>
          <a:lstStyle/>
          <a:p>
            <a:r>
              <a:rPr lang="cs-CZ" altLang="cs-CZ" b="1">
                <a:solidFill>
                  <a:srgbClr val="0070C0"/>
                </a:solidFill>
              </a:rPr>
              <a:t>šířková vlastnost konvoluce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4F8B501-B768-454E-B29C-93D60F80735F}"/>
              </a:ext>
            </a:extLst>
          </p:cNvPr>
          <p:cNvSpPr txBox="1">
            <a:spLocks/>
          </p:cNvSpPr>
          <p:nvPr/>
        </p:nvSpPr>
        <p:spPr bwMode="auto">
          <a:xfrm>
            <a:off x="971550" y="1989138"/>
            <a:ext cx="5040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400" dirty="0"/>
              <a:t>Pokud jsou doby trvání (šířky, tj. počty vzorků posloupností, jejichž hodnoty jsou různé od nuly) posloupností x</a:t>
            </a:r>
            <a:r>
              <a:rPr lang="cs-CZ" sz="2400" baseline="-25000" dirty="0"/>
              <a:t>1</a:t>
            </a:r>
            <a:r>
              <a:rPr lang="cs-CZ" sz="2400" dirty="0"/>
              <a:t>(n) a x</a:t>
            </a:r>
            <a:r>
              <a:rPr lang="cs-CZ" sz="2400" baseline="-25000" dirty="0"/>
              <a:t>2</a:t>
            </a:r>
            <a:r>
              <a:rPr lang="cs-CZ" sz="2400" dirty="0"/>
              <a:t>(n) konečné, např. N</a:t>
            </a:r>
            <a:r>
              <a:rPr lang="cs-CZ" sz="2400" baseline="-25000" dirty="0"/>
              <a:t>1</a:t>
            </a:r>
            <a:r>
              <a:rPr lang="cs-CZ" sz="2400" dirty="0"/>
              <a:t> v případě posloupnosti x</a:t>
            </a:r>
            <a:r>
              <a:rPr lang="cs-CZ" sz="2400" baseline="-25000" dirty="0"/>
              <a:t>1</a:t>
            </a:r>
            <a:r>
              <a:rPr lang="cs-CZ" sz="2400" dirty="0"/>
              <a:t>(n) a N</a:t>
            </a:r>
            <a:r>
              <a:rPr lang="cs-CZ" sz="2400" baseline="-25000" dirty="0"/>
              <a:t>2</a:t>
            </a:r>
            <a:r>
              <a:rPr lang="cs-CZ" sz="2400" dirty="0"/>
              <a:t> pro x</a:t>
            </a:r>
            <a:r>
              <a:rPr lang="cs-CZ" sz="2400" baseline="-25000" dirty="0"/>
              <a:t>2</a:t>
            </a:r>
            <a:r>
              <a:rPr lang="cs-CZ" sz="2400" dirty="0"/>
              <a:t>(n) je počet vzorků výsledné konvoluční posloupnosti obou funkcí rovna N</a:t>
            </a:r>
            <a:r>
              <a:rPr lang="cs-CZ" sz="2400" baseline="-25000" dirty="0"/>
              <a:t>1</a:t>
            </a:r>
            <a:r>
              <a:rPr lang="cs-CZ" sz="2400" dirty="0"/>
              <a:t>+N</a:t>
            </a:r>
            <a:r>
              <a:rPr lang="cs-CZ" sz="2400" baseline="-25000" dirty="0"/>
              <a:t>2</a:t>
            </a:r>
            <a:r>
              <a:rPr lang="cs-CZ" sz="2400" dirty="0"/>
              <a:t>-1.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b="1" kern="0" dirty="0">
              <a:solidFill>
                <a:srgbClr val="0070C0"/>
              </a:solidFill>
            </a:endParaRPr>
          </a:p>
        </p:txBody>
      </p:sp>
      <p:graphicFrame>
        <p:nvGraphicFramePr>
          <p:cNvPr id="67589" name="Objekt 4">
            <a:extLst>
              <a:ext uri="{FF2B5EF4-FFF2-40B4-BE49-F238E27FC236}">
                <a16:creationId xmlns:a16="http://schemas.microsoft.com/office/drawing/2014/main" id="{728355E9-419D-4E6A-BBDD-E3ED2C482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844675"/>
          <a:ext cx="2384425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Rastrový obrázek" r:id="rId3" imgW="2505425" imgH="4648849" progId="PBrush">
                  <p:embed/>
                </p:oleObj>
              </mc:Choice>
              <mc:Fallback>
                <p:oleObj name="Rastrový obrázek" r:id="rId3" imgW="2505425" imgH="4648849" progId="PBrush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384425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2D97D-F326-44ED-BDD7-EA9F4A4A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BD16CA71-E9FC-4B5A-AB51-453EA15D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535987" cy="4752975"/>
          </a:xfrm>
        </p:spPr>
        <p:txBody>
          <a:bodyPr/>
          <a:lstStyle/>
          <a:p>
            <a:r>
              <a:rPr lang="cs-CZ" altLang="en-US" b="1">
                <a:solidFill>
                  <a:srgbClr val="0070C0"/>
                </a:solidFill>
              </a:rPr>
              <a:t>konvoluce posloupnosti s jednotkovým impulzem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Výsledkem konvoluce posloupnosti x(n) s jednotkovým impulzem je posloupnost x(n).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Z definice konvoluce vyplývá, že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Protože δ(n-m) reprezentuje jednotkový impulz posunutý oproti počátku o n vzorků, je suma ve výše uvedeném vztahu průběžně rovna hodnotě x(n). Proto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endParaRPr lang="cs-CZ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C8293B7C-BEE3-4E14-B927-0733215A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/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4" name="Rectangle 5">
            <a:extLst>
              <a:ext uri="{FF2B5EF4-FFF2-40B4-BE49-F238E27FC236}">
                <a16:creationId xmlns:a16="http://schemas.microsoft.com/office/drawing/2014/main" id="{8E30099F-7897-488B-91C0-3AFEAED2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/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AB926-8F8B-4ABB-B185-47BB6096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2DD18A2-8B18-4173-9720-130FC771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9636" name="Object 2">
            <a:extLst>
              <a:ext uri="{FF2B5EF4-FFF2-40B4-BE49-F238E27FC236}">
                <a16:creationId xmlns:a16="http://schemas.microsoft.com/office/drawing/2014/main" id="{7251CE4E-1687-4D8B-8040-97AC75B7C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412875"/>
          <a:ext cx="583247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Rastrový obrázek" r:id="rId3" imgW="3219899" imgH="2762636" progId="PBrush">
                  <p:embed/>
                </p:oleObj>
              </mc:Choice>
              <mc:Fallback>
                <p:oleObj name="Rastrový obrázek" r:id="rId3" imgW="3219899" imgH="2762636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12875"/>
                        <a:ext cx="5832475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3BFAE-14BD-4D96-8867-A414A2A8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kruhová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CB0057A-D1F6-414D-B634-384E767D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02FC97E0-08B7-4D55-B15B-7361A043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0661" name="Object 3">
            <a:extLst>
              <a:ext uri="{FF2B5EF4-FFF2-40B4-BE49-F238E27FC236}">
                <a16:creationId xmlns:a16="http://schemas.microsoft.com/office/drawing/2014/main" id="{86AE4D99-54B7-4594-B7BA-7EA3DE7D8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484313"/>
          <a:ext cx="5472112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Rastrový obrázek" r:id="rId3" imgW="3019048" imgH="2715004" progId="PBrush">
                  <p:embed/>
                </p:oleObj>
              </mc:Choice>
              <mc:Fallback>
                <p:oleObj name="Rastrový obrázek" r:id="rId3" imgW="3019048" imgH="271500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84313"/>
                        <a:ext cx="5472112" cy="484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75C17-40E5-44F0-A28F-2996F30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1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C60CD1E4-2F20-4AB7-9461-E296EAEF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206500"/>
            <a:ext cx="8535987" cy="5167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Vypočtěte konvoluci posloupností x</a:t>
            </a:r>
            <a:r>
              <a:rPr lang="cs-CZ" altLang="cs-CZ" sz="2000" baseline="-25000" dirty="0">
                <a:cs typeface="Arial" charset="0"/>
              </a:rPr>
              <a:t>1</a:t>
            </a:r>
            <a:r>
              <a:rPr lang="cs-CZ" altLang="cs-CZ" sz="2000" dirty="0">
                <a:cs typeface="Arial" charset="0"/>
              </a:rPr>
              <a:t>(n) = {1, 2, -2, -1} a x</a:t>
            </a:r>
            <a:r>
              <a:rPr lang="cs-CZ" altLang="cs-CZ" sz="2000" baseline="-25000" dirty="0">
                <a:cs typeface="Arial" charset="0"/>
              </a:rPr>
              <a:t>2</a:t>
            </a:r>
            <a:r>
              <a:rPr lang="cs-CZ" altLang="cs-CZ" sz="2000" dirty="0">
                <a:cs typeface="Arial" charset="0"/>
              </a:rPr>
              <a:t>(n) = {1, -1, 1} ..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Řešení: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831A43E2-7996-4E91-9503-B5BE1944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BB3CA1D8-454A-4B9B-8336-1C48FA51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2514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ovéPole 3">
            <a:extLst>
              <a:ext uri="{FF2B5EF4-FFF2-40B4-BE49-F238E27FC236}">
                <a16:creationId xmlns:a16="http://schemas.microsoft.com/office/drawing/2014/main" id="{DB70FE0D-351F-48AC-B02C-2BCB821C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43211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1 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1 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C67B9CF-2CC5-48F4-9C5F-73F83C09E815}"/>
              </a:ext>
            </a:extLst>
          </p:cNvPr>
          <p:cNvCxnSpPr/>
          <p:nvPr/>
        </p:nvCxnSpPr>
        <p:spPr>
          <a:xfrm>
            <a:off x="3851275" y="29352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45C1EE5-AEB5-4CD8-8E24-ACD8BF32AF15}"/>
              </a:ext>
            </a:extLst>
          </p:cNvPr>
          <p:cNvCxnSpPr/>
          <p:nvPr/>
        </p:nvCxnSpPr>
        <p:spPr>
          <a:xfrm>
            <a:off x="3851275" y="3490913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F12525-1D9E-4A0A-BFF3-C383DE0C5684}"/>
              </a:ext>
            </a:extLst>
          </p:cNvPr>
          <p:cNvCxnSpPr/>
          <p:nvPr/>
        </p:nvCxnSpPr>
        <p:spPr>
          <a:xfrm>
            <a:off x="3851275" y="404653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8C85D15-11B3-4C39-8691-D560DEFC9C16}"/>
              </a:ext>
            </a:extLst>
          </p:cNvPr>
          <p:cNvCxnSpPr/>
          <p:nvPr/>
        </p:nvCxnSpPr>
        <p:spPr>
          <a:xfrm>
            <a:off x="3851275" y="458152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D30B4C5-F1F4-4EA0-B1DB-FE3E769A504C}"/>
              </a:ext>
            </a:extLst>
          </p:cNvPr>
          <p:cNvCxnSpPr/>
          <p:nvPr/>
        </p:nvCxnSpPr>
        <p:spPr>
          <a:xfrm>
            <a:off x="3851275" y="5137150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AC29CC3-08B5-4C81-8659-CB3B14CEE154}"/>
              </a:ext>
            </a:extLst>
          </p:cNvPr>
          <p:cNvCxnSpPr/>
          <p:nvPr/>
        </p:nvCxnSpPr>
        <p:spPr>
          <a:xfrm>
            <a:off x="3851275" y="56911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A1CB6BE0-9F98-404B-BD3E-94C86B414F64}"/>
              </a:ext>
            </a:extLst>
          </p:cNvPr>
          <p:cNvSpPr/>
          <p:nvPr/>
        </p:nvSpPr>
        <p:spPr>
          <a:xfrm>
            <a:off x="7235825" y="2935288"/>
            <a:ext cx="504825" cy="308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E049-C1AB-4D24-A0C0-4D37EB03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2707" name="Zástupný symbol pro obsah 4">
            <a:extLst>
              <a:ext uri="{FF2B5EF4-FFF2-40B4-BE49-F238E27FC236}">
                <a16:creationId xmlns:a16="http://schemas.microsoft.com/office/drawing/2014/main" id="{5A66A28C-46AB-44F6-93D2-554DAF7811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204913"/>
            <a:ext cx="8535988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(n) = 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 ..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{x</a:t>
            </a:r>
            <a:r>
              <a:rPr lang="cs-CZ" altLang="cs-CZ" sz="2000" baseline="-25000"/>
              <a:t>10</a:t>
            </a:r>
            <a:r>
              <a:rPr lang="cs-CZ" altLang="cs-CZ" sz="2000"/>
              <a:t>, x</a:t>
            </a:r>
            <a:r>
              <a:rPr lang="cs-CZ" altLang="cs-CZ" sz="2000" baseline="-25000"/>
              <a:t>11</a:t>
            </a:r>
            <a:r>
              <a:rPr lang="cs-CZ" altLang="cs-CZ" sz="2000"/>
              <a:t>, … x</a:t>
            </a:r>
            <a:r>
              <a:rPr lang="cs-CZ" altLang="cs-CZ" sz="2000" baseline="-25000"/>
              <a:t>13</a:t>
            </a:r>
            <a:r>
              <a:rPr lang="cs-CZ" altLang="cs-CZ" sz="2000"/>
              <a:t>} * {x</a:t>
            </a:r>
            <a:r>
              <a:rPr lang="cs-CZ" altLang="cs-CZ" sz="2000" baseline="-25000"/>
              <a:t>20</a:t>
            </a:r>
            <a:r>
              <a:rPr lang="cs-CZ" altLang="cs-CZ" sz="2000"/>
              <a:t>, x</a:t>
            </a:r>
            <a:r>
              <a:rPr lang="cs-CZ" altLang="cs-CZ" sz="2000" baseline="-25000"/>
              <a:t>21</a:t>
            </a:r>
            <a:r>
              <a:rPr lang="cs-CZ" altLang="cs-CZ" sz="2000"/>
              <a:t>, x</a:t>
            </a:r>
            <a:r>
              <a:rPr lang="cs-CZ" altLang="cs-CZ" sz="2000" baseline="-25000"/>
              <a:t>22</a:t>
            </a:r>
            <a:r>
              <a:rPr lang="cs-CZ" altLang="cs-CZ" sz="2000"/>
              <a:t>} =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=	(x</a:t>
            </a:r>
            <a:r>
              <a:rPr lang="cs-CZ" altLang="cs-CZ" sz="2000" baseline="-25000"/>
              <a:t>10</a:t>
            </a:r>
            <a:r>
              <a:rPr lang="cs-CZ" altLang="cs-CZ" sz="2000"/>
              <a:t>. x</a:t>
            </a:r>
            <a:r>
              <a:rPr lang="cs-CZ" altLang="cs-CZ" sz="2000" baseline="-25000"/>
              <a:t>20</a:t>
            </a:r>
            <a:r>
              <a:rPr lang="cs-CZ" altLang="cs-CZ" sz="2000"/>
              <a:t>)(x</a:t>
            </a:r>
            <a:r>
              <a:rPr lang="cs-CZ" altLang="cs-CZ" sz="2000" baseline="-25000"/>
              <a:t>10</a:t>
            </a:r>
            <a:r>
              <a:rPr lang="cs-CZ" altLang="cs-CZ" sz="2000"/>
              <a:t>. x</a:t>
            </a:r>
            <a:r>
              <a:rPr lang="cs-CZ" altLang="cs-CZ" sz="2000" baseline="-25000"/>
              <a:t>21</a:t>
            </a:r>
            <a:r>
              <a:rPr lang="cs-CZ" altLang="cs-CZ" sz="2000"/>
              <a:t>)(x</a:t>
            </a:r>
            <a:r>
              <a:rPr lang="cs-CZ" altLang="cs-CZ" sz="2000" baseline="-25000"/>
              <a:t>10</a:t>
            </a:r>
            <a:r>
              <a:rPr lang="cs-CZ" altLang="cs-CZ" sz="2000"/>
              <a:t>. x</a:t>
            </a:r>
            <a:r>
              <a:rPr lang="cs-CZ" altLang="cs-CZ" sz="2000" baseline="-25000"/>
              <a:t>22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       (x</a:t>
            </a:r>
            <a:r>
              <a:rPr lang="cs-CZ" altLang="cs-CZ" sz="2000" baseline="-25000"/>
              <a:t>11</a:t>
            </a:r>
            <a:r>
              <a:rPr lang="cs-CZ" altLang="cs-CZ" sz="2000"/>
              <a:t>. x</a:t>
            </a:r>
            <a:r>
              <a:rPr lang="cs-CZ" altLang="cs-CZ" sz="2000" baseline="-25000"/>
              <a:t>20</a:t>
            </a:r>
            <a:r>
              <a:rPr lang="cs-CZ" altLang="cs-CZ" sz="2000"/>
              <a:t>)(x</a:t>
            </a:r>
            <a:r>
              <a:rPr lang="cs-CZ" altLang="cs-CZ" sz="2000" baseline="-25000"/>
              <a:t>11</a:t>
            </a:r>
            <a:r>
              <a:rPr lang="cs-CZ" altLang="cs-CZ" sz="2000"/>
              <a:t>. x</a:t>
            </a:r>
            <a:r>
              <a:rPr lang="cs-CZ" altLang="cs-CZ" sz="2000" baseline="-25000"/>
              <a:t>21</a:t>
            </a:r>
            <a:r>
              <a:rPr lang="cs-CZ" altLang="cs-CZ" sz="2000"/>
              <a:t>)(x</a:t>
            </a:r>
            <a:r>
              <a:rPr lang="cs-CZ" altLang="cs-CZ" sz="2000" baseline="-25000"/>
              <a:t>11</a:t>
            </a:r>
            <a:r>
              <a:rPr lang="cs-CZ" altLang="cs-CZ" sz="2000"/>
              <a:t>. x</a:t>
            </a:r>
            <a:r>
              <a:rPr lang="cs-CZ" altLang="cs-CZ" sz="2000" baseline="-25000"/>
              <a:t>22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	          (x</a:t>
            </a:r>
            <a:r>
              <a:rPr lang="cs-CZ" altLang="cs-CZ" sz="2000" baseline="-25000"/>
              <a:t>12</a:t>
            </a:r>
            <a:r>
              <a:rPr lang="cs-CZ" altLang="cs-CZ" sz="2000"/>
              <a:t>. x</a:t>
            </a:r>
            <a:r>
              <a:rPr lang="cs-CZ" altLang="cs-CZ" sz="2000" baseline="-25000"/>
              <a:t>20</a:t>
            </a:r>
            <a:r>
              <a:rPr lang="cs-CZ" altLang="cs-CZ" sz="2000"/>
              <a:t>)(x</a:t>
            </a:r>
            <a:r>
              <a:rPr lang="cs-CZ" altLang="cs-CZ" sz="2000" baseline="-25000"/>
              <a:t>12</a:t>
            </a:r>
            <a:r>
              <a:rPr lang="cs-CZ" altLang="cs-CZ" sz="2000"/>
              <a:t>. x</a:t>
            </a:r>
            <a:r>
              <a:rPr lang="cs-CZ" altLang="cs-CZ" sz="2000" baseline="-25000"/>
              <a:t>21</a:t>
            </a:r>
            <a:r>
              <a:rPr lang="cs-CZ" altLang="cs-CZ" sz="2000"/>
              <a:t>)(x</a:t>
            </a:r>
            <a:r>
              <a:rPr lang="cs-CZ" altLang="cs-CZ" sz="2000" baseline="-25000"/>
              <a:t>12</a:t>
            </a:r>
            <a:r>
              <a:rPr lang="cs-CZ" altLang="cs-CZ" sz="2000"/>
              <a:t>. x</a:t>
            </a:r>
            <a:r>
              <a:rPr lang="cs-CZ" altLang="cs-CZ" sz="2000" baseline="-25000"/>
              <a:t>22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			   (x</a:t>
            </a:r>
            <a:r>
              <a:rPr lang="cs-CZ" altLang="cs-CZ" sz="2000" baseline="-25000"/>
              <a:t>13</a:t>
            </a:r>
            <a:r>
              <a:rPr lang="cs-CZ" altLang="cs-CZ" sz="2000"/>
              <a:t>. x</a:t>
            </a:r>
            <a:r>
              <a:rPr lang="cs-CZ" altLang="cs-CZ" sz="2000" baseline="-25000"/>
              <a:t>20</a:t>
            </a:r>
            <a:r>
              <a:rPr lang="cs-CZ" altLang="cs-CZ" sz="2000"/>
              <a:t>)(x</a:t>
            </a:r>
            <a:r>
              <a:rPr lang="cs-CZ" altLang="cs-CZ" sz="2000" baseline="-25000"/>
              <a:t>13</a:t>
            </a:r>
            <a:r>
              <a:rPr lang="cs-CZ" altLang="cs-CZ" sz="2000"/>
              <a:t>. x</a:t>
            </a:r>
            <a:r>
              <a:rPr lang="cs-CZ" altLang="cs-CZ" sz="2000" baseline="-25000"/>
              <a:t>21</a:t>
            </a:r>
            <a:r>
              <a:rPr lang="cs-CZ" altLang="cs-CZ" sz="2000"/>
              <a:t>)(x</a:t>
            </a:r>
            <a:r>
              <a:rPr lang="cs-CZ" altLang="cs-CZ" sz="2000" baseline="-25000"/>
              <a:t>13</a:t>
            </a:r>
            <a:r>
              <a:rPr lang="cs-CZ" altLang="cs-CZ" sz="2000"/>
              <a:t>. x</a:t>
            </a:r>
            <a:r>
              <a:rPr lang="cs-CZ" altLang="cs-CZ" sz="2000" baseline="-25000"/>
              <a:t>22</a:t>
            </a:r>
            <a:r>
              <a:rPr lang="cs-CZ" altLang="cs-CZ" sz="200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součet dílčích součinů v jednotlivých sloupcích</a:t>
            </a:r>
          </a:p>
          <a:p>
            <a:endParaRPr lang="cs-CZ" altLang="cs-CZ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460811D3-72C7-4FF1-840C-969878E0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A7A3B94B-33EC-4879-A28A-D72328B061A4}"/>
              </a:ext>
            </a:extLst>
          </p:cNvPr>
          <p:cNvCxnSpPr/>
          <p:nvPr/>
        </p:nvCxnSpPr>
        <p:spPr>
          <a:xfrm>
            <a:off x="539750" y="5300663"/>
            <a:ext cx="79930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6FBC5-48F3-44A6-A603-BC974F05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3731" name="Zástupný symbol pro obsah 4">
            <a:extLst>
              <a:ext uri="{FF2B5EF4-FFF2-40B4-BE49-F238E27FC236}">
                <a16:creationId xmlns:a16="http://schemas.microsoft.com/office/drawing/2014/main" id="{D2FB75EF-636D-480D-804B-17822D67B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(n) = 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 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{1, 2, -2, -1} * {1, -1, 1} =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=	1	-1	1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 2	-2	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	-2	2	-2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				-1	 1	-1</a:t>
            </a: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1	1	-3	3	-1	-1</a:t>
            </a:r>
            <a:endParaRPr lang="cs-CZ" altLang="cs-CZ" sz="2000" u="sng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                                                                                       </a:t>
            </a: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DF49040-6BA2-4A79-B488-BDFFB28C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90E4851-7F36-4CC9-AB8C-BF16B0B5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3734" name="Object 1">
            <a:extLst>
              <a:ext uri="{FF2B5EF4-FFF2-40B4-BE49-F238E27FC236}">
                <a16:creationId xmlns:a16="http://schemas.microsoft.com/office/drawing/2014/main" id="{DD4D3A4D-AC63-4328-A7EE-042D11AC5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3141663"/>
          <a:ext cx="18097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8" name="Rastrový obrázek" r:id="rId3" imgW="2505425" imgH="4648849" progId="PBrush">
                  <p:embed/>
                </p:oleObj>
              </mc:Choice>
              <mc:Fallback>
                <p:oleObj name="Rastrový obrázek" r:id="rId3" imgW="2505425" imgH="4648849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141663"/>
                        <a:ext cx="18097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56503-554A-4D1E-AF30-1A5B4611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74755" name="Zástupný symbol pro obsah 4">
            <a:extLst>
              <a:ext uri="{FF2B5EF4-FFF2-40B4-BE49-F238E27FC236}">
                <a16:creationId xmlns:a16="http://schemas.microsoft.com/office/drawing/2014/main" id="{807F5553-4B95-48C7-8D1B-85509737A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 =  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i následující maticové schéma:</a:t>
            </a: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03F2964E-3E80-4599-9D28-E0071AD1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4757" name="Picture 2">
            <a:extLst>
              <a:ext uri="{FF2B5EF4-FFF2-40B4-BE49-F238E27FC236}">
                <a16:creationId xmlns:a16="http://schemas.microsoft.com/office/drawing/2014/main" id="{326C66C8-CB54-41FE-938D-12B566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8137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E28EA8A-22BA-45B5-A316-93DB34A4A3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4292600"/>
            <a:ext cx="8469312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i="1"/>
              <a:t>Změna periodicity veličiny po vzorkování se vzorkovací periodou, která neodpovídá bezezbytkovému celočíselnému podílu </a:t>
            </a:r>
            <a:r>
              <a:rPr lang="cs-CZ" altLang="cs-CZ" sz="1600"/>
              <a:t>T/T</a:t>
            </a:r>
            <a:r>
              <a:rPr lang="en-GB" altLang="cs-CZ" sz="1600" baseline="-25000"/>
              <a:t>v</a:t>
            </a:r>
            <a:r>
              <a:rPr lang="cs-CZ" altLang="cs-CZ" sz="1600" baseline="-25000"/>
              <a:t>z</a:t>
            </a:r>
            <a:r>
              <a:rPr lang="cs-CZ" altLang="cs-CZ" sz="1600" i="1"/>
              <a:t> </a:t>
            </a:r>
            <a:r>
              <a:rPr lang="cs-CZ" altLang="cs-CZ" sz="1600"/>
              <a:t>(desetinná část podílu je rovna 0,5)</a:t>
            </a:r>
            <a:r>
              <a:rPr lang="cs-CZ" altLang="cs-CZ" sz="1600" i="1"/>
              <a:t>.</a:t>
            </a:r>
            <a:endParaRPr lang="cs-CZ" altLang="cs-CZ" sz="16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67C0467-A2B4-4EEA-A1E3-B1F52C0CF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EB8E26D-C9C3-4980-AD41-518BD6F3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CD9CC8E8-3AB2-4219-8997-4F671808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Rectangle 10">
            <a:extLst>
              <a:ext uri="{FF2B5EF4-FFF2-40B4-BE49-F238E27FC236}">
                <a16:creationId xmlns:a16="http://schemas.microsoft.com/office/drawing/2014/main" id="{7D06ABF2-382B-44FF-8419-9564DA77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1" name="Rectangle 2">
            <a:extLst>
              <a:ext uri="{FF2B5EF4-FFF2-40B4-BE49-F238E27FC236}">
                <a16:creationId xmlns:a16="http://schemas.microsoft.com/office/drawing/2014/main" id="{9C2486AE-D58E-4534-A173-75ACE0AA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1512" name="Obrázek 1">
            <a:extLst>
              <a:ext uri="{FF2B5EF4-FFF2-40B4-BE49-F238E27FC236}">
                <a16:creationId xmlns:a16="http://schemas.microsoft.com/office/drawing/2014/main" id="{55F83655-64FA-492D-B9AF-F586B5A8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9248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D3B5-7369-433E-BF10-10FF06EC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077C8265-50CC-4B9E-9B7D-3F3EB6955E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0063" y="1214438"/>
            <a:ext cx="8535987" cy="5167312"/>
          </a:xfrm>
          <a:blipFill rotWithShape="1">
            <a:blip r:embed="rId2"/>
            <a:stretch>
              <a:fillRect l="-714" t="-590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B155019-6417-4DF6-B4FD-C42754CF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6C854-9A24-4D92-9CC3-02968FB3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CD7B7E87-5650-42D1-8E1F-A5B508A08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084763"/>
            <a:ext cx="8535987" cy="129698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ZA TÝDEN NASHLEDANOU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EE28EA8A-22BA-45B5-A316-93DB34A4A32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4292600"/>
            <a:ext cx="8469312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600" i="1"/>
              <a:t>Změna periodicity veličiny po vzorkování se vzorkovací periodou, která neodpovídá bezezbytkovému celočíselnému podílu </a:t>
            </a:r>
            <a:r>
              <a:rPr lang="cs-CZ" altLang="cs-CZ" sz="1600"/>
              <a:t>T/T</a:t>
            </a:r>
            <a:r>
              <a:rPr lang="en-GB" altLang="cs-CZ" sz="1600" baseline="-25000"/>
              <a:t>v</a:t>
            </a:r>
            <a:r>
              <a:rPr lang="cs-CZ" altLang="cs-CZ" sz="1600" baseline="-25000"/>
              <a:t>z</a:t>
            </a:r>
            <a:r>
              <a:rPr lang="cs-CZ" altLang="cs-CZ" sz="1600" i="1"/>
              <a:t> </a:t>
            </a:r>
            <a:r>
              <a:rPr lang="cs-CZ" altLang="cs-CZ" sz="1600"/>
              <a:t>(desetinná část podílu je rovna 0,5)</a:t>
            </a:r>
            <a:r>
              <a:rPr lang="cs-CZ" altLang="cs-CZ" sz="1600" i="1"/>
              <a:t>.</a:t>
            </a:r>
            <a:endParaRPr lang="cs-CZ" altLang="cs-CZ" sz="16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67C0467-A2B4-4EEA-A1E3-B1F52C0CF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EB8E26D-C9C3-4980-AD41-518BD6F3E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CD9CC8E8-3AB2-4219-8997-4F671808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0" name="Rectangle 10">
            <a:extLst>
              <a:ext uri="{FF2B5EF4-FFF2-40B4-BE49-F238E27FC236}">
                <a16:creationId xmlns:a16="http://schemas.microsoft.com/office/drawing/2014/main" id="{7D06ABF2-382B-44FF-8419-9564DA77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1511" name="Rectangle 2">
            <a:extLst>
              <a:ext uri="{FF2B5EF4-FFF2-40B4-BE49-F238E27FC236}">
                <a16:creationId xmlns:a16="http://schemas.microsoft.com/office/drawing/2014/main" id="{9C2486AE-D58E-4534-A173-75ACE0AAF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BD0F1CC-8B88-4A99-A85D-2C224E2BA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738888"/>
              </p:ext>
            </p:extLst>
          </p:nvPr>
        </p:nvGraphicFramePr>
        <p:xfrm>
          <a:off x="828997" y="1185726"/>
          <a:ext cx="79914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Image" r:id="rId3" imgW="10564920" imgH="4075920" progId="Photoshop.Image.12">
                  <p:embed/>
                </p:oleObj>
              </mc:Choice>
              <mc:Fallback>
                <p:oleObj name="Image" r:id="rId3" imgW="10564920" imgH="40759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8997" y="1185726"/>
                        <a:ext cx="7991475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9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58B24AA2-22BD-4348-A24B-7FC27C6396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10080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x(nT</a:t>
            </a:r>
            <a:r>
              <a:rPr lang="cs-CZ" altLang="cs-CZ" sz="2000" baseline="-25000"/>
              <a:t>vz</a:t>
            </a:r>
            <a:r>
              <a:rPr lang="cs-CZ" altLang="cs-CZ" sz="2000"/>
              <a:t>) = cos(</a:t>
            </a:r>
            <a:r>
              <a:rPr lang="el-GR" altLang="cs-CZ" sz="2000"/>
              <a:t>Ω</a:t>
            </a:r>
            <a:r>
              <a:rPr lang="cs-CZ" altLang="cs-CZ" sz="2000"/>
              <a:t>nT</a:t>
            </a:r>
            <a:r>
              <a:rPr lang="cs-CZ" altLang="cs-CZ" sz="2000" baseline="-25000"/>
              <a:t>vz</a:t>
            </a:r>
            <a:r>
              <a:rPr lang="cs-CZ" altLang="cs-CZ" sz="2000"/>
              <a:t>+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r>
              <a:rPr lang="cs-CZ" altLang="cs-CZ" sz="2000"/>
              <a:t>)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pro A=1, </a:t>
            </a:r>
            <a:r>
              <a:rPr lang="el-GR" altLang="cs-CZ" sz="2000"/>
              <a:t>φ</a:t>
            </a:r>
            <a:r>
              <a:rPr lang="cs-CZ" altLang="cs-CZ" sz="2000" baseline="-25000"/>
              <a:t>0</a:t>
            </a:r>
            <a:r>
              <a:rPr lang="cs-CZ" altLang="cs-CZ" sz="2000"/>
              <a:t>=</a:t>
            </a:r>
            <a:r>
              <a:rPr lang="cs-CZ" altLang="cs-CZ" sz="2000">
                <a:sym typeface="Symbol" panose="05050102010706020507" pitchFamily="18" charset="2"/>
              </a:rPr>
              <a:t> /4</a:t>
            </a:r>
            <a:r>
              <a:rPr lang="cs-CZ" altLang="cs-CZ" sz="2000"/>
              <a:t> a </a:t>
            </a:r>
            <a:r>
              <a:rPr lang="el-GR" altLang="cs-CZ" sz="2000"/>
              <a:t>Ω</a:t>
            </a:r>
            <a:r>
              <a:rPr lang="cs-CZ" altLang="cs-CZ" sz="2000"/>
              <a:t> pro T=8T</a:t>
            </a:r>
            <a:r>
              <a:rPr lang="cs-CZ" altLang="cs-CZ" sz="2000" baseline="-25000"/>
              <a:t>vz</a:t>
            </a:r>
            <a:r>
              <a:rPr lang="cs-CZ" altLang="cs-CZ" sz="2000"/>
              <a:t>, tj. pro </a:t>
            </a:r>
            <a:r>
              <a:rPr lang="el-GR" altLang="cs-CZ" sz="2000"/>
              <a:t>Ω</a:t>
            </a:r>
            <a:r>
              <a:rPr lang="cs-CZ" altLang="cs-CZ" sz="2000" baseline="-25000"/>
              <a:t>N</a:t>
            </a:r>
            <a:r>
              <a:rPr lang="cs-CZ" altLang="cs-CZ" sz="2000"/>
              <a:t>= </a:t>
            </a:r>
            <a:r>
              <a:rPr lang="cs-CZ" altLang="cs-CZ" sz="2000">
                <a:sym typeface="Symbol" panose="05050102010706020507" pitchFamily="18" charset="2"/>
              </a:rPr>
              <a:t>/4</a:t>
            </a:r>
            <a:endParaRPr lang="cs-CZ" altLang="cs-CZ" sz="20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9060FA0-1C0D-435F-AED4-E47F1108E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 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2E2EAAE1-2A15-4293-9EAA-C50B6ED1D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DB523B47-6F8F-420F-A426-C66703655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534" name="Picture 7">
            <a:extLst>
              <a:ext uri="{FF2B5EF4-FFF2-40B4-BE49-F238E27FC236}">
                <a16:creationId xmlns:a16="http://schemas.microsoft.com/office/drawing/2014/main" id="{B4A1BAD8-2E9F-4C25-AC60-EC5C0253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114550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5EC5083-C3DA-4104-81F9-D944C687CDE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94687" cy="288131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cs-CZ" sz="2000" dirty="0">
              <a:cs typeface="Arial" charset="0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2000" dirty="0" err="1">
                <a:cs typeface="Arial" charset="0"/>
              </a:rPr>
              <a:t>tříparametrick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harmonick</a:t>
            </a:r>
            <a:r>
              <a:rPr lang="en-US" altLang="cs-CZ" sz="2000" dirty="0" err="1">
                <a:cs typeface="Arial" charset="0"/>
              </a:rPr>
              <a:t>ou</a:t>
            </a:r>
            <a:r>
              <a:rPr lang="cs-CZ" altLang="cs-CZ" sz="2000" dirty="0">
                <a:cs typeface="Arial" charset="0"/>
              </a:rPr>
              <a:t> posloupnost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cs-CZ" altLang="cs-CZ" sz="2000" dirty="0">
                <a:cs typeface="Arial" charset="0"/>
              </a:rPr>
              <a:t>A = A(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    a   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 = </a:t>
            </a:r>
            <a:r>
              <a:rPr lang="el-GR" altLang="cs-CZ" sz="2000" dirty="0">
                <a:cs typeface="Arial" charset="0"/>
              </a:rPr>
              <a:t>φ</a:t>
            </a:r>
            <a:r>
              <a:rPr lang="cs-CZ" altLang="cs-CZ" sz="2000" baseline="-25000" dirty="0">
                <a:cs typeface="Arial" charset="0"/>
              </a:rPr>
              <a:t>0</a:t>
            </a:r>
            <a:r>
              <a:rPr lang="cs-CZ" altLang="cs-CZ" sz="2000" dirty="0">
                <a:cs typeface="Arial" charset="0"/>
              </a:rPr>
              <a:t>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cs typeface="Arial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338B39-4AA4-4B43-8BDA-4E8C4C134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8413"/>
            <a:ext cx="82946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x(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) = cos(</a:t>
            </a:r>
            <a:r>
              <a:rPr lang="el-GR" altLang="cs-CZ" sz="2000" dirty="0">
                <a:cs typeface="Arial" charset="0"/>
              </a:rPr>
              <a:t>Ω</a:t>
            </a:r>
            <a:r>
              <a:rPr lang="cs-CZ" altLang="cs-CZ" sz="2000" dirty="0" err="1">
                <a:cs typeface="Arial" charset="0"/>
              </a:rPr>
              <a:t>nT</a:t>
            </a:r>
            <a:r>
              <a:rPr lang="cs-CZ" altLang="cs-CZ" sz="2000" baseline="-25000" dirty="0" err="1">
                <a:cs typeface="Arial" charset="0"/>
              </a:rPr>
              <a:t>vz</a:t>
            </a:r>
            <a:r>
              <a:rPr lang="cs-CZ" altLang="cs-CZ" sz="2000" dirty="0">
                <a:cs typeface="Arial" charset="0"/>
              </a:rPr>
              <a:t>+</a:t>
            </a:r>
            <a:r>
              <a:rPr lang="cs-CZ" altLang="cs-CZ" sz="2000" dirty="0">
                <a:cs typeface="Arial" charset="0"/>
                <a:sym typeface="Symbol"/>
              </a:rPr>
              <a:t>/4</a:t>
            </a:r>
            <a:r>
              <a:rPr lang="cs-CZ" altLang="cs-CZ" sz="2000" dirty="0"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000" kern="0" dirty="0">
                <a:cs typeface="Arial" charset="0"/>
              </a:rPr>
              <a:t>pro A=1, </a:t>
            </a:r>
            <a:r>
              <a:rPr lang="el-GR" altLang="cs-CZ" sz="2000" kern="0" dirty="0">
                <a:cs typeface="Arial" charset="0"/>
              </a:rPr>
              <a:t>φ</a:t>
            </a:r>
            <a:r>
              <a:rPr lang="cs-CZ" altLang="cs-CZ" sz="2000" kern="0" baseline="-25000" dirty="0">
                <a:cs typeface="Arial" charset="0"/>
              </a:rPr>
              <a:t>0</a:t>
            </a:r>
            <a:r>
              <a:rPr lang="cs-CZ" altLang="cs-CZ" sz="2000" kern="0" dirty="0">
                <a:cs typeface="Arial" charset="0"/>
              </a:rPr>
              <a:t>=</a:t>
            </a:r>
            <a:r>
              <a:rPr lang="cs-CZ" altLang="cs-CZ" sz="2000" dirty="0">
                <a:cs typeface="Arial" charset="0"/>
                <a:sym typeface="Symbol"/>
              </a:rPr>
              <a:t> /4</a:t>
            </a:r>
            <a:r>
              <a:rPr lang="cs-CZ" altLang="cs-CZ" sz="2000" kern="0" dirty="0">
                <a:cs typeface="Arial" charset="0"/>
              </a:rPr>
              <a:t> a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dirty="0">
                <a:cs typeface="Arial" charset="0"/>
              </a:rPr>
              <a:t> pro T=8T</a:t>
            </a:r>
            <a:r>
              <a:rPr lang="cs-CZ" altLang="cs-CZ" sz="2000" kern="0" baseline="-25000" dirty="0">
                <a:cs typeface="Arial" charset="0"/>
              </a:rPr>
              <a:t>vz</a:t>
            </a:r>
            <a:r>
              <a:rPr lang="cs-CZ" altLang="cs-CZ" sz="2000" kern="0" dirty="0">
                <a:cs typeface="Arial" charset="0"/>
              </a:rPr>
              <a:t>, tj. pro </a:t>
            </a:r>
            <a:r>
              <a:rPr lang="el-GR" altLang="cs-CZ" sz="2000" kern="0" dirty="0">
                <a:cs typeface="Arial" charset="0"/>
              </a:rPr>
              <a:t>Ω</a:t>
            </a:r>
            <a:r>
              <a:rPr lang="cs-CZ" altLang="cs-CZ" sz="2000" kern="0" baseline="-25000" dirty="0">
                <a:cs typeface="Arial" charset="0"/>
              </a:rPr>
              <a:t>N</a:t>
            </a:r>
            <a:r>
              <a:rPr lang="cs-CZ" altLang="cs-CZ" sz="2000" kern="0" dirty="0">
                <a:cs typeface="Arial" charset="0"/>
              </a:rPr>
              <a:t>= </a:t>
            </a:r>
            <a:r>
              <a:rPr lang="cs-CZ" altLang="cs-CZ" sz="2000" kern="0" dirty="0">
                <a:cs typeface="Arial" charset="0"/>
                <a:sym typeface="Symbol" pitchFamily="18" charset="2"/>
              </a:rPr>
              <a:t>/4</a:t>
            </a: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400" kern="0" dirty="0">
              <a:cs typeface="Arial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2400" kern="0" dirty="0">
                <a:cs typeface="Arial" charset="0"/>
              </a:rPr>
              <a:t>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D953FE0-2471-4EBB-972F-36E59F2C2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HARMONICKÁ POSLOUPNOST</a:t>
            </a:r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EE6BC70F-0831-4A9E-B590-EE4815B7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D6952FA2-FD3B-4BC1-9CE7-A8BF2ACA5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3559" name="Obdélník 8">
            <a:extLst>
              <a:ext uri="{FF2B5EF4-FFF2-40B4-BE49-F238E27FC236}">
                <a16:creationId xmlns:a16="http://schemas.microsoft.com/office/drawing/2014/main" id="{BF99E937-72DD-449D-992A-35586394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6234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800" b="1">
                <a:solidFill>
                  <a:srgbClr val="C00000"/>
                </a:solidFill>
              </a:rPr>
              <a:t>s</a:t>
            </a:r>
            <a:r>
              <a:rPr lang="cs-CZ" altLang="cs-CZ" sz="1800" b="1">
                <a:solidFill>
                  <a:srgbClr val="C00000"/>
                </a:solidFill>
              </a:rPr>
              <a:t>pektrum </a:t>
            </a:r>
            <a:r>
              <a:rPr lang="cs-CZ" altLang="cs-CZ" sz="1800"/>
              <a:t>amplitud</a:t>
            </a:r>
          </a:p>
        </p:txBody>
      </p:sp>
      <p:sp>
        <p:nvSpPr>
          <p:cNvPr id="23560" name="Obdélník 9">
            <a:extLst>
              <a:ext uri="{FF2B5EF4-FFF2-40B4-BE49-F238E27FC236}">
                <a16:creationId xmlns:a16="http://schemas.microsoft.com/office/drawing/2014/main" id="{D15E9944-1CE2-4783-9FCD-15354BE1B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6237288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spektrum </a:t>
            </a:r>
            <a:r>
              <a:rPr lang="cs-CZ" altLang="cs-CZ" sz="1800"/>
              <a:t>počátečních fází</a:t>
            </a:r>
          </a:p>
        </p:txBody>
      </p:sp>
      <p:pic>
        <p:nvPicPr>
          <p:cNvPr id="23561" name="Picture 10">
            <a:extLst>
              <a:ext uri="{FF2B5EF4-FFF2-40B4-BE49-F238E27FC236}">
                <a16:creationId xmlns:a16="http://schemas.microsoft.com/office/drawing/2014/main" id="{EE7FA4CA-B1D8-4103-94AD-A0A2C8EC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686175"/>
            <a:ext cx="52482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382</TotalTime>
  <Words>3210</Words>
  <Application>Microsoft Office PowerPoint</Application>
  <PresentationFormat>Předvádění na obrazovce (4:3)</PresentationFormat>
  <Paragraphs>407</Paragraphs>
  <Slides>61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61</vt:i4>
      </vt:variant>
    </vt:vector>
  </HeadingPairs>
  <TitlesOfParts>
    <vt:vector size="71" baseType="lpstr">
      <vt:lpstr>Verdana</vt:lpstr>
      <vt:lpstr>Arial</vt:lpstr>
      <vt:lpstr>Arial Rounded MT Bold</vt:lpstr>
      <vt:lpstr>Wingdings</vt:lpstr>
      <vt:lpstr>Symbol</vt:lpstr>
      <vt:lpstr>Times New Roman</vt:lpstr>
      <vt:lpstr>BS IBA predn1</vt:lpstr>
      <vt:lpstr>Obrázek programu Paintbrush</vt:lpstr>
      <vt:lpstr>Rastrový obrázek</vt:lpstr>
      <vt:lpstr>Adobe Photoshop Image</vt:lpstr>
      <vt:lpstr>ČASOVÉ ŘADY </vt:lpstr>
      <vt:lpstr>V. matematické modely ČASOVÝCH ŘAD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 </vt:lpstr>
      <vt:lpstr>HARMONICKÁ POSLOUPNOST</vt:lpstr>
      <vt:lpstr>!!! Frekvenční spektrum !!!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HARMONICKá posloupnost</vt:lpstr>
      <vt:lpstr>Prezentace aplikace PowerPoint</vt:lpstr>
      <vt:lpstr>NEPERIODICKÉ posloupnosti</vt:lpstr>
      <vt:lpstr>Jednorázové posloupnosti</vt:lpstr>
      <vt:lpstr>JEDNOTKOVÝ IMPULZ</vt:lpstr>
      <vt:lpstr>JEDNOTKOVÝ IMPULZ</vt:lpstr>
      <vt:lpstr>JEDNOTKOVÝ IMPULZ</vt:lpstr>
      <vt:lpstr>DISKRÉTNÍ JEDNOTKOVÝ IMPULZ</vt:lpstr>
      <vt:lpstr>JEDNOTKOVÝ SKOK</vt:lpstr>
      <vt:lpstr>Diskrétní JEDNOTKOVÝ SKOK</vt:lpstr>
      <vt:lpstr>VZÁJEMNÉ VZTAHY</vt:lpstr>
      <vt:lpstr>Diskrétní jednotkový obdélníkový impulz</vt:lpstr>
      <vt:lpstr>VI. ZÁKLADNÍ OPERACE  S matematickými  modely časových řad</vt:lpstr>
      <vt:lpstr>Prezentace aplikace PowerPoint</vt:lpstr>
      <vt:lpstr>OPERACE S JEDNOU posloupností  (Unární operace)</vt:lpstr>
      <vt:lpstr>OPERACE S JEDNOU posloupností  (Unární operace)</vt:lpstr>
      <vt:lpstr>OPERACE S JEDNOU posloupností  (Unární operace)</vt:lpstr>
      <vt:lpstr>OPERACE S JEDNOU FUNKCÍ  (Unární operace)</vt:lpstr>
      <vt:lpstr>OPERACE S JEDNOU FUNKCÍ  (Unární operace)</vt:lpstr>
      <vt:lpstr>OPERACE S JEDNOU FUNKCÍ  (Unární operace)</vt:lpstr>
      <vt:lpstr>shrnutí</vt:lpstr>
      <vt:lpstr>Prezentace aplikace PowerPoint</vt:lpstr>
      <vt:lpstr>KONVOLUCE</vt:lpstr>
      <vt:lpstr>definice</vt:lpstr>
      <vt:lpstr>definice</vt:lpstr>
      <vt:lpstr>Konvoluční zákonitosti</vt:lpstr>
      <vt:lpstr>Konvoluční zákonitosti</vt:lpstr>
      <vt:lpstr>Konvoluční zákonitosti KAUZALITA</vt:lpstr>
      <vt:lpstr>Konvoluční zákonitosti KAUZALITA</vt:lpstr>
      <vt:lpstr>Konvoluční zákonitosti</vt:lpstr>
      <vt:lpstr>Konvoluční zákonitosti</vt:lpstr>
      <vt:lpstr>Konvoluční zákonitosti</vt:lpstr>
      <vt:lpstr>diskrétní konvoluce  schéma výpočetního algoritmu</vt:lpstr>
      <vt:lpstr>diskrétní kruhová konvoluce  schéma výpočetního algoritmu</vt:lpstr>
      <vt:lpstr>diskrétní konvoluce  příklad 1</vt:lpstr>
      <vt:lpstr>diskrétní konvoluce  příklad 2</vt:lpstr>
      <vt:lpstr>diskrétní konvoluce  příklad 2</vt:lpstr>
      <vt:lpstr>diskrétní konvoluce  příklad 3</vt:lpstr>
      <vt:lpstr>diskrétní konvoluce  příklad 3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201</cp:revision>
  <cp:lastPrinted>2020-10-19T11:13:23Z</cp:lastPrinted>
  <dcterms:created xsi:type="dcterms:W3CDTF">2008-01-29T10:34:59Z</dcterms:created>
  <dcterms:modified xsi:type="dcterms:W3CDTF">2021-03-15T00:19:13Z</dcterms:modified>
</cp:coreProperties>
</file>