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9"/>
  </p:notesMasterIdLst>
  <p:handoutMasterIdLst>
    <p:handoutMasterId r:id="rId60"/>
  </p:handoutMasterIdLst>
  <p:sldIdLst>
    <p:sldId id="625" r:id="rId2"/>
    <p:sldId id="597" r:id="rId3"/>
    <p:sldId id="545" r:id="rId4"/>
    <p:sldId id="590" r:id="rId5"/>
    <p:sldId id="591" r:id="rId6"/>
    <p:sldId id="592" r:id="rId7"/>
    <p:sldId id="593" r:id="rId8"/>
    <p:sldId id="594" r:id="rId9"/>
    <p:sldId id="595" r:id="rId10"/>
    <p:sldId id="623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96" r:id="rId20"/>
    <p:sldId id="561" r:id="rId21"/>
    <p:sldId id="562" r:id="rId22"/>
    <p:sldId id="563" r:id="rId23"/>
    <p:sldId id="564" r:id="rId24"/>
    <p:sldId id="565" r:id="rId25"/>
    <p:sldId id="566" r:id="rId26"/>
    <p:sldId id="624" r:id="rId27"/>
    <p:sldId id="620" r:id="rId28"/>
    <p:sldId id="621" r:id="rId29"/>
    <p:sldId id="626" r:id="rId30"/>
    <p:sldId id="569" r:id="rId31"/>
    <p:sldId id="570" r:id="rId32"/>
    <p:sldId id="571" r:id="rId33"/>
    <p:sldId id="574" r:id="rId34"/>
    <p:sldId id="575" r:id="rId35"/>
    <p:sldId id="576" r:id="rId36"/>
    <p:sldId id="581" r:id="rId37"/>
    <p:sldId id="582" r:id="rId38"/>
    <p:sldId id="585" r:id="rId39"/>
    <p:sldId id="586" r:id="rId40"/>
    <p:sldId id="587" r:id="rId41"/>
    <p:sldId id="588" r:id="rId42"/>
    <p:sldId id="598" r:id="rId43"/>
    <p:sldId id="600" r:id="rId44"/>
    <p:sldId id="601" r:id="rId45"/>
    <p:sldId id="602" r:id="rId46"/>
    <p:sldId id="603" r:id="rId47"/>
    <p:sldId id="604" r:id="rId48"/>
    <p:sldId id="605" r:id="rId49"/>
    <p:sldId id="606" r:id="rId50"/>
    <p:sldId id="607" r:id="rId51"/>
    <p:sldId id="614" r:id="rId52"/>
    <p:sldId id="609" r:id="rId53"/>
    <p:sldId id="615" r:id="rId54"/>
    <p:sldId id="616" r:id="rId55"/>
    <p:sldId id="617" r:id="rId56"/>
    <p:sldId id="618" r:id="rId57"/>
    <p:sldId id="619" r:id="rId5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B0"/>
    <a:srgbClr val="FF0066"/>
    <a:srgbClr val="296EF9"/>
    <a:srgbClr val="000000"/>
    <a:srgbClr val="3F7DF9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8" autoAdjust="0"/>
    <p:restoredTop sz="82392" autoAdjust="0"/>
  </p:normalViewPr>
  <p:slideViewPr>
    <p:cSldViewPr>
      <p:cViewPr varScale="1">
        <p:scale>
          <a:sx n="108" d="100"/>
          <a:sy n="108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6.wmf"/><Relationship Id="rId4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DC1049E-AC07-4E5C-B090-F01A44CD1C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97928B6-C243-49D6-A23C-3B0E5AAC7D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7F49AE7-6D95-4921-A3AF-1013B35986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194C92E-E082-4CF6-8DDE-85F25D0213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6ADFEC5-FCE9-48E2-924A-6D3F600C8864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9F0D9FC-AE4A-41B8-BDFC-B8C023DF4C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A56F19C-92FB-40A9-8D22-9322360AF1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58208BC-4EF4-4DB7-84F8-77EDD61682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8752DA5-5B8C-4AC1-B894-F5967E390A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5FEFF9B7-F570-40F7-AFCF-93EF3AE752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95788953-6DE4-457B-9A7F-9942769F9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fld id="{B8CA5092-DDA3-4F8C-B5FC-E65B21513F7F}" type="slidenum">
              <a:rPr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BAE0BD33-159D-42EA-8443-94E721E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D3AB0513-9731-415D-8443-BAE1B4769A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06E5E560-973C-44F3-AB7F-3B7AD762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88D1EBC7-080A-4CEC-A527-80A851BF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4691A9CE-900F-4E8D-A795-773BC2FB6B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7D8F4428-2BC2-4A43-9F6A-BEC11FFA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72C837FA-2FB9-46C6-8C3A-BE33C229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546AF5C7-A6EB-4A52-9BC2-157E119C0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3E5AE637-1A17-438E-9084-A8085C5B1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5E8B13A7-81B4-4472-BC61-1E8FF311E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ED4A7954-6A59-4900-93BE-1F9E4C952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40B14078-EC88-4765-9E3A-CB2BB54B9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5AE3C304-76F3-4A4E-BC85-FD3527D157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fld id="{5CE73E15-E54B-4579-9C31-73679C40AE1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9091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D751A1F-8E2A-4D71-B761-FE475720F4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95A95-0078-483F-8B89-6D0A887B576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24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2F8F0FF9-C929-447D-A45D-7D16B1F274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6FB57-A3AC-4821-82EE-4ED4FF26E1A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9692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78314847-0EC9-4193-940D-86F564EEF9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26B14-EA9F-416E-B192-2A06F3EEB5D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2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D3723F17-FFB4-42E3-9DFF-DE47585D9E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E8180-C437-4C47-B21F-F94A795D0CF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9181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7560F874-428E-4712-9121-363691BBAD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58E59-437A-4D9C-BE0B-98B2DA5D69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086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0EBFFC3-D714-4705-B073-20FEAA0E54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3D942-BE81-4393-A95A-219280DB3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88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CB0153E1-D560-4BE6-B85B-3593434C30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EBAE6-56BA-4315-8CE8-91A9701B9ED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2204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C07F89F-44B6-40B6-8F81-663B99616F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D3690-0751-4A34-89C3-09F5F4C5F0D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86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D664BD23-D301-48F4-990F-AE864CD3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EF879D25-A931-45AA-BA31-31AE7B7AFE6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588D4A85-BE70-4C92-AE37-7C6DF2EDEB9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B02B5FBF-6DA5-4E4F-8EF6-63EDB8D4F9C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F02075F7-8CCF-4326-B5AF-45AC91D4A8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F18ADD7F-FE1D-4515-BE51-DA509CDE09C7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699AF373-4C8D-443F-A5C0-5274A06B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B95C61DC-595A-4DAC-AEFA-3CCE0BFC0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9D8CB4A3-A8E6-4721-AF7C-E5AFE76EF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E3D5496D-96BD-470A-B117-6A1F25097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C98F147E-4AC2-4288-B755-D66822AEE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B9B25D01-0721-477B-996E-2E483F90CF3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EC8D5948-F394-4FEA-8C97-24BA8348A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7BDF55A8-3B90-41FA-BC0A-366E57997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661598C1-A4D7-4CC1-A8C5-3D695538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C686DEB2-3A8B-4240-9A4D-A68F0B91F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File:Correlation_examples2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n.wikipedia.org/wiki/File:Spearman_fig3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File:Spearman_fig2.sv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8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lovnik-cizich-slov.abz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6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6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2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8.png"/><Relationship Id="rId7" Type="http://schemas.openxmlformats.org/officeDocument/2006/relationships/image" Target="../media/image6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99%C3%AD%C4%8Dina" TargetMode="External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s.wikipedia.org/wiki/N%C3%A1slede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ADA33-1B4A-48DE-A707-8775B64C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F6DB7B-3015-471E-84E6-8FE6E252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4F8D7BB3-3AC6-46C2-8D78-FC80C841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3">
            <a:extLst>
              <a:ext uri="{FF2B5EF4-FFF2-40B4-BE49-F238E27FC236}">
                <a16:creationId xmlns:a16="http://schemas.microsoft.com/office/drawing/2014/main" id="{50542268-E0B9-451B-AEA9-3A5B8647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21163"/>
            <a:ext cx="3384550" cy="892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/>
              <a:t>funkční závislost a míru této závislosti</a:t>
            </a:r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152BECF4-41CB-47D9-92AE-714ECF46C8CD}"/>
              </a:ext>
            </a:extLst>
          </p:cNvPr>
          <p:cNvSpPr/>
          <p:nvPr/>
        </p:nvSpPr>
        <p:spPr>
          <a:xfrm rot="4956998">
            <a:off x="4663281" y="3501232"/>
            <a:ext cx="61277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54EF0-5DF1-4DCE-8D44-09DDA9B3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7EC7D-3616-42B6-8D6D-82346B51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/>
              <a:t>numerická míra </a:t>
            </a:r>
            <a:r>
              <a:rPr lang="cs-CZ" dirty="0">
                <a:solidFill>
                  <a:srgbClr val="FF0000"/>
                </a:solidFill>
              </a:rPr>
              <a:t>určitého typu </a:t>
            </a:r>
            <a:r>
              <a:rPr lang="cs-CZ" dirty="0"/>
              <a:t>korelace, tj. statistického vztahu mezi dvěma proměnnými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D29151-218D-4B25-ACF5-49A1511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FEE1330-B0B2-403D-A0FF-BCE383F9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AA9EE59-F283-4C16-A167-2F26518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DAB2B08F-D26B-456D-8451-4EEBB1CE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E6265B2-899D-4596-B3FB-3A15B508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F254AA1D-BC9D-478E-AB5D-A9E1BBB1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7E826E-01C5-4CEE-80FC-A1A89A1F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863D8D2-D99D-45C6-9936-148BE5A4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A0EFAAA0-7A21-446B-B72A-9DEDDC93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F66BF9-5981-4C71-91D8-CEA28D3C5303}"/>
              </a:ext>
            </a:extLst>
          </p:cNvPr>
          <p:cNvSpPr txBox="1"/>
          <p:nvPr/>
        </p:nvSpPr>
        <p:spPr>
          <a:xfrm>
            <a:off x="2066925" y="3171825"/>
            <a:ext cx="5324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Pearsonův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438" name="Obdélník 4">
            <a:extLst>
              <a:ext uri="{FF2B5EF4-FFF2-40B4-BE49-F238E27FC236}">
                <a16:creationId xmlns:a16="http://schemas.microsoft.com/office/drawing/2014/main" id="{498E606D-BE14-4202-A71E-EA91A2D0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4105275"/>
            <a:ext cx="1836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výběrový </a:t>
            </a:r>
            <a:r>
              <a:rPr lang="en-GB" altLang="en-US" sz="1400" b="1"/>
              <a:t>Pearson</a:t>
            </a:r>
            <a:r>
              <a:rPr lang="cs-CZ" altLang="en-US" sz="1400" b="1"/>
              <a:t>ův</a:t>
            </a:r>
            <a:r>
              <a:rPr lang="en-GB" altLang="en-US" sz="1400" b="1"/>
              <a:t> </a:t>
            </a:r>
            <a:r>
              <a:rPr lang="cs-CZ" altLang="en-US" sz="1400" b="1"/>
              <a:t>korelační koeficient</a:t>
            </a:r>
            <a:endParaRPr lang="en-GB" altLang="en-US" sz="1400" b="1"/>
          </a:p>
        </p:txBody>
      </p:sp>
      <p:sp>
        <p:nvSpPr>
          <p:cNvPr id="18439" name="Obdélník 9">
            <a:extLst>
              <a:ext uri="{FF2B5EF4-FFF2-40B4-BE49-F238E27FC236}">
                <a16:creationId xmlns:a16="http://schemas.microsoft.com/office/drawing/2014/main" id="{8D6EECDB-C031-4A35-BAEE-0C4F45A3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079625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obecný vztah</a:t>
            </a:r>
            <a:endParaRPr lang="en-GB" altLang="en-US" sz="1400" b="1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E6323C7-0D33-4D8F-9B74-AFBD536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364E53-61C4-42B7-9A19-816CDE25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A8CC1933-53F5-4AF0-881E-92E132A1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3">
            <a:extLst>
              <a:ext uri="{FF2B5EF4-FFF2-40B4-BE49-F238E27FC236}">
                <a16:creationId xmlns:a16="http://schemas.microsoft.com/office/drawing/2014/main" id="{5AF38B34-FEF7-4A1F-82EA-2EE200E6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989138"/>
            <a:ext cx="8266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pořadová korelace </a:t>
            </a:r>
            <a:r>
              <a:rPr lang="cs-CZ" altLang="en-US" sz="2000"/>
              <a:t>–</a:t>
            </a:r>
            <a:r>
              <a:rPr lang="en-GB" altLang="en-US" sz="2000"/>
              <a:t> </a:t>
            </a:r>
            <a:r>
              <a:rPr lang="cs-CZ" altLang="en-US" sz="2000"/>
              <a:t>míra vztahu mezi pořadím hodnot dvou proměnných</a:t>
            </a:r>
            <a:endParaRPr lang="en-GB" altLang="en-US" sz="20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8E0D81-782E-4864-A321-B548968121FD}"/>
              </a:ext>
            </a:extLst>
          </p:cNvPr>
          <p:cNvSpPr txBox="1"/>
          <p:nvPr/>
        </p:nvSpPr>
        <p:spPr>
          <a:xfrm>
            <a:off x="1403648" y="3786188"/>
            <a:ext cx="749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Spearman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E5406D-05B8-4492-B349-60AE9C4E7BF7}"/>
              </a:ext>
            </a:extLst>
          </p:cNvPr>
          <p:cNvSpPr txBox="1"/>
          <p:nvPr/>
        </p:nvSpPr>
        <p:spPr>
          <a:xfrm>
            <a:off x="1509713" y="4959350"/>
            <a:ext cx="65801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Kendal</a:t>
            </a: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l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D703107-AB67-402B-AFD4-DDEAC225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9464" name="Picture 2">
            <a:extLst>
              <a:ext uri="{FF2B5EF4-FFF2-40B4-BE49-F238E27FC236}">
                <a16:creationId xmlns:a16="http://schemas.microsoft.com/office/drawing/2014/main" id="{4B09A655-C42F-4C91-AAC9-60A9274A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74BAE-DB05-42F6-8341-16035A26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41A10-BDD8-4265-82CA-125B57B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789363"/>
            <a:ext cx="4238625" cy="26654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nabývá hodnoty v intervalu </a:t>
            </a:r>
            <a:r>
              <a:rPr lang="cs-CZ" sz="1800" dirty="0">
                <a:sym typeface="Symbol"/>
              </a:rPr>
              <a:t>-1, 1.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>
                <a:sym typeface="Symbol"/>
              </a:rPr>
              <a:t>Když je roven +1, znamená to zcela pozitivní (přímou)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korelaci (y=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, tj. funkční závis-</a:t>
            </a:r>
            <a:r>
              <a:rPr lang="cs-CZ" sz="1800" dirty="0" err="1">
                <a:sym typeface="Symbol"/>
              </a:rPr>
              <a:t>lost</a:t>
            </a:r>
            <a:r>
              <a:rPr lang="cs-CZ" sz="1800" dirty="0">
                <a:sym typeface="Symbol"/>
              </a:rPr>
              <a:t>), při nulové hodnotě není mezi proměnnými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vztah a hodnota -1 </a:t>
            </a:r>
            <a:r>
              <a:rPr lang="cs-CZ" sz="1800" dirty="0"/>
              <a:t>znamená zcela </a:t>
            </a:r>
            <a:r>
              <a:rPr lang="cs-CZ" sz="1800" dirty="0" err="1"/>
              <a:t>nega-tivní</a:t>
            </a:r>
            <a:r>
              <a:rPr lang="cs-CZ" sz="1800" dirty="0"/>
              <a:t> </a:t>
            </a:r>
            <a:r>
              <a:rPr lang="cs-CZ" sz="1800" b="1" dirty="0"/>
              <a:t>lineární</a:t>
            </a:r>
            <a:r>
              <a:rPr lang="cs-CZ" sz="1800" dirty="0"/>
              <a:t> korelaci mezi oběma proměnnými </a:t>
            </a:r>
            <a:r>
              <a:rPr lang="cs-CZ" sz="1800" dirty="0">
                <a:sym typeface="Symbol"/>
              </a:rPr>
              <a:t>(y=-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) </a:t>
            </a:r>
            <a:r>
              <a:rPr lang="cs-CZ" sz="1800" dirty="0"/>
              <a:t>.</a:t>
            </a:r>
            <a:endParaRPr lang="cs-CZ" sz="1800" b="1" cap="all" dirty="0">
              <a:solidFill>
                <a:srgbClr val="002060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846B556-2928-4E05-9267-98F20CBE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41438"/>
            <a:ext cx="482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C9D547E-764E-4F81-8266-F0E22D66319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2646034"/>
            <a:ext cx="6552728" cy="9510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pic>
        <p:nvPicPr>
          <p:cNvPr id="20486" name="Picture 2" descr="https://upload.wikimedia.org/wikipedia/commons/thumb/3/34/Correlation_coefficient.png/640px-Correlation_coefficient.png">
            <a:extLst>
              <a:ext uri="{FF2B5EF4-FFF2-40B4-BE49-F238E27FC236}">
                <a16:creationId xmlns:a16="http://schemas.microsoft.com/office/drawing/2014/main" id="{9862884B-78F3-4FF1-89A7-96654103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3672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Obdélník 6">
            <a:extLst>
              <a:ext uri="{FF2B5EF4-FFF2-40B4-BE49-F238E27FC236}">
                <a16:creationId xmlns:a16="http://schemas.microsoft.com/office/drawing/2014/main" id="{1E46DD04-CEBF-43D5-9088-49DEAA59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6211888"/>
            <a:ext cx="392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900"/>
              <a:t>By Kiatdd - Own work, CC BY-SA 3.0, https://commons.wikimedia.org/w/index.php?curid=37108966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d/d4/Correlation_examples2.svg/400px-Correlation_examples2.svg.png">
            <a:hlinkClick r:id="rId2"/>
            <a:extLst>
              <a:ext uri="{FF2B5EF4-FFF2-40B4-BE49-F238E27FC236}">
                <a16:creationId xmlns:a16="http://schemas.microsoft.com/office/drawing/2014/main" id="{E6090679-2585-4C10-B9A5-12C5C6A0E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565400"/>
            <a:ext cx="8026400" cy="3671888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9E20B06-A4E2-4BFC-987A-1FE95FA78D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268760"/>
            <a:ext cx="6552728" cy="9510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A024A41-A1FC-46BB-9180-0F559F2A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DFE2D2A-6F88-4713-8DA8-172ED481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83A3B34-D9C8-48AE-B81F-280657A56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1800"/>
              <a:t>nabývá hodnot od –1 do +1, které značí perfektní lineární vztah (záporný nebo kladný)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kladné korelace hodnoty obou proměnných zároveň stoupají;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záporné korelace hodnota jedné proměnné stoupá a druhé klesá;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neexistence lineárního vztahu r = 0;</a:t>
            </a:r>
          </a:p>
          <a:p>
            <a:r>
              <a:rPr lang="cs-CZ" altLang="cs-CZ" sz="1800"/>
              <a:t>je nezávislý na jednotkách původních proměnných, je bezrozměrný;</a:t>
            </a:r>
          </a:p>
          <a:p>
            <a:r>
              <a:rPr lang="cs-CZ" altLang="cs-CZ" sz="1800"/>
              <a:t>při změně pořadí proměnných se výše korelačního koeficientu nemění;</a:t>
            </a:r>
          </a:p>
          <a:p>
            <a:r>
              <a:rPr lang="cs-CZ" altLang="cs-CZ" sz="1800"/>
              <a:t>korelační koeficient je platný pouze v rozmezí daném použitými daty;</a:t>
            </a:r>
          </a:p>
          <a:p>
            <a:r>
              <a:rPr lang="cs-CZ" altLang="cs-CZ" sz="1800"/>
              <a:t>korelační koeficient výrazně odlišný od nuly není důkazem funkčního vztahu proměnných, jiného než lineárního;</a:t>
            </a:r>
          </a:p>
          <a:p>
            <a:r>
              <a:rPr lang="cs-CZ" altLang="cs-CZ" sz="1800"/>
              <a:t>malá hodnota korelačního koeficientu není známkou nefunkčního vztahu proměnných.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>
            <a:extLst>
              <a:ext uri="{FF2B5EF4-FFF2-40B4-BE49-F238E27FC236}">
                <a16:creationId xmlns:a16="http://schemas.microsoft.com/office/drawing/2014/main" id="{7CAEF6C8-9EC2-4569-BEF2-D36356FE8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Správná interpretace Pearsonova korelačního koeficientu předpokládá, že obě proměnné jsou náhodné veličiny a mají </a:t>
            </a:r>
            <a:r>
              <a:rPr lang="cs-CZ" altLang="cs-CZ" sz="2000">
                <a:solidFill>
                  <a:srgbClr val="002060"/>
                </a:solidFill>
              </a:rPr>
              <a:t>společné dvourozměrné normální rozdělení</a:t>
            </a:r>
            <a:r>
              <a:rPr lang="cs-CZ" altLang="cs-CZ" sz="2000"/>
              <a:t>. Potom nulový korelační koeficient znamená, že veličiny jsou i statisticky </a:t>
            </a:r>
            <a:r>
              <a:rPr lang="cs-CZ" altLang="cs-CZ" sz="2000" b="1">
                <a:solidFill>
                  <a:srgbClr val="0070C0"/>
                </a:solidFill>
              </a:rPr>
              <a:t>nezávislé</a:t>
            </a:r>
            <a:r>
              <a:rPr lang="cs-CZ" altLang="cs-CZ" sz="200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Pokud není splněn předpoklad dvourozměrné normality, z nulové hodnoty korelačního koeficientu nelze usuzovat na nic víc, než že veličiny jsou nekorelované.</a:t>
            </a:r>
            <a:r>
              <a:rPr lang="cs-CZ" altLang="cs-CZ" sz="2000" b="1"/>
              <a:t> </a:t>
            </a: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FA7450F0-91F8-4C02-A432-CE62CC3C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6818FE9C-09C7-43E8-82E3-DA51ED27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ovéPole 2">
            <a:extLst>
              <a:ext uri="{FF2B5EF4-FFF2-40B4-BE49-F238E27FC236}">
                <a16:creationId xmlns:a16="http://schemas.microsoft.com/office/drawing/2014/main" id="{9A987F90-5130-4B42-91C2-F4372C7A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3558" name="TextovéPole 6">
            <a:extLst>
              <a:ext uri="{FF2B5EF4-FFF2-40B4-BE49-F238E27FC236}">
                <a16:creationId xmlns:a16="http://schemas.microsoft.com/office/drawing/2014/main" id="{D7504384-997C-4A19-B528-89E2A314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1FE4363-D4BA-49BC-893A-EAD8D8D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1665C8F5-13F2-4945-853A-794D152D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en-US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/>
              <a:t>může být nadhodnocen:</a:t>
            </a:r>
          </a:p>
          <a:p>
            <a:r>
              <a:rPr lang="cs-CZ" altLang="en-US" sz="2000"/>
              <a:t>vlivem třetí skryté proměnné</a:t>
            </a:r>
          </a:p>
          <a:p>
            <a:r>
              <a:rPr lang="cs-CZ" altLang="en-US" sz="2000"/>
              <a:t>přítomností odlehlých hodnot</a:t>
            </a:r>
          </a:p>
          <a:p>
            <a:r>
              <a:rPr lang="cs-CZ" altLang="en-US" sz="2000"/>
              <a:t>data jsou složena z různých podskupin (tříd)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FDF63BF-FE49-4735-8896-B6380773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23C23F25-A7E1-4257-BE6B-63E73A6F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2">
            <a:extLst>
              <a:ext uri="{FF2B5EF4-FFF2-40B4-BE49-F238E27FC236}">
                <a16:creationId xmlns:a16="http://schemas.microsoft.com/office/drawing/2014/main" id="{02E3A62E-BCEF-43EA-B671-D436FFF0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4582" name="TextovéPole 6">
            <a:extLst>
              <a:ext uri="{FF2B5EF4-FFF2-40B4-BE49-F238E27FC236}">
                <a16:creationId xmlns:a16="http://schemas.microsoft.com/office/drawing/2014/main" id="{35A866C6-946B-48B2-BF9D-6C531B51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5B8C74B-214F-409F-BA84-35989FD3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0DAF0-4D94-4CDD-A45E-81CC7448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SE DVĚMA </a:t>
            </a:r>
            <a:r>
              <a:rPr lang="cs-CZ" sz="3200" b="1" cap="all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posloupnostMI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</a:t>
            </a:r>
            <a:endParaRPr lang="cs-CZ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POKRAČOVÁNÍ</a:t>
            </a:r>
            <a:endParaRPr lang="cs-CZ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9E3F8-280F-4321-B828-4C8C4A00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25603" name="Zástupný symbol pro obsah 4">
            <a:extLst>
              <a:ext uri="{FF2B5EF4-FFF2-40B4-BE49-F238E27FC236}">
                <a16:creationId xmlns:a16="http://schemas.microsoft.com/office/drawing/2014/main" id="{177A7105-50EE-4A6D-A61A-7B60FB40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205038"/>
            <a:ext cx="8535987" cy="3024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Hodnotí, jak dobře lze vztah mezi dvěma proměnnými popsat pomocí </a:t>
            </a:r>
            <a:r>
              <a:rPr lang="cs-CZ" altLang="en-US" sz="2000" b="1" dirty="0">
                <a:solidFill>
                  <a:srgbClr val="0070C0"/>
                </a:solidFill>
              </a:rPr>
              <a:t>monotónní</a:t>
            </a:r>
            <a:r>
              <a:rPr lang="cs-CZ" altLang="en-US" sz="2000" dirty="0">
                <a:solidFill>
                  <a:srgbClr val="0070C0"/>
                </a:solidFill>
              </a:rPr>
              <a:t> </a:t>
            </a:r>
            <a:r>
              <a:rPr lang="cs-CZ" altLang="en-US" sz="2000" dirty="0"/>
              <a:t>funkce.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Pokud jsou všechna pořadí určena </a:t>
            </a:r>
            <a:r>
              <a:rPr lang="cs-CZ" altLang="en-US" sz="2000" b="1" i="1" dirty="0">
                <a:solidFill>
                  <a:srgbClr val="0070C0"/>
                </a:solidFill>
              </a:rPr>
              <a:t>různými celými čísly od 1 do n</a:t>
            </a:r>
            <a:r>
              <a:rPr lang="cs-CZ" altLang="en-US" sz="2000" dirty="0"/>
              <a:t>, pak jeho hodnotu lze určit pomocí vztahu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kde d</a:t>
            </a:r>
            <a:r>
              <a:rPr lang="cs-CZ" altLang="en-US" sz="2000" baseline="-25000" dirty="0"/>
              <a:t>i</a:t>
            </a:r>
            <a:r>
              <a:rPr lang="cs-CZ" altLang="en-US" sz="2000" dirty="0"/>
              <a:t> =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X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–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Y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je rozdíl mezi pořadími každého pozorování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8717366-7FA3-4BA0-B973-995FCC43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26841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63F2004E-04F8-4044-9B90-97B5DDD5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573463"/>
            <a:ext cx="24860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4">
            <a:extLst>
              <a:ext uri="{FF2B5EF4-FFF2-40B4-BE49-F238E27FC236}">
                <a16:creationId xmlns:a16="http://schemas.microsoft.com/office/drawing/2014/main" id="{C7B8FABA-3EFA-4207-AB59-38C7E30CE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99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Určeme korelaci mezi IQ sledovaných osob a počtem hodin, které stráví za týden sledováním televize.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1400"/>
              <a:t>(</a:t>
            </a:r>
            <a:r>
              <a:rPr lang="en-GB" altLang="en-US" sz="1400"/>
              <a:t>https://en.wikipedia.org/wiki/Spearman%27s_rank_correlation_coefficient</a:t>
            </a:r>
            <a:r>
              <a:rPr lang="cs-CZ" altLang="en-US" sz="1400"/>
              <a:t>)</a:t>
            </a:r>
            <a:endParaRPr lang="en-GB" altLang="en-US" sz="140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C9ECA30-BB6E-4D59-9F15-B5504DE3663B}"/>
              </a:ext>
            </a:extLst>
          </p:cNvPr>
          <p:cNvGraphicFramePr>
            <a:graphicFrameLocks noGrp="1"/>
          </p:cNvGraphicFramePr>
          <p:nvPr/>
        </p:nvGraphicFramePr>
        <p:xfrm>
          <a:off x="725488" y="2381250"/>
          <a:ext cx="1873250" cy="3352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112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97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99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101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65" name="AutoShape 1" descr="X_{i}">
            <a:extLst>
              <a:ext uri="{FF2B5EF4-FFF2-40B4-BE49-F238E27FC236}">
                <a16:creationId xmlns:a16="http://schemas.microsoft.com/office/drawing/2014/main" id="{EEF146C3-E016-4C7A-BB8F-7926F2760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666" name="AutoShape 2" descr="Y_{i}">
            <a:extLst>
              <a:ext uri="{FF2B5EF4-FFF2-40B4-BE49-F238E27FC236}">
                <a16:creationId xmlns:a16="http://schemas.microsoft.com/office/drawing/2014/main" id="{A6E10FBB-3CD8-4818-8EE8-73F47E658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E3EAA37-9FDB-41F1-AC0D-D8CE5E074E70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2214563"/>
          <a:ext cx="4535486" cy="35242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86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753" name="AutoShape 3" descr="X_{i}">
            <a:extLst>
              <a:ext uri="{FF2B5EF4-FFF2-40B4-BE49-F238E27FC236}">
                <a16:creationId xmlns:a16="http://schemas.microsoft.com/office/drawing/2014/main" id="{E327BD8B-9D59-4DF6-9A5C-A804582F9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4" name="AutoShape 4" descr="Y_{i}">
            <a:extLst>
              <a:ext uri="{FF2B5EF4-FFF2-40B4-BE49-F238E27FC236}">
                <a16:creationId xmlns:a16="http://schemas.microsoft.com/office/drawing/2014/main" id="{0942C783-E016-4925-8B4B-5B3030DA8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5" name="AutoShape 5" descr="x_{i}">
            <a:extLst>
              <a:ext uri="{FF2B5EF4-FFF2-40B4-BE49-F238E27FC236}">
                <a16:creationId xmlns:a16="http://schemas.microsoft.com/office/drawing/2014/main" id="{8CEDAE6C-DE9B-4C6C-B266-495026765E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6" name="AutoShape 6" descr="y_{i}">
            <a:extLst>
              <a:ext uri="{FF2B5EF4-FFF2-40B4-BE49-F238E27FC236}">
                <a16:creationId xmlns:a16="http://schemas.microsoft.com/office/drawing/2014/main" id="{B13747A0-75EE-41F1-BF9E-14F0DACC8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7" name="AutoShape 7" descr="d_{i}">
            <a:extLst>
              <a:ext uri="{FF2B5EF4-FFF2-40B4-BE49-F238E27FC236}">
                <a16:creationId xmlns:a16="http://schemas.microsoft.com/office/drawing/2014/main" id="{F0F15537-75C4-4E37-8409-BD7FC6189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8" name="AutoShape 8" descr="d_{i}^{2}">
            <a:extLst>
              <a:ext uri="{FF2B5EF4-FFF2-40B4-BE49-F238E27FC236}">
                <a16:creationId xmlns:a16="http://schemas.microsoft.com/office/drawing/2014/main" id="{DA497D49-B3A0-46C9-AADB-D44955AE1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26759" name="Picture 2">
            <a:extLst>
              <a:ext uri="{FF2B5EF4-FFF2-40B4-BE49-F238E27FC236}">
                <a16:creationId xmlns:a16="http://schemas.microsoft.com/office/drawing/2014/main" id="{5CEC670B-F766-4A69-AA2E-D1F1992F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876925"/>
            <a:ext cx="1830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04CDF679-6ACF-4760-99E3-78945286E3C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5816" y="5830182"/>
            <a:ext cx="4440510" cy="6958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C25C7672-4566-4FD0-92E1-2083F3E4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695B07-EE59-4156-9226-337826DC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b="1" cap="all" dirty="0"/>
              <a:t>závěr</a:t>
            </a:r>
            <a:endParaRPr lang="en-GB" sz="2000" b="1" cap="all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Nízká hodnota korelačního koeficientu ukazuje, že korelace mezi IQ a hodinami sledování TV je malá a jeho záporná hodnota indikuje, že delší čas před TV je vázán na menší hodnotu IQ.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Nehodnotíme zde ovšem statistickou signifikanci neboli riziko falešně pozitivního výsledku korelačního testu…</a:t>
            </a:r>
          </a:p>
        </p:txBody>
      </p:sp>
      <p:sp>
        <p:nvSpPr>
          <p:cNvPr id="27651" name="AutoShape 1" descr="X_{i}">
            <a:extLst>
              <a:ext uri="{FF2B5EF4-FFF2-40B4-BE49-F238E27FC236}">
                <a16:creationId xmlns:a16="http://schemas.microsoft.com/office/drawing/2014/main" id="{871B44B4-357C-41F3-806A-D41BC8253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2" name="AutoShape 2" descr="Y_{i}">
            <a:extLst>
              <a:ext uri="{FF2B5EF4-FFF2-40B4-BE49-F238E27FC236}">
                <a16:creationId xmlns:a16="http://schemas.microsoft.com/office/drawing/2014/main" id="{A323F78B-A62B-4DBD-BFA5-63616B54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3" name="AutoShape 3" descr="X_{i}">
            <a:extLst>
              <a:ext uri="{FF2B5EF4-FFF2-40B4-BE49-F238E27FC236}">
                <a16:creationId xmlns:a16="http://schemas.microsoft.com/office/drawing/2014/main" id="{EBDE0DE5-D75D-49B2-8B7A-D941E46C0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4" name="AutoShape 4" descr="Y_{i}">
            <a:extLst>
              <a:ext uri="{FF2B5EF4-FFF2-40B4-BE49-F238E27FC236}">
                <a16:creationId xmlns:a16="http://schemas.microsoft.com/office/drawing/2014/main" id="{67288DA5-4961-426C-875C-D65FE0A7F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5" name="AutoShape 5" descr="x_{i}">
            <a:extLst>
              <a:ext uri="{FF2B5EF4-FFF2-40B4-BE49-F238E27FC236}">
                <a16:creationId xmlns:a16="http://schemas.microsoft.com/office/drawing/2014/main" id="{66D6108F-6533-462B-89EC-7D0099F89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6" name="AutoShape 6" descr="y_{i}">
            <a:extLst>
              <a:ext uri="{FF2B5EF4-FFF2-40B4-BE49-F238E27FC236}">
                <a16:creationId xmlns:a16="http://schemas.microsoft.com/office/drawing/2014/main" id="{111020F1-C86C-44E7-8471-645C650BF3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7" name="AutoShape 7" descr="d_{i}">
            <a:extLst>
              <a:ext uri="{FF2B5EF4-FFF2-40B4-BE49-F238E27FC236}">
                <a16:creationId xmlns:a16="http://schemas.microsoft.com/office/drawing/2014/main" id="{D4DB4AA0-BD22-4BFE-A5A7-6BA567E4C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8" name="AutoShape 8" descr="d_{i}^{2}">
            <a:extLst>
              <a:ext uri="{FF2B5EF4-FFF2-40B4-BE49-F238E27FC236}">
                <a16:creationId xmlns:a16="http://schemas.microsoft.com/office/drawing/2014/main" id="{C3E9993A-3114-41E7-BF1A-6FF903174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B2E8826-55E3-4C83-B104-8BADD91F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D5BD8905-341C-4671-9DD6-F9A1EA58DF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8013" y="1340768"/>
            <a:ext cx="8535987" cy="511333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06B8A82-CE24-4BC9-B97A-A1B738401D4D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133600"/>
          <a:ext cx="4535486" cy="171767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</a:t>
                      </a:r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19" name="Picture 2">
            <a:extLst>
              <a:ext uri="{FF2B5EF4-FFF2-40B4-BE49-F238E27FC236}">
                <a16:creationId xmlns:a16="http://schemas.microsoft.com/office/drawing/2014/main" id="{B60D7395-7A95-4101-AA59-C6DC739B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8303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DC48F09-61BD-43E7-B669-86846976D4A6}"/>
              </a:ext>
            </a:extLst>
          </p:cNvPr>
          <p:cNvGraphicFramePr>
            <a:graphicFrameLocks noGrp="1"/>
          </p:cNvGraphicFramePr>
          <p:nvPr/>
        </p:nvGraphicFramePr>
        <p:xfrm>
          <a:off x="709613" y="4292600"/>
          <a:ext cx="4535486" cy="171926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C8416780-C8EB-4E5B-AC5A-5DFBBF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br>
              <a:rPr lang="cs-CZ" sz="2800" dirty="0"/>
            </a:br>
            <a:r>
              <a:rPr lang="cs-CZ" sz="2000" dirty="0"/>
              <a:t>příklady</a:t>
            </a:r>
            <a:endParaRPr lang="en-GB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s://upload.wikimedia.org/wikipedia/commons/thumb/6/67/Spearman_fig3.svg/300px-Spearman_fig3.svg.png">
            <a:hlinkClick r:id="rId2"/>
            <a:extLst>
              <a:ext uri="{FF2B5EF4-FFF2-40B4-BE49-F238E27FC236}">
                <a16:creationId xmlns:a16="http://schemas.microsoft.com/office/drawing/2014/main" id="{55FA5CA5-1A0E-4450-BC3A-99C5077E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31963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s://upload.wikimedia.org/wikipedia/commons/thumb/8/80/Spearman_fig2.svg/300px-Spearman_fig2.svg.png">
            <a:hlinkClick r:id="rId4"/>
            <a:extLst>
              <a:ext uri="{FF2B5EF4-FFF2-40B4-BE49-F238E27FC236}">
                <a16:creationId xmlns:a16="http://schemas.microsoft.com/office/drawing/2014/main" id="{DD56D7BB-6936-41D9-9E51-D59ED461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739900"/>
            <a:ext cx="28495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s://upload.wikimedia.org/wikipedia/commons/thumb/4/4e/Spearman_fig1.svg/360px-Spearman_fig1.svg.png">
            <a:extLst>
              <a:ext uri="{FF2B5EF4-FFF2-40B4-BE49-F238E27FC236}">
                <a16:creationId xmlns:a16="http://schemas.microsoft.com/office/drawing/2014/main" id="{60A31FEA-16E1-454C-BBEC-23EC4AAF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39900"/>
            <a:ext cx="28479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1" descr="X_{i}">
            <a:extLst>
              <a:ext uri="{FF2B5EF4-FFF2-40B4-BE49-F238E27FC236}">
                <a16:creationId xmlns:a16="http://schemas.microsoft.com/office/drawing/2014/main" id="{2A90AC4E-9D0C-4B20-8E02-B2FF630C7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2" name="AutoShape 2" descr="Y_{i}">
            <a:extLst>
              <a:ext uri="{FF2B5EF4-FFF2-40B4-BE49-F238E27FC236}">
                <a16:creationId xmlns:a16="http://schemas.microsoft.com/office/drawing/2014/main" id="{D7F4865D-15E8-4192-8E6E-08DB89E99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3" name="AutoShape 3" descr="X_{i}">
            <a:extLst>
              <a:ext uri="{FF2B5EF4-FFF2-40B4-BE49-F238E27FC236}">
                <a16:creationId xmlns:a16="http://schemas.microsoft.com/office/drawing/2014/main" id="{DAED0877-F6A8-41DA-954F-5C07FCEFE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4" name="AutoShape 4" descr="Y_{i}">
            <a:extLst>
              <a:ext uri="{FF2B5EF4-FFF2-40B4-BE49-F238E27FC236}">
                <a16:creationId xmlns:a16="http://schemas.microsoft.com/office/drawing/2014/main" id="{4770DA22-DEF8-4FAA-9811-8537DAAE7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5" name="AutoShape 5" descr="x_{i}">
            <a:extLst>
              <a:ext uri="{FF2B5EF4-FFF2-40B4-BE49-F238E27FC236}">
                <a16:creationId xmlns:a16="http://schemas.microsoft.com/office/drawing/2014/main" id="{9F967614-D181-4401-9792-1ADD0FBEC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6" name="AutoShape 6" descr="y_{i}">
            <a:extLst>
              <a:ext uri="{FF2B5EF4-FFF2-40B4-BE49-F238E27FC236}">
                <a16:creationId xmlns:a16="http://schemas.microsoft.com/office/drawing/2014/main" id="{4CA5C5A3-C54D-49F0-9D6E-8B458D678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7" name="AutoShape 7" descr="d_{i}">
            <a:extLst>
              <a:ext uri="{FF2B5EF4-FFF2-40B4-BE49-F238E27FC236}">
                <a16:creationId xmlns:a16="http://schemas.microsoft.com/office/drawing/2014/main" id="{416AD742-CFE2-4251-B1F8-7E9AAD5CD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8" name="AutoShape 8" descr="d_{i}^{2}">
            <a:extLst>
              <a:ext uri="{FF2B5EF4-FFF2-40B4-BE49-F238E27FC236}">
                <a16:creationId xmlns:a16="http://schemas.microsoft.com/office/drawing/2014/main" id="{A2DB243E-E681-4E07-B1BB-E8482AF4C3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9" name="Obdélník 3">
            <a:extLst>
              <a:ext uri="{FF2B5EF4-FFF2-40B4-BE49-F238E27FC236}">
                <a16:creationId xmlns:a16="http://schemas.microsoft.com/office/drawing/2014/main" id="{5D560B7E-9CF3-4739-BBC6-4575205C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830763"/>
            <a:ext cx="29924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Hodnota </a:t>
            </a:r>
            <a:r>
              <a:rPr lang="en-GB" altLang="en-US" sz="1200"/>
              <a:t>Spearman</a:t>
            </a:r>
            <a:r>
              <a:rPr lang="cs-CZ" altLang="en-US" sz="1200"/>
              <a:t>ova korelačního koeficientu je rovna 1 pokud jsou srovnávané veličiny monotónně závislé, i pokud je jejich vzájemný vztah nelineární</a:t>
            </a:r>
            <a:r>
              <a:rPr lang="en-GB" altLang="en-US" sz="1200"/>
              <a:t>. </a:t>
            </a:r>
          </a:p>
        </p:txBody>
      </p:sp>
      <p:sp>
        <p:nvSpPr>
          <p:cNvPr id="29710" name="Obdélník 6">
            <a:extLst>
              <a:ext uri="{FF2B5EF4-FFF2-40B4-BE49-F238E27FC236}">
                <a16:creationId xmlns:a16="http://schemas.microsoft.com/office/drawing/2014/main" id="{54854281-AB89-4120-8F16-8CFABB47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335463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https://commons.wikimedia.org/w/index.php?curid=8778562</a:t>
            </a:r>
          </a:p>
        </p:txBody>
      </p:sp>
      <p:sp>
        <p:nvSpPr>
          <p:cNvPr id="29711" name="Obdélník 10">
            <a:extLst>
              <a:ext uri="{FF2B5EF4-FFF2-40B4-BE49-F238E27FC236}">
                <a16:creationId xmlns:a16="http://schemas.microsoft.com/office/drawing/2014/main" id="{2C4F80AB-41A6-46FD-AC13-2DA1B8A9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35463"/>
            <a:ext cx="280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https://commons.wikimedia.org/w/index.php?curid=8778554</a:t>
            </a:r>
          </a:p>
        </p:txBody>
      </p:sp>
      <p:sp>
        <p:nvSpPr>
          <p:cNvPr id="29712" name="Obdélník 17">
            <a:extLst>
              <a:ext uri="{FF2B5EF4-FFF2-40B4-BE49-F238E27FC236}">
                <a16:creationId xmlns:a16="http://schemas.microsoft.com/office/drawing/2014/main" id="{8BA8CF92-3D7A-40C5-8CCC-80E16A83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4821238"/>
            <a:ext cx="270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Pokud jsou data rozložena přibližně elipticky a nevyskytují se žádné významné odlehlé hodnoty, pak Pearsonův a Spearmanův korelační koeficient nabývají přibližně týchž hodnot.</a:t>
            </a:r>
            <a:endParaRPr lang="en-GB" altLang="en-US" sz="1200"/>
          </a:p>
        </p:txBody>
      </p:sp>
      <p:sp>
        <p:nvSpPr>
          <p:cNvPr id="29713" name="Obdélník 19">
            <a:extLst>
              <a:ext uri="{FF2B5EF4-FFF2-40B4-BE49-F238E27FC236}">
                <a16:creationId xmlns:a16="http://schemas.microsoft.com/office/drawing/2014/main" id="{20FC3122-8CFB-4A74-A689-84D95DD3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4335463"/>
            <a:ext cx="286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https://commons.wikimedia.org/w/index.php?curid=8778570</a:t>
            </a:r>
          </a:p>
        </p:txBody>
      </p:sp>
      <p:sp>
        <p:nvSpPr>
          <p:cNvPr id="29714" name="Obdélník 20">
            <a:extLst>
              <a:ext uri="{FF2B5EF4-FFF2-40B4-BE49-F238E27FC236}">
                <a16:creationId xmlns:a16="http://schemas.microsoft.com/office/drawing/2014/main" id="{E927EDBD-0D88-46DC-B301-6FC3D007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4811713"/>
            <a:ext cx="2595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/>
              <a:t>Spearman</a:t>
            </a:r>
            <a:r>
              <a:rPr lang="cs-CZ" altLang="en-US" sz="1200"/>
              <a:t>ův korelační koeficient je méně citlivý vůči významným odlehlým hodnotám. To je způsobeno skutečností, že Spearmanův koeficient redukuje hodnoty odlehlých hodnot na jejich pořadí v posloupnosti.</a:t>
            </a:r>
            <a:endParaRPr lang="en-GB" altLang="en-US" sz="120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4463398B-3029-435E-80A5-9DE4183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29716" name="TextovéPole 3">
            <a:extLst>
              <a:ext uri="{FF2B5EF4-FFF2-40B4-BE49-F238E27FC236}">
                <a16:creationId xmlns:a16="http://schemas.microsoft.com/office/drawing/2014/main" id="{35AE4A08-EADE-4EDE-8060-7934B432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268413"/>
            <a:ext cx="2297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koeficient=0,88</a:t>
            </a:r>
          </a:p>
        </p:txBody>
      </p:sp>
      <p:sp>
        <p:nvSpPr>
          <p:cNvPr id="29717" name="TextovéPole 22">
            <a:extLst>
              <a:ext uri="{FF2B5EF4-FFF2-40B4-BE49-F238E27FC236}">
                <a16:creationId xmlns:a16="http://schemas.microsoft.com/office/drawing/2014/main" id="{61DCC9DE-46AA-417F-8516-6ACF3F0A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268413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koeficient=0,35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koeficient=0,37</a:t>
            </a:r>
          </a:p>
        </p:txBody>
      </p:sp>
      <p:sp>
        <p:nvSpPr>
          <p:cNvPr id="29718" name="TextovéPole 23">
            <a:extLst>
              <a:ext uri="{FF2B5EF4-FFF2-40B4-BE49-F238E27FC236}">
                <a16:creationId xmlns:a16="http://schemas.microsoft.com/office/drawing/2014/main" id="{92248906-3E71-48BE-9679-EF5543BA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1258888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koeficient=0,84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koeficient=0,67</a:t>
            </a:r>
          </a:p>
        </p:txBody>
      </p:sp>
      <p:sp>
        <p:nvSpPr>
          <p:cNvPr id="29719" name="TextovéPole 4">
            <a:extLst>
              <a:ext uri="{FF2B5EF4-FFF2-40B4-BE49-F238E27FC236}">
                <a16:creationId xmlns:a16="http://schemas.microsoft.com/office/drawing/2014/main" id="{BFB960BD-F8E2-4CAC-BA66-3FF25304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89100"/>
            <a:ext cx="2016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0" name="TextovéPole 25">
            <a:extLst>
              <a:ext uri="{FF2B5EF4-FFF2-40B4-BE49-F238E27FC236}">
                <a16:creationId xmlns:a16="http://schemas.microsoft.com/office/drawing/2014/main" id="{E96B40FE-111E-4805-9D45-8D18C4B2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670050"/>
            <a:ext cx="20177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1" name="TextovéPole 26">
            <a:extLst>
              <a:ext uri="{FF2B5EF4-FFF2-40B4-BE49-F238E27FC236}">
                <a16:creationId xmlns:a16="http://schemas.microsoft.com/office/drawing/2014/main" id="{D650E081-B77D-42E9-B3DC-B0863DF5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1670050"/>
            <a:ext cx="20177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C787EA63-F84A-4E25-AA42-F74DE11AA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7DF62C77-DC3F-4FC5-B38C-AA421E263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A3462F3C-58E1-4274-9302-AD001D346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0CE468B6-8EA7-48BE-9ED1-8595184D8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F29EDA81-F00A-4768-934E-1C05A40AF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CF156E4B-C88F-464C-9C8D-A754E10C6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30728" name="Picture 2" descr="https://upload.wikimedia.org/wikipedia/commons/thumb/7/71/Spearman_fig5.svg/360px-Spearman_fig5.svg.png">
            <a:extLst>
              <a:ext uri="{FF2B5EF4-FFF2-40B4-BE49-F238E27FC236}">
                <a16:creationId xmlns:a16="http://schemas.microsoft.com/office/drawing/2014/main" id="{67422520-2DBB-4B4A-BB39-09D276D5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36675"/>
            <a:ext cx="3429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>
            <a:extLst>
              <a:ext uri="{FF2B5EF4-FFF2-40B4-BE49-F238E27FC236}">
                <a16:creationId xmlns:a16="http://schemas.microsoft.com/office/drawing/2014/main" id="{145BDA3A-40C9-44B1-92A3-2E86A0D4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6675"/>
            <a:ext cx="3416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Obdélník 2">
            <a:extLst>
              <a:ext uri="{FF2B5EF4-FFF2-40B4-BE49-F238E27FC236}">
                <a16:creationId xmlns:a16="http://schemas.microsoft.com/office/drawing/2014/main" id="{C06F4331-783D-472D-AA41-7A3E4B2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40313"/>
            <a:ext cx="3551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Kladná hodnota Spearmanova korelačního koeficientu odpovídá monotónně rostoucí závislosti mezi náhodnými veličinami X a Y.</a:t>
            </a:r>
            <a:endParaRPr lang="en-GB" altLang="en-US" sz="1400"/>
          </a:p>
        </p:txBody>
      </p:sp>
      <p:sp>
        <p:nvSpPr>
          <p:cNvPr id="30731" name="Obdélník 3">
            <a:extLst>
              <a:ext uri="{FF2B5EF4-FFF2-40B4-BE49-F238E27FC236}">
                <a16:creationId xmlns:a16="http://schemas.microsoft.com/office/drawing/2014/main" id="{58C42C19-8508-44AD-9CE3-3AC69D70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40313"/>
            <a:ext cx="341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Záporná hodnota Spearmanova koeficientu odpovídá monotónně klesající závislosti mezi X a Y.</a:t>
            </a:r>
            <a:endParaRPr lang="en-GB" altLang="en-US" sz="1400"/>
          </a:p>
        </p:txBody>
      </p:sp>
      <p:sp>
        <p:nvSpPr>
          <p:cNvPr id="30732" name="Obdélník 5">
            <a:extLst>
              <a:ext uri="{FF2B5EF4-FFF2-40B4-BE49-F238E27FC236}">
                <a16:creationId xmlns:a16="http://schemas.microsoft.com/office/drawing/2014/main" id="{FC56DDAF-B25A-4872-9799-4D4B1A2B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4575175"/>
            <a:ext cx="342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https://commons.wikimedia.org/w/index.php?curid=8779966</a:t>
            </a:r>
          </a:p>
        </p:txBody>
      </p:sp>
      <p:sp>
        <p:nvSpPr>
          <p:cNvPr id="30733" name="Obdélník 6">
            <a:extLst>
              <a:ext uri="{FF2B5EF4-FFF2-40B4-BE49-F238E27FC236}">
                <a16:creationId xmlns:a16="http://schemas.microsoft.com/office/drawing/2014/main" id="{235A9F05-07D9-444F-BCEE-BBB75C56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575175"/>
            <a:ext cx="338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https://commons.wikimedia.org/w/index.php?curid=8779958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73CD9A1-C780-4DDC-B3A7-7FD0624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30735" name="TextovéPole 3">
            <a:extLst>
              <a:ext uri="{FF2B5EF4-FFF2-40B4-BE49-F238E27FC236}">
                <a16:creationId xmlns:a16="http://schemas.microsoft.com/office/drawing/2014/main" id="{1C2F575D-B6E3-4412-A5E2-E4A4775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1239838"/>
            <a:ext cx="295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0,92</a:t>
            </a:r>
          </a:p>
        </p:txBody>
      </p:sp>
      <p:sp>
        <p:nvSpPr>
          <p:cNvPr id="30736" name="TextovéPole 17">
            <a:extLst>
              <a:ext uri="{FF2B5EF4-FFF2-40B4-BE49-F238E27FC236}">
                <a16:creationId xmlns:a16="http://schemas.microsoft.com/office/drawing/2014/main" id="{D99102F1-B572-4326-A00D-16BAC6A5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235075"/>
            <a:ext cx="30273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-0,91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F18EABFF-8CFE-4280-9901-B52BA793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2524EC78-C0AA-4785-8451-2385ADDB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B290042C-10A0-4BD4-959D-753BEE95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ovéPole 5">
            <a:extLst>
              <a:ext uri="{FF2B5EF4-FFF2-40B4-BE49-F238E27FC236}">
                <a16:creationId xmlns:a16="http://schemas.microsoft.com/office/drawing/2014/main" id="{F3E78612-2A59-4187-8879-5275ACFA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6F724D9-DB5B-48E5-8CAE-BDC8D939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C35B2479-AF80-4439-BA4A-61098492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7C46B23F-909C-4B69-93A2-D65D2DE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E02356C2-02C4-45D9-9C62-2F90B2B4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ovéPole 5">
            <a:extLst>
              <a:ext uri="{FF2B5EF4-FFF2-40B4-BE49-F238E27FC236}">
                <a16:creationId xmlns:a16="http://schemas.microsoft.com/office/drawing/2014/main" id="{068064DE-F3BC-4B79-8A95-68746F8C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8958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x(n+2)</a:t>
            </a:r>
            <a:endParaRPr lang="en-GB" altLang="en-US" sz="2400">
              <a:solidFill>
                <a:srgbClr val="FF0000"/>
              </a:solidFill>
            </a:endParaRPr>
          </a:p>
        </p:txBody>
      </p:sp>
      <p:sp>
        <p:nvSpPr>
          <p:cNvPr id="33798" name="TextovéPole 6">
            <a:extLst>
              <a:ext uri="{FF2B5EF4-FFF2-40B4-BE49-F238E27FC236}">
                <a16:creationId xmlns:a16="http://schemas.microsoft.com/office/drawing/2014/main" id="{71857C33-C78C-44E9-95C1-3288A161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5848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002060"/>
                </a:solidFill>
              </a:rPr>
              <a:t>x(n-2)</a:t>
            </a:r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33799" name="TextovéPole 7">
            <a:extLst>
              <a:ext uri="{FF2B5EF4-FFF2-40B4-BE49-F238E27FC236}">
                <a16:creationId xmlns:a16="http://schemas.microsoft.com/office/drawing/2014/main" id="{675E1111-471E-4E61-A3DE-E1107118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639CE8-C51D-49F6-B134-03EED99C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6C74734E-1568-47EF-8526-45015EAF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korelace</a:t>
            </a:r>
            <a:endParaRPr lang="cs-CZ" b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94593-CBE7-41C4-A86C-B45005A4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  <p:pic>
        <p:nvPicPr>
          <p:cNvPr id="35843" name="Obrázek 5">
            <a:extLst>
              <a:ext uri="{FF2B5EF4-FFF2-40B4-BE49-F238E27FC236}">
                <a16:creationId xmlns:a16="http://schemas.microsoft.com/office/drawing/2014/main" id="{30E16DC7-E6C0-4921-8AEF-5C798A15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kt 2">
            <a:extLst>
              <a:ext uri="{FF2B5EF4-FFF2-40B4-BE49-F238E27FC236}">
                <a16:creationId xmlns:a16="http://schemas.microsoft.com/office/drawing/2014/main" id="{EC7036EF-BCFA-40C1-9035-B0D5023AF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Rovnice" r:id="rId4" imgW="1841500" imgH="431800" progId="Equation.3">
                  <p:embed/>
                </p:oleObj>
              </mc:Choice>
              <mc:Fallback>
                <p:oleObj name="Rovnice" r:id="rId4" imgW="1841500" imgH="4318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kt 3">
            <a:extLst>
              <a:ext uri="{FF2B5EF4-FFF2-40B4-BE49-F238E27FC236}">
                <a16:creationId xmlns:a16="http://schemas.microsoft.com/office/drawing/2014/main" id="{51CB7207-DD6A-40A6-876B-8303D8313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Rovnice" r:id="rId6" imgW="1841500" imgH="431800" progId="Equation.3">
                  <p:embed/>
                </p:oleObj>
              </mc:Choice>
              <mc:Fallback>
                <p:oleObj name="Rovnice" r:id="rId6" imgW="1841500" imgH="4318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ovéPole 4">
            <a:extLst>
              <a:ext uri="{FF2B5EF4-FFF2-40B4-BE49-F238E27FC236}">
                <a16:creationId xmlns:a16="http://schemas.microsoft.com/office/drawing/2014/main" id="{9AC23FCF-79A6-4FA6-B187-68591953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632EB0F-A346-4C16-B0C8-28D901A1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Obrázek 5">
            <a:extLst>
              <a:ext uri="{FF2B5EF4-FFF2-40B4-BE49-F238E27FC236}">
                <a16:creationId xmlns:a16="http://schemas.microsoft.com/office/drawing/2014/main" id="{59CA411D-2647-4A8C-8F33-DF465BE1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kt 2">
            <a:extLst>
              <a:ext uri="{FF2B5EF4-FFF2-40B4-BE49-F238E27FC236}">
                <a16:creationId xmlns:a16="http://schemas.microsoft.com/office/drawing/2014/main" id="{58275BFE-B4DC-41E7-A8A0-4F096FD8F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kt 3">
            <a:extLst>
              <a:ext uri="{FF2B5EF4-FFF2-40B4-BE49-F238E27FC236}">
                <a16:creationId xmlns:a16="http://schemas.microsoft.com/office/drawing/2014/main" id="{B4E06451-EB30-41C6-A32A-EE9E17D7A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Rovnice" r:id="rId7" imgW="1841500" imgH="431800" progId="Equation.3">
                  <p:embed/>
                </p:oleObj>
              </mc:Choice>
              <mc:Fallback>
                <p:oleObj name="Rovnice" r:id="rId7" imgW="1841500" imgH="4318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ovéPole 4">
            <a:extLst>
              <a:ext uri="{FF2B5EF4-FFF2-40B4-BE49-F238E27FC236}">
                <a16:creationId xmlns:a16="http://schemas.microsoft.com/office/drawing/2014/main" id="{DCD37414-706A-4B2D-A61A-CC1087EB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6871" name="Obrázek 6">
            <a:extLst>
              <a:ext uri="{FF2B5EF4-FFF2-40B4-BE49-F238E27FC236}">
                <a16:creationId xmlns:a16="http://schemas.microsoft.com/office/drawing/2014/main" id="{41BE201A-24D0-41A3-B5F5-999E87C1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Obrázek 7">
            <a:extLst>
              <a:ext uri="{FF2B5EF4-FFF2-40B4-BE49-F238E27FC236}">
                <a16:creationId xmlns:a16="http://schemas.microsoft.com/office/drawing/2014/main" id="{FB056D44-9E82-4E88-95B1-8C43B918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787775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Obrázek 10">
            <a:extLst>
              <a:ext uri="{FF2B5EF4-FFF2-40B4-BE49-F238E27FC236}">
                <a16:creationId xmlns:a16="http://schemas.microsoft.com/office/drawing/2014/main" id="{531B8E89-448D-4C26-A95C-4333CAEB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">
            <a:extLst>
              <a:ext uri="{FF2B5EF4-FFF2-40B4-BE49-F238E27FC236}">
                <a16:creationId xmlns:a16="http://schemas.microsoft.com/office/drawing/2014/main" id="{CBAE26F9-2094-44C8-B318-0AFF9F75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Obrázek 12">
            <a:extLst>
              <a:ext uri="{FF2B5EF4-FFF2-40B4-BE49-F238E27FC236}">
                <a16:creationId xmlns:a16="http://schemas.microsoft.com/office/drawing/2014/main" id="{B927C577-F28F-47E6-855A-0126069E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159375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">
            <a:extLst>
              <a:ext uri="{FF2B5EF4-FFF2-40B4-BE49-F238E27FC236}">
                <a16:creationId xmlns:a16="http://schemas.microsoft.com/office/drawing/2014/main" id="{26BA6CFC-5322-4DE5-9E25-9DE8321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ovéPole 15">
            <a:extLst>
              <a:ext uri="{FF2B5EF4-FFF2-40B4-BE49-F238E27FC236}">
                <a16:creationId xmlns:a16="http://schemas.microsoft.com/office/drawing/2014/main" id="{2FB2A8FF-6192-47A6-9BB0-7A5A7C7B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1.</a:t>
            </a:r>
            <a:endParaRPr lang="en-GB" altLang="en-US" sz="1800" b="1"/>
          </a:p>
        </p:txBody>
      </p:sp>
      <p:sp>
        <p:nvSpPr>
          <p:cNvPr id="36878" name="TextovéPole 16">
            <a:extLst>
              <a:ext uri="{FF2B5EF4-FFF2-40B4-BE49-F238E27FC236}">
                <a16:creationId xmlns:a16="http://schemas.microsoft.com/office/drawing/2014/main" id="{0648C934-098A-4C43-ABD2-A7190189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2.</a:t>
            </a:r>
            <a:endParaRPr lang="en-GB" altLang="en-US" sz="1800" b="1"/>
          </a:p>
        </p:txBody>
      </p:sp>
      <p:sp>
        <p:nvSpPr>
          <p:cNvPr id="36879" name="TextovéPole 17">
            <a:extLst>
              <a:ext uri="{FF2B5EF4-FFF2-40B4-BE49-F238E27FC236}">
                <a16:creationId xmlns:a16="http://schemas.microsoft.com/office/drawing/2014/main" id="{9D13245A-A527-40AF-A31D-AA34CA6D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4.</a:t>
            </a:r>
            <a:endParaRPr lang="en-GB" altLang="en-US" sz="1800" b="1"/>
          </a:p>
        </p:txBody>
      </p:sp>
      <p:sp>
        <p:nvSpPr>
          <p:cNvPr id="36880" name="TextovéPole 18">
            <a:extLst>
              <a:ext uri="{FF2B5EF4-FFF2-40B4-BE49-F238E27FC236}">
                <a16:creationId xmlns:a16="http://schemas.microsoft.com/office/drawing/2014/main" id="{84917706-D940-4DB6-9BFE-0F9F17D2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3.</a:t>
            </a:r>
            <a:endParaRPr lang="en-GB" altLang="en-US" sz="1800" b="1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6788FD34-8BBD-46C9-8ADB-3740FBF6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D99FD844-B953-4FBB-A234-09ABD681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5">
            <a:extLst>
              <a:ext uri="{FF2B5EF4-FFF2-40B4-BE49-F238E27FC236}">
                <a16:creationId xmlns:a16="http://schemas.microsoft.com/office/drawing/2014/main" id="{BA9892E1-3C34-4091-9752-69650FAC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kt 2">
            <a:extLst>
              <a:ext uri="{FF2B5EF4-FFF2-40B4-BE49-F238E27FC236}">
                <a16:creationId xmlns:a16="http://schemas.microsoft.com/office/drawing/2014/main" id="{E540C4C4-A2D6-400B-8F4E-10C48B84A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kt 3">
            <a:extLst>
              <a:ext uri="{FF2B5EF4-FFF2-40B4-BE49-F238E27FC236}">
                <a16:creationId xmlns:a16="http://schemas.microsoft.com/office/drawing/2014/main" id="{4887D18B-59C5-4CDA-85FE-B9697E8CB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Rovnice" r:id="rId7" imgW="1841500" imgH="431800" progId="Equation.3">
                  <p:embed/>
                </p:oleObj>
              </mc:Choice>
              <mc:Fallback>
                <p:oleObj name="Rovnice" r:id="rId7" imgW="1841500" imgH="4318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ovéPole 4">
            <a:extLst>
              <a:ext uri="{FF2B5EF4-FFF2-40B4-BE49-F238E27FC236}">
                <a16:creationId xmlns:a16="http://schemas.microsoft.com/office/drawing/2014/main" id="{E94685A5-097D-4369-8CF3-092DF1C66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7895" name="Obrázek 6">
            <a:extLst>
              <a:ext uri="{FF2B5EF4-FFF2-40B4-BE49-F238E27FC236}">
                <a16:creationId xmlns:a16="http://schemas.microsoft.com/office/drawing/2014/main" id="{A194F6D3-F17D-48C4-A6BD-F5BBDDBF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ázek 7">
            <a:extLst>
              <a:ext uri="{FF2B5EF4-FFF2-40B4-BE49-F238E27FC236}">
                <a16:creationId xmlns:a16="http://schemas.microsoft.com/office/drawing/2014/main" id="{B26E3C00-E5BA-4E19-8534-0911C5F1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787775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Obrázek 10">
            <a:extLst>
              <a:ext uri="{FF2B5EF4-FFF2-40B4-BE49-F238E27FC236}">
                <a16:creationId xmlns:a16="http://schemas.microsoft.com/office/drawing/2014/main" id="{932B1320-9019-4ACA-8E89-C6BDAC30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7">
            <a:extLst>
              <a:ext uri="{FF2B5EF4-FFF2-40B4-BE49-F238E27FC236}">
                <a16:creationId xmlns:a16="http://schemas.microsoft.com/office/drawing/2014/main" id="{F813819B-81CC-468D-B56C-3A326C37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Obrázek 12">
            <a:extLst>
              <a:ext uri="{FF2B5EF4-FFF2-40B4-BE49-F238E27FC236}">
                <a16:creationId xmlns:a16="http://schemas.microsoft.com/office/drawing/2014/main" id="{8255C48B-BE1D-4B23-BD1B-693C5ED0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159375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8">
            <a:extLst>
              <a:ext uri="{FF2B5EF4-FFF2-40B4-BE49-F238E27FC236}">
                <a16:creationId xmlns:a16="http://schemas.microsoft.com/office/drawing/2014/main" id="{EF57DD37-BD91-412A-8797-4B09624A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ovéPole 15">
            <a:extLst>
              <a:ext uri="{FF2B5EF4-FFF2-40B4-BE49-F238E27FC236}">
                <a16:creationId xmlns:a16="http://schemas.microsoft.com/office/drawing/2014/main" id="{5AEE2C5A-21F7-4F4A-A879-58EC913F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1.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7902" name="TextovéPole 16">
            <a:extLst>
              <a:ext uri="{FF2B5EF4-FFF2-40B4-BE49-F238E27FC236}">
                <a16:creationId xmlns:a16="http://schemas.microsoft.com/office/drawing/2014/main" id="{06104C92-49A9-4C0C-A928-B735856F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2.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6640" name="TextovéPole 17">
            <a:extLst>
              <a:ext uri="{FF2B5EF4-FFF2-40B4-BE49-F238E27FC236}">
                <a16:creationId xmlns:a16="http://schemas.microsoft.com/office/drawing/2014/main" id="{E387A4D2-559F-49C3-9C8D-CAC37ECC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4.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6641" name="TextovéPole 18">
            <a:extLst>
              <a:ext uri="{FF2B5EF4-FFF2-40B4-BE49-F238E27FC236}">
                <a16:creationId xmlns:a16="http://schemas.microsoft.com/office/drawing/2014/main" id="{6D874BD1-0219-44D1-8598-CF6E69C3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3.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E2009266-3FB3-4DA2-9CC7-92764DD0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B584C-6E97-4785-98D6-BD7578AF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A2B9D2-EC55-4814-9A89-230BDC3E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133600"/>
            <a:ext cx="8535987" cy="42481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(</a:t>
            </a:r>
            <a:r>
              <a:rPr lang="cs-CZ" sz="2400" b="1" cap="all" dirty="0" err="1">
                <a:solidFill>
                  <a:srgbClr val="002060"/>
                </a:solidFill>
              </a:rPr>
              <a:t>VzájEmná</a:t>
            </a:r>
            <a:r>
              <a:rPr lang="cs-CZ" sz="2400" b="1" cap="all" dirty="0">
                <a:solidFill>
                  <a:srgbClr val="002060"/>
                </a:solidFill>
              </a:rPr>
              <a:t>) korelační </a:t>
            </a:r>
            <a:r>
              <a:rPr lang="cs-CZ" sz="2400" b="1" cap="all" dirty="0" err="1">
                <a:solidFill>
                  <a:srgbClr val="002060"/>
                </a:solidFill>
              </a:rPr>
              <a:t>poslouPnost</a:t>
            </a:r>
            <a:endParaRPr lang="cs-CZ" sz="24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≠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Autokorelační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=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</a:t>
            </a:r>
            <a:r>
              <a:rPr lang="cs-CZ" sz="2400" b="1" cap="all" dirty="0" err="1">
                <a:solidFill>
                  <a:srgbClr val="002060"/>
                </a:solidFill>
              </a:rPr>
              <a:t>kovarianční</a:t>
            </a:r>
            <a:r>
              <a:rPr lang="cs-CZ" sz="2400" b="1" cap="all" dirty="0">
                <a:solidFill>
                  <a:srgbClr val="002060"/>
                </a:solidFill>
              </a:rPr>
              <a:t>/</a:t>
            </a:r>
            <a:r>
              <a:rPr lang="cs-CZ" sz="2400" b="1" cap="all" dirty="0" err="1">
                <a:solidFill>
                  <a:srgbClr val="002060"/>
                </a:solidFill>
              </a:rPr>
              <a:t>autokovarianční</a:t>
            </a:r>
            <a:r>
              <a:rPr lang="cs-CZ" sz="2400" b="1" cap="all" dirty="0">
                <a:solidFill>
                  <a:srgbClr val="002060"/>
                </a:solidFill>
              </a:rPr>
              <a:t>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1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1orig</a:t>
            </a:r>
            <a:r>
              <a:rPr lang="cs-CZ" sz="2000" dirty="0"/>
              <a:t>(n) – m</a:t>
            </a:r>
            <a:r>
              <a:rPr lang="cs-CZ" sz="2000" baseline="-25000" dirty="0"/>
              <a:t>x1orig</a:t>
            </a:r>
            <a:r>
              <a:rPr lang="cs-CZ" sz="2000" dirty="0"/>
              <a:t>       </a:t>
            </a: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2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2orig</a:t>
            </a:r>
            <a:r>
              <a:rPr lang="cs-CZ" sz="2000" dirty="0"/>
              <a:t>(n) – m</a:t>
            </a:r>
            <a:r>
              <a:rPr lang="cs-CZ" sz="2000" baseline="-25000" dirty="0"/>
              <a:t>x2orig</a:t>
            </a:r>
            <a:r>
              <a:rPr lang="cs-CZ" sz="2000" dirty="0"/>
              <a:t> </a:t>
            </a:r>
            <a:endParaRPr lang="en-GB" sz="2000" dirty="0">
              <a:solidFill>
                <a:schemeClr val="accent4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8916" name="Objekt 3">
            <a:extLst>
              <a:ext uri="{FF2B5EF4-FFF2-40B4-BE49-F238E27FC236}">
                <a16:creationId xmlns:a16="http://schemas.microsoft.com/office/drawing/2014/main" id="{16D71A46-7C8F-473D-B537-F7E3EBE8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>
            <a:extLst>
              <a:ext uri="{FF2B5EF4-FFF2-40B4-BE49-F238E27FC236}">
                <a16:creationId xmlns:a16="http://schemas.microsoft.com/office/drawing/2014/main" id="{DD39BFD8-D8EA-4801-853B-A3AEB434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959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VLASTNOSTI VZÁJEMNÉ KORELAČNÍ POSLOUPNOSTI</a:t>
            </a:r>
            <a:endParaRPr lang="en-GB" altLang="en-US" sz="2000" b="1">
              <a:solidFill>
                <a:srgbClr val="002060"/>
              </a:solidFill>
            </a:endParaRPr>
          </a:p>
          <a:p>
            <a:pPr marL="0" indent="0"/>
            <a:r>
              <a:rPr lang="cs-CZ" altLang="en-US" sz="2000"/>
              <a:t>vzájemná korelační posloupnost není komutativní</a:t>
            </a:r>
            <a:r>
              <a:rPr lang="en-GB" altLang="en-US" sz="2000"/>
              <a:t>,</a:t>
            </a:r>
            <a:r>
              <a:rPr lang="cs-CZ" altLang="en-US" sz="2000"/>
              <a:t> tj.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2000"/>
              <a:t>R</a:t>
            </a:r>
            <a:r>
              <a:rPr lang="cs-CZ" altLang="en-US" sz="2000" baseline="-25000">
                <a:latin typeface="1x2"/>
              </a:rPr>
              <a:t>x1x2</a:t>
            </a:r>
            <a:r>
              <a:rPr lang="cs-CZ" altLang="en-US" sz="2000">
                <a:latin typeface="1x2"/>
              </a:rPr>
              <a:t>(n) ≠ </a:t>
            </a:r>
            <a:r>
              <a:rPr lang="cs-CZ" altLang="en-US" sz="2000"/>
              <a:t>R</a:t>
            </a:r>
            <a:r>
              <a:rPr lang="cs-CZ" altLang="en-US" sz="2000" baseline="-25000">
                <a:latin typeface="1x2"/>
              </a:rPr>
              <a:t>x2x1</a:t>
            </a:r>
            <a:r>
              <a:rPr lang="cs-CZ" altLang="en-US" sz="2000">
                <a:latin typeface="1x2"/>
              </a:rPr>
              <a:t>(n)</a:t>
            </a:r>
            <a:endParaRPr lang="en-GB" altLang="en-US" sz="2000"/>
          </a:p>
          <a:p>
            <a:pPr marL="0" indent="0"/>
            <a:endParaRPr lang="en-GB" altLang="en-US" sz="9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VLASTNOSTI AUTOKORELAČNÍ POSLOUPNOSTI</a:t>
            </a:r>
            <a:endParaRPr lang="en-GB" altLang="en-US" sz="2000" b="1">
              <a:solidFill>
                <a:srgbClr val="002060"/>
              </a:solidFill>
            </a:endParaRPr>
          </a:p>
          <a:p>
            <a:pPr marL="0" indent="0"/>
            <a:r>
              <a:rPr lang="cs-CZ" altLang="en-US" sz="2000">
                <a:solidFill>
                  <a:schemeClr val="bg2"/>
                </a:solidFill>
                <a:sym typeface="Symbol" panose="05050102010706020507" pitchFamily="18" charset="2"/>
              </a:rPr>
              <a:t>sudá</a:t>
            </a:r>
            <a:r>
              <a:rPr lang="en-GB" altLang="en-US" sz="2000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  <a:r>
              <a:rPr lang="cs-CZ" altLang="en-US" sz="2000">
                <a:solidFill>
                  <a:schemeClr val="bg2"/>
                </a:solidFill>
                <a:sym typeface="Symbol" panose="05050102010706020507" pitchFamily="18" charset="2"/>
              </a:rPr>
              <a:t>tj</a:t>
            </a:r>
            <a:r>
              <a:rPr lang="en-GB" altLang="en-US" sz="2000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  <a:r>
              <a:rPr lang="cs-CZ" altLang="en-US" sz="200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>
                <a:solidFill>
                  <a:schemeClr val="bg2"/>
                </a:solidFill>
                <a:sym typeface="Symbol" panose="05050102010706020507" pitchFamily="18" charset="2"/>
              </a:rPr>
              <a:t>(-n) = </a:t>
            </a:r>
            <a:r>
              <a:rPr lang="cs-CZ" altLang="en-US" sz="200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>
                <a:solidFill>
                  <a:schemeClr val="bg2"/>
                </a:solidFill>
                <a:sym typeface="Symbol" panose="05050102010706020507" pitchFamily="18" charset="2"/>
              </a:rPr>
              <a:t>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</a:t>
            </a:r>
            <a:r>
              <a:rPr lang="en-GB" altLang="en-US" sz="2000">
                <a:solidFill>
                  <a:schemeClr val="bg2"/>
                </a:solidFill>
                <a:latin typeface="Algerian" panose="04020705040A02060702" pitchFamily="82" charset="0"/>
                <a:cs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: R(0)  R(n);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R(0) </a:t>
            </a:r>
            <a:r>
              <a:rPr lang="cs-CZ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je rovna energii, resp. výkonu posloupnosti </a:t>
            </a: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pokud je posloupnost </a:t>
            </a: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 </a:t>
            </a:r>
            <a:r>
              <a:rPr lang="cs-CZ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periodická</a:t>
            </a:r>
            <a:r>
              <a:rPr lang="en-GB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en-US" sz="200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pak je její autokorelač-ní posloupnost rovněž periodická s toutéž periodou.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endParaRPr lang="cs-CZ" altLang="en-US" sz="900">
              <a:solidFill>
                <a:schemeClr val="bg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VLASTNOSTI AUTOKOVARIANČNÍ POSLOUPNOSTI</a:t>
            </a:r>
            <a:endParaRPr lang="en-GB" altLang="en-US" sz="2000" b="1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>
                <a:solidFill>
                  <a:srgbClr val="212121"/>
                </a:solidFill>
                <a:cs typeface="Arial" panose="020B0604020202020204" pitchFamily="34" charset="0"/>
              </a:rPr>
              <a:t>R(0</a:t>
            </a:r>
            <a:r>
              <a:rPr lang="en-GB" altLang="en-US" sz="2000">
                <a:solidFill>
                  <a:srgbClr val="212121"/>
                </a:solidFill>
                <a:cs typeface="Arial" panose="020B0604020202020204" pitchFamily="34" charset="0"/>
              </a:rPr>
              <a:t>) </a:t>
            </a:r>
            <a:r>
              <a:rPr lang="cs-CZ" altLang="en-US" sz="2000">
                <a:solidFill>
                  <a:srgbClr val="212121"/>
                </a:solidFill>
                <a:cs typeface="Arial" panose="020B0604020202020204" pitchFamily="34" charset="0"/>
              </a:rPr>
              <a:t>je rovna disperzi posloupnosti </a:t>
            </a:r>
            <a:r>
              <a:rPr lang="en-GB" altLang="en-US" sz="2000">
                <a:solidFill>
                  <a:srgbClr val="212121"/>
                </a:solidFill>
                <a:cs typeface="Arial" panose="020B0604020202020204" pitchFamily="34" charset="0"/>
              </a:rPr>
              <a:t>x(n) </a:t>
            </a:r>
            <a:r>
              <a:rPr lang="cs-CZ" altLang="en-US" sz="2000">
                <a:solidFill>
                  <a:srgbClr val="212121"/>
                </a:solidFill>
                <a:cs typeface="Arial" panose="020B0604020202020204" pitchFamily="34" charset="0"/>
              </a:rPr>
              <a:t>pokud je určena pomocí vztahu</a:t>
            </a:r>
            <a:r>
              <a:rPr lang="en-GB" altLang="en-US" sz="2000">
                <a:solidFill>
                  <a:srgbClr val="21212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0530AA-5716-43A9-80FF-2C44C11F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2E296EB7-5F3B-4671-AA2D-2F3DFBCD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5949950"/>
            <a:ext cx="40338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9B31936D-B8FD-466C-9A6F-9C413E8A8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20938"/>
            <a:ext cx="8535987" cy="39608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ENERGIE </a:t>
            </a:r>
            <a:r>
              <a:rPr lang="en-US" altLang="en-US" b="1">
                <a:solidFill>
                  <a:srgbClr val="002060"/>
                </a:solidFill>
              </a:rPr>
              <a:t>&amp;</a:t>
            </a:r>
            <a:r>
              <a:rPr lang="en-GB" altLang="en-US" b="1">
                <a:solidFill>
                  <a:srgbClr val="002060"/>
                </a:solidFill>
              </a:rPr>
              <a:t> </a:t>
            </a:r>
            <a:r>
              <a:rPr lang="cs-CZ" altLang="en-US" b="1">
                <a:solidFill>
                  <a:srgbClr val="002060"/>
                </a:solidFill>
              </a:rPr>
              <a:t>VÝKON</a:t>
            </a:r>
            <a:endParaRPr lang="en-GB" altLang="en-US" b="1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>
              <a:solidFill>
                <a:srgbClr val="002060"/>
              </a:solidFill>
            </a:endParaRPr>
          </a:p>
        </p:txBody>
      </p:sp>
      <p:graphicFrame>
        <p:nvGraphicFramePr>
          <p:cNvPr id="40963" name="Objekt 3">
            <a:extLst>
              <a:ext uri="{FF2B5EF4-FFF2-40B4-BE49-F238E27FC236}">
                <a16:creationId xmlns:a16="http://schemas.microsoft.com/office/drawing/2014/main" id="{AF5DA93A-3743-4C6B-8370-BEF04913C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557338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kt 4">
            <a:extLst>
              <a:ext uri="{FF2B5EF4-FFF2-40B4-BE49-F238E27FC236}">
                <a16:creationId xmlns:a16="http://schemas.microsoft.com/office/drawing/2014/main" id="{22E3D167-A02A-4BE4-A7AF-90FD74CC5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1557338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Rovnice" r:id="rId5" imgW="1981200" imgH="431800" progId="Equation.3">
                  <p:embed/>
                </p:oleObj>
              </mc:Choice>
              <mc:Fallback>
                <p:oleObj name="Rovnice" r:id="rId5" imgW="1981200" imgH="4318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557338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ovéPole 4">
            <a:extLst>
              <a:ext uri="{FF2B5EF4-FFF2-40B4-BE49-F238E27FC236}">
                <a16:creationId xmlns:a16="http://schemas.microsoft.com/office/drawing/2014/main" id="{83FE0D8D-F5EB-496D-B2A4-78C0B83C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598613"/>
            <a:ext cx="395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40966" name="Objekt 7">
            <a:extLst>
              <a:ext uri="{FF2B5EF4-FFF2-40B4-BE49-F238E27FC236}">
                <a16:creationId xmlns:a16="http://schemas.microsoft.com/office/drawing/2014/main" id="{D78534F2-E910-454F-8E0A-E31480571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3284538"/>
          <a:ext cx="1735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Rovnice" r:id="rId7" imgW="1079032" imgH="431613" progId="Equation.3">
                  <p:embed/>
                </p:oleObj>
              </mc:Choice>
              <mc:Fallback>
                <p:oleObj name="Rovnice" r:id="rId7" imgW="1079032" imgH="431613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1735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kt 8">
            <a:extLst>
              <a:ext uri="{FF2B5EF4-FFF2-40B4-BE49-F238E27FC236}">
                <a16:creationId xmlns:a16="http://schemas.microsoft.com/office/drawing/2014/main" id="{08E3DCF6-9100-4944-9561-561DC5522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32845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Rovnice" r:id="rId9" imgW="1054100" imgH="431800" progId="Equation.3">
                  <p:embed/>
                </p:oleObj>
              </mc:Choice>
              <mc:Fallback>
                <p:oleObj name="Rovnice" r:id="rId9" imgW="1054100" imgH="4318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845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ED0953E7-A1F1-4825-A861-2A07D079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E6A33-21A6-43A5-84D8-751EF19C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 </a:t>
            </a:r>
            <a:r>
              <a:rPr lang="en-GB" sz="2400" dirty="0"/>
              <a:t>vs. </a:t>
            </a:r>
            <a:br>
              <a:rPr lang="en-GB" sz="2400" dirty="0"/>
            </a:br>
            <a:r>
              <a:rPr lang="en-GB" sz="2400" dirty="0"/>
              <a:t>person</a:t>
            </a:r>
            <a:r>
              <a:rPr lang="cs-CZ" sz="2400" dirty="0" err="1"/>
              <a:t>ův</a:t>
            </a:r>
            <a:r>
              <a:rPr lang="en-GB" sz="2400" dirty="0"/>
              <a:t> </a:t>
            </a:r>
            <a:r>
              <a:rPr lang="cs-CZ" sz="2400" dirty="0"/>
              <a:t>korelační koeficient</a:t>
            </a:r>
            <a:endParaRPr lang="en-GB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83200-694F-4158-A992-49F1445C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Vzájemná korelační posloupnost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sz="2400" b="1" cap="all" dirty="0" err="1">
                <a:solidFill>
                  <a:srgbClr val="002060"/>
                </a:solidFill>
              </a:rPr>
              <a:t>Pearsonův</a:t>
            </a:r>
            <a:r>
              <a:rPr lang="cs-CZ" sz="2400" b="1" cap="all" dirty="0">
                <a:solidFill>
                  <a:srgbClr val="002060"/>
                </a:solidFill>
              </a:rPr>
              <a:t> korelační koeficient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 marL="355600" indent="0">
              <a:buFont typeface="Wingdings" panose="05000000000000000000" pitchFamily="2" charset="2"/>
              <a:buNone/>
              <a:defRPr/>
            </a:pPr>
            <a:endParaRPr lang="cs-CZ" sz="9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Pokud jsou srovnávané posloupnosti </a:t>
            </a:r>
            <a:r>
              <a:rPr lang="en-GB" sz="2000" dirty="0">
                <a:solidFill>
                  <a:schemeClr val="accent4"/>
                </a:solidFill>
              </a:rPr>
              <a:t>x</a:t>
            </a:r>
            <a:r>
              <a:rPr lang="en-GB" sz="2000" baseline="-25000" dirty="0">
                <a:solidFill>
                  <a:schemeClr val="accent4"/>
                </a:solidFill>
              </a:rPr>
              <a:t>1</a:t>
            </a:r>
            <a:r>
              <a:rPr lang="en-GB" sz="2000" dirty="0">
                <a:solidFill>
                  <a:schemeClr val="accent4"/>
                </a:solidFill>
              </a:rPr>
              <a:t>(n) a x</a:t>
            </a:r>
            <a:r>
              <a:rPr lang="en-GB" sz="2000" baseline="-25000" dirty="0">
                <a:solidFill>
                  <a:schemeClr val="accent4"/>
                </a:solidFill>
              </a:rPr>
              <a:t>2</a:t>
            </a:r>
            <a:r>
              <a:rPr lang="en-GB" sz="2000" dirty="0">
                <a:solidFill>
                  <a:schemeClr val="accent4"/>
                </a:solidFill>
              </a:rPr>
              <a:t>(n) </a:t>
            </a:r>
            <a:r>
              <a:rPr lang="cs-CZ" sz="2000" dirty="0">
                <a:solidFill>
                  <a:schemeClr val="accent4"/>
                </a:solidFill>
              </a:rPr>
              <a:t>standardizovány, pak každý vzorek jejich vzájemné korelační posloupnosti je roven odpovídající hodnotě </a:t>
            </a:r>
            <a:r>
              <a:rPr lang="en-GB" sz="2000" dirty="0">
                <a:solidFill>
                  <a:schemeClr val="accent4"/>
                </a:solidFill>
              </a:rPr>
              <a:t>Pearson</a:t>
            </a:r>
            <a:r>
              <a:rPr lang="cs-CZ" sz="2000" dirty="0">
                <a:solidFill>
                  <a:schemeClr val="accent4"/>
                </a:solidFill>
              </a:rPr>
              <a:t>ova korelačního koeficientu</a:t>
            </a:r>
            <a:r>
              <a:rPr lang="en-GB" sz="20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9EBA1B52-647E-4F13-89C0-974576AD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60838"/>
            <a:ext cx="6553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EE7E47-AD4E-421A-95D1-44DEFE2B1F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06123" y="1772815"/>
            <a:ext cx="3693703" cy="8776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D24246-5A22-4797-BA1E-38DB96450B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9514" y="2673161"/>
            <a:ext cx="5606920" cy="8776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445EAE77-5812-4445-8ED7-B40F687EA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2852738"/>
            <a:ext cx="8535988" cy="3603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konvoluce:</a:t>
            </a:r>
            <a:endParaRPr lang="en-GB" altLang="en-US" sz="20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E2EE550-5C48-4E02-9E4E-FA66847E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</a:t>
            </a:r>
            <a:r>
              <a:rPr lang="en-GB" sz="2400" dirty="0"/>
              <a:t>  vs. </a:t>
            </a:r>
            <a:br>
              <a:rPr lang="en-GB" sz="2400" dirty="0"/>
            </a:br>
            <a:r>
              <a:rPr lang="cs-CZ" sz="2400" dirty="0"/>
              <a:t>k</a:t>
            </a:r>
            <a:r>
              <a:rPr lang="en-GB" sz="2400" dirty="0" err="1"/>
              <a:t>onvolu</a:t>
            </a:r>
            <a:r>
              <a:rPr lang="cs-CZ" sz="2400" dirty="0" err="1"/>
              <a:t>ce</a:t>
            </a:r>
            <a:endParaRPr lang="en-GB" sz="2400" dirty="0"/>
          </a:p>
        </p:txBody>
      </p:sp>
      <p:graphicFrame>
        <p:nvGraphicFramePr>
          <p:cNvPr id="43012" name="Objekt 5">
            <a:extLst>
              <a:ext uri="{FF2B5EF4-FFF2-40B4-BE49-F238E27FC236}">
                <a16:creationId xmlns:a16="http://schemas.microsoft.com/office/drawing/2014/main" id="{37477BB6-C894-4EAE-AEE5-7CADD9DD6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1989138"/>
          <a:ext cx="30813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989138"/>
                        <a:ext cx="30813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FC99DB-1563-46F0-88EA-AA2A616A55E2}"/>
              </a:ext>
            </a:extLst>
          </p:cNvPr>
          <p:cNvSpPr txBox="1">
            <a:spLocks/>
          </p:cNvSpPr>
          <p:nvPr/>
        </p:nvSpPr>
        <p:spPr bwMode="auto">
          <a:xfrm>
            <a:off x="485775" y="1412875"/>
            <a:ext cx="85359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vzájemná korelační posloupnost:</a:t>
            </a:r>
            <a:endParaRPr lang="en-GB" sz="2000" kern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8693B1-07FE-475D-A667-DE93914952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1" y="3356991"/>
            <a:ext cx="6942976" cy="7630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812CC7B-EE6B-4978-8FB2-958BD0437212}"/>
              </a:ext>
            </a:extLst>
          </p:cNvPr>
          <p:cNvSpPr txBox="1">
            <a:spLocks/>
          </p:cNvSpPr>
          <p:nvPr/>
        </p:nvSpPr>
        <p:spPr bwMode="auto">
          <a:xfrm>
            <a:off x="485775" y="4122738"/>
            <a:ext cx="85359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Po záměně symbolů</a:t>
            </a:r>
            <a:endParaRPr lang="en-GB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Vztahy by byly ekvivalentní, pokud by posloupnost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 </a:t>
            </a:r>
            <a:r>
              <a:rPr lang="cs-CZ" sz="2000" kern="0" dirty="0"/>
              <a:t>byla invertována v čase</a:t>
            </a:r>
            <a:r>
              <a:rPr lang="en-GB" sz="2000" kern="0" dirty="0"/>
              <a:t>, </a:t>
            </a:r>
            <a:r>
              <a:rPr lang="cs-CZ" sz="2000" kern="0" dirty="0" err="1"/>
              <a:t>tj</a:t>
            </a:r>
            <a:r>
              <a:rPr lang="en-GB" sz="2000" kern="0" dirty="0"/>
              <a:t>. </a:t>
            </a:r>
            <a:r>
              <a:rPr lang="cs-CZ" sz="2000" kern="0" dirty="0"/>
              <a:t>když by platilo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(n-m)</a:t>
            </a:r>
            <a:r>
              <a:rPr lang="cs-CZ" sz="2000" kern="0" dirty="0"/>
              <a:t>.</a:t>
            </a:r>
            <a:endParaRPr lang="en-GB" sz="2000" kern="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63724B-2A2E-41BB-95AF-3F0B98F626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0" y="4581128"/>
            <a:ext cx="7106603" cy="7630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EE709-DFFA-4EFF-87D1-52E86CA2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C7D3C-AA07-413C-A8C3-2CCADF71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Parciální korelační koeficient </a:t>
            </a:r>
            <a:r>
              <a:rPr lang="cs-CZ" sz="2400" dirty="0"/>
              <a:t>je míra vztahu mezi dvěma veličinami, které jsou řízeny jednou nebo více řídicími veličinami.</a:t>
            </a:r>
            <a:r>
              <a:rPr lang="en-GB" sz="2400" dirty="0"/>
              <a:t> 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2">
            <a:extLst>
              <a:ext uri="{FF2B5EF4-FFF2-40B4-BE49-F238E27FC236}">
                <a16:creationId xmlns:a16="http://schemas.microsoft.com/office/drawing/2014/main" id="{699CC24F-580B-4BA2-A9C5-C9ED6D2E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25538"/>
            <a:ext cx="8280400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PŘÍKLAD: </a:t>
            </a:r>
            <a:r>
              <a:rPr lang="cs-CZ" altLang="en-US" sz="1000"/>
              <a:t>(https://en.wikipedia.org/wiki/Partial_correlation)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Předpokládejme, že známe hodnoty tří proměnných</a:t>
            </a:r>
            <a:r>
              <a:rPr lang="en-GB" altLang="en-US" sz="2000"/>
              <a:t>, </a:t>
            </a:r>
            <a:r>
              <a:rPr lang="en-GB" altLang="en-US" sz="2000" i="1"/>
              <a:t>X</a:t>
            </a:r>
            <a:r>
              <a:rPr lang="en-GB" altLang="en-US" sz="2000"/>
              <a:t>, </a:t>
            </a:r>
            <a:r>
              <a:rPr lang="en-GB" altLang="en-US" sz="2000" i="1"/>
              <a:t>Y</a:t>
            </a:r>
            <a:r>
              <a:rPr lang="en-GB" altLang="en-US" sz="2000"/>
              <a:t>, a </a:t>
            </a:r>
            <a:r>
              <a:rPr lang="en-GB" altLang="en-US" sz="2000" i="1"/>
              <a:t>Z</a:t>
            </a:r>
            <a:r>
              <a:rPr lang="en-GB" altLang="en-US" sz="2000"/>
              <a:t>:  </a:t>
            </a:r>
            <a:endParaRPr lang="cs-CZ" altLang="en-US" sz="2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1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Pokud určíme </a:t>
            </a:r>
            <a:r>
              <a:rPr lang="en-GB" altLang="en-US" sz="2000"/>
              <a:t>Pearson</a:t>
            </a:r>
            <a:r>
              <a:rPr lang="cs-CZ" altLang="en-US" sz="2000"/>
              <a:t>ův korelační koeficient mezi posloupnostmi </a:t>
            </a:r>
            <a:r>
              <a:rPr lang="en-GB" altLang="en-US" sz="2000" i="1"/>
              <a:t>X</a:t>
            </a:r>
            <a:r>
              <a:rPr lang="en-GB" altLang="en-US" sz="2000"/>
              <a:t> a </a:t>
            </a:r>
            <a:r>
              <a:rPr lang="en-GB" altLang="en-US" sz="2000" i="1"/>
              <a:t>Y</a:t>
            </a:r>
            <a:r>
              <a:rPr lang="en-GB" altLang="en-US" sz="2000"/>
              <a:t>, </a:t>
            </a:r>
            <a:r>
              <a:rPr lang="cs-CZ" altLang="en-US" sz="2000"/>
              <a:t>je výsledná hodnota </a:t>
            </a:r>
            <a:r>
              <a:rPr lang="en-GB" altLang="en-US" sz="2000"/>
              <a:t>0</a:t>
            </a:r>
            <a:r>
              <a:rPr lang="cs-CZ" altLang="en-US" sz="2000"/>
              <a:t>,836. Určíme-li ale parciální korelaci mezi</a:t>
            </a:r>
            <a:r>
              <a:rPr lang="en-GB" altLang="en-US" sz="2000"/>
              <a:t> </a:t>
            </a:r>
            <a:r>
              <a:rPr lang="en-GB" altLang="en-US" sz="2000" i="1"/>
              <a:t>X</a:t>
            </a:r>
            <a:r>
              <a:rPr lang="en-GB" altLang="en-US" sz="2000"/>
              <a:t> a </a:t>
            </a:r>
            <a:r>
              <a:rPr lang="en-GB" altLang="en-US" sz="2000" i="1"/>
              <a:t>Y</a:t>
            </a:r>
            <a:r>
              <a:rPr lang="en-GB" altLang="en-US" sz="2000"/>
              <a:t> </a:t>
            </a:r>
            <a:r>
              <a:rPr lang="cs-CZ" altLang="en-US" sz="2000"/>
              <a:t>pomocí dále uvedeného vztahu, odpovídá její hodnota 0,919 podstatně silnějšímu vzájemnému vztahu.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A54B079-DE8B-492B-92D8-E2A721210A89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349500"/>
          <a:ext cx="1624014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C31E108D-AA3F-4765-88AF-5C80E301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5086" name="Obdélník 1">
            <a:extLst>
              <a:ext uri="{FF2B5EF4-FFF2-40B4-BE49-F238E27FC236}">
                <a16:creationId xmlns:a16="http://schemas.microsoft.com/office/drawing/2014/main" id="{BE5969C0-FE7F-4555-BD5D-249E54D4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54263"/>
            <a:ext cx="5832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 sz="2000"/>
              <a:t>Pokud </a:t>
            </a:r>
            <a:r>
              <a:rPr lang="en-GB" altLang="en-US" sz="2000" i="1"/>
              <a:t>Z</a:t>
            </a:r>
            <a:r>
              <a:rPr lang="en-GB" altLang="en-US" sz="2000"/>
              <a:t> = 0, </a:t>
            </a:r>
            <a:r>
              <a:rPr lang="cs-CZ" altLang="en-US" sz="2000"/>
              <a:t>jsou hodnoty </a:t>
            </a:r>
            <a:r>
              <a:rPr lang="en-GB" altLang="en-US" sz="2000" i="1"/>
              <a:t>X</a:t>
            </a:r>
            <a:r>
              <a:rPr lang="en-GB" altLang="en-US" sz="2000"/>
              <a:t> </a:t>
            </a:r>
            <a:r>
              <a:rPr lang="cs-CZ" altLang="en-US" sz="2000"/>
              <a:t>rovny přesně dvounásobku </a:t>
            </a:r>
            <a:r>
              <a:rPr lang="en-GB" altLang="en-US" sz="2000" i="1"/>
              <a:t>Y</a:t>
            </a:r>
            <a:r>
              <a:rPr lang="en-GB" altLang="en-US" sz="2000"/>
              <a:t>, a</a:t>
            </a:r>
            <a:r>
              <a:rPr lang="cs-CZ" altLang="en-US" sz="2000"/>
              <a:t> pokud</a:t>
            </a:r>
            <a:r>
              <a:rPr lang="en-GB" altLang="en-US" sz="2000"/>
              <a:t> </a:t>
            </a:r>
            <a:r>
              <a:rPr lang="en-GB" altLang="en-US" sz="2000" i="1"/>
              <a:t>Z</a:t>
            </a:r>
            <a:r>
              <a:rPr lang="en-GB" altLang="en-US" sz="2000"/>
              <a:t> = 1, </a:t>
            </a:r>
            <a:r>
              <a:rPr lang="en-GB" altLang="en-US" sz="2000" i="1"/>
              <a:t>X</a:t>
            </a:r>
            <a:r>
              <a:rPr lang="en-GB" altLang="en-US" sz="2000"/>
              <a:t> </a:t>
            </a:r>
            <a:r>
              <a:rPr lang="cs-CZ" altLang="en-US" sz="2000"/>
              <a:t>je přesně rovno pětinásobku </a:t>
            </a:r>
            <a:r>
              <a:rPr lang="en-GB" altLang="en-US" sz="2000" i="1"/>
              <a:t>Y</a:t>
            </a:r>
            <a:r>
              <a:rPr lang="en-GB" altLang="en-US" sz="2000"/>
              <a:t>. </a:t>
            </a:r>
            <a:r>
              <a:rPr lang="cs-CZ" altLang="en-US" sz="2000"/>
              <a:t>Tak v závislosti na Y je přesný vztah mezi </a:t>
            </a:r>
            <a:r>
              <a:rPr lang="en-GB" altLang="en-US" sz="2000" i="1"/>
              <a:t>X</a:t>
            </a:r>
            <a:r>
              <a:rPr lang="en-GB" altLang="en-US" sz="2000"/>
              <a:t> a </a:t>
            </a:r>
            <a:r>
              <a:rPr lang="en-GB" altLang="en-US" sz="2000" i="1"/>
              <a:t>Y</a:t>
            </a:r>
            <a:r>
              <a:rPr lang="en-GB" altLang="en-US" sz="2000"/>
              <a:t>; </a:t>
            </a:r>
            <a:r>
              <a:rPr lang="cs-CZ" altLang="en-US" sz="2000"/>
              <a:t>tato relace ale nemůže být přesná bez reference k hodno</a:t>
            </a:r>
            <a:r>
              <a:rPr lang="en-US" altLang="en-US" sz="2000"/>
              <a:t>-</a:t>
            </a:r>
            <a:r>
              <a:rPr lang="cs-CZ" altLang="en-US" sz="2000"/>
              <a:t>tám </a:t>
            </a:r>
            <a:r>
              <a:rPr lang="en-GB" altLang="en-US" sz="2000" i="1"/>
              <a:t>Z</a:t>
            </a:r>
            <a:r>
              <a:rPr lang="en-GB" altLang="en-US" sz="200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5A24D-4DCD-4FAE-8664-40398F34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5AF3919-A3A9-4C7F-BECE-4676D09A4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238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 = </a:t>
            </a:r>
            <a:r>
              <a:rPr lang="cs-CZ" altLang="cs-CZ" sz="2600"/>
              <a:t>vzájemný vztah, souvztažnost mezi znaky, veličinami, ději </a:t>
            </a:r>
          </a:p>
          <a:p>
            <a:endParaRPr lang="cs-CZ" altLang="cs-CZ"/>
          </a:p>
        </p:txBody>
      </p:sp>
      <p:pic>
        <p:nvPicPr>
          <p:cNvPr id="9220" name="Picture 2" descr="ABZ.cz: slovník cizích slov">
            <a:hlinkClick r:id="rId2" tooltip="ABZ.cz: slovník cizích slov"/>
            <a:extLst>
              <a:ext uri="{FF2B5EF4-FFF2-40B4-BE49-F238E27FC236}">
                <a16:creationId xmlns:a16="http://schemas.microsoft.com/office/drawing/2014/main" id="{84F0E179-AC84-43DE-9205-817B2A76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027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64E719F-A75B-494C-B01F-F47B589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6083" name="TextovéPole 5">
            <a:extLst>
              <a:ext uri="{FF2B5EF4-FFF2-40B4-BE49-F238E27FC236}">
                <a16:creationId xmlns:a16="http://schemas.microsoft.com/office/drawing/2014/main" id="{BB82629B-B138-40AC-AAE8-93571DE1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DE6C4C-7503-4253-ADB0-357DF4BB0F38}"/>
              </a:ext>
            </a:extLst>
          </p:cNvPr>
          <p:cNvSpPr txBox="1"/>
          <p:nvPr/>
        </p:nvSpPr>
        <p:spPr>
          <a:xfrm>
            <a:off x="479425" y="1916113"/>
            <a:ext cx="8485188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Parciální korelace </a:t>
            </a:r>
            <a:r>
              <a:rPr lang="cs-CZ" dirty="0" err="1"/>
              <a:t>r</a:t>
            </a:r>
            <a:r>
              <a:rPr lang="cs-CZ" baseline="-25000" dirty="0" err="1"/>
              <a:t>XY.</a:t>
            </a:r>
            <a:r>
              <a:rPr lang="cs-CZ" b="1" baseline="-25000" dirty="0" err="1"/>
              <a:t>Z</a:t>
            </a:r>
            <a:r>
              <a:rPr lang="cs-CZ" b="1" dirty="0"/>
              <a:t> </a:t>
            </a:r>
            <a:r>
              <a:rPr lang="cs-CZ" dirty="0"/>
              <a:t>mezi posloupnostmi X a Y za předpokladu, že existují řídicí veličiny </a:t>
            </a:r>
            <a:r>
              <a:rPr lang="cs-CZ" b="1" dirty="0"/>
              <a:t>Z</a:t>
            </a:r>
            <a:r>
              <a:rPr lang="cs-CZ" dirty="0"/>
              <a:t> = </a:t>
            </a:r>
            <a:r>
              <a:rPr lang="en-US" dirty="0"/>
              <a:t>{</a:t>
            </a:r>
            <a:r>
              <a:rPr lang="cs-CZ" dirty="0"/>
              <a:t>Z</a:t>
            </a:r>
            <a:r>
              <a:rPr lang="cs-CZ" baseline="-25000" dirty="0"/>
              <a:t>1</a:t>
            </a:r>
            <a:r>
              <a:rPr lang="cs-CZ" dirty="0"/>
              <a:t>, Z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Z</a:t>
            </a:r>
            <a:r>
              <a:rPr lang="cs-CZ" baseline="-25000" dirty="0" err="1"/>
              <a:t>n</a:t>
            </a:r>
            <a:r>
              <a:rPr lang="en-US" dirty="0"/>
              <a:t>}</a:t>
            </a:r>
            <a:r>
              <a:rPr lang="cs-CZ" dirty="0"/>
              <a:t> je rovna </a:t>
            </a:r>
            <a:r>
              <a:rPr lang="cs-CZ" dirty="0" err="1"/>
              <a:t>Pearsonově</a:t>
            </a:r>
            <a:r>
              <a:rPr lang="cs-CZ" dirty="0"/>
              <a:t> korelaci mezi rezidui e</a:t>
            </a:r>
            <a:r>
              <a:rPr lang="cs-CZ" baseline="-25000" dirty="0"/>
              <a:t>x</a:t>
            </a:r>
            <a:r>
              <a:rPr lang="cs-CZ" dirty="0"/>
              <a:t> a </a:t>
            </a:r>
            <a:r>
              <a:rPr lang="cs-CZ" dirty="0" err="1"/>
              <a:t>e</a:t>
            </a:r>
            <a:r>
              <a:rPr lang="cs-CZ" baseline="-25000" dirty="0" err="1"/>
              <a:t>y</a:t>
            </a:r>
            <a:r>
              <a:rPr lang="cs-CZ" dirty="0"/>
              <a:t>, která plynou z lineární regrese posloupnosti X a proměnných </a:t>
            </a:r>
            <a:r>
              <a:rPr lang="cs-CZ" b="1" dirty="0"/>
              <a:t>Z</a:t>
            </a:r>
            <a:r>
              <a:rPr lang="cs-CZ" dirty="0"/>
              <a:t>, resp. Y a </a:t>
            </a:r>
            <a:r>
              <a:rPr lang="cs-CZ" b="1" dirty="0"/>
              <a:t>Z</a:t>
            </a:r>
            <a:r>
              <a:rPr lang="cs-CZ" dirty="0"/>
              <a:t>.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lineární regrese;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maticové inverze;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rekurzivního vztahu</a:t>
            </a:r>
          </a:p>
          <a:p>
            <a:pPr marL="538163">
              <a:spcBef>
                <a:spcPts val="600"/>
              </a:spcBef>
              <a:defRPr/>
            </a:pPr>
            <a:r>
              <a:rPr lang="cs-CZ" dirty="0"/>
              <a:t>s jedinou řídicí proměnnou se tento vztah redukuje na tvar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/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𝑋𝑌𝑍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𝑋𝑍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𝑌𝑍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59DDD6EB-AD29-4719-8EDB-D3B4C3086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1413" y="4484688"/>
          <a:ext cx="2847976" cy="1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2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B1F477C-1359-4410-A65F-DE632EA7E501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2106613"/>
          <a:ext cx="1624011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64" name="TextovéPole 4">
            <a:extLst>
              <a:ext uri="{FF2B5EF4-FFF2-40B4-BE49-F238E27FC236}">
                <a16:creationId xmlns:a16="http://schemas.microsoft.com/office/drawing/2014/main" id="{3185A6CC-5D1E-4CF4-9AC5-B4FD9C20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872163"/>
            <a:ext cx="2376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dirty="0"/>
              <a:t>r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X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Y</a:t>
            </a:r>
            <a:r>
              <a:rPr lang="cs-CZ" altLang="en-US" sz="2400" dirty="0"/>
              <a:t> = 0,919</a:t>
            </a:r>
            <a:endParaRPr lang="en-GB" altLang="en-US" sz="2400" dirty="0"/>
          </a:p>
        </p:txBody>
      </p:sp>
      <p:pic>
        <p:nvPicPr>
          <p:cNvPr id="47165" name="Picture 4">
            <a:extLst>
              <a:ext uri="{FF2B5EF4-FFF2-40B4-BE49-F238E27FC236}">
                <a16:creationId xmlns:a16="http://schemas.microsoft.com/office/drawing/2014/main" id="{5C7DA4AC-6364-43A5-9EE6-902C5D35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989138"/>
            <a:ext cx="6029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6" name="TextovéPole 5">
            <a:extLst>
              <a:ext uri="{FF2B5EF4-FFF2-40B4-BE49-F238E27FC236}">
                <a16:creationId xmlns:a16="http://schemas.microsoft.com/office/drawing/2014/main" id="{6465CD5A-2C38-43D9-9BB0-9884D3A3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1B871CC-54C9-4051-A0BE-726D12B3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E396C11-7D21-4CD7-A2AB-FD014B68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5556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Parciální autokorelační posloupnost</a:t>
            </a:r>
            <a:endParaRPr lang="en-GB" sz="2800" dirty="0"/>
          </a:p>
        </p:txBody>
      </p:sp>
      <p:sp>
        <p:nvSpPr>
          <p:cNvPr id="48131" name="Zástupný symbol pro obsah 1">
            <a:extLst>
              <a:ext uri="{FF2B5EF4-FFF2-40B4-BE49-F238E27FC236}">
                <a16:creationId xmlns:a16="http://schemas.microsoft.com/office/drawing/2014/main" id="{1ACC2887-F153-4704-8BC6-F8037BA94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35988" cy="51673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Parciální autokorelační posloupnost </a:t>
            </a:r>
            <a:r>
              <a:rPr lang="cs-CZ" altLang="cs-CZ" sz="2000"/>
              <a:t>(</a:t>
            </a:r>
            <a:r>
              <a:rPr lang="cs-CZ" altLang="cs-CZ" sz="2000" b="1">
                <a:solidFill>
                  <a:srgbClr val="0070C0"/>
                </a:solidFill>
              </a:rPr>
              <a:t>PACF</a:t>
            </a:r>
            <a:r>
              <a:rPr lang="cs-CZ" altLang="cs-CZ" sz="2000"/>
              <a:t>) určuje hodnoty parciální korelace mezi hodnotami časové řady a jejími zpožděnými hodnotami, přičemž jako řídící posloupnost je použita posloupnost pro všechna menší zpoždění.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Na rozdíl od obyčejné autokorelační posloupnosti, která již na ničem dalším nezávisí.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Je-li známa časová řada x(n), pak parciální autokorelační posloupnost R</a:t>
            </a:r>
            <a:r>
              <a:rPr lang="cs-CZ" altLang="cs-CZ" sz="2000" baseline="-25000"/>
              <a:t>xx</a:t>
            </a:r>
            <a:r>
              <a:rPr lang="cs-CZ" altLang="cs-CZ" sz="2000"/>
              <a:t>(k) pro zpoždění k je určena podle následujících vztahů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kde                       jsou hodnoty nejlepší lineární predikce x(n) a x(n+k) z hodnot x(n+1), …, x(n+k-1).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56DBB83B-E134-452D-B045-AB9DC215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505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>
            <a:extLst>
              <a:ext uri="{FF2B5EF4-FFF2-40B4-BE49-F238E27FC236}">
                <a16:creationId xmlns:a16="http://schemas.microsoft.com/office/drawing/2014/main" id="{7623DD5D-9663-4722-8BC3-5C5BCA75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054600"/>
            <a:ext cx="1857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9383517E-F230-4BFE-B15B-3F0E1FC87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3460750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460750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2">
            <a:extLst>
              <a:ext uri="{FF2B5EF4-FFF2-40B4-BE49-F238E27FC236}">
                <a16:creationId xmlns:a16="http://schemas.microsoft.com/office/drawing/2014/main" id="{7DFFE033-4C5E-4802-B7A8-1BEBE7798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0350" y="3460750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460750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">
            <a:extLst>
              <a:ext uri="{FF2B5EF4-FFF2-40B4-BE49-F238E27FC236}">
                <a16:creationId xmlns:a16="http://schemas.microsoft.com/office/drawing/2014/main" id="{A8A6C58B-6888-4839-98B4-6DD31B86A6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7175" y="4576763"/>
          <a:ext cx="32781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Rovnice" r:id="rId7" imgW="1981200" imgH="431800" progId="Equation.3">
                  <p:embed/>
                </p:oleObj>
              </mc:Choice>
              <mc:Fallback>
                <p:oleObj name="Rovnice" r:id="rId7" imgW="1981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576763"/>
                        <a:ext cx="32781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">
            <a:extLst>
              <a:ext uri="{FF2B5EF4-FFF2-40B4-BE49-F238E27FC236}">
                <a16:creationId xmlns:a16="http://schemas.microsoft.com/office/drawing/2014/main" id="{0E7CCF30-44FE-4BA1-9F74-396625C97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000" y="4568825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Rovnice" r:id="rId9" imgW="1981200" imgH="431800" progId="Equation.3">
                  <p:embed/>
                </p:oleObj>
              </mc:Choice>
              <mc:Fallback>
                <p:oleObj name="Rovnice" r:id="rId9" imgW="1981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568825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ovéPole 4">
            <a:extLst>
              <a:ext uri="{FF2B5EF4-FFF2-40B4-BE49-F238E27FC236}">
                <a16:creationId xmlns:a16="http://schemas.microsoft.com/office/drawing/2014/main" id="{5DD33AA4-7EF2-48CD-8B91-23CA1A89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2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3.</a:t>
            </a:r>
            <a:endParaRPr lang="en-GB" altLang="en-US" sz="1800" b="1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9F80310-DF36-4FDF-BBC9-CA33B890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EA90B09-7B40-432B-829E-886B5F711A69}"/>
              </a:ext>
            </a:extLst>
          </p:cNvPr>
          <p:cNvSpPr txBox="1"/>
          <p:nvPr/>
        </p:nvSpPr>
        <p:spPr>
          <a:xfrm>
            <a:off x="2484438" y="1341438"/>
            <a:ext cx="4165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Korelační posloupnost</a:t>
            </a:r>
            <a:endParaRPr lang="en-GB" sz="2000" b="1" cap="all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49161" name="Picture 8">
            <a:extLst>
              <a:ext uri="{FF2B5EF4-FFF2-40B4-BE49-F238E27FC236}">
                <a16:creationId xmlns:a16="http://schemas.microsoft.com/office/drawing/2014/main" id="{D5D3AE8F-3817-4870-9D49-ACED83D2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22513"/>
            <a:ext cx="377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A5EAF676-186A-4BB8-80C3-A1D35B38E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3460750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460750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2">
            <a:extLst>
              <a:ext uri="{FF2B5EF4-FFF2-40B4-BE49-F238E27FC236}">
                <a16:creationId xmlns:a16="http://schemas.microsoft.com/office/drawing/2014/main" id="{3BAAC401-E657-4AD5-A796-0FD4AD61E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0350" y="3460750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460750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2">
            <a:extLst>
              <a:ext uri="{FF2B5EF4-FFF2-40B4-BE49-F238E27FC236}">
                <a16:creationId xmlns:a16="http://schemas.microsoft.com/office/drawing/2014/main" id="{8C40D1FB-FE03-4801-A091-260567EA7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7175" y="4576763"/>
          <a:ext cx="32781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Rovnice" r:id="rId7" imgW="1981200" imgH="431800" progId="Equation.3">
                  <p:embed/>
                </p:oleObj>
              </mc:Choice>
              <mc:Fallback>
                <p:oleObj name="Rovnice" r:id="rId7" imgW="1981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576763"/>
                        <a:ext cx="32781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2">
            <a:extLst>
              <a:ext uri="{FF2B5EF4-FFF2-40B4-BE49-F238E27FC236}">
                <a16:creationId xmlns:a16="http://schemas.microsoft.com/office/drawing/2014/main" id="{D5FAE333-0CB8-4D88-9E43-0FDC50995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000" y="4568825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Rovnice" r:id="rId9" imgW="1981200" imgH="431800" progId="Equation.3">
                  <p:embed/>
                </p:oleObj>
              </mc:Choice>
              <mc:Fallback>
                <p:oleObj name="Rovnice" r:id="rId9" imgW="19812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568825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ovéPole 4">
            <a:extLst>
              <a:ext uri="{FF2B5EF4-FFF2-40B4-BE49-F238E27FC236}">
                <a16:creationId xmlns:a16="http://schemas.microsoft.com/office/drawing/2014/main" id="{CBF6087E-6710-4FFD-9748-EE41EED8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2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0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3.</a:t>
            </a:r>
            <a:endParaRPr lang="en-GB" altLang="en-US" sz="1800" b="1"/>
          </a:p>
        </p:txBody>
      </p:sp>
      <p:pic>
        <p:nvPicPr>
          <p:cNvPr id="50183" name="Picture 8">
            <a:extLst>
              <a:ext uri="{FF2B5EF4-FFF2-40B4-BE49-F238E27FC236}">
                <a16:creationId xmlns:a16="http://schemas.microsoft.com/office/drawing/2014/main" id="{DC32F395-CFE4-41BA-B28F-EE2D6956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22513"/>
            <a:ext cx="377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DA85EB1-4E5D-4DD4-844B-890C11FEB6C0}"/>
              </a:ext>
            </a:extLst>
          </p:cNvPr>
          <p:cNvSpPr/>
          <p:nvPr/>
        </p:nvSpPr>
        <p:spPr>
          <a:xfrm>
            <a:off x="468313" y="4508500"/>
            <a:ext cx="8424862" cy="86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568783-A456-4CC3-B193-5D6F91BFEB15}"/>
              </a:ext>
            </a:extLst>
          </p:cNvPr>
          <p:cNvSpPr txBox="1"/>
          <p:nvPr/>
        </p:nvSpPr>
        <p:spPr>
          <a:xfrm>
            <a:off x="2484438" y="1341438"/>
            <a:ext cx="4165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Korelační posloupnost</a:t>
            </a:r>
            <a:endParaRPr lang="en-GB" sz="2000" b="1" cap="all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C0D04E28-9596-40E8-9D96-2E127256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84E98CF-7ACB-489A-8917-02C9911AA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51133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téže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en-GB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BB2489F6-D3B9-4D52-A14A-A7037FC6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8">
            <a:extLst>
              <a:ext uri="{FF2B5EF4-FFF2-40B4-BE49-F238E27FC236}">
                <a16:creationId xmlns:a16="http://schemas.microsoft.com/office/drawing/2014/main" id="{CEACD6B3-1287-4D48-9083-2053A7C4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>
            <a:extLst>
              <a:ext uri="{FF2B5EF4-FFF2-40B4-BE49-F238E27FC236}">
                <a16:creationId xmlns:a16="http://schemas.microsoft.com/office/drawing/2014/main" id="{ED7DBD3E-65A9-426D-80A5-230D02AD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855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1B73EF6-8A97-4A0E-A310-99CD7A4D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B9327D95-923D-481B-8248-D13C9BF4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34559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    </a:t>
            </a:r>
            <a:r>
              <a:rPr lang="cs-CZ" altLang="cs-CZ" sz="3200" b="1" dirty="0">
                <a:solidFill>
                  <a:srgbClr val="FF0000"/>
                </a:solidFill>
                <a:cs typeface="Arial" charset="0"/>
              </a:rPr>
              <a:t>?</a:t>
            </a: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A9F758BC-90F5-44BD-BDB5-D29FA6FC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>
            <a:extLst>
              <a:ext uri="{FF2B5EF4-FFF2-40B4-BE49-F238E27FC236}">
                <a16:creationId xmlns:a16="http://schemas.microsoft.com/office/drawing/2014/main" id="{0D5C0857-006A-4369-B6AB-A4D72D9F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>
            <a:extLst>
              <a:ext uri="{FF2B5EF4-FFF2-40B4-BE49-F238E27FC236}">
                <a16:creationId xmlns:a16="http://schemas.microsoft.com/office/drawing/2014/main" id="{EC107EA1-E910-4E0C-BABC-50ED8729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>
            <a:extLst>
              <a:ext uri="{FF2B5EF4-FFF2-40B4-BE49-F238E27FC236}">
                <a16:creationId xmlns:a16="http://schemas.microsoft.com/office/drawing/2014/main" id="{04FC5086-AC92-4A5B-9749-13135456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22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413792E-57B8-4891-B3ED-875DCE24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BB55339E-11D7-4C36-8DB6-D468583BC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9731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cs-CZ" sz="20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cs-CZ" altLang="cs-CZ" sz="1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	</a:t>
            </a:r>
            <a:endParaRPr lang="cs-CZ" altLang="cs-CZ" sz="24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i="1" dirty="0">
              <a:solidFill>
                <a:schemeClr val="accent4"/>
              </a:solidFill>
              <a:latin typeface="Cambria Math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4A1E2592-0119-4448-99FA-C76F6F3A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>
            <a:extLst>
              <a:ext uri="{FF2B5EF4-FFF2-40B4-BE49-F238E27FC236}">
                <a16:creationId xmlns:a16="http://schemas.microsoft.com/office/drawing/2014/main" id="{15A43857-61F6-4E27-AF07-3FFA8F83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ovéPole 12">
            <a:extLst>
              <a:ext uri="{FF2B5EF4-FFF2-40B4-BE49-F238E27FC236}">
                <a16:creationId xmlns:a16="http://schemas.microsoft.com/office/drawing/2014/main" id="{D33F7B2C-6104-46BA-B74D-CB3B9749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5699125"/>
            <a:ext cx="274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0070C0"/>
                </a:solidFill>
              </a:rPr>
              <a:t>kruhová korelace</a:t>
            </a:r>
            <a:endParaRPr lang="en-GB" altLang="en-US" sz="1800" b="1">
              <a:solidFill>
                <a:srgbClr val="0070C0"/>
              </a:solidFill>
            </a:endParaRPr>
          </a:p>
        </p:txBody>
      </p:sp>
      <p:pic>
        <p:nvPicPr>
          <p:cNvPr id="53254" name="Picture 8">
            <a:extLst>
              <a:ext uri="{FF2B5EF4-FFF2-40B4-BE49-F238E27FC236}">
                <a16:creationId xmlns:a16="http://schemas.microsoft.com/office/drawing/2014/main" id="{5590EB5D-6593-46FC-8E40-01943B60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1">
            <a:extLst>
              <a:ext uri="{FF2B5EF4-FFF2-40B4-BE49-F238E27FC236}">
                <a16:creationId xmlns:a16="http://schemas.microsoft.com/office/drawing/2014/main" id="{9F7EC21A-7267-4A17-9198-76C76A3D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2325688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>
            <a:extLst>
              <a:ext uri="{FF2B5EF4-FFF2-40B4-BE49-F238E27FC236}">
                <a16:creationId xmlns:a16="http://schemas.microsoft.com/office/drawing/2014/main" id="{2799177D-EFB7-4049-B0F4-DFD87EDAE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22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1F2564E9-7A00-4CB8-A490-148AB280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20973328-F484-443B-8CB6-A05A0579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9731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cs-CZ" altLang="cs-CZ" sz="1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	</a:t>
            </a:r>
            <a:endParaRPr lang="cs-CZ" altLang="cs-CZ" sz="24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i="1" dirty="0">
              <a:solidFill>
                <a:schemeClr val="accent4"/>
              </a:solidFill>
              <a:latin typeface="Cambria Math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19B99E54-6B27-4FB9-BF3F-2F92919B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>
            <a:extLst>
              <a:ext uri="{FF2B5EF4-FFF2-40B4-BE49-F238E27FC236}">
                <a16:creationId xmlns:a16="http://schemas.microsoft.com/office/drawing/2014/main" id="{9D17AE21-F980-45F3-9BDC-023FC7CB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>
            <a:extLst>
              <a:ext uri="{FF2B5EF4-FFF2-40B4-BE49-F238E27FC236}">
                <a16:creationId xmlns:a16="http://schemas.microsoft.com/office/drawing/2014/main" id="{FE3DED52-B636-4D85-A94D-3970B80E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>
            <a:extLst>
              <a:ext uri="{FF2B5EF4-FFF2-40B4-BE49-F238E27FC236}">
                <a16:creationId xmlns:a16="http://schemas.microsoft.com/office/drawing/2014/main" id="{6C008C77-2577-4E6F-A26D-416F138A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22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692BA477-FC17-4031-AE16-8A834B5C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  <p:pic>
        <p:nvPicPr>
          <p:cNvPr id="54280" name="Picture 2">
            <a:extLst>
              <a:ext uri="{FF2B5EF4-FFF2-40B4-BE49-F238E27FC236}">
                <a16:creationId xmlns:a16="http://schemas.microsoft.com/office/drawing/2014/main" id="{ABC7EA7B-E3AC-453D-B3E1-C45B3EE0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589588"/>
            <a:ext cx="2562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00817FD9-4C7B-4676-90C3-B9443659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1284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cs-CZ" altLang="cs-CZ" sz="1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	</a:t>
            </a:r>
            <a:endParaRPr lang="cs-CZ" altLang="cs-CZ" sz="24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i="1" dirty="0">
              <a:solidFill>
                <a:schemeClr val="accent4"/>
              </a:solidFill>
              <a:latin typeface="Cambria Math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EA089C86-9D89-4551-A541-40902A56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>
            <a:extLst>
              <a:ext uri="{FF2B5EF4-FFF2-40B4-BE49-F238E27FC236}">
                <a16:creationId xmlns:a16="http://schemas.microsoft.com/office/drawing/2014/main" id="{40770339-0AAF-437F-A4BF-1AADF0FC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>
            <a:extLst>
              <a:ext uri="{FF2B5EF4-FFF2-40B4-BE49-F238E27FC236}">
                <a16:creationId xmlns:a16="http://schemas.microsoft.com/office/drawing/2014/main" id="{5F90083C-DCB0-4560-A534-6BE79EA7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2150"/>
            <a:ext cx="3568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>
            <a:extLst>
              <a:ext uri="{FF2B5EF4-FFF2-40B4-BE49-F238E27FC236}">
                <a16:creationId xmlns:a16="http://schemas.microsoft.com/office/drawing/2014/main" id="{CFFF5D98-8CA1-4276-97B3-53A33537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05A0B593-ACFF-4AB1-B930-0E4C958F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22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6E6B3D79-B167-4854-BE3C-650C1A1C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  <p:pic>
        <p:nvPicPr>
          <p:cNvPr id="55305" name="Picture 2">
            <a:extLst>
              <a:ext uri="{FF2B5EF4-FFF2-40B4-BE49-F238E27FC236}">
                <a16:creationId xmlns:a16="http://schemas.microsoft.com/office/drawing/2014/main" id="{EF05D8EB-822B-4E2F-94F2-443A98DD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589588"/>
            <a:ext cx="2562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AC3CD-923C-4AB6-AFD0-94AB3E2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39AD40E-09B7-4371-99B8-088AED4CA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02F75C5C-3665-408A-BA25-C55CDF41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4F0DDA12-C7EE-43DA-994D-A1D3BCED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1284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cs-CZ" altLang="cs-CZ" sz="1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	</a:t>
            </a:r>
            <a:endParaRPr lang="cs-CZ" altLang="cs-CZ" sz="24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i="1" dirty="0">
              <a:solidFill>
                <a:schemeClr val="accent4"/>
              </a:solidFill>
              <a:latin typeface="Cambria Math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9C4A7E3C-2546-4A4B-897A-E168B285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>
            <a:extLst>
              <a:ext uri="{FF2B5EF4-FFF2-40B4-BE49-F238E27FC236}">
                <a16:creationId xmlns:a16="http://schemas.microsoft.com/office/drawing/2014/main" id="{57406BB2-73DA-4420-9FDA-0518C19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>
            <a:extLst>
              <a:ext uri="{FF2B5EF4-FFF2-40B4-BE49-F238E27FC236}">
                <a16:creationId xmlns:a16="http://schemas.microsoft.com/office/drawing/2014/main" id="{93E2CC23-5F06-45B8-B819-CB10A75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2150"/>
            <a:ext cx="3568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>
            <a:extLst>
              <a:ext uri="{FF2B5EF4-FFF2-40B4-BE49-F238E27FC236}">
                <a16:creationId xmlns:a16="http://schemas.microsoft.com/office/drawing/2014/main" id="{BCA5875D-1798-4CCF-8677-86C2CDFA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60600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1">
            <a:extLst>
              <a:ext uri="{FF2B5EF4-FFF2-40B4-BE49-F238E27FC236}">
                <a16:creationId xmlns:a16="http://schemas.microsoft.com/office/drawing/2014/main" id="{48B1A6C0-21F3-44C5-A1AE-D1F2CF3D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76925"/>
            <a:ext cx="4010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4">
            <a:extLst>
              <a:ext uri="{FF2B5EF4-FFF2-40B4-BE49-F238E27FC236}">
                <a16:creationId xmlns:a16="http://schemas.microsoft.com/office/drawing/2014/main" id="{A3CD9529-390C-4A96-86AD-50997C57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915025"/>
            <a:ext cx="4371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7">
            <a:extLst>
              <a:ext uri="{FF2B5EF4-FFF2-40B4-BE49-F238E27FC236}">
                <a16:creationId xmlns:a16="http://schemas.microsoft.com/office/drawing/2014/main" id="{B3D7C825-F92C-4886-B0B8-879BCBF2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62200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4C1BC3C5-4EED-4F8A-8464-3EA75A80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211C4-0234-42FC-B9D3-45540984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Krátký Odhadový exkurz</a:t>
            </a:r>
          </a:p>
        </p:txBody>
      </p:sp>
      <p:sp>
        <p:nvSpPr>
          <p:cNvPr id="4101" name="Zástupný symbol pro obsah 2">
            <a:extLst>
              <a:ext uri="{FF2B5EF4-FFF2-40B4-BE49-F238E27FC236}">
                <a16:creationId xmlns:a16="http://schemas.microsoft.com/office/drawing/2014/main" id="{6FCB68CD-6D5E-4A92-81B1-9342F55C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altLang="cs-CZ" sz="2400" dirty="0">
                <a:cs typeface="Arial" charset="0"/>
              </a:rPr>
              <a:t>odhad parametru je závislý na volbě úseku analyzované veličiny;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protože je výběr intervalu </a:t>
            </a:r>
            <a:r>
              <a:rPr lang="cs-CZ" altLang="cs-CZ" sz="2400" dirty="0">
                <a:solidFill>
                  <a:srgbClr val="0070C0"/>
                </a:solidFill>
                <a:cs typeface="Arial" charset="0"/>
              </a:rPr>
              <a:t>náhodný</a:t>
            </a:r>
            <a:r>
              <a:rPr lang="cs-CZ" altLang="cs-CZ" sz="2400" dirty="0">
                <a:cs typeface="Arial" charset="0"/>
              </a:rPr>
              <a:t>, je i odhad parametru </a:t>
            </a:r>
            <a:r>
              <a:rPr lang="cs-CZ" altLang="cs-CZ" sz="2400" dirty="0">
                <a:solidFill>
                  <a:srgbClr val="0070C0"/>
                </a:solidFill>
                <a:cs typeface="Arial" charset="0"/>
              </a:rPr>
              <a:t>náhodnou </a:t>
            </a:r>
            <a:r>
              <a:rPr lang="cs-CZ" altLang="cs-CZ" sz="2400" dirty="0">
                <a:cs typeface="Arial" charset="0"/>
              </a:rPr>
              <a:t>veličinou;</a:t>
            </a:r>
          </a:p>
          <a:p>
            <a:pPr>
              <a:defRPr/>
            </a:pPr>
            <a:r>
              <a:rPr lang="cs-CZ" altLang="cs-CZ" sz="2400" dirty="0">
                <a:cs typeface="Arial" charset="0"/>
              </a:rPr>
              <a:t>základní (požadované) vlastnosti odhadů:</a:t>
            </a:r>
          </a:p>
          <a:p>
            <a:pPr lvl="1">
              <a:defRPr/>
            </a:pPr>
            <a:r>
              <a:rPr lang="cs-CZ" altLang="cs-CZ" sz="2000" b="1" dirty="0">
                <a:solidFill>
                  <a:srgbClr val="002060"/>
                </a:solidFill>
              </a:rPr>
              <a:t>nestrannost</a:t>
            </a:r>
            <a:r>
              <a:rPr lang="cs-CZ" altLang="cs-CZ" sz="2000" dirty="0"/>
              <a:t> – záruka, že v průměru se bude odhad pohybovat kolem správné hodnoty parametru</a:t>
            </a:r>
          </a:p>
          <a:p>
            <a:pPr marL="457200" lvl="1" indent="0" algn="r">
              <a:spcBef>
                <a:spcPts val="9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asymptoticky nestranný odhad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2000" b="1" dirty="0">
                <a:solidFill>
                  <a:srgbClr val="002060"/>
                </a:solidFill>
              </a:rPr>
              <a:t>konzistence </a:t>
            </a:r>
            <a:r>
              <a:rPr lang="cs-CZ" altLang="cs-CZ" sz="2000" dirty="0"/>
              <a:t>– čím delší bude zkoumaný interval, tím více se bude odhad blížit neznámé hodnotě</a:t>
            </a:r>
            <a:endParaRPr lang="cs-CZ" altLang="cs-CZ" sz="2000" b="1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</p:txBody>
      </p:sp>
      <p:pic>
        <p:nvPicPr>
          <p:cNvPr id="57348" name="Picture 9">
            <a:extLst>
              <a:ext uri="{FF2B5EF4-FFF2-40B4-BE49-F238E27FC236}">
                <a16:creationId xmlns:a16="http://schemas.microsoft.com/office/drawing/2014/main" id="{DAD3A9E6-E7CC-476E-A738-B8C45B4D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76700"/>
            <a:ext cx="2676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1">
            <a:extLst>
              <a:ext uri="{FF2B5EF4-FFF2-40B4-BE49-F238E27FC236}">
                <a16:creationId xmlns:a16="http://schemas.microsoft.com/office/drawing/2014/main" id="{67A28F57-5FCB-4ECE-81CF-6E6DD69C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516563"/>
            <a:ext cx="3733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4">
            <a:extLst>
              <a:ext uri="{FF2B5EF4-FFF2-40B4-BE49-F238E27FC236}">
                <a16:creationId xmlns:a16="http://schemas.microsoft.com/office/drawing/2014/main" id="{F05A6E56-A3AF-4220-95FF-6B85699D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915025"/>
            <a:ext cx="4371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11">
            <a:extLst>
              <a:ext uri="{FF2B5EF4-FFF2-40B4-BE49-F238E27FC236}">
                <a16:creationId xmlns:a16="http://schemas.microsoft.com/office/drawing/2014/main" id="{A8F08671-4630-409C-ADE6-F4B0EAC3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76925"/>
            <a:ext cx="4010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EC724F55-B6F7-43EA-9FCC-2274823C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535987" cy="1284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accent4"/>
                </a:solidFill>
                <a:cs typeface="Arial" charset="0"/>
              </a:rPr>
              <a:t>Nyní předpokládejme dvě konečné časové řady (obě o týž délce N vzorků), jejichž vzájemnou korelační posloupnost chceme spočítat.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 </a:t>
            </a:r>
            <a:endParaRPr lang="cs-CZ" altLang="cs-CZ" sz="12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accent4"/>
                </a:solidFill>
                <a:cs typeface="Arial" charset="0"/>
              </a:rPr>
              <a:t>						</a:t>
            </a:r>
            <a:endParaRPr lang="cs-CZ" altLang="cs-CZ" sz="2400" b="1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accent4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b="1" dirty="0">
                <a:solidFill>
                  <a:schemeClr val="accent4"/>
                </a:solidFill>
                <a:cs typeface="Arial" charset="0"/>
              </a:rPr>
              <a:t>1)                                                     2)</a:t>
            </a:r>
            <a:endParaRPr lang="cs-CZ" altLang="cs-CZ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58373" name="Picture 4">
            <a:extLst>
              <a:ext uri="{FF2B5EF4-FFF2-40B4-BE49-F238E27FC236}">
                <a16:creationId xmlns:a16="http://schemas.microsoft.com/office/drawing/2014/main" id="{35B0D6C9-746C-4336-84B1-2230BD62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21828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">
            <a:extLst>
              <a:ext uri="{FF2B5EF4-FFF2-40B4-BE49-F238E27FC236}">
                <a16:creationId xmlns:a16="http://schemas.microsoft.com/office/drawing/2014/main" id="{33FF3095-6250-4AF8-BCFB-B83BC1B0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40088"/>
            <a:ext cx="2249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CAE34AE-CBEA-4624-AC33-3CFE6F761C4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04248" y="2241152"/>
            <a:ext cx="987771" cy="6236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pic>
        <p:nvPicPr>
          <p:cNvPr id="58376" name="Picture 2">
            <a:extLst>
              <a:ext uri="{FF2B5EF4-FFF2-40B4-BE49-F238E27FC236}">
                <a16:creationId xmlns:a16="http://schemas.microsoft.com/office/drawing/2014/main" id="{0904B9DD-DB96-4E16-9D3D-C986FED9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2150"/>
            <a:ext cx="3568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8">
            <a:extLst>
              <a:ext uri="{FF2B5EF4-FFF2-40B4-BE49-F238E27FC236}">
                <a16:creationId xmlns:a16="http://schemas.microsoft.com/office/drawing/2014/main" id="{6F05E143-38A8-4A14-BA52-6A8571A2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144713"/>
            <a:ext cx="3524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1DC19CE8-5F96-4F37-A331-DA99FCA5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 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4B408-EE73-4C14-BC4C-67685BE0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ODHADY AUTOKORELAČNÍ POSLOUPNOSTI</a:t>
            </a:r>
          </a:p>
        </p:txBody>
      </p:sp>
      <p:sp>
        <p:nvSpPr>
          <p:cNvPr id="59395" name="Zástupný symbol pro obsah 3">
            <a:extLst>
              <a:ext uri="{FF2B5EF4-FFF2-40B4-BE49-F238E27FC236}">
                <a16:creationId xmlns:a16="http://schemas.microsoft.com/office/drawing/2014/main" id="{C7F29031-3E16-426D-98B6-EAD100D74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ad1) </a:t>
            </a:r>
            <a:r>
              <a:rPr lang="cs-CZ" altLang="cs-CZ" sz="2000" b="1"/>
              <a:t>střední hodnota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rozptyl</a:t>
            </a:r>
            <a:r>
              <a:rPr lang="cs-CZ" altLang="cs-CZ" sz="2000"/>
              <a:t> </a:t>
            </a:r>
            <a:r>
              <a:rPr lang="en-US" altLang="cs-CZ" sz="1800"/>
              <a:t>[Jenkins, G.M., Watts,D.G.</a:t>
            </a:r>
            <a:r>
              <a:rPr lang="cs-CZ" altLang="cs-CZ" sz="1800"/>
              <a:t>: Spectral Analysis </a:t>
            </a:r>
            <a:r>
              <a:rPr lang="en-US" altLang="cs-CZ" sz="1800"/>
              <a:t>&amp;</a:t>
            </a:r>
            <a:r>
              <a:rPr lang="cs-CZ" altLang="cs-CZ" sz="1800"/>
              <a:t> Its Application, Holden-Day, 1968</a:t>
            </a:r>
            <a:r>
              <a:rPr lang="en-US" altLang="cs-CZ" sz="1800"/>
              <a:t>]</a:t>
            </a:r>
            <a:endParaRPr lang="cs-CZ" altLang="cs-CZ"/>
          </a:p>
        </p:txBody>
      </p:sp>
      <p:sp>
        <p:nvSpPr>
          <p:cNvPr id="59396" name="TextovéPole 6">
            <a:extLst>
              <a:ext uri="{FF2B5EF4-FFF2-40B4-BE49-F238E27FC236}">
                <a16:creationId xmlns:a16="http://schemas.microsoft.com/office/drawing/2014/main" id="{64AF0ED1-D7BD-4E9F-A49C-149EE22C0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2565400"/>
            <a:ext cx="331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takhle je definovaná AKF stacionárního diskrétního náhodného procesu</a:t>
            </a:r>
          </a:p>
        </p:txBody>
      </p:sp>
      <p:sp>
        <p:nvSpPr>
          <p:cNvPr id="59397" name="TextovéPole 7">
            <a:extLst>
              <a:ext uri="{FF2B5EF4-FFF2-40B4-BE49-F238E27FC236}">
                <a16:creationId xmlns:a16="http://schemas.microsoft.com/office/drawing/2014/main" id="{E0F7D7D5-E530-4088-B3E0-F7BE1BD1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644900"/>
            <a:ext cx="5761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tzn.                je </a:t>
            </a:r>
            <a:r>
              <a:rPr lang="cs-CZ" altLang="cs-CZ" sz="1800" u="sng">
                <a:solidFill>
                  <a:srgbClr val="002060"/>
                </a:solidFill>
              </a:rPr>
              <a:t>nestranný odhad </a:t>
            </a:r>
          </a:p>
        </p:txBody>
      </p:sp>
      <p:graphicFrame>
        <p:nvGraphicFramePr>
          <p:cNvPr id="59398" name="Object 5">
            <a:extLst>
              <a:ext uri="{FF2B5EF4-FFF2-40B4-BE49-F238E27FC236}">
                <a16:creationId xmlns:a16="http://schemas.microsoft.com/office/drawing/2014/main" id="{68F6BEDF-2A47-46FC-89BB-891D95138D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3644900"/>
          <a:ext cx="1019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Rovnice" r:id="rId3" imgW="647700" imgH="228600" progId="Equation.3">
                  <p:embed/>
                </p:oleObj>
              </mc:Choice>
              <mc:Fallback>
                <p:oleObj name="Rovnice" r:id="rId3" imgW="647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644900"/>
                        <a:ext cx="10191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8">
            <a:extLst>
              <a:ext uri="{FF2B5EF4-FFF2-40B4-BE49-F238E27FC236}">
                <a16:creationId xmlns:a16="http://schemas.microsoft.com/office/drawing/2014/main" id="{99E83ADA-2237-477F-A5AC-782AD0243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821238"/>
          <a:ext cx="8424863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Rovnice" r:id="rId5" imgW="4864100" imgH="939800" progId="Equation.3">
                  <p:embed/>
                </p:oleObj>
              </mc:Choice>
              <mc:Fallback>
                <p:oleObj name="Rovnice" r:id="rId5" imgW="4864100" imgH="93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21238"/>
                        <a:ext cx="8424863" cy="168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400" name="Picture 14">
            <a:extLst>
              <a:ext uri="{FF2B5EF4-FFF2-40B4-BE49-F238E27FC236}">
                <a16:creationId xmlns:a16="http://schemas.microsoft.com/office/drawing/2014/main" id="{F78133F8-89C0-4691-9F28-09D5312F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4406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063D3-DEA3-4922-A887-8A26581C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ODHADY AUTOKORELAČNÍ POSLOUPNOSTI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AB10CB-027F-46D1-A536-FB9DD3F74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ad1) pokračování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Protože			     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je odhad               </a:t>
            </a:r>
            <a:r>
              <a:rPr lang="cs-CZ" sz="2000" u="sng" dirty="0">
                <a:solidFill>
                  <a:srgbClr val="002060"/>
                </a:solidFill>
              </a:rPr>
              <a:t>konzistentní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pro velké hodnoty m má odhad                velký rozptyl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06A36B28-D7F4-4D6B-8667-EEE52FE141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989138"/>
          <a:ext cx="28575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Rovnice" r:id="rId3" imgW="1574800" imgH="228600" progId="Equation.3">
                  <p:embed/>
                </p:oleObj>
              </mc:Choice>
              <mc:Fallback>
                <p:oleObj name="Rovnice" r:id="rId3" imgW="1574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89138"/>
                        <a:ext cx="28575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8">
            <a:extLst>
              <a:ext uri="{FF2B5EF4-FFF2-40B4-BE49-F238E27FC236}">
                <a16:creationId xmlns:a16="http://schemas.microsoft.com/office/drawing/2014/main" id="{F7799275-59E5-4DF5-9B2F-23AC8A49E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998663"/>
          <a:ext cx="24638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Rovnice" r:id="rId5" imgW="1422400" imgH="292100" progId="Equation.3">
                  <p:embed/>
                </p:oleObj>
              </mc:Choice>
              <mc:Fallback>
                <p:oleObj name="Rovnice" r:id="rId5" imgW="1422400" imgH="292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98663"/>
                        <a:ext cx="24638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4">
            <a:extLst>
              <a:ext uri="{FF2B5EF4-FFF2-40B4-BE49-F238E27FC236}">
                <a16:creationId xmlns:a16="http://schemas.microsoft.com/office/drawing/2014/main" id="{9CE60322-65B2-4C0C-A098-15C14E8CF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400300"/>
          <a:ext cx="1176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Rovnice" r:id="rId7" imgW="647700" imgH="228600" progId="Equation.3">
                  <p:embed/>
                </p:oleObj>
              </mc:Choice>
              <mc:Fallback>
                <p:oleObj name="Rovnice" r:id="rId7" imgW="647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00300"/>
                        <a:ext cx="1176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5">
            <a:extLst>
              <a:ext uri="{FF2B5EF4-FFF2-40B4-BE49-F238E27FC236}">
                <a16:creationId xmlns:a16="http://schemas.microsoft.com/office/drawing/2014/main" id="{80BDE5EB-796D-4061-9B6B-9E1455E78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3192463"/>
          <a:ext cx="11763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Rovnice" r:id="rId9" imgW="647700" imgH="228600" progId="Equation.3">
                  <p:embed/>
                </p:oleObj>
              </mc:Choice>
              <mc:Fallback>
                <p:oleObj name="Rovnice" r:id="rId9" imgW="647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192463"/>
                        <a:ext cx="117633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7682D-F96C-456B-B0E3-82C2157F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ODHADY AUTOKORELAČNÍ POSLOUPNOSTI</a:t>
            </a:r>
          </a:p>
        </p:txBody>
      </p:sp>
      <p:sp>
        <p:nvSpPr>
          <p:cNvPr id="61443" name="Zástupný symbol pro obsah 3">
            <a:extLst>
              <a:ext uri="{FF2B5EF4-FFF2-40B4-BE49-F238E27FC236}">
                <a16:creationId xmlns:a16="http://schemas.microsoft.com/office/drawing/2014/main" id="{24985B4F-8A7F-4CB4-AB79-162265CD4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535987" cy="5167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ad2) </a:t>
            </a:r>
            <a:r>
              <a:rPr lang="cs-CZ" altLang="cs-CZ" sz="2000" b="1"/>
              <a:t>střední hodnota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                  </a:t>
            </a:r>
            <a:r>
              <a:rPr lang="cs-CZ" altLang="cs-CZ" sz="2000"/>
              <a:t>je </a:t>
            </a:r>
            <a:r>
              <a:rPr lang="cs-CZ" altLang="cs-CZ" sz="2000" u="sng">
                <a:solidFill>
                  <a:srgbClr val="002060"/>
                </a:solidFill>
              </a:rPr>
              <a:t>asymptoticky nestranný odhad</a:t>
            </a:r>
            <a:endParaRPr lang="cs-CZ" altLang="cs-CZ" sz="1800" u="sng">
              <a:solidFill>
                <a:srgbClr val="002060"/>
              </a:solidFill>
            </a:endParaRPr>
          </a:p>
        </p:txBody>
      </p:sp>
      <p:graphicFrame>
        <p:nvGraphicFramePr>
          <p:cNvPr id="61444" name="Object 6">
            <a:extLst>
              <a:ext uri="{FF2B5EF4-FFF2-40B4-BE49-F238E27FC236}">
                <a16:creationId xmlns:a16="http://schemas.microsoft.com/office/drawing/2014/main" id="{952CCFD8-640C-4599-8393-E06A20D29A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700213"/>
          <a:ext cx="561657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Rovnice" r:id="rId3" imgW="3543300" imgH="1270000" progId="Equation.3">
                  <p:embed/>
                </p:oleObj>
              </mc:Choice>
              <mc:Fallback>
                <p:oleObj name="Rovnice" r:id="rId3" imgW="3543300" imgH="1270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00213"/>
                        <a:ext cx="5616575" cy="201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7">
            <a:extLst>
              <a:ext uri="{FF2B5EF4-FFF2-40B4-BE49-F238E27FC236}">
                <a16:creationId xmlns:a16="http://schemas.microsoft.com/office/drawing/2014/main" id="{EB2C8960-A55A-471C-A9C1-407E8F057A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4129088"/>
          <a:ext cx="10795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Rovnice" r:id="rId5" imgW="672808" imgH="228501" progId="Equation.3">
                  <p:embed/>
                </p:oleObj>
              </mc:Choice>
              <mc:Fallback>
                <p:oleObj name="Rovnice" r:id="rId5" imgW="672808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29088"/>
                        <a:ext cx="10795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B2794-ED18-41EB-89CA-3ED600C4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ODHADY AUTOKORELAČNÍ POSLOUPNOSTI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D6FF6D-16E2-4AB5-BB41-4E305FC1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85875"/>
            <a:ext cx="8535987" cy="5167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ad2) </a:t>
            </a:r>
            <a:r>
              <a:rPr lang="cs-CZ" sz="2000" b="1" dirty="0"/>
              <a:t>rozptyl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	je to menší než pro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	a tak               je také </a:t>
            </a:r>
            <a:r>
              <a:rPr lang="cs-CZ" sz="2000" u="sng" dirty="0">
                <a:solidFill>
                  <a:srgbClr val="002060"/>
                </a:solidFill>
              </a:rPr>
              <a:t>konzistentní</a:t>
            </a:r>
            <a:endParaRPr lang="cs-CZ" sz="1800" u="sng" dirty="0">
              <a:solidFill>
                <a:srgbClr val="002060"/>
              </a:solidFill>
            </a:endParaRPr>
          </a:p>
        </p:txBody>
      </p:sp>
      <p:graphicFrame>
        <p:nvGraphicFramePr>
          <p:cNvPr id="62468" name="Object 8">
            <a:extLst>
              <a:ext uri="{FF2B5EF4-FFF2-40B4-BE49-F238E27FC236}">
                <a16:creationId xmlns:a16="http://schemas.microsoft.com/office/drawing/2014/main" id="{9286EDE9-B23A-4120-98C9-19A2CCC1A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1700213"/>
          <a:ext cx="76549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Rovnice" r:id="rId3" imgW="4419600" imgH="431800" progId="Equation.3">
                  <p:embed/>
                </p:oleObj>
              </mc:Choice>
              <mc:Fallback>
                <p:oleObj name="Rovnice" r:id="rId3" imgW="4419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76549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80A550D1-580A-4432-9AC1-C3195F427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525" y="3141663"/>
          <a:ext cx="61214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Rovnice" r:id="rId5" imgW="3441700" imgH="431800" progId="Equation.3">
                  <p:embed/>
                </p:oleObj>
              </mc:Choice>
              <mc:Fallback>
                <p:oleObj name="Rovnice" r:id="rId5" imgW="3441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141663"/>
                        <a:ext cx="61214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>
            <a:extLst>
              <a:ext uri="{FF2B5EF4-FFF2-40B4-BE49-F238E27FC236}">
                <a16:creationId xmlns:a16="http://schemas.microsoft.com/office/drawing/2014/main" id="{163BE6FD-8F11-4CA0-85C7-B2D0C58E01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8688" y="2478088"/>
          <a:ext cx="11033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Rovnice" r:id="rId7" imgW="647700" imgH="228600" progId="Equation.3">
                  <p:embed/>
                </p:oleObj>
              </mc:Choice>
              <mc:Fallback>
                <p:oleObj name="Rovnice" r:id="rId7" imgW="647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2478088"/>
                        <a:ext cx="11033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>
            <a:extLst>
              <a:ext uri="{FF2B5EF4-FFF2-40B4-BE49-F238E27FC236}">
                <a16:creationId xmlns:a16="http://schemas.microsoft.com/office/drawing/2014/main" id="{F2D75EB3-8FE0-481B-B231-748CA501A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4076700"/>
          <a:ext cx="1127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Rovnice" r:id="rId9" imgW="672808" imgH="228501" progId="Equation.3">
                  <p:embed/>
                </p:oleObj>
              </mc:Choice>
              <mc:Fallback>
                <p:oleObj name="Rovnice" r:id="rId9" imgW="672808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076700"/>
                        <a:ext cx="1127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65E0F-F210-497D-A2D8-BE9B39BD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ODHADY AUTOKORELAČNÍ POSLOUPNOSTI</a:t>
            </a:r>
            <a:br>
              <a:rPr lang="cs-CZ" dirty="0"/>
            </a:br>
            <a:r>
              <a:rPr lang="cs-CZ" sz="2000" dirty="0"/>
              <a:t>příklad ze života</a:t>
            </a:r>
            <a:endParaRPr lang="cs-CZ" sz="3200" dirty="0"/>
          </a:p>
        </p:txBody>
      </p:sp>
      <p:pic>
        <p:nvPicPr>
          <p:cNvPr id="63491" name="Obrázek 3">
            <a:extLst>
              <a:ext uri="{FF2B5EF4-FFF2-40B4-BE49-F238E27FC236}">
                <a16:creationId xmlns:a16="http://schemas.microsoft.com/office/drawing/2014/main" id="{E982C465-A466-4BC9-BAB8-59E75A8D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5532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0366A-00A3-41CC-8FCC-4102D5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D2F75-80B5-4524-BE17-E6163779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b="1" dirty="0"/>
              <a:t>Korelace</a:t>
            </a:r>
            <a:r>
              <a:rPr lang="cs-CZ" sz="2600" dirty="0"/>
              <a:t> (z </a:t>
            </a:r>
            <a:r>
              <a:rPr lang="cs-CZ" sz="2600" dirty="0">
                <a:hlinkClick r:id="rId2" action="ppaction://hlinkfile" tooltip="Latina"/>
              </a:rPr>
              <a:t>lat</a:t>
            </a:r>
            <a:r>
              <a:rPr lang="cs-CZ" sz="2600" dirty="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	</a:t>
            </a:r>
          </a:p>
          <a:p>
            <a:pPr indent="127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lātiō</a:t>
            </a:r>
            <a:r>
              <a:rPr lang="cs-CZ" sz="2600" dirty="0"/>
              <a:t> - nesení, poskytování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relātiō</a:t>
            </a:r>
            <a:r>
              <a:rPr lang="cs-CZ" sz="2600" dirty="0"/>
              <a:t> – nesení zpět, odnášení, opakování; zpráva; vztah, poměr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correlātiō</a:t>
            </a:r>
            <a:r>
              <a:rPr lang="cs-CZ" sz="2600" dirty="0"/>
              <a:t> – vzájemný vztah, souvislost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AF8987E0-CBE5-49C3-A6F7-C8801CAD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23BC5-AE5B-4ACE-85A3-BEE2110E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CB9F42C3-8682-4E50-AA68-A7F45F65E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mezi dvěma procesy ukáže korelace, je možné, že na sobě závisejí, nelze z toho však ještě usoudit, že by jeden z nich musel být </a:t>
            </a:r>
            <a:r>
              <a:rPr lang="cs-CZ" altLang="cs-CZ" sz="2600">
                <a:hlinkClick r:id="rId3" action="ppaction://hlinkfile" tooltip="Příčina"/>
              </a:rPr>
              <a:t>příčinou</a:t>
            </a:r>
            <a:r>
              <a:rPr lang="cs-CZ" altLang="cs-CZ" sz="2600"/>
              <a:t> a druhý </a:t>
            </a:r>
            <a:r>
              <a:rPr lang="cs-CZ" altLang="cs-CZ" sz="2600">
                <a:hlinkClick r:id="rId4" action="ppaction://hlinkfile" tooltip="Následek"/>
              </a:rPr>
              <a:t>následkem</a:t>
            </a:r>
            <a:r>
              <a:rPr lang="cs-CZ" altLang="cs-CZ" sz="2600"/>
              <a:t>. To samotná korelace nedovoluje rozhodnout.</a:t>
            </a:r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90016B29-B840-4E72-8D3E-A89B0D97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DB81-2BA0-4E9A-9CC8-6852370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4E6AC0B-6C8A-45CA-BDA7-F2102E626C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Kauzalita</a:t>
            </a:r>
            <a:r>
              <a:rPr lang="cs-CZ" altLang="cs-CZ" sz="2600"/>
              <a:t>  - příčinná souvislost či závislost. Jeden jev vyvolává druhý, popřípadě se oba vzájemně podporují (synergie)</a:t>
            </a:r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3FD02F1B-1F8B-4AD6-BFD9-2C54F5D3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0AD2D-B1C1-439B-AD0C-7B4E3ACB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913713-8969-4602-8E6B-3A5DD6D1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3C052708-C86F-4EC5-91A4-4381509E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525</TotalTime>
  <Words>2565</Words>
  <Application>Microsoft Office PowerPoint</Application>
  <PresentationFormat>Předvádění na obrazovce (4:3)</PresentationFormat>
  <Paragraphs>610</Paragraphs>
  <Slides>57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8" baseType="lpstr">
      <vt:lpstr>Verdana</vt:lpstr>
      <vt:lpstr>Arial</vt:lpstr>
      <vt:lpstr>Arial Rounded MT Bold</vt:lpstr>
      <vt:lpstr>Wingdings</vt:lpstr>
      <vt:lpstr>Symbol</vt:lpstr>
      <vt:lpstr>1x2</vt:lpstr>
      <vt:lpstr>Algerian</vt:lpstr>
      <vt:lpstr>Cambria Math</vt:lpstr>
      <vt:lpstr>BS IBA predn1</vt:lpstr>
      <vt:lpstr>Rovnice</vt:lpstr>
      <vt:lpstr>Editor rovnic 3.0</vt:lpstr>
      <vt:lpstr>ČASOVÉ ŘADY </vt:lpstr>
      <vt:lpstr>Prezentace aplikace PowerPoint</vt:lpstr>
      <vt:lpstr>korelace</vt:lpstr>
      <vt:lpstr>definice</vt:lpstr>
      <vt:lpstr>definice</vt:lpstr>
      <vt:lpstr>definice</vt:lpstr>
      <vt:lpstr>definice</vt:lpstr>
      <vt:lpstr>definice</vt:lpstr>
      <vt:lpstr>definice</vt:lpstr>
      <vt:lpstr>definice</vt:lpstr>
      <vt:lpstr>Časově nezávislá data</vt:lpstr>
      <vt:lpstr>Časově nezávislá data</vt:lpstr>
      <vt:lpstr>Časově nezávislá data</vt:lpstr>
      <vt:lpstr>Časově nezávislá data</vt:lpstr>
      <vt:lpstr>PEARSONův korelační koeficient</vt:lpstr>
      <vt:lpstr>PEARSONův korelační koeficient</vt:lpstr>
      <vt:lpstr>PEARSONův korelační koeficient</vt:lpstr>
      <vt:lpstr>PEARSONův korelační koeficient</vt:lpstr>
      <vt:lpstr>PEARSONův korelační koeficient</vt:lpstr>
      <vt:lpstr>Spearmanův korelační koeficient</vt:lpstr>
      <vt:lpstr>Spearmanův korelační koeficient</vt:lpstr>
      <vt:lpstr>Spearmanův korelační koeficient</vt:lpstr>
      <vt:lpstr>Spearmanův korelační koeficient příklady</vt:lpstr>
      <vt:lpstr>Spearmanův korelační koeficient</vt:lpstr>
      <vt:lpstr>Spearmanův korelační koeficient</vt:lpstr>
      <vt:lpstr>Časově závislá data</vt:lpstr>
      <vt:lpstr>Křížová korelační posloupnost</vt:lpstr>
      <vt:lpstr>Křížová korelační posloupnost</vt:lpstr>
      <vt:lpstr>Časově závislá data</vt:lpstr>
      <vt:lpstr>Křížová korelační posloupnost</vt:lpstr>
      <vt:lpstr>Křížová korelační posloupnost</vt:lpstr>
      <vt:lpstr>Křížová korelační posloupnost</vt:lpstr>
      <vt:lpstr>Korelační posloupnosti</vt:lpstr>
      <vt:lpstr>Korelační posloupnosti</vt:lpstr>
      <vt:lpstr>Korelační posloupnosti</vt:lpstr>
      <vt:lpstr>Korelační posloupnost vs.  personův korelační koeficient</vt:lpstr>
      <vt:lpstr>Korelační posloupnost  vs.  konvoluce</vt:lpstr>
      <vt:lpstr>Parciální korelace</vt:lpstr>
      <vt:lpstr>Parciální korelace</vt:lpstr>
      <vt:lpstr>Parciální korelace</vt:lpstr>
      <vt:lpstr>Parciální korelace</vt:lpstr>
      <vt:lpstr>Parciální autokorelační posloupnost</vt:lpstr>
      <vt:lpstr>Odhad korelační posloupnosti</vt:lpstr>
      <vt:lpstr>Odhad korelační posloupnosti</vt:lpstr>
      <vt:lpstr>Odhad korelační posloupnosti</vt:lpstr>
      <vt:lpstr>Odhad korelační posloupnosti</vt:lpstr>
      <vt:lpstr>Odhad korelační posloupnosti</vt:lpstr>
      <vt:lpstr>Odhad korelační posloupnosti</vt:lpstr>
      <vt:lpstr>Odhad korelační posloupnosti</vt:lpstr>
      <vt:lpstr>Odhad korelační posloupnosti</vt:lpstr>
      <vt:lpstr>Krátký Odhadový exkurz</vt:lpstr>
      <vt:lpstr>Odhad korelační posloupnosti</vt:lpstr>
      <vt:lpstr>ODHADY AUTOKORELAČNÍ POSLOUPNOSTI</vt:lpstr>
      <vt:lpstr>ODHADY AUTOKORELAČNÍ POSLOUPNOSTI</vt:lpstr>
      <vt:lpstr>ODHADY AUTOKORELAČNÍ POSLOUPNOSTI</vt:lpstr>
      <vt:lpstr>ODHADY AUTOKORELAČNÍ POSLOUPNOSTI</vt:lpstr>
      <vt:lpstr>ODHADY AUTOKORELAČNÍ POSLOUPNOSTI příklad ze života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208</cp:revision>
  <dcterms:created xsi:type="dcterms:W3CDTF">2008-01-29T10:34:59Z</dcterms:created>
  <dcterms:modified xsi:type="dcterms:W3CDTF">2021-03-22T07:01:20Z</dcterms:modified>
</cp:coreProperties>
</file>