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8" r:id="rId1"/>
  </p:sldMasterIdLst>
  <p:notesMasterIdLst>
    <p:notesMasterId r:id="rId39"/>
  </p:notesMasterIdLst>
  <p:handoutMasterIdLst>
    <p:handoutMasterId r:id="rId40"/>
  </p:handoutMasterIdLst>
  <p:sldIdLst>
    <p:sldId id="634" r:id="rId2"/>
    <p:sldId id="650" r:id="rId3"/>
    <p:sldId id="635" r:id="rId4"/>
    <p:sldId id="636" r:id="rId5"/>
    <p:sldId id="637" r:id="rId6"/>
    <p:sldId id="638" r:id="rId7"/>
    <p:sldId id="639" r:id="rId8"/>
    <p:sldId id="640" r:id="rId9"/>
    <p:sldId id="641" r:id="rId10"/>
    <p:sldId id="642" r:id="rId11"/>
    <p:sldId id="643" r:id="rId12"/>
    <p:sldId id="644" r:id="rId13"/>
    <p:sldId id="645" r:id="rId14"/>
    <p:sldId id="646" r:id="rId15"/>
    <p:sldId id="647" r:id="rId16"/>
    <p:sldId id="648" r:id="rId17"/>
    <p:sldId id="649" r:id="rId18"/>
    <p:sldId id="423" r:id="rId19"/>
    <p:sldId id="419" r:id="rId20"/>
    <p:sldId id="392" r:id="rId21"/>
    <p:sldId id="393" r:id="rId22"/>
    <p:sldId id="425" r:id="rId23"/>
    <p:sldId id="394" r:id="rId24"/>
    <p:sldId id="395" r:id="rId25"/>
    <p:sldId id="396" r:id="rId26"/>
    <p:sldId id="397" r:id="rId27"/>
    <p:sldId id="398" r:id="rId28"/>
    <p:sldId id="399" r:id="rId29"/>
    <p:sldId id="400" r:id="rId30"/>
    <p:sldId id="401" r:id="rId31"/>
    <p:sldId id="426" r:id="rId32"/>
    <p:sldId id="402" r:id="rId33"/>
    <p:sldId id="403" r:id="rId34"/>
    <p:sldId id="404" r:id="rId35"/>
    <p:sldId id="405" r:id="rId36"/>
    <p:sldId id="406" r:id="rId37"/>
    <p:sldId id="427" r:id="rId38"/>
  </p:sldIdLst>
  <p:sldSz cx="9144000" cy="6858000" type="screen4x3"/>
  <p:notesSz cx="6797675" cy="99266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296EF9"/>
    <a:srgbClr val="000000"/>
    <a:srgbClr val="3F7DF9"/>
    <a:srgbClr val="E3DDD1"/>
    <a:srgbClr val="B39F81"/>
    <a:srgbClr val="BEAD94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518" autoAdjust="0"/>
    <p:restoredTop sz="94684" autoAdjust="0"/>
  </p:normalViewPr>
  <p:slideViewPr>
    <p:cSldViewPr>
      <p:cViewPr varScale="1">
        <p:scale>
          <a:sx n="102" d="100"/>
          <a:sy n="102" d="100"/>
        </p:scale>
        <p:origin x="2100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png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6.wmf"/><Relationship Id="rId1" Type="http://schemas.openxmlformats.org/officeDocument/2006/relationships/image" Target="../media/image35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530E06C3-B7F6-4E65-B77E-7168855808F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25" tIns="46062" rIns="92125" bIns="46062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BB4DEB51-9233-44D9-ACA7-679CFA5110F8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25" tIns="46062" rIns="92125" bIns="46062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2" name="Rectangle 4">
            <a:extLst>
              <a:ext uri="{FF2B5EF4-FFF2-40B4-BE49-F238E27FC236}">
                <a16:creationId xmlns:a16="http://schemas.microsoft.com/office/drawing/2014/main" id="{85D2AD0C-E0F8-4105-8B01-0FAB173F868D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48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25" tIns="46062" rIns="92125" bIns="46062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3" name="Rectangle 5">
            <a:extLst>
              <a:ext uri="{FF2B5EF4-FFF2-40B4-BE49-F238E27FC236}">
                <a16:creationId xmlns:a16="http://schemas.microsoft.com/office/drawing/2014/main" id="{9DE0844A-E0D6-4C19-BF67-08A61BDEC1B7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28163"/>
            <a:ext cx="29448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25" tIns="46062" rIns="92125" bIns="46062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fld id="{7420CB45-EA25-4B36-B15F-439605CCEC5B}" type="slidenum">
              <a:rPr lang="en-US" altLang="cs-CZ"/>
              <a:pPr/>
              <a:t>‹#›</a:t>
            </a:fld>
            <a:endParaRPr lang="en-US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8B935954-94DB-4395-BC1B-9494D1C0553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25" tIns="46062" rIns="92125" bIns="46062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noProof="1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6834DF5B-963B-41F3-BC67-9901459F19F2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25" tIns="46062" rIns="92125" bIns="46062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noProof="1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172" name="Rectangle 4">
            <a:extLst>
              <a:ext uri="{FF2B5EF4-FFF2-40B4-BE49-F238E27FC236}">
                <a16:creationId xmlns:a16="http://schemas.microsoft.com/office/drawing/2014/main" id="{047067F2-1F94-4B04-881F-4981297E3810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7" name="Rectangle 5">
            <a:extLst>
              <a:ext uri="{FF2B5EF4-FFF2-40B4-BE49-F238E27FC236}">
                <a16:creationId xmlns:a16="http://schemas.microsoft.com/office/drawing/2014/main" id="{60D00001-9A7F-433B-8CF5-5CD11FC3C36A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25" tIns="46062" rIns="92125" bIns="4606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1"/>
              <a:t>Klepnutím lze upravit styly předlohy textu.</a:t>
            </a:r>
          </a:p>
          <a:p>
            <a:pPr lvl="1"/>
            <a:r>
              <a:rPr lang="cs-CZ" noProof="1"/>
              <a:t>Druhá úroveň</a:t>
            </a:r>
          </a:p>
          <a:p>
            <a:pPr lvl="2"/>
            <a:r>
              <a:rPr lang="cs-CZ" noProof="1"/>
              <a:t>Třetí úroveň</a:t>
            </a:r>
          </a:p>
          <a:p>
            <a:pPr lvl="3"/>
            <a:r>
              <a:rPr lang="cs-CZ" noProof="1"/>
              <a:t>Čtvrtá úroveň</a:t>
            </a:r>
          </a:p>
          <a:p>
            <a:pPr lvl="4"/>
            <a:r>
              <a:rPr lang="cs-CZ" noProof="1"/>
              <a:t>Pátá úroveň</a:t>
            </a:r>
          </a:p>
        </p:txBody>
      </p:sp>
      <p:sp>
        <p:nvSpPr>
          <p:cNvPr id="44038" name="Rectangle 6">
            <a:extLst>
              <a:ext uri="{FF2B5EF4-FFF2-40B4-BE49-F238E27FC236}">
                <a16:creationId xmlns:a16="http://schemas.microsoft.com/office/drawing/2014/main" id="{759B3C82-4A3B-45A1-95CE-FC0564837E34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48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25" tIns="46062" rIns="92125" bIns="46062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noProof="1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4039" name="Rectangle 7">
            <a:extLst>
              <a:ext uri="{FF2B5EF4-FFF2-40B4-BE49-F238E27FC236}">
                <a16:creationId xmlns:a16="http://schemas.microsoft.com/office/drawing/2014/main" id="{50D0C917-8BC3-4D93-853F-C12B9623545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28163"/>
            <a:ext cx="29448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25" tIns="46062" rIns="92125" bIns="46062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noProof="1">
                <a:latin typeface="Arial" panose="020B0604020202020204" pitchFamily="34" charset="0"/>
              </a:defRPr>
            </a:lvl1pPr>
          </a:lstStyle>
          <a:p>
            <a:fld id="{7C6AC748-B0F2-49E2-B3F1-13644E0D5886}" type="slidenum">
              <a:rPr altLang="cs-CZ"/>
              <a:pPr/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>
            <a:extLst>
              <a:ext uri="{FF2B5EF4-FFF2-40B4-BE49-F238E27FC236}">
                <a16:creationId xmlns:a16="http://schemas.microsoft.com/office/drawing/2014/main" id="{82472C8F-7FE5-4B72-A182-66F6A6ED8C9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635545D-471D-4481-B8A8-E71817A19754}" type="slidenum">
              <a:rPr altLang="cs-CZ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</a:t>
            </a:fld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9219" name="Rectangle 2">
            <a:extLst>
              <a:ext uri="{FF2B5EF4-FFF2-40B4-BE49-F238E27FC236}">
                <a16:creationId xmlns:a16="http://schemas.microsoft.com/office/drawing/2014/main" id="{356DBECF-F3E4-441A-AD1A-DE4D2D5644C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>
            <a:extLst>
              <a:ext uri="{FF2B5EF4-FFF2-40B4-BE49-F238E27FC236}">
                <a16:creationId xmlns:a16="http://schemas.microsoft.com/office/drawing/2014/main" id="{60EEB5D9-A6CB-46AF-8DE4-7AD2215D6B7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>
            <a:extLst>
              <a:ext uri="{FF2B5EF4-FFF2-40B4-BE49-F238E27FC236}">
                <a16:creationId xmlns:a16="http://schemas.microsoft.com/office/drawing/2014/main" id="{D550E655-83AA-4D55-A618-2F7C0D8F0F0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28DEDFE-5231-4D2D-979D-3C573EA689DA}" type="slidenum">
              <a:rPr altLang="cs-CZ"/>
              <a:pPr>
                <a:spcBef>
                  <a:spcPct val="0"/>
                </a:spcBef>
              </a:pPr>
              <a:t>2</a:t>
            </a:fld>
            <a:endParaRPr lang="cs-CZ" altLang="cs-CZ"/>
          </a:p>
        </p:txBody>
      </p:sp>
      <p:sp>
        <p:nvSpPr>
          <p:cNvPr id="47107" name="Rectangle 2">
            <a:extLst>
              <a:ext uri="{FF2B5EF4-FFF2-40B4-BE49-F238E27FC236}">
                <a16:creationId xmlns:a16="http://schemas.microsoft.com/office/drawing/2014/main" id="{BE243559-367A-40B9-BFE9-73AB5108C36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>
            <a:extLst>
              <a:ext uri="{FF2B5EF4-FFF2-40B4-BE49-F238E27FC236}">
                <a16:creationId xmlns:a16="http://schemas.microsoft.com/office/drawing/2014/main" id="{23C410DA-0AD0-4E71-AB00-28CD0880137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9">
            <a:extLst>
              <a:ext uri="{FF2B5EF4-FFF2-40B4-BE49-F238E27FC236}">
                <a16:creationId xmlns:a16="http://schemas.microsoft.com/office/drawing/2014/main" id="{DEB45C89-C657-4C03-9F9F-FBABE7F1F4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62">
            <a:extLst>
              <a:ext uri="{FF2B5EF4-FFF2-40B4-BE49-F238E27FC236}">
                <a16:creationId xmlns:a16="http://schemas.microsoft.com/office/drawing/2014/main" id="{7F5C8375-8F3B-4D49-9DA0-2EF5BAADDA93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0" y="6237288"/>
            <a:ext cx="9144000" cy="620712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3173 w 21600"/>
              <a:gd name="T13" fmla="*/ 3173 h 21600"/>
              <a:gd name="T14" fmla="*/ 18427 w 21600"/>
              <a:gd name="T15" fmla="*/ 1842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745" y="21600"/>
                </a:lnTo>
                <a:lnTo>
                  <a:pt x="18855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EEA320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6" name="Rectangle 51">
            <a:extLst>
              <a:ext uri="{FF2B5EF4-FFF2-40B4-BE49-F238E27FC236}">
                <a16:creationId xmlns:a16="http://schemas.microsoft.com/office/drawing/2014/main" id="{AF7C6695-2AB7-485C-BA78-680DDEB645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763713"/>
            <a:ext cx="9144000" cy="223202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cs-CZ" altLang="cs-CZ"/>
          </a:p>
        </p:txBody>
      </p:sp>
      <p:pic>
        <p:nvPicPr>
          <p:cNvPr id="7" name="Picture 54" descr="logo-IBA">
            <a:extLst>
              <a:ext uri="{FF2B5EF4-FFF2-40B4-BE49-F238E27FC236}">
                <a16:creationId xmlns:a16="http://schemas.microsoft.com/office/drawing/2014/main" id="{16AD3788-F118-4546-856B-73E6BDFF56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221163"/>
            <a:ext cx="121920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AutoShape 56">
            <a:extLst>
              <a:ext uri="{FF2B5EF4-FFF2-40B4-BE49-F238E27FC236}">
                <a16:creationId xmlns:a16="http://schemas.microsoft.com/office/drawing/2014/main" id="{19EED270-AF13-4C99-B85A-D23A0C478457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6731794" y="2659857"/>
            <a:ext cx="4429125" cy="395287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43 w 21600"/>
              <a:gd name="T13" fmla="*/ 4543 h 21600"/>
              <a:gd name="T14" fmla="*/ 17057 w 21600"/>
              <a:gd name="T15" fmla="*/ 1705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86" y="21600"/>
                </a:lnTo>
                <a:lnTo>
                  <a:pt x="16114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rgbClr val="DDD4C6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9" name="AutoShape 59">
            <a:extLst>
              <a:ext uri="{FF2B5EF4-FFF2-40B4-BE49-F238E27FC236}">
                <a16:creationId xmlns:a16="http://schemas.microsoft.com/office/drawing/2014/main" id="{0DA7319F-9F7F-4807-9C5F-0116526E09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860800"/>
            <a:ext cx="8675688" cy="100013"/>
          </a:xfrm>
          <a:prstGeom prst="parallelogram">
            <a:avLst>
              <a:gd name="adj" fmla="val 199595"/>
            </a:avLst>
          </a:prstGeom>
          <a:gradFill rotWithShape="1">
            <a:gsLst>
              <a:gs pos="0">
                <a:schemeClr val="accent1">
                  <a:gamma/>
                  <a:tint val="33725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cs-CZ">
              <a:cs typeface="+mn-cs"/>
            </a:endParaRPr>
          </a:p>
        </p:txBody>
      </p:sp>
      <p:pic>
        <p:nvPicPr>
          <p:cNvPr id="10" name="Picture 67" descr="logo-MU">
            <a:extLst>
              <a:ext uri="{FF2B5EF4-FFF2-40B4-BE49-F238E27FC236}">
                <a16:creationId xmlns:a16="http://schemas.microsoft.com/office/drawing/2014/main" id="{09D6B153-C855-48EA-AEA8-FF148CBA67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813" y="500063"/>
            <a:ext cx="871537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71">
            <a:extLst>
              <a:ext uri="{FF2B5EF4-FFF2-40B4-BE49-F238E27FC236}">
                <a16:creationId xmlns:a16="http://schemas.microsoft.com/office/drawing/2014/main" id="{20AF0E11-C347-48DC-89FC-416FF69981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0250" y="6286500"/>
            <a:ext cx="48577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cs-CZ" altLang="cs-CZ">
                <a:solidFill>
                  <a:schemeClr val="bg1"/>
                </a:solidFill>
              </a:rPr>
              <a:t>© Institut biostatistiky a analýz</a:t>
            </a:r>
            <a:endParaRPr lang="en-US" altLang="cs-CZ">
              <a:solidFill>
                <a:schemeClr val="bg1"/>
              </a:solidFill>
            </a:endParaRPr>
          </a:p>
        </p:txBody>
      </p:sp>
      <p:sp>
        <p:nvSpPr>
          <p:cNvPr id="12" name="Line 75">
            <a:extLst>
              <a:ext uri="{FF2B5EF4-FFF2-40B4-BE49-F238E27FC236}">
                <a16:creationId xmlns:a16="http://schemas.microsoft.com/office/drawing/2014/main" id="{457D8427-F682-44EB-96DA-BDE6A3909C60}"/>
              </a:ext>
            </a:extLst>
          </p:cNvPr>
          <p:cNvSpPr>
            <a:spLocks noChangeShapeType="1"/>
          </p:cNvSpPr>
          <p:nvPr/>
        </p:nvSpPr>
        <p:spPr bwMode="auto">
          <a:xfrm>
            <a:off x="2000250" y="5334000"/>
            <a:ext cx="8553450" cy="0"/>
          </a:xfrm>
          <a:prstGeom prst="line">
            <a:avLst/>
          </a:prstGeom>
          <a:noFill/>
          <a:ln w="19050">
            <a:solidFill>
              <a:srgbClr val="EEA32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3" name="Line 76">
            <a:extLst>
              <a:ext uri="{FF2B5EF4-FFF2-40B4-BE49-F238E27FC236}">
                <a16:creationId xmlns:a16="http://schemas.microsoft.com/office/drawing/2014/main" id="{3A04BDB3-1D8B-4AAF-9A3B-6D44E286D98C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4188" y="5403850"/>
            <a:ext cx="8939212" cy="0"/>
          </a:xfrm>
          <a:prstGeom prst="line">
            <a:avLst/>
          </a:prstGeom>
          <a:noFill/>
          <a:ln w="19050">
            <a:solidFill>
              <a:srgbClr val="EEA32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4" name="Oval 77">
            <a:extLst>
              <a:ext uri="{FF2B5EF4-FFF2-40B4-BE49-F238E27FC236}">
                <a16:creationId xmlns:a16="http://schemas.microsoft.com/office/drawing/2014/main" id="{7EA046E4-7D20-4453-A52E-1FDAB67F0C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3225" y="5300663"/>
            <a:ext cx="206375" cy="206375"/>
          </a:xfrm>
          <a:prstGeom prst="ellipse">
            <a:avLst/>
          </a:prstGeom>
          <a:solidFill>
            <a:schemeClr val="tx2"/>
          </a:solidFill>
          <a:ln w="28575">
            <a:solidFill>
              <a:srgbClr val="EEA32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cs-CZ" altLang="cs-CZ"/>
          </a:p>
        </p:txBody>
      </p:sp>
      <p:sp>
        <p:nvSpPr>
          <p:cNvPr id="35887" name="Rectangle 47"/>
          <p:cNvSpPr>
            <a:spLocks noGrp="1" noChangeArrowheads="1"/>
          </p:cNvSpPr>
          <p:nvPr>
            <p:ph type="ctrTitle"/>
          </p:nvPr>
        </p:nvSpPr>
        <p:spPr>
          <a:xfrm>
            <a:off x="823913" y="1916114"/>
            <a:ext cx="7493000" cy="1973263"/>
          </a:xfrm>
          <a:ln>
            <a:noFill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>
            <a:lvl1pPr>
              <a:defRPr sz="3600">
                <a:solidFill>
                  <a:schemeClr val="bg1"/>
                </a:solidFill>
                <a:effectLst/>
              </a:defRPr>
            </a:lvl1pPr>
          </a:lstStyle>
          <a:p>
            <a:r>
              <a:rPr lang="cs-CZ"/>
              <a:t>Klepnutím lze upravit styl předlohy nadpisů.</a:t>
            </a:r>
            <a:endParaRPr lang="en-US" dirty="0"/>
          </a:p>
        </p:txBody>
      </p:sp>
      <p:sp>
        <p:nvSpPr>
          <p:cNvPr id="35888" name="Rectangle 48"/>
          <p:cNvSpPr>
            <a:spLocks noGrp="1" noChangeArrowheads="1"/>
          </p:cNvSpPr>
          <p:nvPr>
            <p:ph type="subTitle" idx="1"/>
          </p:nvPr>
        </p:nvSpPr>
        <p:spPr>
          <a:xfrm>
            <a:off x="2074865" y="4292602"/>
            <a:ext cx="4994275" cy="1008063"/>
          </a:xfrm>
        </p:spPr>
        <p:txBody>
          <a:bodyPr anchor="ctr"/>
          <a:lstStyle>
            <a:lvl1pPr marL="0" indent="0" algn="ctr">
              <a:buFont typeface="Wingdings" pitchFamily="2" charset="2"/>
              <a:buNone/>
              <a:defRPr sz="2000" b="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cs-CZ"/>
              <a:t>Klepnutím lze upravit styl předlohy podnadpisů.</a:t>
            </a:r>
            <a:endParaRPr lang="en-US"/>
          </a:p>
        </p:txBody>
      </p:sp>
      <p:sp>
        <p:nvSpPr>
          <p:cNvPr id="15" name="Rectangle 44">
            <a:extLst>
              <a:ext uri="{FF2B5EF4-FFF2-40B4-BE49-F238E27FC236}">
                <a16:creationId xmlns:a16="http://schemas.microsoft.com/office/drawing/2014/main" id="{95E53910-546B-4593-B556-9992A9E87B3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142875" y="6286500"/>
            <a:ext cx="1619250" cy="45561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Rectangle 46">
            <a:extLst>
              <a:ext uri="{FF2B5EF4-FFF2-40B4-BE49-F238E27FC236}">
                <a16:creationId xmlns:a16="http://schemas.microsoft.com/office/drawing/2014/main" id="{CB640ACB-92A0-4FD1-90B2-8B630EBB0A11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xfrm>
            <a:off x="7072313" y="6286500"/>
            <a:ext cx="1919287" cy="428625"/>
          </a:xfrm>
        </p:spPr>
        <p:txBody>
          <a:bodyPr/>
          <a:lstStyle>
            <a:lvl1pPr>
              <a:defRPr sz="1400" b="0"/>
            </a:lvl1pPr>
          </a:lstStyle>
          <a:p>
            <a:fld id="{518D6018-8FC6-409E-A8A6-042F9CF450D0}" type="slidenum">
              <a:rPr lang="en-US" altLang="cs-CZ"/>
              <a:pPr/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23184942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28800" y="381000"/>
            <a:ext cx="6934200" cy="1143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381000" y="2057400"/>
            <a:ext cx="4114800" cy="3963988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48200" y="2057400"/>
            <a:ext cx="4114800" cy="19050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4114800" cy="1906588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datum 5">
            <a:extLst>
              <a:ext uri="{FF2B5EF4-FFF2-40B4-BE49-F238E27FC236}">
                <a16:creationId xmlns:a16="http://schemas.microsoft.com/office/drawing/2014/main" id="{43A04EFD-E963-4A16-85BE-2C06C232759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95288" y="6092825"/>
            <a:ext cx="1296987" cy="287338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13D4915-2571-4C73-98D3-031862BE037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596188" y="6092825"/>
            <a:ext cx="1166812" cy="288925"/>
          </a:xfrm>
        </p:spPr>
        <p:txBody>
          <a:bodyPr/>
          <a:lstStyle>
            <a:lvl1pPr>
              <a:defRPr/>
            </a:lvl1pPr>
          </a:lstStyle>
          <a:p>
            <a:fld id="{415A6643-CDF5-43C8-B495-786AC7886223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6D556681-0A54-4167-B203-90497E1A162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0" y="6381750"/>
            <a:ext cx="9144000" cy="32385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cs-CZ"/>
              <a:t>ÚSTAV BIOMEDICÍNSKÉHO INŽENÝRSTVÍ • ČESKÉ VYSOKÉ UČENÍ TECHNICKÉ V PRAZE</a:t>
            </a:r>
          </a:p>
        </p:txBody>
      </p:sp>
    </p:spTree>
    <p:extLst>
      <p:ext uri="{BB962C8B-B14F-4D97-AF65-F5344CB8AC3E}">
        <p14:creationId xmlns:p14="http://schemas.microsoft.com/office/powerpoint/2010/main" val="26058139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28800" y="381000"/>
            <a:ext cx="6934200" cy="1143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381000" y="2057400"/>
            <a:ext cx="4114800" cy="3963988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2057400"/>
            <a:ext cx="4114800" cy="3963988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34EE138-0D21-48D4-8DDA-CD762FE3DF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95288" y="6092825"/>
            <a:ext cx="1296987" cy="287338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F6840D3-7096-44C0-B43B-E791F94719F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596188" y="6092825"/>
            <a:ext cx="1166812" cy="288925"/>
          </a:xfrm>
        </p:spPr>
        <p:txBody>
          <a:bodyPr/>
          <a:lstStyle>
            <a:lvl1pPr>
              <a:defRPr/>
            </a:lvl1pPr>
          </a:lstStyle>
          <a:p>
            <a:fld id="{83F09AA8-CCD2-4E63-B156-EA260498C1D1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7" name="Zástupný symbol pro zápatí 6">
            <a:extLst>
              <a:ext uri="{FF2B5EF4-FFF2-40B4-BE49-F238E27FC236}">
                <a16:creationId xmlns:a16="http://schemas.microsoft.com/office/drawing/2014/main" id="{85382247-B915-45A0-8400-46A6F56C9F3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0" y="6381750"/>
            <a:ext cx="9144000" cy="32385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cs-CZ"/>
              <a:t>ÚSTAV BIOMEDICÍNSKÉHO INŽENÝRSTVÍ • ČESKÉ VYSOKÉ UČENÍ TECHNICKÉ V PRAZE</a:t>
            </a:r>
          </a:p>
        </p:txBody>
      </p:sp>
    </p:spTree>
    <p:extLst>
      <p:ext uri="{BB962C8B-B14F-4D97-AF65-F5344CB8AC3E}">
        <p14:creationId xmlns:p14="http://schemas.microsoft.com/office/powerpoint/2010/main" val="15293998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>
            <a:lvl1pPr>
              <a:defRPr cap="all" normalizeH="0" baseline="0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defRPr>
            </a:lvl1pPr>
          </a:lstStyle>
          <a:p>
            <a:r>
              <a:rPr lang="cs-CZ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0034" y="1214422"/>
            <a:ext cx="8536018" cy="5167329"/>
          </a:xfrm>
        </p:spPr>
        <p:txBody>
          <a:bodyPr/>
          <a:lstStyle>
            <a:lvl1pPr>
              <a:defRPr b="0" i="0" baseline="0"/>
            </a:lvl1pPr>
            <a:lvl2pPr>
              <a:defRPr b="0" i="0" baseline="0"/>
            </a:lvl2pPr>
            <a:lvl3pPr>
              <a:defRPr b="0" i="0" baseline="0"/>
            </a:lvl3pPr>
            <a:lvl4pPr>
              <a:defRPr b="0" i="0" baseline="0"/>
            </a:lvl4pPr>
            <a:lvl5pPr>
              <a:defRPr b="0" i="0" baseline="0"/>
            </a:lvl5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Rectangle 49">
            <a:extLst>
              <a:ext uri="{FF2B5EF4-FFF2-40B4-BE49-F238E27FC236}">
                <a16:creationId xmlns:a16="http://schemas.microsoft.com/office/drawing/2014/main" id="{BA4CBCB6-DD5E-44AA-B04E-489E1FE4591E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105B21-EB24-4DB6-9B83-4FE021D3FFFF}" type="slidenum">
              <a:rPr lang="en-US" altLang="cs-CZ"/>
              <a:pPr/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2640933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>
            <a:lvl1pPr>
              <a:defRPr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cs-CZ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00033" y="1285860"/>
            <a:ext cx="4133879" cy="5095891"/>
          </a:xfrm>
        </p:spPr>
        <p:txBody>
          <a:bodyPr/>
          <a:lstStyle>
            <a:lvl1pPr>
              <a:defRPr sz="2800" b="0" i="0" baseline="0"/>
            </a:lvl1pPr>
            <a:lvl2pPr>
              <a:defRPr sz="2400" b="0" i="0" baseline="0"/>
            </a:lvl2pPr>
            <a:lvl3pPr>
              <a:defRPr sz="2000" b="0" i="0" baseline="0"/>
            </a:lvl3pPr>
            <a:lvl4pPr>
              <a:defRPr sz="1800" b="0" i="0" baseline="0"/>
            </a:lvl4pPr>
            <a:lvl5pPr>
              <a:defRPr sz="1800" b="0" i="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786315" y="1285860"/>
            <a:ext cx="4214841" cy="5095891"/>
          </a:xfrm>
        </p:spPr>
        <p:txBody>
          <a:bodyPr/>
          <a:lstStyle>
            <a:lvl1pPr>
              <a:defRPr sz="2800" b="0" i="0" baseline="0"/>
            </a:lvl1pPr>
            <a:lvl2pPr>
              <a:defRPr sz="2400" b="0" i="0" baseline="0"/>
            </a:lvl2pPr>
            <a:lvl3pPr>
              <a:defRPr sz="2000" b="0" i="0" baseline="0"/>
            </a:lvl3pPr>
            <a:lvl4pPr>
              <a:defRPr sz="1800" b="0" i="0" baseline="0"/>
            </a:lvl4pPr>
            <a:lvl5pPr>
              <a:defRPr sz="1800" b="0" i="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Rectangle 49">
            <a:extLst>
              <a:ext uri="{FF2B5EF4-FFF2-40B4-BE49-F238E27FC236}">
                <a16:creationId xmlns:a16="http://schemas.microsoft.com/office/drawing/2014/main" id="{B4930B55-B8A0-468A-AF25-B45C75C2081A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F9AE67-F64D-496B-ACAF-FABB3548817D}" type="slidenum">
              <a:rPr lang="en-US" altLang="cs-CZ"/>
              <a:pPr/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13820034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cs-CZ" dirty="0"/>
          </a:p>
        </p:txBody>
      </p:sp>
      <p:sp>
        <p:nvSpPr>
          <p:cNvPr id="3" name="Rectangle 49">
            <a:extLst>
              <a:ext uri="{FF2B5EF4-FFF2-40B4-BE49-F238E27FC236}">
                <a16:creationId xmlns:a16="http://schemas.microsoft.com/office/drawing/2014/main" id="{D45D6C20-0C52-46F1-8597-6D6BF1C6E8B1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75A4B1-988A-4C98-B112-EED29EC0968C}" type="slidenum">
              <a:rPr lang="en-US" altLang="cs-CZ"/>
              <a:pPr/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34883660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9">
            <a:extLst>
              <a:ext uri="{FF2B5EF4-FFF2-40B4-BE49-F238E27FC236}">
                <a16:creationId xmlns:a16="http://schemas.microsoft.com/office/drawing/2014/main" id="{AFF52C07-D328-4E4E-8FBE-93D3593CDAFB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1965D44-6464-4498-B47E-F310702ABEE1}" type="slidenum">
              <a:rPr lang="en-US" altLang="cs-CZ"/>
              <a:pPr/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4657363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8596" y="1"/>
            <a:ext cx="8572560" cy="64291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1000108"/>
            <a:ext cx="5111750" cy="512605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49">
            <a:extLst>
              <a:ext uri="{FF2B5EF4-FFF2-40B4-BE49-F238E27FC236}">
                <a16:creationId xmlns:a16="http://schemas.microsoft.com/office/drawing/2014/main" id="{14109000-6C0E-4F37-97AD-D1E4284F0E5C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A79958-3609-48B1-95BD-A4272E7FFA79}" type="slidenum">
              <a:rPr lang="en-US" altLang="cs-CZ"/>
              <a:pPr/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40377767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/>
              <a:t>Klepnutím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49">
            <a:extLst>
              <a:ext uri="{FF2B5EF4-FFF2-40B4-BE49-F238E27FC236}">
                <a16:creationId xmlns:a16="http://schemas.microsoft.com/office/drawing/2014/main" id="{A041311B-FB87-4187-9A88-CD9582C04445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622861-40DA-4B63-8007-8492A8904A9C}" type="slidenum">
              <a:rPr lang="en-US" altLang="cs-CZ"/>
              <a:pPr/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9928557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9">
            <a:extLst>
              <a:ext uri="{FF2B5EF4-FFF2-40B4-BE49-F238E27FC236}">
                <a16:creationId xmlns:a16="http://schemas.microsoft.com/office/drawing/2014/main" id="{4796AD7C-80D0-400B-9CBC-B4C65A9B7428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9E130D-50BE-4859-B67A-BFB1C73538D2}" type="slidenum">
              <a:rPr lang="en-US" altLang="cs-CZ"/>
              <a:pPr/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639099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904038" y="61914"/>
            <a:ext cx="2171700" cy="6319837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385765" y="61914"/>
            <a:ext cx="6365875" cy="6319837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9">
            <a:extLst>
              <a:ext uri="{FF2B5EF4-FFF2-40B4-BE49-F238E27FC236}">
                <a16:creationId xmlns:a16="http://schemas.microsoft.com/office/drawing/2014/main" id="{FFA85301-42B4-4FA1-A1EB-2F3280F324C2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154DA2-A913-4655-9635-7BDD3E8BCD9A}" type="slidenum">
              <a:rPr lang="en-US" altLang="cs-CZ"/>
              <a:pPr/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17246760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8" descr="levy-panel-IBA-se-zavojem">
            <a:extLst>
              <a:ext uri="{FF2B5EF4-FFF2-40B4-BE49-F238E27FC236}">
                <a16:creationId xmlns:a16="http://schemas.microsoft.com/office/drawing/2014/main" id="{C07FC998-252C-47BC-AD9C-2DF60BDE85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32"/>
          <a:stretch>
            <a:fillRect/>
          </a:stretch>
        </p:blipFill>
        <p:spPr bwMode="auto">
          <a:xfrm>
            <a:off x="0" y="0"/>
            <a:ext cx="16922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27" name="Group 63">
            <a:extLst>
              <a:ext uri="{FF2B5EF4-FFF2-40B4-BE49-F238E27FC236}">
                <a16:creationId xmlns:a16="http://schemas.microsoft.com/office/drawing/2014/main" id="{14BC4D5F-C671-45A0-83C7-3AA55013675A}"/>
              </a:ext>
            </a:extLst>
          </p:cNvPr>
          <p:cNvGrpSpPr>
            <a:grpSpLocks/>
          </p:cNvGrpSpPr>
          <p:nvPr/>
        </p:nvGrpSpPr>
        <p:grpSpPr bwMode="auto">
          <a:xfrm>
            <a:off x="827088" y="6638925"/>
            <a:ext cx="7537450" cy="219075"/>
            <a:chOff x="1338" y="4156"/>
            <a:chExt cx="4067" cy="164"/>
          </a:xfrm>
        </p:grpSpPr>
        <p:sp>
          <p:nvSpPr>
            <p:cNvPr id="1039" name="Freeform 61">
              <a:extLst>
                <a:ext uri="{FF2B5EF4-FFF2-40B4-BE49-F238E27FC236}">
                  <a16:creationId xmlns:a16="http://schemas.microsoft.com/office/drawing/2014/main" id="{8DA88D86-EE80-4B55-9DDA-EBC85E2F05F1}"/>
                </a:ext>
              </a:extLst>
            </p:cNvPr>
            <p:cNvSpPr>
              <a:spLocks/>
            </p:cNvSpPr>
            <p:nvPr/>
          </p:nvSpPr>
          <p:spPr bwMode="auto">
            <a:xfrm flipH="1" flipV="1">
              <a:off x="1338" y="4156"/>
              <a:ext cx="3175" cy="164"/>
            </a:xfrm>
            <a:custGeom>
              <a:avLst/>
              <a:gdLst>
                <a:gd name="T0" fmla="*/ 3 w 7562"/>
                <a:gd name="T1" fmla="*/ 0 h 1440"/>
                <a:gd name="T2" fmla="*/ 3 w 7562"/>
                <a:gd name="T3" fmla="*/ 0 h 1440"/>
                <a:gd name="T4" fmla="*/ 0 w 7562"/>
                <a:gd name="T5" fmla="*/ 0 h 1440"/>
                <a:gd name="T6" fmla="*/ 0 w 7562"/>
                <a:gd name="T7" fmla="*/ 0 h 1440"/>
                <a:gd name="T8" fmla="*/ 0 w 7562"/>
                <a:gd name="T9" fmla="*/ 0 h 1440"/>
                <a:gd name="T10" fmla="*/ 0 w 7562"/>
                <a:gd name="T11" fmla="*/ 0 h 1440"/>
                <a:gd name="T12" fmla="*/ 0 w 7562"/>
                <a:gd name="T13" fmla="*/ 0 h 1440"/>
                <a:gd name="T14" fmla="*/ 0 w 7562"/>
                <a:gd name="T15" fmla="*/ 0 h 1440"/>
                <a:gd name="T16" fmla="*/ 0 w 7562"/>
                <a:gd name="T17" fmla="*/ 0 h 1440"/>
                <a:gd name="T18" fmla="*/ 0 w 7562"/>
                <a:gd name="T19" fmla="*/ 0 h 1440"/>
                <a:gd name="T20" fmla="*/ 0 w 7562"/>
                <a:gd name="T21" fmla="*/ 0 h 1440"/>
                <a:gd name="T22" fmla="*/ 0 w 7562"/>
                <a:gd name="T23" fmla="*/ 0 h 1440"/>
                <a:gd name="T24" fmla="*/ 0 w 7562"/>
                <a:gd name="T25" fmla="*/ 0 h 1440"/>
                <a:gd name="T26" fmla="*/ 0 w 7562"/>
                <a:gd name="T27" fmla="*/ 0 h 1440"/>
                <a:gd name="T28" fmla="*/ 0 w 7562"/>
                <a:gd name="T29" fmla="*/ 0 h 1440"/>
                <a:gd name="T30" fmla="*/ 0 w 7562"/>
                <a:gd name="T31" fmla="*/ 0 h 1440"/>
                <a:gd name="T32" fmla="*/ 0 w 7562"/>
                <a:gd name="T33" fmla="*/ 0 h 1440"/>
                <a:gd name="T34" fmla="*/ 0 w 7562"/>
                <a:gd name="T35" fmla="*/ 0 h 1440"/>
                <a:gd name="T36" fmla="*/ 0 w 7562"/>
                <a:gd name="T37" fmla="*/ 0 h 1440"/>
                <a:gd name="T38" fmla="*/ 0 w 7562"/>
                <a:gd name="T39" fmla="*/ 0 h 1440"/>
                <a:gd name="T40" fmla="*/ 3 w 7562"/>
                <a:gd name="T41" fmla="*/ 0 h 1440"/>
                <a:gd name="T42" fmla="*/ 3 w 7562"/>
                <a:gd name="T43" fmla="*/ 0 h 144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7562" h="1440">
                  <a:moveTo>
                    <a:pt x="7562" y="1440"/>
                  </a:moveTo>
                  <a:lnTo>
                    <a:pt x="7562" y="1440"/>
                  </a:lnTo>
                  <a:lnTo>
                    <a:pt x="562" y="1440"/>
                  </a:lnTo>
                  <a:lnTo>
                    <a:pt x="411" y="1432"/>
                  </a:lnTo>
                  <a:lnTo>
                    <a:pt x="348" y="1423"/>
                  </a:lnTo>
                  <a:lnTo>
                    <a:pt x="295" y="1407"/>
                  </a:lnTo>
                  <a:lnTo>
                    <a:pt x="241" y="1390"/>
                  </a:lnTo>
                  <a:lnTo>
                    <a:pt x="196" y="1365"/>
                  </a:lnTo>
                  <a:lnTo>
                    <a:pt x="152" y="1332"/>
                  </a:lnTo>
                  <a:lnTo>
                    <a:pt x="116" y="1298"/>
                  </a:lnTo>
                  <a:lnTo>
                    <a:pt x="79" y="1253"/>
                  </a:lnTo>
                  <a:lnTo>
                    <a:pt x="52" y="1205"/>
                  </a:lnTo>
                  <a:lnTo>
                    <a:pt x="25" y="1151"/>
                  </a:lnTo>
                  <a:lnTo>
                    <a:pt x="7" y="1055"/>
                  </a:lnTo>
                  <a:lnTo>
                    <a:pt x="0" y="966"/>
                  </a:lnTo>
                  <a:lnTo>
                    <a:pt x="0" y="807"/>
                  </a:lnTo>
                  <a:lnTo>
                    <a:pt x="0" y="0"/>
                  </a:lnTo>
                  <a:lnTo>
                    <a:pt x="7553" y="0"/>
                  </a:lnTo>
                  <a:lnTo>
                    <a:pt x="7562" y="1440"/>
                  </a:lnTo>
                  <a:close/>
                </a:path>
              </a:pathLst>
            </a:custGeom>
            <a:solidFill>
              <a:srgbClr val="EEA3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040" name="Freeform 62">
              <a:extLst>
                <a:ext uri="{FF2B5EF4-FFF2-40B4-BE49-F238E27FC236}">
                  <a16:creationId xmlns:a16="http://schemas.microsoft.com/office/drawing/2014/main" id="{22B724B4-F747-404C-B559-D95F0990A892}"/>
                </a:ext>
              </a:extLst>
            </p:cNvPr>
            <p:cNvSpPr>
              <a:spLocks/>
            </p:cNvSpPr>
            <p:nvPr/>
          </p:nvSpPr>
          <p:spPr bwMode="auto">
            <a:xfrm flipH="1" flipV="1">
              <a:off x="4332" y="4156"/>
              <a:ext cx="1073" cy="164"/>
            </a:xfrm>
            <a:custGeom>
              <a:avLst/>
              <a:gdLst>
                <a:gd name="T0" fmla="*/ 0 w 7562"/>
                <a:gd name="T1" fmla="*/ 0 h 1440"/>
                <a:gd name="T2" fmla="*/ 0 w 7562"/>
                <a:gd name="T3" fmla="*/ 0 h 1440"/>
                <a:gd name="T4" fmla="*/ 0 w 7562"/>
                <a:gd name="T5" fmla="*/ 0 h 1440"/>
                <a:gd name="T6" fmla="*/ 0 w 7562"/>
                <a:gd name="T7" fmla="*/ 0 h 1440"/>
                <a:gd name="T8" fmla="*/ 0 w 7562"/>
                <a:gd name="T9" fmla="*/ 0 h 1440"/>
                <a:gd name="T10" fmla="*/ 0 w 7562"/>
                <a:gd name="T11" fmla="*/ 0 h 1440"/>
                <a:gd name="T12" fmla="*/ 0 w 7562"/>
                <a:gd name="T13" fmla="*/ 0 h 1440"/>
                <a:gd name="T14" fmla="*/ 0 w 7562"/>
                <a:gd name="T15" fmla="*/ 0 h 1440"/>
                <a:gd name="T16" fmla="*/ 0 w 7562"/>
                <a:gd name="T17" fmla="*/ 0 h 1440"/>
                <a:gd name="T18" fmla="*/ 0 w 7562"/>
                <a:gd name="T19" fmla="*/ 0 h 1440"/>
                <a:gd name="T20" fmla="*/ 0 w 7562"/>
                <a:gd name="T21" fmla="*/ 0 h 1440"/>
                <a:gd name="T22" fmla="*/ 0 w 7562"/>
                <a:gd name="T23" fmla="*/ 0 h 1440"/>
                <a:gd name="T24" fmla="*/ 0 w 7562"/>
                <a:gd name="T25" fmla="*/ 0 h 1440"/>
                <a:gd name="T26" fmla="*/ 0 w 7562"/>
                <a:gd name="T27" fmla="*/ 0 h 1440"/>
                <a:gd name="T28" fmla="*/ 0 w 7562"/>
                <a:gd name="T29" fmla="*/ 0 h 1440"/>
                <a:gd name="T30" fmla="*/ 0 w 7562"/>
                <a:gd name="T31" fmla="*/ 0 h 1440"/>
                <a:gd name="T32" fmla="*/ 0 w 7562"/>
                <a:gd name="T33" fmla="*/ 0 h 1440"/>
                <a:gd name="T34" fmla="*/ 0 w 7562"/>
                <a:gd name="T35" fmla="*/ 0 h 1440"/>
                <a:gd name="T36" fmla="*/ 0 w 7562"/>
                <a:gd name="T37" fmla="*/ 0 h 1440"/>
                <a:gd name="T38" fmla="*/ 0 w 7562"/>
                <a:gd name="T39" fmla="*/ 0 h 1440"/>
                <a:gd name="T40" fmla="*/ 0 w 7562"/>
                <a:gd name="T41" fmla="*/ 0 h 1440"/>
                <a:gd name="T42" fmla="*/ 0 w 7562"/>
                <a:gd name="T43" fmla="*/ 0 h 144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7562" h="1440">
                  <a:moveTo>
                    <a:pt x="7562" y="1440"/>
                  </a:moveTo>
                  <a:lnTo>
                    <a:pt x="7562" y="1440"/>
                  </a:lnTo>
                  <a:lnTo>
                    <a:pt x="562" y="1440"/>
                  </a:lnTo>
                  <a:lnTo>
                    <a:pt x="411" y="1432"/>
                  </a:lnTo>
                  <a:lnTo>
                    <a:pt x="348" y="1423"/>
                  </a:lnTo>
                  <a:lnTo>
                    <a:pt x="295" y="1407"/>
                  </a:lnTo>
                  <a:lnTo>
                    <a:pt x="241" y="1390"/>
                  </a:lnTo>
                  <a:lnTo>
                    <a:pt x="196" y="1365"/>
                  </a:lnTo>
                  <a:lnTo>
                    <a:pt x="152" y="1332"/>
                  </a:lnTo>
                  <a:lnTo>
                    <a:pt x="116" y="1298"/>
                  </a:lnTo>
                  <a:lnTo>
                    <a:pt x="79" y="1253"/>
                  </a:lnTo>
                  <a:lnTo>
                    <a:pt x="52" y="1205"/>
                  </a:lnTo>
                  <a:lnTo>
                    <a:pt x="25" y="1151"/>
                  </a:lnTo>
                  <a:lnTo>
                    <a:pt x="7" y="1055"/>
                  </a:lnTo>
                  <a:lnTo>
                    <a:pt x="0" y="966"/>
                  </a:lnTo>
                  <a:lnTo>
                    <a:pt x="0" y="807"/>
                  </a:lnTo>
                  <a:lnTo>
                    <a:pt x="0" y="0"/>
                  </a:lnTo>
                  <a:lnTo>
                    <a:pt x="7553" y="0"/>
                  </a:lnTo>
                  <a:lnTo>
                    <a:pt x="7562" y="1440"/>
                  </a:lnTo>
                  <a:close/>
                </a:path>
              </a:pathLst>
            </a:custGeom>
            <a:solidFill>
              <a:srgbClr val="EEA3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</p:grpSp>
      <p:sp>
        <p:nvSpPr>
          <p:cNvPr id="34865" name="Rectangle 49">
            <a:extLst>
              <a:ext uri="{FF2B5EF4-FFF2-40B4-BE49-F238E27FC236}">
                <a16:creationId xmlns:a16="http://schemas.microsoft.com/office/drawing/2014/main" id="{92ECA38B-A3B0-482D-A064-1ABE08821BA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599238"/>
            <a:ext cx="501650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1"/>
            </a:lvl1pPr>
          </a:lstStyle>
          <a:p>
            <a:fld id="{3678A342-D136-42CC-A49F-4A63894AF15A}" type="slidenum">
              <a:rPr lang="en-US" altLang="cs-CZ"/>
              <a:pPr/>
              <a:t>‹#›</a:t>
            </a:fld>
            <a:endParaRPr lang="en-US" altLang="cs-CZ"/>
          </a:p>
        </p:txBody>
      </p:sp>
      <p:pic>
        <p:nvPicPr>
          <p:cNvPr id="1029" name="Picture 52" descr="logo-IBA-transparent">
            <a:extLst>
              <a:ext uri="{FF2B5EF4-FFF2-40B4-BE49-F238E27FC236}">
                <a16:creationId xmlns:a16="http://schemas.microsoft.com/office/drawing/2014/main" id="{0241C50F-225C-4FD9-A291-A74714BFE7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6300" y="6602413"/>
            <a:ext cx="252413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Rectangle 46">
            <a:extLst>
              <a:ext uri="{FF2B5EF4-FFF2-40B4-BE49-F238E27FC236}">
                <a16:creationId xmlns:a16="http://schemas.microsoft.com/office/drawing/2014/main" id="{C7963E69-1F31-4AF5-85C8-F09EB6F8808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00063" y="1214438"/>
            <a:ext cx="8501062" cy="516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34861" name="Rectangle 45">
            <a:extLst>
              <a:ext uri="{FF2B5EF4-FFF2-40B4-BE49-F238E27FC236}">
                <a16:creationId xmlns:a16="http://schemas.microsoft.com/office/drawing/2014/main" id="{9C4A57EB-4123-46FF-A7E7-75A1797DDA4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06413" y="61913"/>
            <a:ext cx="8494712" cy="93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err="1"/>
              <a:t>Klepnutím</a:t>
            </a:r>
            <a:r>
              <a:rPr lang="en-US" dirty="0"/>
              <a:t> </a:t>
            </a:r>
            <a:r>
              <a:rPr lang="en-US" dirty="0" err="1"/>
              <a:t>lze</a:t>
            </a:r>
            <a:r>
              <a:rPr lang="en-US" dirty="0"/>
              <a:t> </a:t>
            </a:r>
            <a:r>
              <a:rPr lang="en-US" dirty="0" err="1"/>
              <a:t>upravit</a:t>
            </a:r>
            <a:r>
              <a:rPr lang="en-US" dirty="0"/>
              <a:t> </a:t>
            </a:r>
            <a:r>
              <a:rPr lang="en-US" dirty="0" err="1"/>
              <a:t>styl</a:t>
            </a:r>
            <a:r>
              <a:rPr lang="en-US" dirty="0"/>
              <a:t> </a:t>
            </a:r>
            <a:r>
              <a:rPr lang="en-US" dirty="0" err="1"/>
              <a:t>předlohy</a:t>
            </a:r>
            <a:r>
              <a:rPr lang="en-US" dirty="0"/>
              <a:t> </a:t>
            </a:r>
            <a:r>
              <a:rPr lang="en-US" dirty="0" err="1"/>
              <a:t>nadpisů</a:t>
            </a:r>
            <a:endParaRPr lang="en-US" dirty="0"/>
          </a:p>
        </p:txBody>
      </p:sp>
      <p:sp>
        <p:nvSpPr>
          <p:cNvPr id="1032" name="Line 60">
            <a:extLst>
              <a:ext uri="{FF2B5EF4-FFF2-40B4-BE49-F238E27FC236}">
                <a16:creationId xmlns:a16="http://schemas.microsoft.com/office/drawing/2014/main" id="{AEE8C808-5829-4918-8BB0-C3396D48B8A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28625" y="357188"/>
            <a:ext cx="0" cy="692150"/>
          </a:xfrm>
          <a:prstGeom prst="line">
            <a:avLst/>
          </a:prstGeom>
          <a:noFill/>
          <a:ln w="19050">
            <a:solidFill>
              <a:srgbClr val="EEA32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33" name="Line 55">
            <a:extLst>
              <a:ext uri="{FF2B5EF4-FFF2-40B4-BE49-F238E27FC236}">
                <a16:creationId xmlns:a16="http://schemas.microsoft.com/office/drawing/2014/main" id="{5CA7805D-8EE4-475F-81D1-56DF1F6AE8D6}"/>
              </a:ext>
            </a:extLst>
          </p:cNvPr>
          <p:cNvSpPr>
            <a:spLocks noChangeShapeType="1"/>
          </p:cNvSpPr>
          <p:nvPr/>
        </p:nvSpPr>
        <p:spPr bwMode="auto">
          <a:xfrm>
            <a:off x="428625" y="1071563"/>
            <a:ext cx="8553450" cy="0"/>
          </a:xfrm>
          <a:prstGeom prst="line">
            <a:avLst/>
          </a:prstGeom>
          <a:noFill/>
          <a:ln w="19050">
            <a:solidFill>
              <a:srgbClr val="EEA32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grpSp>
        <p:nvGrpSpPr>
          <p:cNvPr id="1034" name="Group 69">
            <a:extLst>
              <a:ext uri="{FF2B5EF4-FFF2-40B4-BE49-F238E27FC236}">
                <a16:creationId xmlns:a16="http://schemas.microsoft.com/office/drawing/2014/main" id="{849A55BB-89B2-470C-8377-307CECA9B22F}"/>
              </a:ext>
            </a:extLst>
          </p:cNvPr>
          <p:cNvGrpSpPr>
            <a:grpSpLocks/>
          </p:cNvGrpSpPr>
          <p:nvPr/>
        </p:nvGrpSpPr>
        <p:grpSpPr bwMode="auto">
          <a:xfrm>
            <a:off x="123825" y="1071563"/>
            <a:ext cx="9020175" cy="206375"/>
            <a:chOff x="78" y="506"/>
            <a:chExt cx="5682" cy="130"/>
          </a:xfrm>
        </p:grpSpPr>
        <p:sp>
          <p:nvSpPr>
            <p:cNvPr id="1037" name="Line 65">
              <a:extLst>
                <a:ext uri="{FF2B5EF4-FFF2-40B4-BE49-F238E27FC236}">
                  <a16:creationId xmlns:a16="http://schemas.microsoft.com/office/drawing/2014/main" id="{68B2987C-99B3-4EB9-8EB9-D9D68E792AC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9" y="571"/>
              <a:ext cx="5631" cy="0"/>
            </a:xfrm>
            <a:prstGeom prst="line">
              <a:avLst/>
            </a:prstGeom>
            <a:noFill/>
            <a:ln w="19050">
              <a:solidFill>
                <a:srgbClr val="EEA32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38" name="Oval 66">
              <a:extLst>
                <a:ext uri="{FF2B5EF4-FFF2-40B4-BE49-F238E27FC236}">
                  <a16:creationId xmlns:a16="http://schemas.microsoft.com/office/drawing/2014/main" id="{85DF9C83-56CE-4D9E-8C9D-5DD53528D0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" y="506"/>
              <a:ext cx="130" cy="130"/>
            </a:xfrm>
            <a:prstGeom prst="ellipse">
              <a:avLst/>
            </a:prstGeom>
            <a:solidFill>
              <a:schemeClr val="tx2"/>
            </a:solidFill>
            <a:ln w="28575">
              <a:solidFill>
                <a:srgbClr val="EEA32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cs-CZ" altLang="cs-CZ"/>
            </a:p>
          </p:txBody>
        </p:sp>
      </p:grpSp>
      <p:pic>
        <p:nvPicPr>
          <p:cNvPr id="1035" name="Picture 67" descr="logo-MU">
            <a:extLst>
              <a:ext uri="{FF2B5EF4-FFF2-40B4-BE49-F238E27FC236}">
                <a16:creationId xmlns:a16="http://schemas.microsoft.com/office/drawing/2014/main" id="{7E012603-2B6A-4577-A938-97BAAE49A0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8400" y="6588125"/>
            <a:ext cx="263525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6" name="Text Box 70">
            <a:extLst>
              <a:ext uri="{FF2B5EF4-FFF2-40B4-BE49-F238E27FC236}">
                <a16:creationId xmlns:a16="http://schemas.microsoft.com/office/drawing/2014/main" id="{A63ED202-7616-45A9-BED7-9DE72252ED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5600" y="6670675"/>
            <a:ext cx="2852738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r>
              <a:rPr lang="cs-CZ" altLang="cs-CZ" sz="1000">
                <a:solidFill>
                  <a:schemeClr val="bg1"/>
                </a:solidFill>
              </a:rPr>
              <a:t>© Institut biostatistiky a analýz</a:t>
            </a:r>
            <a:endParaRPr lang="en-US" altLang="cs-CZ" sz="100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95" r:id="rId1"/>
    <p:sldLayoutId id="2147484387" r:id="rId2"/>
    <p:sldLayoutId id="2147484388" r:id="rId3"/>
    <p:sldLayoutId id="2147484389" r:id="rId4"/>
    <p:sldLayoutId id="2147484390" r:id="rId5"/>
    <p:sldLayoutId id="2147484391" r:id="rId6"/>
    <p:sldLayoutId id="2147484392" r:id="rId7"/>
    <p:sldLayoutId id="2147484393" r:id="rId8"/>
    <p:sldLayoutId id="2147484394" r:id="rId9"/>
    <p:sldLayoutId id="2147484396" r:id="rId10"/>
    <p:sldLayoutId id="2147484397" r:id="rId11"/>
  </p:sldLayoutIdLst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534633"/>
          </a:solidFill>
          <a:effectLst>
            <a:outerShdw blurRad="38100" dist="38100" dir="2700000" algn="tl">
              <a:srgbClr val="C0C0C0"/>
            </a:outerShdw>
          </a:effectLst>
          <a:latin typeface="Arial Rounded MT Bold" pitchFamily="34" charset="0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534633"/>
          </a:solidFill>
          <a:effectLst>
            <a:outerShdw blurRad="38100" dist="38100" dir="2700000" algn="tl">
              <a:srgbClr val="C0C0C0"/>
            </a:outerShdw>
          </a:effectLst>
          <a:latin typeface="Arial Rounded MT Bold" pitchFamily="34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534633"/>
          </a:solidFill>
          <a:effectLst>
            <a:outerShdw blurRad="38100" dist="38100" dir="2700000" algn="tl">
              <a:srgbClr val="C0C0C0"/>
            </a:outerShdw>
          </a:effectLst>
          <a:latin typeface="Arial Rounded MT Bold" pitchFamily="34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534633"/>
          </a:solidFill>
          <a:effectLst>
            <a:outerShdw blurRad="38100" dist="38100" dir="2700000" algn="tl">
              <a:srgbClr val="C0C0C0"/>
            </a:outerShdw>
          </a:effectLst>
          <a:latin typeface="Arial Rounded MT Bold" pitchFamily="34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534633"/>
          </a:solidFill>
          <a:effectLst>
            <a:outerShdw blurRad="38100" dist="38100" dir="2700000" algn="tl">
              <a:srgbClr val="C0C0C0"/>
            </a:outerShdw>
          </a:effectLst>
          <a:latin typeface="Arial Rounded MT Bold" pitchFamily="34" charset="0"/>
        </a:defRPr>
      </a:lvl5pPr>
      <a:lvl6pPr marL="4572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effectLst>
            <a:outerShdw blurRad="38100" dist="38100" dir="2700000" algn="tl">
              <a:srgbClr val="C0C0C0"/>
            </a:outerShdw>
          </a:effectLst>
          <a:latin typeface="Georgia" pitchFamily="18" charset="0"/>
        </a:defRPr>
      </a:lvl6pPr>
      <a:lvl7pPr marL="9144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effectLst>
            <a:outerShdw blurRad="38100" dist="38100" dir="2700000" algn="tl">
              <a:srgbClr val="C0C0C0"/>
            </a:outerShdw>
          </a:effectLst>
          <a:latin typeface="Georgia" pitchFamily="18" charset="0"/>
        </a:defRPr>
      </a:lvl7pPr>
      <a:lvl8pPr marL="13716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effectLst>
            <a:outerShdw blurRad="38100" dist="38100" dir="2700000" algn="tl">
              <a:srgbClr val="C0C0C0"/>
            </a:outerShdw>
          </a:effectLst>
          <a:latin typeface="Georgia" pitchFamily="18" charset="0"/>
        </a:defRPr>
      </a:lvl8pPr>
      <a:lvl9pPr marL="18288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effectLst>
            <a:outerShdw blurRad="38100" dist="38100" dir="2700000" algn="tl">
              <a:srgbClr val="C0C0C0"/>
            </a:outerShdw>
          </a:effectLst>
          <a:latin typeface="Georgia" pitchFamily="18" charset="0"/>
        </a:defRPr>
      </a:lvl9pPr>
    </p:titleStyle>
    <p:bodyStyle>
      <a:lvl1pPr marL="342900" indent="-342900" algn="l" rtl="0" eaLnBrk="0" fontAlgn="base" hangingPunct="0">
        <a:spcBef>
          <a:spcPct val="30000"/>
        </a:spcBef>
        <a:spcAft>
          <a:spcPct val="0"/>
        </a:spcAft>
        <a:buClr>
          <a:schemeClr val="accent1"/>
        </a:buClr>
        <a:buSzPct val="80000"/>
        <a:buFont typeface="Wingdings" panose="05000000000000000000" pitchFamily="2" charset="2"/>
        <a:buChar char="þ"/>
        <a:defRPr sz="2800">
          <a:solidFill>
            <a:schemeClr val="tx1"/>
          </a:solidFill>
          <a:latin typeface="+mn-lt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30000"/>
        </a:spcBef>
        <a:spcAft>
          <a:spcPct val="0"/>
        </a:spcAft>
        <a:buClr>
          <a:srgbClr val="EEA320"/>
        </a:buClr>
        <a:buSzPct val="80000"/>
        <a:buFont typeface="Wingdings" panose="05000000000000000000" pitchFamily="2" charset="2"/>
        <a:buChar char="è"/>
        <a:defRPr sz="2400">
          <a:solidFill>
            <a:schemeClr val="tx1"/>
          </a:solidFill>
          <a:latin typeface="+mn-lt"/>
          <a:cs typeface="Arial" charset="0"/>
        </a:defRPr>
      </a:lvl2pPr>
      <a:lvl3pPr marL="1143000" indent="-228600" algn="l" rtl="0" eaLnBrk="0" fontAlgn="base" hangingPunct="0">
        <a:spcBef>
          <a:spcPct val="30000"/>
        </a:spcBef>
        <a:spcAft>
          <a:spcPct val="0"/>
        </a:spcAft>
        <a:buClr>
          <a:schemeClr val="accent1"/>
        </a:buClr>
        <a:buSzPct val="80000"/>
        <a:buFont typeface="Wingdings" panose="05000000000000000000" pitchFamily="2" charset="2"/>
        <a:buChar char="q"/>
        <a:defRPr sz="2000">
          <a:solidFill>
            <a:schemeClr val="tx1"/>
          </a:solidFill>
          <a:latin typeface="+mn-lt"/>
          <a:cs typeface="Arial" charset="0"/>
        </a:defRPr>
      </a:lvl3pPr>
      <a:lvl4pPr marL="1600200" indent="-228600" algn="l" rtl="0" eaLnBrk="0" fontAlgn="base" hangingPunct="0">
        <a:spcBef>
          <a:spcPct val="30000"/>
        </a:spcBef>
        <a:spcAft>
          <a:spcPct val="0"/>
        </a:spcAft>
        <a:buClr>
          <a:srgbClr val="EEA320"/>
        </a:buClr>
        <a:buSzPct val="50000"/>
        <a:buFont typeface="Wingdings" panose="05000000000000000000" pitchFamily="2" charset="2"/>
        <a:buChar char="l"/>
        <a:defRPr sz="2000">
          <a:solidFill>
            <a:schemeClr val="tx1"/>
          </a:solidFill>
          <a:latin typeface="+mn-lt"/>
          <a:cs typeface="Arial" charset="0"/>
        </a:defRPr>
      </a:lvl4pPr>
      <a:lvl5pPr marL="2057400" indent="-228600" algn="l" rtl="0" eaLnBrk="0" fontAlgn="base" hangingPunct="0">
        <a:spcBef>
          <a:spcPct val="30000"/>
        </a:spcBef>
        <a:spcAft>
          <a:spcPct val="0"/>
        </a:spcAft>
        <a:buClr>
          <a:srgbClr val="DDD4C6"/>
        </a:buClr>
        <a:buChar char="•"/>
        <a:defRPr sz="2000">
          <a:solidFill>
            <a:schemeClr val="tx1"/>
          </a:solidFill>
          <a:latin typeface="+mn-lt"/>
          <a:cs typeface="Arial" charset="0"/>
        </a:defRPr>
      </a:lvl5pPr>
      <a:lvl6pPr marL="2514600" indent="-228600" algn="l" rtl="0" eaLnBrk="1" fontAlgn="base" hangingPunct="1">
        <a:spcBef>
          <a:spcPct val="30000"/>
        </a:spcBef>
        <a:spcAft>
          <a:spcPct val="0"/>
        </a:spcAft>
        <a:buClr>
          <a:srgbClr val="DDD4C6"/>
        </a:buClr>
        <a:buChar char="•"/>
        <a:defRPr b="1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30000"/>
        </a:spcBef>
        <a:spcAft>
          <a:spcPct val="0"/>
        </a:spcAft>
        <a:buClr>
          <a:srgbClr val="DDD4C6"/>
        </a:buClr>
        <a:buChar char="•"/>
        <a:defRPr b="1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30000"/>
        </a:spcBef>
        <a:spcAft>
          <a:spcPct val="0"/>
        </a:spcAft>
        <a:buClr>
          <a:srgbClr val="DDD4C6"/>
        </a:buClr>
        <a:buChar char="•"/>
        <a:defRPr b="1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30000"/>
        </a:spcBef>
        <a:spcAft>
          <a:spcPct val="0"/>
        </a:spcAft>
        <a:buClr>
          <a:srgbClr val="DDD4C6"/>
        </a:buClr>
        <a:buChar char="•"/>
        <a:defRPr b="1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w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2.png"/><Relationship Id="rId4" Type="http://schemas.openxmlformats.org/officeDocument/2006/relationships/image" Target="../media/image21.w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33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wmf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6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35.wmf"/><Relationship Id="rId9" Type="http://schemas.openxmlformats.org/officeDocument/2006/relationships/image" Target="../media/image3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40.png"/><Relationship Id="rId4" Type="http://schemas.openxmlformats.org/officeDocument/2006/relationships/image" Target="../media/image39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41.png"/><Relationship Id="rId4" Type="http://schemas.openxmlformats.org/officeDocument/2006/relationships/image" Target="../media/image39.w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9E0BED45-AB6C-42EA-B212-F5FD8089927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85750" y="1857375"/>
            <a:ext cx="8239125" cy="1930400"/>
          </a:xfrm>
        </p:spPr>
        <p:txBody>
          <a:bodyPr/>
          <a:lstStyle/>
          <a:p>
            <a:pPr eaLnBrk="1" hangingPunct="1"/>
            <a:r>
              <a:rPr lang="cs-CZ" altLang="cs-CZ" sz="4800"/>
              <a:t>ČASOVÉ ŘADY </a:t>
            </a:r>
            <a:endParaRPr lang="cs-CZ" altLang="cs-CZ" sz="4000"/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98257D0E-8489-4CDB-91BE-BBA7E0A1136C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928813" y="4076700"/>
            <a:ext cx="6858000" cy="2357438"/>
          </a:xfrm>
        </p:spPr>
        <p:txBody>
          <a:bodyPr/>
          <a:lstStyle/>
          <a:p>
            <a:pPr eaLnBrk="1" hangingPunct="1">
              <a:defRPr/>
            </a:pPr>
            <a:r>
              <a:rPr lang="cs-CZ" sz="2400" b="1" dirty="0">
                <a:latin typeface="Arial" pitchFamily="34" charset="0"/>
              </a:rPr>
              <a:t>Mgr. et Mgr. Jiří Kalina, PhD.</a:t>
            </a:r>
          </a:p>
          <a:p>
            <a:pPr eaLnBrk="1" hangingPunct="1">
              <a:defRPr/>
            </a:pPr>
            <a:r>
              <a:rPr lang="cs-CZ" sz="2400" b="1" dirty="0">
                <a:latin typeface="Arial" pitchFamily="34" charset="0"/>
              </a:rPr>
              <a:t>prof. Ing. Jiří Holčík, CSc.</a:t>
            </a:r>
          </a:p>
          <a:p>
            <a:pPr eaLnBrk="1" hangingPunct="1">
              <a:defRPr/>
            </a:pPr>
            <a:endParaRPr lang="en-US" b="1" dirty="0">
              <a:latin typeface="Arial" pitchFamily="34" charset="0"/>
            </a:endParaRPr>
          </a:p>
          <a:p>
            <a:pPr eaLnBrk="1" hangingPunct="1">
              <a:spcBef>
                <a:spcPts val="0"/>
              </a:spcBef>
              <a:defRPr/>
            </a:pPr>
            <a:r>
              <a:rPr lang="en-US" b="1" dirty="0">
                <a:latin typeface="Arial" pitchFamily="34" charset="0"/>
              </a:rPr>
              <a:t>UKB, </a:t>
            </a:r>
            <a:r>
              <a:rPr lang="cs-CZ" b="1" dirty="0">
                <a:latin typeface="Arial" pitchFamily="34" charset="0"/>
              </a:rPr>
              <a:t>pavilon D29 (</a:t>
            </a:r>
            <a:r>
              <a:rPr lang="cs-CZ" b="1" dirty="0" err="1">
                <a:latin typeface="Arial" pitchFamily="34" charset="0"/>
              </a:rPr>
              <a:t>Recetox</a:t>
            </a:r>
            <a:r>
              <a:rPr lang="cs-CZ" b="1" dirty="0">
                <a:latin typeface="Arial" pitchFamily="34" charset="0"/>
              </a:rPr>
              <a:t>)</a:t>
            </a:r>
            <a:r>
              <a:rPr lang="en-US" b="1" dirty="0">
                <a:latin typeface="Arial" pitchFamily="34" charset="0"/>
              </a:rPr>
              <a:t>, </a:t>
            </a:r>
            <a:r>
              <a:rPr lang="cs-CZ" b="1" dirty="0">
                <a:latin typeface="Arial" pitchFamily="34" charset="0"/>
              </a:rPr>
              <a:t>kancelář 123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lang="cs-CZ" b="1" dirty="0">
                <a:latin typeface="Arial" pitchFamily="34" charset="0"/>
              </a:rPr>
              <a:t>kalina</a:t>
            </a:r>
            <a:r>
              <a:rPr lang="en-US" b="1" dirty="0">
                <a:latin typeface="Arial" pitchFamily="34" charset="0"/>
              </a:rPr>
              <a:t>@</a:t>
            </a:r>
            <a:r>
              <a:rPr lang="cs-CZ" b="1" dirty="0">
                <a:latin typeface="Arial" pitchFamily="34" charset="0"/>
              </a:rPr>
              <a:t>mail</a:t>
            </a:r>
            <a:r>
              <a:rPr lang="en-US" b="1" dirty="0">
                <a:latin typeface="Arial" pitchFamily="34" charset="0"/>
              </a:rPr>
              <a:t>.muni.cz</a:t>
            </a:r>
            <a:endParaRPr lang="cs-CZ" sz="1200" b="1" dirty="0"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6B49FFCE-CC0C-4A92-88F7-CF281D4C338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z="2800" dirty="0"/>
              <a:t>VZORKOVACÍ TEORÉM</a:t>
            </a:r>
          </a:p>
        </p:txBody>
      </p:sp>
      <p:sp>
        <p:nvSpPr>
          <p:cNvPr id="55299" name="Text Box 8">
            <a:extLst>
              <a:ext uri="{FF2B5EF4-FFF2-40B4-BE49-F238E27FC236}">
                <a16:creationId xmlns:a16="http://schemas.microsoft.com/office/drawing/2014/main" id="{D6F6F084-AD34-4011-AC2D-04E50209C9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46788" y="1571625"/>
            <a:ext cx="3097212" cy="395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000" b="1">
                <a:solidFill>
                  <a:schemeClr val="bg2"/>
                </a:solidFill>
                <a:latin typeface="Arial" panose="020B0604020202020204" pitchFamily="34" charset="0"/>
              </a:rPr>
              <a:t>Vzorkovací frekvence:</a:t>
            </a:r>
          </a:p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1800">
                <a:latin typeface="Arial" panose="020B0604020202020204" pitchFamily="34" charset="0"/>
              </a:rPr>
              <a:t>f</a:t>
            </a:r>
            <a:r>
              <a:rPr lang="cs-CZ" altLang="cs-CZ" sz="1800" baseline="-25000">
                <a:latin typeface="Arial" panose="020B0604020202020204" pitchFamily="34" charset="0"/>
              </a:rPr>
              <a:t>vz </a:t>
            </a:r>
            <a:r>
              <a:rPr lang="en-US" altLang="cs-CZ" sz="1800">
                <a:latin typeface="Arial" panose="020B0604020202020204" pitchFamily="34" charset="0"/>
              </a:rPr>
              <a:t>&gt;</a:t>
            </a:r>
            <a:r>
              <a:rPr lang="cs-CZ" altLang="cs-CZ" sz="1800">
                <a:latin typeface="Arial" panose="020B0604020202020204" pitchFamily="34" charset="0"/>
              </a:rPr>
              <a:t> 2B = f</a:t>
            </a:r>
            <a:r>
              <a:rPr lang="cs-CZ" altLang="cs-CZ" sz="1800" baseline="-25000">
                <a:latin typeface="Arial" panose="020B0604020202020204" pitchFamily="34" charset="0"/>
              </a:rPr>
              <a:t>N</a:t>
            </a:r>
            <a:r>
              <a:rPr lang="cs-CZ" altLang="cs-CZ" sz="1800">
                <a:latin typeface="Arial" panose="020B0604020202020204" pitchFamily="34" charset="0"/>
              </a:rPr>
              <a:t>,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1800">
                <a:latin typeface="Arial" panose="020B0604020202020204" pitchFamily="34" charset="0"/>
              </a:rPr>
              <a:t>kde B je maximální kmitočet ve vzorkované veličině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000">
                <a:latin typeface="Arial" panose="020B0604020202020204" pitchFamily="34" charset="0"/>
              </a:rPr>
              <a:t>f</a:t>
            </a:r>
            <a:r>
              <a:rPr lang="cs-CZ" altLang="cs-CZ" sz="2000" baseline="-25000">
                <a:latin typeface="Arial" panose="020B0604020202020204" pitchFamily="34" charset="0"/>
              </a:rPr>
              <a:t>N</a:t>
            </a:r>
            <a:r>
              <a:rPr lang="cs-CZ" altLang="cs-CZ" sz="2000">
                <a:latin typeface="Arial" panose="020B0604020202020204" pitchFamily="34" charset="0"/>
              </a:rPr>
              <a:t> – 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1800">
                <a:solidFill>
                  <a:srgbClr val="002060"/>
                </a:solidFill>
                <a:latin typeface="Arial" panose="020B0604020202020204" pitchFamily="34" charset="0"/>
              </a:rPr>
              <a:t>Nyquistův, (Shannonův, Kotelnikovův) kmitočet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000">
                <a:latin typeface="Arial" panose="020B0604020202020204" pitchFamily="34" charset="0"/>
              </a:rPr>
              <a:t>T</a:t>
            </a:r>
            <a:r>
              <a:rPr lang="cs-CZ" altLang="cs-CZ" sz="2000" baseline="-25000">
                <a:latin typeface="Arial" panose="020B0604020202020204" pitchFamily="34" charset="0"/>
              </a:rPr>
              <a:t>N</a:t>
            </a:r>
            <a:r>
              <a:rPr lang="cs-CZ" altLang="cs-CZ" sz="2000">
                <a:latin typeface="Arial" panose="020B0604020202020204" pitchFamily="34" charset="0"/>
              </a:rPr>
              <a:t> = 1/f</a:t>
            </a:r>
            <a:r>
              <a:rPr lang="cs-CZ" altLang="cs-CZ" sz="2000" baseline="-25000">
                <a:latin typeface="Arial" panose="020B0604020202020204" pitchFamily="34" charset="0"/>
              </a:rPr>
              <a:t>N</a:t>
            </a:r>
            <a:r>
              <a:rPr lang="cs-CZ" altLang="cs-CZ" sz="2000">
                <a:latin typeface="Arial" panose="020B0604020202020204" pitchFamily="34" charset="0"/>
              </a:rPr>
              <a:t> = 1/2B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1800">
                <a:solidFill>
                  <a:srgbClr val="002060"/>
                </a:solidFill>
                <a:latin typeface="Arial" panose="020B0604020202020204" pitchFamily="34" charset="0"/>
              </a:rPr>
              <a:t>Nyquistův interval (perioda), vzorkovací interval (perioda)</a:t>
            </a:r>
          </a:p>
        </p:txBody>
      </p:sp>
      <p:pic>
        <p:nvPicPr>
          <p:cNvPr id="55300" name="Picture 2">
            <a:extLst>
              <a:ext uri="{FF2B5EF4-FFF2-40B4-BE49-F238E27FC236}">
                <a16:creationId xmlns:a16="http://schemas.microsoft.com/office/drawing/2014/main" id="{DF10F9CA-D642-49BF-9953-BCFADD1113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462088"/>
            <a:ext cx="5376862" cy="417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>
            <a:extLst>
              <a:ext uri="{FF2B5EF4-FFF2-40B4-BE49-F238E27FC236}">
                <a16:creationId xmlns:a16="http://schemas.microsoft.com/office/drawing/2014/main" id="{F15D592F-CF3D-4E5B-98A7-D49BF5F7456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z="2800" dirty="0"/>
              <a:t>VZORKOVACÍ TEORÉM</a:t>
            </a:r>
          </a:p>
        </p:txBody>
      </p:sp>
      <p:sp>
        <p:nvSpPr>
          <p:cNvPr id="56323" name="Text Box 3">
            <a:extLst>
              <a:ext uri="{FF2B5EF4-FFF2-40B4-BE49-F238E27FC236}">
                <a16:creationId xmlns:a16="http://schemas.microsoft.com/office/drawing/2014/main" id="{0D68AE6F-5BAA-49FB-825A-9BA8EAFA2F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1989138"/>
            <a:ext cx="8353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1800">
                <a:solidFill>
                  <a:schemeClr val="accent2"/>
                </a:solidFill>
                <a:latin typeface="Arial" panose="020B0604020202020204" pitchFamily="34" charset="0"/>
              </a:rPr>
              <a:t>Reálné vzorkování</a:t>
            </a:r>
          </a:p>
        </p:txBody>
      </p:sp>
      <p:sp>
        <p:nvSpPr>
          <p:cNvPr id="56324" name="Text Box 7">
            <a:extLst>
              <a:ext uri="{FF2B5EF4-FFF2-40B4-BE49-F238E27FC236}">
                <a16:creationId xmlns:a16="http://schemas.microsoft.com/office/drawing/2014/main" id="{696494A2-78B5-49DB-890E-5C2782E525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29375" y="4429125"/>
            <a:ext cx="16430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1800">
                <a:latin typeface="Arial" panose="020B0604020202020204" pitchFamily="34" charset="0"/>
              </a:rPr>
              <a:t>f</a:t>
            </a:r>
            <a:r>
              <a:rPr lang="cs-CZ" altLang="cs-CZ" sz="1800" baseline="-25000">
                <a:latin typeface="Arial" panose="020B0604020202020204" pitchFamily="34" charset="0"/>
              </a:rPr>
              <a:t>vzr</a:t>
            </a:r>
            <a:r>
              <a:rPr lang="cs-CZ" altLang="cs-CZ" sz="1800">
                <a:latin typeface="Arial" panose="020B0604020202020204" pitchFamily="34" charset="0"/>
              </a:rPr>
              <a:t> = (4</a:t>
            </a:r>
            <a:r>
              <a:rPr lang="en-US" altLang="cs-CZ" sz="1800">
                <a:latin typeface="Arial" panose="020B0604020202020204" pitchFamily="34" charset="0"/>
              </a:rPr>
              <a:t>÷</a:t>
            </a:r>
            <a:r>
              <a:rPr lang="cs-CZ" altLang="cs-CZ" sz="1800">
                <a:latin typeface="Arial" panose="020B0604020202020204" pitchFamily="34" charset="0"/>
              </a:rPr>
              <a:t>5).f</a:t>
            </a:r>
            <a:r>
              <a:rPr lang="cs-CZ" altLang="cs-CZ" sz="1800" baseline="-25000">
                <a:latin typeface="Arial" panose="020B0604020202020204" pitchFamily="34" charset="0"/>
              </a:rPr>
              <a:t>N</a:t>
            </a:r>
            <a:endParaRPr lang="en-US" altLang="cs-CZ" sz="1800">
              <a:latin typeface="Arial" panose="020B0604020202020204" pitchFamily="34" charset="0"/>
            </a:endParaRPr>
          </a:p>
        </p:txBody>
      </p:sp>
      <p:pic>
        <p:nvPicPr>
          <p:cNvPr id="56325" name="Picture 2">
            <a:extLst>
              <a:ext uri="{FF2B5EF4-FFF2-40B4-BE49-F238E27FC236}">
                <a16:creationId xmlns:a16="http://schemas.microsoft.com/office/drawing/2014/main" id="{34330BE9-3241-4482-B255-6904219D2E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773238"/>
            <a:ext cx="5083175" cy="394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id="{C0E00F4C-BA45-480B-BC01-FF5545990CE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z="2800" dirty="0"/>
              <a:t>VZORKOVACÍ TEORÉM</a:t>
            </a:r>
          </a:p>
        </p:txBody>
      </p:sp>
      <p:sp>
        <p:nvSpPr>
          <p:cNvPr id="57347" name="Text Box 6">
            <a:extLst>
              <a:ext uri="{FF2B5EF4-FFF2-40B4-BE49-F238E27FC236}">
                <a16:creationId xmlns:a16="http://schemas.microsoft.com/office/drawing/2014/main" id="{52F129DC-E502-43E7-B1FC-8649552518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1989138"/>
            <a:ext cx="8353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1800">
                <a:solidFill>
                  <a:schemeClr val="accent2"/>
                </a:solidFill>
                <a:latin typeface="Arial" panose="020B0604020202020204" pitchFamily="34" charset="0"/>
              </a:rPr>
              <a:t>Aliasing – překrývání spekter</a:t>
            </a:r>
          </a:p>
        </p:txBody>
      </p:sp>
      <p:pic>
        <p:nvPicPr>
          <p:cNvPr id="57348" name="Picture 5">
            <a:extLst>
              <a:ext uri="{FF2B5EF4-FFF2-40B4-BE49-F238E27FC236}">
                <a16:creationId xmlns:a16="http://schemas.microsoft.com/office/drawing/2014/main" id="{29BF7C32-0651-4489-B92F-877746A914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3113" y="1547813"/>
            <a:ext cx="5057775" cy="376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9" name="TextovéPole 5">
            <a:extLst>
              <a:ext uri="{FF2B5EF4-FFF2-40B4-BE49-F238E27FC236}">
                <a16:creationId xmlns:a16="http://schemas.microsoft.com/office/drawing/2014/main" id="{355ACA1D-E5DE-4DFD-B4A0-8BD798A898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6463" y="5445125"/>
            <a:ext cx="38877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/>
              <a:t>překrývání spekter - </a:t>
            </a:r>
            <a:r>
              <a:rPr lang="en-US" altLang="cs-CZ" sz="1800"/>
              <a:t>aliasing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4906CC3-69AD-4DA6-A4D8-B6095CBAA9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z="2800" dirty="0"/>
              <a:t>harmonická posloupnost</a:t>
            </a:r>
          </a:p>
        </p:txBody>
      </p:sp>
      <p:sp>
        <p:nvSpPr>
          <p:cNvPr id="58371" name="Zástupný symbol pro obsah 2">
            <a:extLst>
              <a:ext uri="{FF2B5EF4-FFF2-40B4-BE49-F238E27FC236}">
                <a16:creationId xmlns:a16="http://schemas.microsoft.com/office/drawing/2014/main" id="{63DDD6EB-7070-4D48-8D42-D37DBBC757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063" y="2349500"/>
            <a:ext cx="8535987" cy="4032250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cs-CZ" altLang="cs-CZ" sz="2000"/>
              <a:t>když T = NT</a:t>
            </a:r>
            <a:r>
              <a:rPr lang="cs-CZ" altLang="cs-CZ" sz="2000" baseline="-25000"/>
              <a:t>vz</a:t>
            </a:r>
            <a:r>
              <a:rPr lang="cs-CZ" altLang="cs-CZ" sz="2000"/>
              <a:t> a tedy f = 1/NT</a:t>
            </a:r>
            <a:r>
              <a:rPr lang="cs-CZ" altLang="cs-CZ" sz="2000" baseline="-25000"/>
              <a:t>vz </a:t>
            </a:r>
            <a:r>
              <a:rPr lang="cs-CZ" altLang="cs-CZ" sz="2000"/>
              <a:t>nebo</a:t>
            </a:r>
          </a:p>
          <a:p>
            <a:pPr>
              <a:buFont typeface="Wingdings" panose="05000000000000000000" pitchFamily="2" charset="2"/>
              <a:buNone/>
            </a:pPr>
            <a:endParaRPr lang="cs-CZ" altLang="cs-CZ" sz="2000"/>
          </a:p>
          <a:p>
            <a:pPr>
              <a:buFont typeface="Wingdings" panose="05000000000000000000" pitchFamily="2" charset="2"/>
              <a:buNone/>
            </a:pPr>
            <a:endParaRPr lang="cs-CZ" altLang="cs-CZ" sz="2000"/>
          </a:p>
          <a:p>
            <a:pPr>
              <a:buFont typeface="Wingdings" panose="05000000000000000000" pitchFamily="2" charset="2"/>
              <a:buNone/>
            </a:pPr>
            <a:endParaRPr lang="cs-CZ" altLang="cs-CZ" sz="2000"/>
          </a:p>
          <a:p>
            <a:pPr>
              <a:buFont typeface="Wingdings" panose="05000000000000000000" pitchFamily="2" charset="2"/>
              <a:buNone/>
            </a:pPr>
            <a:endParaRPr lang="cs-CZ" altLang="cs-CZ" sz="2000"/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000"/>
              <a:t>Komplexní exponenciála samozřejmě rovněž reprezentuje periodickou veličinu, protože platí</a:t>
            </a:r>
          </a:p>
          <a:p>
            <a:pPr>
              <a:buFont typeface="Wingdings" panose="05000000000000000000" pitchFamily="2" charset="2"/>
              <a:buNone/>
            </a:pPr>
            <a:endParaRPr lang="cs-CZ" altLang="cs-CZ" sz="2000"/>
          </a:p>
          <a:p>
            <a:pPr>
              <a:buFont typeface="Wingdings" panose="05000000000000000000" pitchFamily="2" charset="2"/>
              <a:buNone/>
            </a:pPr>
            <a:endParaRPr lang="cs-CZ" altLang="cs-CZ" sz="2000"/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000"/>
              <a:t>kdy exp(2</a:t>
            </a:r>
            <a:r>
              <a:rPr lang="cs-CZ" altLang="cs-CZ" sz="2000">
                <a:sym typeface="Symbol" panose="05050102010706020507" pitchFamily="18" charset="2"/>
              </a:rPr>
              <a:t>i</a:t>
            </a:r>
            <a:r>
              <a:rPr lang="cs-CZ" altLang="cs-CZ" sz="2000"/>
              <a:t>) = cos(2</a:t>
            </a:r>
            <a:r>
              <a:rPr lang="cs-CZ" altLang="cs-CZ" sz="2000">
                <a:sym typeface="Symbol" panose="05050102010706020507" pitchFamily="18" charset="2"/>
              </a:rPr>
              <a:t></a:t>
            </a:r>
            <a:r>
              <a:rPr lang="cs-CZ" altLang="cs-CZ" sz="2000"/>
              <a:t>) + i.sin(2</a:t>
            </a:r>
            <a:r>
              <a:rPr lang="cs-CZ" altLang="cs-CZ" sz="2000">
                <a:sym typeface="Symbol" panose="05050102010706020507" pitchFamily="18" charset="2"/>
              </a:rPr>
              <a:t></a:t>
            </a:r>
            <a:r>
              <a:rPr lang="cs-CZ" altLang="cs-CZ" sz="2000"/>
              <a:t>) = 1 + i.0 = 1</a:t>
            </a:r>
          </a:p>
        </p:txBody>
      </p:sp>
      <p:sp>
        <p:nvSpPr>
          <p:cNvPr id="58372" name="Rectangle 2">
            <a:extLst>
              <a:ext uri="{FF2B5EF4-FFF2-40B4-BE49-F238E27FC236}">
                <a16:creationId xmlns:a16="http://schemas.microsoft.com/office/drawing/2014/main" id="{688BC38B-9E88-495D-A840-528E91C1C0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graphicFrame>
        <p:nvGraphicFramePr>
          <p:cNvPr id="58373" name="Object 1">
            <a:extLst>
              <a:ext uri="{FF2B5EF4-FFF2-40B4-BE49-F238E27FC236}">
                <a16:creationId xmlns:a16="http://schemas.microsoft.com/office/drawing/2014/main" id="{5F4F5D85-0B28-4D99-A5DB-070CC215997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55650" y="1484313"/>
          <a:ext cx="7994650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24" name="Rovnice" r:id="rId3" imgW="4762500" imgH="431800" progId="Equation.3">
                  <p:embed/>
                </p:oleObj>
              </mc:Choice>
              <mc:Fallback>
                <p:oleObj name="Rovnice" r:id="rId3" imgW="4762500" imgH="431800" progId="Equation.3">
                  <p:embed/>
                  <p:pic>
                    <p:nvPicPr>
                      <p:cNvPr id="58373" name="Object 1">
                        <a:extLst>
                          <a:ext uri="{FF2B5EF4-FFF2-40B4-BE49-F238E27FC236}">
                            <a16:creationId xmlns:a16="http://schemas.microsoft.com/office/drawing/2014/main" id="{5F4F5D85-0B28-4D99-A5DB-070CC215997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650" y="1484313"/>
                        <a:ext cx="7994650" cy="714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374" name="Rectangle 4">
            <a:extLst>
              <a:ext uri="{FF2B5EF4-FFF2-40B4-BE49-F238E27FC236}">
                <a16:creationId xmlns:a16="http://schemas.microsoft.com/office/drawing/2014/main" id="{86A539FD-B693-4A33-889F-6F902C318D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sp>
        <p:nvSpPr>
          <p:cNvPr id="58375" name="Rectangle 6">
            <a:extLst>
              <a:ext uri="{FF2B5EF4-FFF2-40B4-BE49-F238E27FC236}">
                <a16:creationId xmlns:a16="http://schemas.microsoft.com/office/drawing/2014/main" id="{F5736F44-CEA6-48C2-A8E3-AEB6D5F1D0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pic>
        <p:nvPicPr>
          <p:cNvPr id="58376" name="Picture 6">
            <a:extLst>
              <a:ext uri="{FF2B5EF4-FFF2-40B4-BE49-F238E27FC236}">
                <a16:creationId xmlns:a16="http://schemas.microsoft.com/office/drawing/2014/main" id="{9F00A244-A9BA-4016-B1D5-C477D43A05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3850" y="2997200"/>
            <a:ext cx="3486150" cy="80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7" name="Picture 8">
            <a:extLst>
              <a:ext uri="{FF2B5EF4-FFF2-40B4-BE49-F238E27FC236}">
                <a16:creationId xmlns:a16="http://schemas.microsoft.com/office/drawing/2014/main" id="{63DD7291-BA06-415B-846E-0CCC7CB9A8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7038" y="5084763"/>
            <a:ext cx="5749925" cy="72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3" descr="harmD2">
            <a:extLst>
              <a:ext uri="{FF2B5EF4-FFF2-40B4-BE49-F238E27FC236}">
                <a16:creationId xmlns:a16="http://schemas.microsoft.com/office/drawing/2014/main" id="{3C26BA2D-4D54-42F5-BBCD-D25F3763762F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8625" y="1428750"/>
            <a:ext cx="8505825" cy="4929188"/>
          </a:xfrm>
          <a:noFill/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815C6C9E-8457-4B5B-8D1C-959E08CF8C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z="2800" dirty="0"/>
              <a:t>HARMONICKÁ FUNKCE A VZORKOVÁNÍ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B975F5C-7A26-4738-A94A-011F1CC74E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z="2400" dirty="0"/>
              <a:t>Rekonstrukce spojité funkce </a:t>
            </a:r>
            <a:br>
              <a:rPr lang="cs-CZ" sz="2400" dirty="0"/>
            </a:br>
            <a:r>
              <a:rPr lang="cs-CZ" sz="2400" dirty="0"/>
              <a:t>z navzorkované posloupnosti</a:t>
            </a:r>
          </a:p>
        </p:txBody>
      </p:sp>
      <p:sp>
        <p:nvSpPr>
          <p:cNvPr id="60419" name="Zástupný symbol pro obsah 2">
            <a:extLst>
              <a:ext uri="{FF2B5EF4-FFF2-40B4-BE49-F238E27FC236}">
                <a16:creationId xmlns:a16="http://schemas.microsoft.com/office/drawing/2014/main" id="{01408285-7B68-487C-AA02-94955F8996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063" y="1214438"/>
            <a:ext cx="8535987" cy="5167312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r>
              <a:rPr lang="cs-CZ" altLang="cs-CZ" sz="2000"/>
              <a:t>Předpokládejme, že původní spojitá funkce x</a:t>
            </a:r>
            <a:r>
              <a:rPr lang="cs-CZ" altLang="cs-CZ" sz="2000" baseline="-25000"/>
              <a:t>a</a:t>
            </a:r>
            <a:r>
              <a:rPr lang="cs-CZ" altLang="cs-CZ" sz="2000"/>
              <a:t>(t) měla frekvenč-ně omezené spektrum X</a:t>
            </a:r>
            <a:r>
              <a:rPr lang="cs-CZ" altLang="cs-CZ" sz="2000" baseline="-25000"/>
              <a:t>a</a:t>
            </a:r>
            <a:r>
              <a:rPr lang="cs-CZ" altLang="cs-CZ" sz="2000"/>
              <a:t>(f), tj. platí pro ni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cs-CZ" altLang="cs-CZ" sz="2000"/>
          </a:p>
          <a:p>
            <a:pPr marL="0" indent="0">
              <a:buFont typeface="Wingdings" panose="05000000000000000000" pitchFamily="2" charset="2"/>
              <a:buNone/>
            </a:pPr>
            <a:endParaRPr lang="cs-CZ" altLang="cs-CZ" sz="2000"/>
          </a:p>
          <a:p>
            <a:pPr marL="0" indent="0">
              <a:buFont typeface="Wingdings" panose="05000000000000000000" pitchFamily="2" charset="2"/>
              <a:buNone/>
            </a:pPr>
            <a:endParaRPr lang="cs-CZ" altLang="cs-CZ" sz="2000"/>
          </a:p>
          <a:p>
            <a:pPr marL="0" indent="0">
              <a:buFont typeface="Wingdings" panose="05000000000000000000" pitchFamily="2" charset="2"/>
              <a:buNone/>
            </a:pPr>
            <a:r>
              <a:rPr lang="cs-CZ" altLang="cs-CZ" sz="2000"/>
              <a:t>kde je X(f) frekvenční spektrum dané posloupnosti. Protože víme, že spektrum navzorkované posloupnosti je periodické s periodou danou vzorkovací frekvencí, zajímá nás pouze její jedna (první) perioda, pro kterou v rozsahu frekvencí </a:t>
            </a:r>
            <a:r>
              <a:rPr lang="en-US" altLang="cs-CZ" sz="2000"/>
              <a:t>|f|</a:t>
            </a:r>
            <a:r>
              <a:rPr lang="en-US" altLang="cs-CZ" sz="2000">
                <a:sym typeface="Symbol" panose="05050102010706020507" pitchFamily="18" charset="2"/>
              </a:rPr>
              <a:t> f</a:t>
            </a:r>
            <a:r>
              <a:rPr lang="cs-CZ" altLang="cs-CZ" sz="2000" baseline="-25000">
                <a:sym typeface="Symbol" panose="05050102010706020507" pitchFamily="18" charset="2"/>
              </a:rPr>
              <a:t>vz</a:t>
            </a:r>
            <a:r>
              <a:rPr lang="cs-CZ" altLang="cs-CZ" sz="2000">
                <a:sym typeface="Symbol" panose="05050102010706020507" pitchFamily="18" charset="2"/>
              </a:rPr>
              <a:t>/2 </a:t>
            </a:r>
            <a:r>
              <a:rPr lang="cs-CZ" altLang="cs-CZ" sz="2000"/>
              <a:t>platí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cs-CZ" altLang="cs-CZ" sz="2000"/>
          </a:p>
          <a:p>
            <a:pPr marL="0" indent="0">
              <a:buFont typeface="Wingdings" panose="05000000000000000000" pitchFamily="2" charset="2"/>
              <a:buNone/>
            </a:pPr>
            <a:endParaRPr lang="cs-CZ" altLang="cs-CZ" sz="2000"/>
          </a:p>
        </p:txBody>
      </p:sp>
      <p:graphicFrame>
        <p:nvGraphicFramePr>
          <p:cNvPr id="60420" name="Object 2">
            <a:extLst>
              <a:ext uri="{FF2B5EF4-FFF2-40B4-BE49-F238E27FC236}">
                <a16:creationId xmlns:a16="http://schemas.microsoft.com/office/drawing/2014/main" id="{9CAA5EAB-C592-459F-A4AD-1E794A55A2F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01963" y="2157413"/>
          <a:ext cx="2922587" cy="866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48" name="Rovnice" r:id="rId3" imgW="1625600" imgH="482600" progId="Equation.3">
                  <p:embed/>
                </p:oleObj>
              </mc:Choice>
              <mc:Fallback>
                <p:oleObj name="Rovnice" r:id="rId3" imgW="1625600" imgH="482600" progId="Equation.3">
                  <p:embed/>
                  <p:pic>
                    <p:nvPicPr>
                      <p:cNvPr id="60420" name="Object 2">
                        <a:extLst>
                          <a:ext uri="{FF2B5EF4-FFF2-40B4-BE49-F238E27FC236}">
                            <a16:creationId xmlns:a16="http://schemas.microsoft.com/office/drawing/2014/main" id="{9CAA5EAB-C592-459F-A4AD-1E794A55A2F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1963" y="2157413"/>
                        <a:ext cx="2922587" cy="866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0421" name="Picture 5">
            <a:extLst>
              <a:ext uri="{FF2B5EF4-FFF2-40B4-BE49-F238E27FC236}">
                <a16:creationId xmlns:a16="http://schemas.microsoft.com/office/drawing/2014/main" id="{EA25F7FE-CF5C-4F7A-A6B1-860CD5DA8C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4508500"/>
            <a:ext cx="4340225" cy="75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BA1EF90-EAF3-4200-A653-E2AE159C26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175" y="60325"/>
            <a:ext cx="8494713" cy="938213"/>
          </a:xfrm>
        </p:spPr>
        <p:txBody>
          <a:bodyPr/>
          <a:lstStyle/>
          <a:p>
            <a:pPr>
              <a:defRPr/>
            </a:pPr>
            <a:r>
              <a:rPr lang="cs-CZ" sz="2400" dirty="0"/>
              <a:t>Rekonstrukce spojité funkce </a:t>
            </a:r>
            <a:br>
              <a:rPr lang="cs-CZ" sz="2400" dirty="0"/>
            </a:br>
            <a:r>
              <a:rPr lang="cs-CZ" sz="2400" dirty="0"/>
              <a:t>z navzorkované posloupnosti</a:t>
            </a:r>
          </a:p>
        </p:txBody>
      </p:sp>
      <p:sp>
        <p:nvSpPr>
          <p:cNvPr id="61443" name="Zástupný symbol pro obsah 2">
            <a:extLst>
              <a:ext uri="{FF2B5EF4-FFF2-40B4-BE49-F238E27FC236}">
                <a16:creationId xmlns:a16="http://schemas.microsoft.com/office/drawing/2014/main" id="{26728280-C1D9-42BA-A9FD-B65AE21A60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063" y="1214438"/>
            <a:ext cx="8535987" cy="5167312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r>
              <a:rPr lang="cs-CZ" altLang="cs-CZ" sz="2000"/>
              <a:t>Potom pro původní funkci x</a:t>
            </a:r>
            <a:r>
              <a:rPr lang="cs-CZ" altLang="cs-CZ" sz="2000" baseline="-25000"/>
              <a:t>a</a:t>
            </a:r>
            <a:r>
              <a:rPr lang="cs-CZ" altLang="cs-CZ" sz="2000"/>
              <a:t>(t) je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cs-CZ" altLang="cs-CZ" sz="2000"/>
          </a:p>
          <a:p>
            <a:pPr marL="0" indent="0">
              <a:buFont typeface="Wingdings" panose="05000000000000000000" pitchFamily="2" charset="2"/>
              <a:buNone/>
            </a:pPr>
            <a:endParaRPr lang="cs-CZ" altLang="cs-CZ" sz="2000"/>
          </a:p>
          <a:p>
            <a:pPr marL="0" indent="0">
              <a:buFont typeface="Wingdings" panose="05000000000000000000" pitchFamily="2" charset="2"/>
              <a:buNone/>
            </a:pPr>
            <a:endParaRPr lang="cs-CZ" altLang="cs-CZ" sz="2000"/>
          </a:p>
          <a:p>
            <a:pPr marL="0" indent="0">
              <a:buFont typeface="Wingdings" panose="05000000000000000000" pitchFamily="2" charset="2"/>
              <a:buNone/>
            </a:pPr>
            <a:endParaRPr lang="cs-CZ" altLang="cs-CZ" sz="2000"/>
          </a:p>
          <a:p>
            <a:pPr marL="0" indent="0">
              <a:buFont typeface="Wingdings" panose="05000000000000000000" pitchFamily="2" charset="2"/>
              <a:buNone/>
            </a:pPr>
            <a:endParaRPr lang="cs-CZ" altLang="cs-CZ" sz="2000"/>
          </a:p>
          <a:p>
            <a:pPr marL="0" indent="0">
              <a:buFont typeface="Wingdings" panose="05000000000000000000" pitchFamily="2" charset="2"/>
              <a:buNone/>
            </a:pPr>
            <a:endParaRPr lang="cs-CZ" altLang="cs-CZ" sz="2000"/>
          </a:p>
          <a:p>
            <a:pPr marL="0" indent="0">
              <a:buFont typeface="Wingdings" panose="05000000000000000000" pitchFamily="2" charset="2"/>
              <a:buNone/>
            </a:pPr>
            <a:endParaRPr lang="cs-CZ" altLang="cs-CZ" sz="2000"/>
          </a:p>
          <a:p>
            <a:pPr marL="0" indent="0">
              <a:buFont typeface="Wingdings" panose="05000000000000000000" pitchFamily="2" charset="2"/>
              <a:buNone/>
            </a:pPr>
            <a:endParaRPr lang="cs-CZ" altLang="cs-CZ" sz="2000"/>
          </a:p>
          <a:p>
            <a:pPr marL="0" indent="0">
              <a:buFont typeface="Wingdings" panose="05000000000000000000" pitchFamily="2" charset="2"/>
              <a:buNone/>
            </a:pPr>
            <a:endParaRPr lang="cs-CZ" altLang="cs-CZ" sz="2000"/>
          </a:p>
          <a:p>
            <a:pPr marL="0" indent="0">
              <a:buFont typeface="Wingdings" panose="05000000000000000000" pitchFamily="2" charset="2"/>
              <a:buNone/>
            </a:pPr>
            <a:r>
              <a:rPr lang="cs-CZ" altLang="cs-CZ" sz="2000"/>
              <a:t>tj. původní funkce je dána nekonečným součtem vzorkovacích funkcí, které procházejí každou hodnotou x</a:t>
            </a:r>
            <a:r>
              <a:rPr lang="cs-CZ" altLang="cs-CZ" sz="2000" baseline="-25000"/>
              <a:t>a</a:t>
            </a:r>
            <a:r>
              <a:rPr lang="cs-CZ" altLang="cs-CZ" sz="2000"/>
              <a:t>(t) z nekonečného počtu vzorků navzorkované posloupnosti. 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cs-CZ" altLang="cs-CZ" sz="2000"/>
          </a:p>
        </p:txBody>
      </p:sp>
      <p:pic>
        <p:nvPicPr>
          <p:cNvPr id="61444" name="Picture 4">
            <a:extLst>
              <a:ext uri="{FF2B5EF4-FFF2-40B4-BE49-F238E27FC236}">
                <a16:creationId xmlns:a16="http://schemas.microsoft.com/office/drawing/2014/main" id="{2B287588-F309-40CE-B554-799D5F151F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500" y="1885950"/>
            <a:ext cx="6223000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>
            <a:extLst>
              <a:ext uri="{FF2B5EF4-FFF2-40B4-BE49-F238E27FC236}">
                <a16:creationId xmlns:a16="http://schemas.microsoft.com/office/drawing/2014/main" id="{98195061-A5B9-4EBF-B037-B7A0617999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773238"/>
            <a:ext cx="7910512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Nadpis 1">
            <a:extLst>
              <a:ext uri="{FF2B5EF4-FFF2-40B4-BE49-F238E27FC236}">
                <a16:creationId xmlns:a16="http://schemas.microsoft.com/office/drawing/2014/main" id="{7A343551-5752-4C01-AFC8-B6FCAC2910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61913"/>
            <a:ext cx="8494712" cy="938212"/>
          </a:xfrm>
        </p:spPr>
        <p:txBody>
          <a:bodyPr/>
          <a:lstStyle/>
          <a:p>
            <a:pPr>
              <a:defRPr/>
            </a:pPr>
            <a:r>
              <a:rPr lang="cs-CZ" sz="2400" dirty="0"/>
              <a:t>Rekonstrukce spojité funkce </a:t>
            </a:r>
            <a:br>
              <a:rPr lang="cs-CZ" sz="2400" dirty="0"/>
            </a:br>
            <a:r>
              <a:rPr lang="cs-CZ" sz="2400" dirty="0"/>
              <a:t>z navzorkované posloupnosti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Nadpis 1">
            <a:extLst>
              <a:ext uri="{FF2B5EF4-FFF2-40B4-BE49-F238E27FC236}">
                <a16:creationId xmlns:a16="http://schemas.microsoft.com/office/drawing/2014/main" id="{24E7A24B-DB0A-4D4D-8BDA-DF94DABDA2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42988" y="1916113"/>
            <a:ext cx="6929437" cy="1973262"/>
          </a:xfrm>
        </p:spPr>
        <p:txBody>
          <a:bodyPr/>
          <a:lstStyle/>
          <a:p>
            <a:r>
              <a:rPr lang="cs-CZ" altLang="cs-CZ" sz="4400" dirty="0"/>
              <a:t>IX. FREKVENČNÍ TRANSFORMACE</a:t>
            </a:r>
            <a:br>
              <a:rPr lang="cs-CZ" altLang="cs-CZ" dirty="0"/>
            </a:br>
            <a:r>
              <a:rPr lang="cs-CZ" altLang="cs-CZ" sz="2800" dirty="0"/>
              <a:t> </a:t>
            </a:r>
            <a:r>
              <a:rPr lang="cs-CZ" altLang="cs-CZ" sz="2800" dirty="0">
                <a:sym typeface="Wingdings" panose="05000000000000000000" pitchFamily="2" charset="2"/>
              </a:rPr>
              <a:t> ČASOVÉ ŘADY </a:t>
            </a:r>
            <a:endParaRPr lang="cs-CZ" altLang="cs-CZ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6CAEA0C-B0A9-4434-8BDA-8ABB77491A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z="2400" dirty="0"/>
              <a:t>harmonická analýza diskrétních posloupností</a:t>
            </a:r>
          </a:p>
        </p:txBody>
      </p:sp>
      <p:sp>
        <p:nvSpPr>
          <p:cNvPr id="12291" name="Zástupný symbol pro obsah 2">
            <a:extLst>
              <a:ext uri="{FF2B5EF4-FFF2-40B4-BE49-F238E27FC236}">
                <a16:creationId xmlns:a16="http://schemas.microsoft.com/office/drawing/2014/main" id="{6F85412A-C79A-438F-8082-41B93CF61D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063" y="1214438"/>
            <a:ext cx="8535987" cy="5167312"/>
          </a:xfrm>
        </p:spPr>
        <p:txBody>
          <a:bodyPr/>
          <a:lstStyle/>
          <a:p>
            <a:endParaRPr lang="cs-CZ" altLang="cs-CZ"/>
          </a:p>
          <a:p>
            <a:r>
              <a:rPr lang="cs-CZ" altLang="cs-CZ"/>
              <a:t>diskrétní Fourierova řada</a:t>
            </a:r>
          </a:p>
          <a:p>
            <a:r>
              <a:rPr lang="cs-CZ" altLang="cs-CZ"/>
              <a:t>Fourierova transformace s diskrétním časem - DTFT</a:t>
            </a:r>
          </a:p>
          <a:p>
            <a:r>
              <a:rPr lang="cs-CZ" altLang="cs-CZ"/>
              <a:t>diskrétní Fourierova transformace - DFT</a:t>
            </a:r>
          </a:p>
          <a:p>
            <a:r>
              <a:rPr lang="cs-CZ" altLang="cs-CZ"/>
              <a:t>rychlá Fourierova transformace - FFT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id="{DA68542D-9208-4308-9BFD-67D87C697ABE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85750" y="1857375"/>
            <a:ext cx="8239125" cy="1930400"/>
          </a:xfrm>
        </p:spPr>
        <p:txBody>
          <a:bodyPr/>
          <a:lstStyle/>
          <a:p>
            <a:pPr eaLnBrk="1" hangingPunct="1"/>
            <a:r>
              <a:rPr lang="cs-CZ" altLang="cs-CZ"/>
              <a:t>VIII. VZORKOVÁNÍ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9783B8-B935-4851-A4B7-74E7A8153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z="2800" dirty="0"/>
              <a:t>Rozklad periodické časové řady</a:t>
            </a:r>
          </a:p>
        </p:txBody>
      </p:sp>
      <p:sp>
        <p:nvSpPr>
          <p:cNvPr id="13315" name="Zástupný symbol pro obsah 2">
            <a:extLst>
              <a:ext uri="{FF2B5EF4-FFF2-40B4-BE49-F238E27FC236}">
                <a16:creationId xmlns:a16="http://schemas.microsoft.com/office/drawing/2014/main" id="{F97BBC34-10E0-44C0-B1E3-A4EDC0846C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063" y="1214438"/>
            <a:ext cx="8535987" cy="5167312"/>
          </a:xfrm>
        </p:spPr>
        <p:txBody>
          <a:bodyPr/>
          <a:lstStyle/>
          <a:p>
            <a:r>
              <a:rPr lang="cs-CZ" altLang="cs-CZ"/>
              <a:t>spojitá veličina – opakování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/>
              <a:t>	</a:t>
            </a:r>
            <a:r>
              <a:rPr lang="cs-CZ" altLang="cs-CZ" sz="2400" b="1">
                <a:solidFill>
                  <a:srgbClr val="002060"/>
                </a:solidFill>
              </a:rPr>
              <a:t>Fourierova řada </a:t>
            </a:r>
            <a:r>
              <a:rPr lang="cs-CZ" altLang="cs-CZ" sz="2400"/>
              <a:t>(v komplexním tvaru)</a:t>
            </a:r>
            <a:endParaRPr lang="cs-CZ" altLang="cs-CZ"/>
          </a:p>
        </p:txBody>
      </p:sp>
      <p:sp>
        <p:nvSpPr>
          <p:cNvPr id="13316" name="Text Box 6">
            <a:extLst>
              <a:ext uri="{FF2B5EF4-FFF2-40B4-BE49-F238E27FC236}">
                <a16:creationId xmlns:a16="http://schemas.microsoft.com/office/drawing/2014/main" id="{F6396367-634E-4C91-9F4E-6F44CE7E01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375" y="3286125"/>
            <a:ext cx="79216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400">
                <a:latin typeface="Arial" panose="020B0604020202020204" pitchFamily="34" charset="0"/>
              </a:rPr>
              <a:t>kde c</a:t>
            </a:r>
            <a:r>
              <a:rPr lang="cs-CZ" altLang="cs-CZ" sz="2400" baseline="-25000">
                <a:latin typeface="Arial" panose="020B0604020202020204" pitchFamily="34" charset="0"/>
              </a:rPr>
              <a:t>n </a:t>
            </a:r>
            <a:r>
              <a:rPr lang="cs-CZ" altLang="cs-CZ" sz="2400">
                <a:latin typeface="Arial" panose="020B0604020202020204" pitchFamily="34" charset="0"/>
              </a:rPr>
              <a:t>jsou komplexní </a:t>
            </a:r>
            <a:r>
              <a:rPr lang="cs-CZ" altLang="cs-CZ" sz="2400">
                <a:solidFill>
                  <a:srgbClr val="296EF9"/>
                </a:solidFill>
                <a:latin typeface="Arial" panose="020B0604020202020204" pitchFamily="34" charset="0"/>
              </a:rPr>
              <a:t>Fourierovy koeficienty</a:t>
            </a:r>
          </a:p>
        </p:txBody>
      </p:sp>
      <p:sp>
        <p:nvSpPr>
          <p:cNvPr id="13317" name="Rectangle 9">
            <a:extLst>
              <a:ext uri="{FF2B5EF4-FFF2-40B4-BE49-F238E27FC236}">
                <a16:creationId xmlns:a16="http://schemas.microsoft.com/office/drawing/2014/main" id="{BD7BE451-1160-4BDE-B234-2A316CDA48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375" y="5072063"/>
            <a:ext cx="810577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altLang="cs-CZ" sz="2400">
                <a:latin typeface="Arial" panose="020B0604020202020204" pitchFamily="34" charset="0"/>
                <a:sym typeface="Symbol" panose="05050102010706020507" pitchFamily="18" charset="2"/>
              </a:rPr>
              <a:t>Ω</a:t>
            </a:r>
            <a:r>
              <a:rPr lang="cs-CZ" altLang="cs-CZ" sz="2400">
                <a:latin typeface="Arial" panose="020B0604020202020204" pitchFamily="34" charset="0"/>
                <a:sym typeface="Symbol" panose="05050102010706020507" pitchFamily="18" charset="2"/>
              </a:rPr>
              <a:t> – úhlový kmitočet základní harmonické složky (</a:t>
            </a:r>
            <a:r>
              <a:rPr lang="cs-CZ" altLang="cs-CZ" sz="2400">
                <a:solidFill>
                  <a:srgbClr val="296EF9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základní harmonická</a:t>
            </a:r>
            <a:r>
              <a:rPr lang="cs-CZ" altLang="cs-CZ" sz="2400">
                <a:latin typeface="Arial" panose="020B0604020202020204" pitchFamily="34" charset="0"/>
                <a:sym typeface="Symbol" panose="05050102010706020507" pitchFamily="18" charset="2"/>
              </a:rPr>
              <a:t>);</a:t>
            </a:r>
          </a:p>
        </p:txBody>
      </p:sp>
      <p:pic>
        <p:nvPicPr>
          <p:cNvPr id="13318" name="Picture 10">
            <a:extLst>
              <a:ext uri="{FF2B5EF4-FFF2-40B4-BE49-F238E27FC236}">
                <a16:creationId xmlns:a16="http://schemas.microsoft.com/office/drawing/2014/main" id="{9A82C530-1103-46B1-B689-82A104208D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2428875"/>
            <a:ext cx="3735387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12">
            <a:extLst>
              <a:ext uri="{FF2B5EF4-FFF2-40B4-BE49-F238E27FC236}">
                <a16:creationId xmlns:a16="http://schemas.microsoft.com/office/drawing/2014/main" id="{91C2CC77-9651-47D6-A2EF-90FC99E924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3808413"/>
            <a:ext cx="3089275" cy="79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0" name="TextovéPole 2">
            <a:extLst>
              <a:ext uri="{FF2B5EF4-FFF2-40B4-BE49-F238E27FC236}">
                <a16:creationId xmlns:a16="http://schemas.microsoft.com/office/drawing/2014/main" id="{32626338-AD50-4F5E-AA1B-DA77A11C34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23975" y="3148013"/>
            <a:ext cx="5461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/>
              <a:t>.</a:t>
            </a:r>
          </a:p>
        </p:txBody>
      </p:sp>
      <p:sp>
        <p:nvSpPr>
          <p:cNvPr id="13321" name="TextovéPole 8">
            <a:extLst>
              <a:ext uri="{FF2B5EF4-FFF2-40B4-BE49-F238E27FC236}">
                <a16:creationId xmlns:a16="http://schemas.microsoft.com/office/drawing/2014/main" id="{2BA9E997-ACBF-4D33-B999-EA15377CBD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3238" y="3798888"/>
            <a:ext cx="5461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/>
              <a:t>.</a:t>
            </a:r>
          </a:p>
        </p:txBody>
      </p:sp>
      <p:sp>
        <p:nvSpPr>
          <p:cNvPr id="13322" name="TextovéPole 9">
            <a:extLst>
              <a:ext uri="{FF2B5EF4-FFF2-40B4-BE49-F238E27FC236}">
                <a16:creationId xmlns:a16="http://schemas.microsoft.com/office/drawing/2014/main" id="{CB29A90F-2691-44F7-AD6A-863000F5C8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3488" y="2473325"/>
            <a:ext cx="5461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/>
              <a:t>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>
            <a:extLst>
              <a:ext uri="{FF2B5EF4-FFF2-40B4-BE49-F238E27FC236}">
                <a16:creationId xmlns:a16="http://schemas.microsoft.com/office/drawing/2014/main" id="{13127F81-2AC9-4498-8028-107381608E8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28625" y="0"/>
            <a:ext cx="8715375" cy="1143000"/>
          </a:xfrm>
        </p:spPr>
        <p:txBody>
          <a:bodyPr/>
          <a:lstStyle/>
          <a:p>
            <a:pPr>
              <a:defRPr/>
            </a:pPr>
            <a:r>
              <a:rPr lang="cs-CZ" sz="2800" dirty="0"/>
              <a:t>FOURIEROVA ŘADA </a:t>
            </a:r>
            <a:br>
              <a:rPr lang="cs-CZ" sz="2800" dirty="0"/>
            </a:br>
            <a:r>
              <a:rPr lang="cs-CZ" sz="2800" dirty="0"/>
              <a:t>PRO DISKRÉTNÍ posloupnosti</a:t>
            </a: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27499986-1F3D-4DED-AAFF-F15AE9AF7B16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28625" y="1500188"/>
            <a:ext cx="8367713" cy="5024437"/>
          </a:xfrm>
        </p:spPr>
        <p:txBody>
          <a:bodyPr/>
          <a:lstStyle/>
          <a:p>
            <a:r>
              <a:rPr lang="cs-CZ" altLang="cs-CZ" sz="2400"/>
              <a:t>nechť x(kT</a:t>
            </a:r>
            <a:r>
              <a:rPr lang="cs-CZ" altLang="cs-CZ" sz="2400" baseline="-25000"/>
              <a:t>vz</a:t>
            </a:r>
            <a:r>
              <a:rPr lang="cs-CZ" altLang="cs-CZ" sz="2400"/>
              <a:t>) je periodická posloupnost s periodou NT</a:t>
            </a:r>
            <a:r>
              <a:rPr lang="cs-CZ" altLang="cs-CZ" sz="2400" baseline="-25000"/>
              <a:t>vz</a:t>
            </a:r>
            <a:r>
              <a:rPr lang="cs-CZ" altLang="cs-CZ" sz="2400"/>
              <a:t>; pak x(kT</a:t>
            </a:r>
            <a:r>
              <a:rPr lang="cs-CZ" altLang="cs-CZ" sz="2400" baseline="-25000"/>
              <a:t>vz</a:t>
            </a:r>
            <a:r>
              <a:rPr lang="cs-CZ" altLang="cs-CZ" sz="2400"/>
              <a:t>) lze rozložit pomocí komplexní exponenciální Fourierovy řady</a:t>
            </a:r>
          </a:p>
          <a:p>
            <a:endParaRPr lang="cs-CZ" altLang="cs-CZ" sz="1200"/>
          </a:p>
          <a:p>
            <a:endParaRPr lang="cs-CZ" altLang="cs-CZ" sz="2400"/>
          </a:p>
          <a:p>
            <a:pPr>
              <a:buFontTx/>
              <a:buNone/>
            </a:pPr>
            <a:r>
              <a:rPr lang="cs-CZ" altLang="cs-CZ" sz="2400"/>
              <a:t>	kde</a:t>
            </a:r>
          </a:p>
        </p:txBody>
      </p:sp>
      <p:pic>
        <p:nvPicPr>
          <p:cNvPr id="14340" name="Picture 8">
            <a:extLst>
              <a:ext uri="{FF2B5EF4-FFF2-40B4-BE49-F238E27FC236}">
                <a16:creationId xmlns:a16="http://schemas.microsoft.com/office/drawing/2014/main" id="{CDD4669C-CAB2-4C8D-97D7-ACF84BE258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2708275"/>
            <a:ext cx="5380038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10">
            <a:extLst>
              <a:ext uri="{FF2B5EF4-FFF2-40B4-BE49-F238E27FC236}">
                <a16:creationId xmlns:a16="http://schemas.microsoft.com/office/drawing/2014/main" id="{8FEF0A13-9BDF-4CDC-8C09-6E8B7949F8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3933825"/>
            <a:ext cx="6416675" cy="90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2" name="TextovéPole 5">
            <a:extLst>
              <a:ext uri="{FF2B5EF4-FFF2-40B4-BE49-F238E27FC236}">
                <a16:creationId xmlns:a16="http://schemas.microsoft.com/office/drawing/2014/main" id="{1D6F4CDD-D0F8-4A09-8418-4F4EAA1AD9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2871788"/>
            <a:ext cx="5461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/>
              <a:t>.</a:t>
            </a:r>
          </a:p>
        </p:txBody>
      </p:sp>
      <p:sp>
        <p:nvSpPr>
          <p:cNvPr id="14343" name="TextovéPole 6">
            <a:extLst>
              <a:ext uri="{FF2B5EF4-FFF2-40B4-BE49-F238E27FC236}">
                <a16:creationId xmlns:a16="http://schemas.microsoft.com/office/drawing/2014/main" id="{B7EEDBEA-2D92-483B-98EA-1D523712B0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66850" y="4176713"/>
            <a:ext cx="5461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/>
              <a:t>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>
            <a:extLst>
              <a:ext uri="{FF2B5EF4-FFF2-40B4-BE49-F238E27FC236}">
                <a16:creationId xmlns:a16="http://schemas.microsoft.com/office/drawing/2014/main" id="{1DB9BBAC-2ADC-4426-A66D-061BE737943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28625" y="0"/>
            <a:ext cx="8715375" cy="1143000"/>
          </a:xfrm>
        </p:spPr>
        <p:txBody>
          <a:bodyPr/>
          <a:lstStyle/>
          <a:p>
            <a:pPr>
              <a:defRPr/>
            </a:pPr>
            <a:r>
              <a:rPr lang="cs-CZ" sz="2800" dirty="0"/>
              <a:t>FOURIEROVA ŘADA </a:t>
            </a:r>
            <a:br>
              <a:rPr lang="cs-CZ" sz="2800" dirty="0"/>
            </a:br>
            <a:r>
              <a:rPr lang="cs-CZ" sz="2800" dirty="0"/>
              <a:t>PRO DISKRÉTNÍ posloupnosti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AA942A9B-97D5-4861-B848-78652F0EDC4B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28625" y="1500188"/>
            <a:ext cx="8367713" cy="5024437"/>
          </a:xfrm>
        </p:spPr>
        <p:txBody>
          <a:bodyPr/>
          <a:lstStyle/>
          <a:p>
            <a:pPr>
              <a:defRPr/>
            </a:pPr>
            <a:r>
              <a:rPr lang="cs-CZ" altLang="cs-CZ" sz="2400" dirty="0"/>
              <a:t>nechť x(</a:t>
            </a:r>
            <a:r>
              <a:rPr lang="cs-CZ" altLang="cs-CZ" sz="2400" dirty="0" err="1"/>
              <a:t>kT</a:t>
            </a:r>
            <a:r>
              <a:rPr lang="cs-CZ" altLang="cs-CZ" sz="2400" baseline="-25000" dirty="0" err="1"/>
              <a:t>vz</a:t>
            </a:r>
            <a:r>
              <a:rPr lang="cs-CZ" altLang="cs-CZ" sz="2400" dirty="0"/>
              <a:t>) je periodická posloupnost s periodou </a:t>
            </a:r>
            <a:r>
              <a:rPr lang="cs-CZ" altLang="cs-CZ" sz="2400" dirty="0" err="1"/>
              <a:t>NT</a:t>
            </a:r>
            <a:r>
              <a:rPr lang="cs-CZ" altLang="cs-CZ" sz="2400" baseline="-25000" dirty="0" err="1"/>
              <a:t>vz</a:t>
            </a:r>
            <a:r>
              <a:rPr lang="cs-CZ" altLang="cs-CZ" sz="2400" dirty="0"/>
              <a:t>; pak x(</a:t>
            </a:r>
            <a:r>
              <a:rPr lang="cs-CZ" altLang="cs-CZ" sz="2400" dirty="0" err="1"/>
              <a:t>kT</a:t>
            </a:r>
            <a:r>
              <a:rPr lang="cs-CZ" altLang="cs-CZ" sz="2400" baseline="-25000" dirty="0" err="1"/>
              <a:t>vz</a:t>
            </a:r>
            <a:r>
              <a:rPr lang="cs-CZ" altLang="cs-CZ" sz="2400" dirty="0"/>
              <a:t>) lze rozložit pomocí komplexní exponenciální Fourierovy řady</a:t>
            </a:r>
          </a:p>
          <a:p>
            <a:pPr>
              <a:defRPr/>
            </a:pPr>
            <a:endParaRPr lang="cs-CZ" altLang="cs-CZ" sz="1200" dirty="0"/>
          </a:p>
          <a:p>
            <a:pPr>
              <a:defRPr/>
            </a:pPr>
            <a:endParaRPr lang="cs-CZ" altLang="cs-CZ" sz="2400" dirty="0"/>
          </a:p>
          <a:p>
            <a:pPr>
              <a:buFontTx/>
              <a:buNone/>
              <a:defRPr/>
            </a:pPr>
            <a:r>
              <a:rPr lang="cs-CZ" altLang="cs-CZ" sz="2400" dirty="0"/>
              <a:t>	kde</a:t>
            </a:r>
          </a:p>
          <a:p>
            <a:pPr>
              <a:buFontTx/>
              <a:buNone/>
              <a:defRPr/>
            </a:pPr>
            <a:endParaRPr lang="cs-CZ" altLang="cs-CZ" sz="2400" dirty="0"/>
          </a:p>
          <a:p>
            <a:pPr>
              <a:buFontTx/>
              <a:buNone/>
              <a:defRPr/>
            </a:pPr>
            <a:endParaRPr lang="cs-CZ" altLang="cs-CZ" sz="2400" dirty="0"/>
          </a:p>
          <a:p>
            <a:pPr algn="ctr">
              <a:buFontTx/>
              <a:buNone/>
              <a:defRPr/>
            </a:pPr>
            <a:r>
              <a:rPr lang="cs-CZ" altLang="cs-CZ" sz="2400" b="1" dirty="0">
                <a:solidFill>
                  <a:srgbClr val="002060"/>
                </a:solidFill>
              </a:rPr>
              <a:t>ZÁVĚR</a:t>
            </a:r>
          </a:p>
          <a:p>
            <a:pPr marL="0" algn="ctr">
              <a:buFont typeface="Wingdings" panose="05000000000000000000" pitchFamily="2" charset="2"/>
              <a:buNone/>
              <a:defRPr/>
            </a:pPr>
            <a:r>
              <a:rPr lang="cs-CZ" sz="2400" dirty="0">
                <a:solidFill>
                  <a:srgbClr val="FF0000"/>
                </a:solidFill>
              </a:rPr>
              <a:t>je-li časová řada periodická, je frekvenční spektrum diskrétní; tj. nezáleží na spojitosti či diskrétnosti časových dat, </a:t>
            </a:r>
            <a:r>
              <a:rPr lang="cs-CZ" sz="2400" b="1" dirty="0">
                <a:solidFill>
                  <a:srgbClr val="FF0000"/>
                </a:solidFill>
              </a:rPr>
              <a:t>důležitá je jejich periodičnost.</a:t>
            </a:r>
            <a:endParaRPr lang="en-GB" sz="2400" b="1" dirty="0">
              <a:solidFill>
                <a:srgbClr val="FF0000"/>
              </a:solidFill>
            </a:endParaRPr>
          </a:p>
          <a:p>
            <a:pPr>
              <a:buFontTx/>
              <a:buNone/>
              <a:defRPr/>
            </a:pPr>
            <a:endParaRPr lang="cs-CZ" altLang="cs-CZ" sz="2400" dirty="0">
              <a:solidFill>
                <a:schemeClr val="bg2"/>
              </a:solidFill>
            </a:endParaRPr>
          </a:p>
        </p:txBody>
      </p:sp>
      <p:pic>
        <p:nvPicPr>
          <p:cNvPr id="15364" name="Picture 8">
            <a:extLst>
              <a:ext uri="{FF2B5EF4-FFF2-40B4-BE49-F238E27FC236}">
                <a16:creationId xmlns:a16="http://schemas.microsoft.com/office/drawing/2014/main" id="{B29C7125-6588-4AD0-90B8-0394DE0ABF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2708275"/>
            <a:ext cx="5380038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10">
            <a:extLst>
              <a:ext uri="{FF2B5EF4-FFF2-40B4-BE49-F238E27FC236}">
                <a16:creationId xmlns:a16="http://schemas.microsoft.com/office/drawing/2014/main" id="{0B93AFE5-41DA-4873-8597-C22D34773E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3933825"/>
            <a:ext cx="6416675" cy="90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6" name="TextovéPole 5">
            <a:extLst>
              <a:ext uri="{FF2B5EF4-FFF2-40B4-BE49-F238E27FC236}">
                <a16:creationId xmlns:a16="http://schemas.microsoft.com/office/drawing/2014/main" id="{C9143EED-8DFC-41C9-980E-5A37FC0370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2871788"/>
            <a:ext cx="5461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/>
              <a:t>.</a:t>
            </a:r>
          </a:p>
        </p:txBody>
      </p:sp>
      <p:sp>
        <p:nvSpPr>
          <p:cNvPr id="15367" name="TextovéPole 6">
            <a:extLst>
              <a:ext uri="{FF2B5EF4-FFF2-40B4-BE49-F238E27FC236}">
                <a16:creationId xmlns:a16="http://schemas.microsoft.com/office/drawing/2014/main" id="{9E8BFE78-BEE2-42D0-A0C2-50009D4EFA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66850" y="4176713"/>
            <a:ext cx="5461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/>
              <a:t>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>
            <a:extLst>
              <a:ext uri="{FF2B5EF4-FFF2-40B4-BE49-F238E27FC236}">
                <a16:creationId xmlns:a16="http://schemas.microsoft.com/office/drawing/2014/main" id="{53D134A2-20C4-4C48-8B45-9D70FCBF3E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28625" y="0"/>
            <a:ext cx="8715375" cy="1143000"/>
          </a:xfrm>
        </p:spPr>
        <p:txBody>
          <a:bodyPr/>
          <a:lstStyle/>
          <a:p>
            <a:pPr>
              <a:defRPr/>
            </a:pPr>
            <a:r>
              <a:rPr lang="cs-CZ" sz="3200" dirty="0"/>
              <a:t>FOURIEROVA ŘADA</a:t>
            </a:r>
            <a:br>
              <a:rPr lang="cs-CZ" sz="3200" dirty="0"/>
            </a:br>
            <a:r>
              <a:rPr lang="cs-CZ" sz="2400" dirty="0"/>
              <a:t>DŮKAZ</a:t>
            </a:r>
            <a:endParaRPr lang="cs-CZ" sz="3200" dirty="0"/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AAC5526A-ED7C-459D-AB89-99E35D8138B2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28625" y="1500188"/>
            <a:ext cx="8367713" cy="412750"/>
          </a:xfrm>
        </p:spPr>
        <p:txBody>
          <a:bodyPr/>
          <a:lstStyle/>
          <a:p>
            <a:r>
              <a:rPr lang="cs-CZ" altLang="cs-CZ" sz="2000"/>
              <a:t>změňme index sumace ve vztahu pro výpočet koeficientu c</a:t>
            </a:r>
            <a:r>
              <a:rPr lang="cs-CZ" altLang="cs-CZ" sz="2000" baseline="-25000"/>
              <a:t>n</a:t>
            </a:r>
            <a:endParaRPr lang="cs-CZ" altLang="cs-CZ" sz="2000"/>
          </a:p>
        </p:txBody>
      </p:sp>
      <p:pic>
        <p:nvPicPr>
          <p:cNvPr id="16388" name="Picture 6">
            <a:extLst>
              <a:ext uri="{FF2B5EF4-FFF2-40B4-BE49-F238E27FC236}">
                <a16:creationId xmlns:a16="http://schemas.microsoft.com/office/drawing/2014/main" id="{54FDCD99-4C00-4327-84D8-3ED11CC5CD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475" y="2058988"/>
            <a:ext cx="8610600" cy="216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TextovéPole 4">
            <a:extLst>
              <a:ext uri="{FF2B5EF4-FFF2-40B4-BE49-F238E27FC236}">
                <a16:creationId xmlns:a16="http://schemas.microsoft.com/office/drawing/2014/main" id="{33FF1053-0670-49E0-80A2-9BFE4843FA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8013" y="1341438"/>
            <a:ext cx="5461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/>
              <a:t>.</a:t>
            </a:r>
          </a:p>
        </p:txBody>
      </p:sp>
      <p:sp>
        <p:nvSpPr>
          <p:cNvPr id="16390" name="TextovéPole 5">
            <a:extLst>
              <a:ext uri="{FF2B5EF4-FFF2-40B4-BE49-F238E27FC236}">
                <a16:creationId xmlns:a16="http://schemas.microsoft.com/office/drawing/2014/main" id="{EEE3342B-571E-442D-8A3F-A47FC96CA5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2438" y="2030413"/>
            <a:ext cx="5445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/>
              <a:t>.</a:t>
            </a:r>
          </a:p>
        </p:txBody>
      </p:sp>
      <p:sp>
        <p:nvSpPr>
          <p:cNvPr id="16391" name="TextovéPole 6">
            <a:extLst>
              <a:ext uri="{FF2B5EF4-FFF2-40B4-BE49-F238E27FC236}">
                <a16:creationId xmlns:a16="http://schemas.microsoft.com/office/drawing/2014/main" id="{4615C1F6-08A8-44ED-BA67-A43926B5C1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1325" y="2752725"/>
            <a:ext cx="5445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/>
              <a:t>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9">
            <a:extLst>
              <a:ext uri="{FF2B5EF4-FFF2-40B4-BE49-F238E27FC236}">
                <a16:creationId xmlns:a16="http://schemas.microsoft.com/office/drawing/2014/main" id="{8B25F2B2-D204-4DA6-9691-9F983AFAF4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550" y="1495425"/>
            <a:ext cx="7572375" cy="436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Rectangle 5">
            <a:extLst>
              <a:ext uri="{FF2B5EF4-FFF2-40B4-BE49-F238E27FC236}">
                <a16:creationId xmlns:a16="http://schemas.microsoft.com/office/drawing/2014/main" id="{3176CA8D-F48C-4D91-8149-D5E9572470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9475" y="5238750"/>
            <a:ext cx="2735263" cy="504825"/>
          </a:xfrm>
          <a:prstGeom prst="rect">
            <a:avLst/>
          </a:prstGeom>
          <a:noFill/>
          <a:ln w="38100">
            <a:solidFill>
              <a:schemeClr val="bg2"/>
            </a:solidFill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sp>
        <p:nvSpPr>
          <p:cNvPr id="17412" name="Rectangle 6">
            <a:extLst>
              <a:ext uri="{FF2B5EF4-FFF2-40B4-BE49-F238E27FC236}">
                <a16:creationId xmlns:a16="http://schemas.microsoft.com/office/drawing/2014/main" id="{808A440D-E125-48AF-9C85-F569B8DAAB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2938" y="4456113"/>
            <a:ext cx="1150937" cy="504825"/>
          </a:xfrm>
          <a:prstGeom prst="rect">
            <a:avLst/>
          </a:prstGeom>
          <a:noFill/>
          <a:ln w="38100">
            <a:solidFill>
              <a:schemeClr val="bg2"/>
            </a:solidFill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82FBC407-4397-47DE-9452-3F5079D52BC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28625" y="0"/>
            <a:ext cx="8715375" cy="1143000"/>
          </a:xfrm>
        </p:spPr>
        <p:txBody>
          <a:bodyPr/>
          <a:lstStyle/>
          <a:p>
            <a:pPr>
              <a:defRPr/>
            </a:pPr>
            <a:r>
              <a:rPr lang="cs-CZ" sz="3200" dirty="0"/>
              <a:t>FOURIEROVA ŘADA</a:t>
            </a:r>
            <a:br>
              <a:rPr lang="cs-CZ" sz="3200" dirty="0"/>
            </a:br>
            <a:r>
              <a:rPr lang="cs-CZ" sz="2400" dirty="0"/>
              <a:t>DŮKAZ</a:t>
            </a:r>
            <a:endParaRPr lang="cs-CZ" sz="3200" dirty="0"/>
          </a:p>
        </p:txBody>
      </p:sp>
      <p:sp>
        <p:nvSpPr>
          <p:cNvPr id="17414" name="TextovéPole 6">
            <a:extLst>
              <a:ext uri="{FF2B5EF4-FFF2-40B4-BE49-F238E27FC236}">
                <a16:creationId xmlns:a16="http://schemas.microsoft.com/office/drawing/2014/main" id="{DC56790B-A3B7-4771-A27B-8C1F41E8EF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3643313"/>
            <a:ext cx="71437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/>
              <a:t>(součet N členů geometrické posloupnosti                       )</a:t>
            </a:r>
          </a:p>
        </p:txBody>
      </p:sp>
      <p:pic>
        <p:nvPicPr>
          <p:cNvPr id="17415" name="Picture 8" descr="s_n = a_1 \frac{ 1 -  q^n }{ 1 - q } ">
            <a:extLst>
              <a:ext uri="{FF2B5EF4-FFF2-40B4-BE49-F238E27FC236}">
                <a16:creationId xmlns:a16="http://schemas.microsoft.com/office/drawing/2014/main" id="{AA7D1460-DCE7-4CBF-B838-7372324C33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0" y="3538538"/>
            <a:ext cx="1500188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>
            <a:extLst>
              <a:ext uri="{FF2B5EF4-FFF2-40B4-BE49-F238E27FC236}">
                <a16:creationId xmlns:a16="http://schemas.microsoft.com/office/drawing/2014/main" id="{5005D397-5C99-4499-85BD-6E72504EE5E8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539750" y="1571625"/>
            <a:ext cx="8239125" cy="41275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cs-CZ" altLang="cs-CZ" sz="2000"/>
              <a:t>x(kT</a:t>
            </a:r>
            <a:r>
              <a:rPr lang="cs-CZ" altLang="cs-CZ" sz="2000" baseline="-25000"/>
              <a:t>vz</a:t>
            </a:r>
            <a:r>
              <a:rPr lang="cs-CZ" altLang="cs-CZ" sz="2000"/>
              <a:t>) = A.cos(2</a:t>
            </a:r>
            <a:r>
              <a:rPr lang="cs-CZ" altLang="cs-CZ" sz="2000">
                <a:sym typeface="Symbol" panose="05050102010706020507" pitchFamily="18" charset="2"/>
              </a:rPr>
              <a:t>k/N) je periodická posloupnost s periodou N</a:t>
            </a: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431E079C-705F-4E74-8C56-16FE9219CA7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28625" y="0"/>
            <a:ext cx="8715375" cy="1143000"/>
          </a:xfrm>
        </p:spPr>
        <p:txBody>
          <a:bodyPr/>
          <a:lstStyle/>
          <a:p>
            <a:pPr>
              <a:defRPr/>
            </a:pPr>
            <a:r>
              <a:rPr lang="cs-CZ" sz="3200" dirty="0"/>
              <a:t>FOURIEROVA ŘADA</a:t>
            </a:r>
            <a:br>
              <a:rPr lang="cs-CZ" sz="3200" dirty="0"/>
            </a:br>
            <a:r>
              <a:rPr lang="cs-CZ" sz="2400" dirty="0"/>
              <a:t>PŘÍKLAD</a:t>
            </a:r>
            <a:endParaRPr lang="cs-CZ" sz="3200" dirty="0"/>
          </a:p>
        </p:txBody>
      </p:sp>
      <p:pic>
        <p:nvPicPr>
          <p:cNvPr id="18436" name="Picture 8">
            <a:extLst>
              <a:ext uri="{FF2B5EF4-FFF2-40B4-BE49-F238E27FC236}">
                <a16:creationId xmlns:a16="http://schemas.microsoft.com/office/drawing/2014/main" id="{802746C7-B751-4DE6-B46C-1F0EC21E04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550" y="2205038"/>
            <a:ext cx="6438900" cy="384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458" name="Object 2">
            <a:extLst>
              <a:ext uri="{FF2B5EF4-FFF2-40B4-BE49-F238E27FC236}">
                <a16:creationId xmlns:a16="http://schemas.microsoft.com/office/drawing/2014/main" id="{2E0A0C18-2633-43EA-84DB-FF083063A5C7}"/>
              </a:ext>
            </a:extLst>
          </p:cNvPr>
          <p:cNvGraphicFramePr>
            <a:graphicFrameLocks noChangeAspect="1"/>
          </p:cNvGraphicFramePr>
          <p:nvPr>
            <p:ph idx="1"/>
          </p:nvPr>
        </p:nvGraphicFramePr>
        <p:xfrm>
          <a:off x="1692275" y="1844675"/>
          <a:ext cx="5753100" cy="456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3" name="Rastrový obrázek" r:id="rId3" imgW="5772956" imgH="5095238" progId="Paint.Picture">
                  <p:embed/>
                </p:oleObj>
              </mc:Choice>
              <mc:Fallback>
                <p:oleObj name="Rastrový obrázek" r:id="rId3" imgW="5772956" imgH="5095238" progId="Paint.Picture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2275" y="1844675"/>
                        <a:ext cx="5753100" cy="4568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2">
            <a:extLst>
              <a:ext uri="{FF2B5EF4-FFF2-40B4-BE49-F238E27FC236}">
                <a16:creationId xmlns:a16="http://schemas.microsoft.com/office/drawing/2014/main" id="{A955A49F-DB68-4553-8FC6-536CBB7EFE1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28625" y="0"/>
            <a:ext cx="8715375" cy="1143000"/>
          </a:xfrm>
        </p:spPr>
        <p:txBody>
          <a:bodyPr/>
          <a:lstStyle/>
          <a:p>
            <a:pPr>
              <a:defRPr/>
            </a:pPr>
            <a:r>
              <a:rPr lang="cs-CZ" sz="3200" dirty="0"/>
              <a:t>FOURIEROVA ŘADA</a:t>
            </a:r>
            <a:br>
              <a:rPr lang="cs-CZ" sz="3200" dirty="0"/>
            </a:br>
            <a:r>
              <a:rPr lang="cs-CZ" sz="2400" dirty="0"/>
              <a:t>PŘÍKLAD</a:t>
            </a:r>
            <a:endParaRPr lang="cs-CZ" sz="32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FAC82692-924B-403F-A69D-1846408FED38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28625" y="1428750"/>
            <a:ext cx="8367713" cy="3963988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r>
              <a:rPr lang="cs-CZ" altLang="cs-CZ"/>
              <a:t>nechť x(kT</a:t>
            </a:r>
            <a:r>
              <a:rPr lang="cs-CZ" altLang="cs-CZ" baseline="-25000"/>
              <a:t>vz</a:t>
            </a:r>
            <a:r>
              <a:rPr lang="cs-CZ" altLang="cs-CZ"/>
              <a:t>) je časově omezená posloupnost s diskrétním časem s x(kT</a:t>
            </a:r>
            <a:r>
              <a:rPr lang="cs-CZ" altLang="cs-CZ" baseline="-25000"/>
              <a:t>vz</a:t>
            </a:r>
            <a:r>
              <a:rPr lang="cs-CZ" altLang="cs-CZ"/>
              <a:t>)=0 pro všechna celá k</a:t>
            </a:r>
            <a:r>
              <a:rPr lang="en-US" altLang="cs-CZ"/>
              <a:t>&gt;</a:t>
            </a:r>
            <a:r>
              <a:rPr lang="cs-CZ" altLang="cs-CZ"/>
              <a:t>N</a:t>
            </a:r>
            <a:r>
              <a:rPr lang="cs-CZ" altLang="cs-CZ" baseline="-25000"/>
              <a:t>1</a:t>
            </a:r>
            <a:r>
              <a:rPr lang="cs-CZ" altLang="cs-CZ"/>
              <a:t> a k</a:t>
            </a:r>
            <a:r>
              <a:rPr lang="en-US" altLang="cs-CZ"/>
              <a:t>&lt;</a:t>
            </a:r>
            <a:r>
              <a:rPr lang="cs-CZ" altLang="cs-CZ"/>
              <a:t>-N</a:t>
            </a:r>
            <a:r>
              <a:rPr lang="cs-CZ" altLang="cs-CZ" baseline="-25000"/>
              <a:t>1</a:t>
            </a:r>
            <a:r>
              <a:rPr lang="cs-CZ" altLang="cs-CZ"/>
              <a:t>, kde N</a:t>
            </a:r>
            <a:r>
              <a:rPr lang="cs-CZ" altLang="cs-CZ" baseline="-25000"/>
              <a:t>1</a:t>
            </a:r>
            <a:r>
              <a:rPr lang="cs-CZ" altLang="cs-CZ"/>
              <a:t> je celočíselná konstanta</a:t>
            </a:r>
          </a:p>
        </p:txBody>
      </p:sp>
      <p:sp>
        <p:nvSpPr>
          <p:cNvPr id="83974" name="Rectangle 6">
            <a:extLst>
              <a:ext uri="{FF2B5EF4-FFF2-40B4-BE49-F238E27FC236}">
                <a16:creationId xmlns:a16="http://schemas.microsoft.com/office/drawing/2014/main" id="{676AACE2-CDE2-47F6-AC3E-B671C235A4B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28625" y="0"/>
            <a:ext cx="8715375" cy="1143000"/>
          </a:xfrm>
        </p:spPr>
        <p:txBody>
          <a:bodyPr/>
          <a:lstStyle/>
          <a:p>
            <a:pPr>
              <a:defRPr/>
            </a:pPr>
            <a:r>
              <a:rPr lang="cs-CZ" sz="2800" dirty="0"/>
              <a:t>FOURIEROVA TRANSFORMACE S DISKRÉTNÍM ČASEM - DTFT</a:t>
            </a:r>
          </a:p>
        </p:txBody>
      </p:sp>
      <p:pic>
        <p:nvPicPr>
          <p:cNvPr id="20484" name="Picture 7">
            <a:extLst>
              <a:ext uri="{FF2B5EF4-FFF2-40B4-BE49-F238E27FC236}">
                <a16:creationId xmlns:a16="http://schemas.microsoft.com/office/drawing/2014/main" id="{E427B221-879B-40A9-B1C5-B9449B6329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0" y="3500438"/>
            <a:ext cx="6532563" cy="169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Obdélník 7">
            <a:extLst>
              <a:ext uri="{FF2B5EF4-FFF2-40B4-BE49-F238E27FC236}">
                <a16:creationId xmlns:a16="http://schemas.microsoft.com/office/drawing/2014/main" id="{3570DA48-8585-47DD-B23F-43F9F90C6A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78713" y="4598988"/>
            <a:ext cx="3571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baseline="-25000"/>
              <a:t>vz</a:t>
            </a:r>
            <a:endParaRPr lang="cs-CZ" altLang="cs-CZ" sz="1800"/>
          </a:p>
        </p:txBody>
      </p:sp>
      <p:sp>
        <p:nvSpPr>
          <p:cNvPr id="20486" name="Obdélník 8">
            <a:extLst>
              <a:ext uri="{FF2B5EF4-FFF2-40B4-BE49-F238E27FC236}">
                <a16:creationId xmlns:a16="http://schemas.microsoft.com/office/drawing/2014/main" id="{62B6EAE0-5253-4736-A216-6469AEA94E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49838" y="3563938"/>
            <a:ext cx="355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baseline="-25000"/>
              <a:t>vz</a:t>
            </a:r>
            <a:endParaRPr lang="cs-CZ" altLang="cs-CZ" sz="180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6A1222EF-44CA-4B02-8B4D-1EA70D462A6F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28625" y="1428750"/>
            <a:ext cx="8367713" cy="3963988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cs-CZ" altLang="cs-CZ"/>
              <a:t>dále, nechť pro kladné sudé celé číslo N</a:t>
            </a:r>
            <a:r>
              <a:rPr lang="en-US" altLang="cs-CZ"/>
              <a:t>&gt;</a:t>
            </a:r>
            <a:r>
              <a:rPr lang="cs-CZ" altLang="cs-CZ"/>
              <a:t>2N</a:t>
            </a:r>
            <a:r>
              <a:rPr lang="cs-CZ" altLang="cs-CZ" baseline="-25000"/>
              <a:t>1</a:t>
            </a:r>
            <a:r>
              <a:rPr lang="cs-CZ" altLang="cs-CZ"/>
              <a:t> označíme             periodický signál s periodou NT, který je x(kT</a:t>
            </a:r>
            <a:r>
              <a:rPr lang="cs-CZ" altLang="cs-CZ" baseline="-25000"/>
              <a:t>vz</a:t>
            </a:r>
            <a:r>
              <a:rPr lang="cs-CZ" altLang="cs-CZ"/>
              <a:t>) pro k = -N/2, -(N/2)+1, …, -1, 0, 1, …, (N/2)-1.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/>
              <a:t>z definice           máme</a:t>
            </a:r>
            <a:endParaRPr lang="cs-CZ" altLang="cs-CZ" baseline="-25000"/>
          </a:p>
        </p:txBody>
      </p:sp>
      <p:graphicFrame>
        <p:nvGraphicFramePr>
          <p:cNvPr id="21507" name="Object 2">
            <a:extLst>
              <a:ext uri="{FF2B5EF4-FFF2-40B4-BE49-F238E27FC236}">
                <a16:creationId xmlns:a16="http://schemas.microsoft.com/office/drawing/2014/main" id="{F6938540-B74A-4A76-9000-B732C251D07F}"/>
              </a:ext>
            </a:extLst>
          </p:cNvPr>
          <p:cNvGraphicFramePr>
            <a:graphicFrameLocks noChangeAspect="1"/>
          </p:cNvGraphicFramePr>
          <p:nvPr>
            <p:ph sz="quarter" idx="2"/>
          </p:nvPr>
        </p:nvGraphicFramePr>
        <p:xfrm>
          <a:off x="2700338" y="1865313"/>
          <a:ext cx="1374775" cy="519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1" name="Rovnice" r:id="rId3" imgW="571252" imgH="215806" progId="Equation.3">
                  <p:embed/>
                </p:oleObj>
              </mc:Choice>
              <mc:Fallback>
                <p:oleObj name="Rovnice" r:id="rId3" imgW="571252" imgH="215806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0338" y="1865313"/>
                        <a:ext cx="1374775" cy="519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8" name="Object 3">
            <a:extLst>
              <a:ext uri="{FF2B5EF4-FFF2-40B4-BE49-F238E27FC236}">
                <a16:creationId xmlns:a16="http://schemas.microsoft.com/office/drawing/2014/main" id="{01FBFB4A-2B18-46EA-A157-49FEAC3EB463}"/>
              </a:ext>
            </a:extLst>
          </p:cNvPr>
          <p:cNvGraphicFramePr>
            <a:graphicFrameLocks noChangeAspect="1"/>
          </p:cNvGraphicFramePr>
          <p:nvPr>
            <p:ph sz="quarter" idx="3"/>
          </p:nvPr>
        </p:nvGraphicFramePr>
        <p:xfrm>
          <a:off x="2268538" y="3309938"/>
          <a:ext cx="1268412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2" name="Rovnice" r:id="rId5" imgW="571252" imgH="215806" progId="Equation.3">
                  <p:embed/>
                </p:oleObj>
              </mc:Choice>
              <mc:Fallback>
                <p:oleObj name="Rovnice" r:id="rId5" imgW="571252" imgH="215806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8538" y="3309938"/>
                        <a:ext cx="1268412" cy="479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9" name="Object 4">
            <a:extLst>
              <a:ext uri="{FF2B5EF4-FFF2-40B4-BE49-F238E27FC236}">
                <a16:creationId xmlns:a16="http://schemas.microsoft.com/office/drawing/2014/main" id="{20244996-F151-4CE0-A4AA-1437A3BF445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716463" y="3282950"/>
          <a:ext cx="4260850" cy="708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3" name="Rovnice" r:id="rId7" imgW="1422400" imgH="279400" progId="Equation.3">
                  <p:embed/>
                </p:oleObj>
              </mc:Choice>
              <mc:Fallback>
                <p:oleObj name="Rovnice" r:id="rId7" imgW="1422400" imgH="2794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6463" y="3282950"/>
                        <a:ext cx="4260850" cy="708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3974" name="Rectangle 6">
            <a:extLst>
              <a:ext uri="{FF2B5EF4-FFF2-40B4-BE49-F238E27FC236}">
                <a16:creationId xmlns:a16="http://schemas.microsoft.com/office/drawing/2014/main" id="{15F78325-0B5D-4565-BAFC-F1F5613861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28625" y="0"/>
            <a:ext cx="8715375" cy="1143000"/>
          </a:xfrm>
        </p:spPr>
        <p:txBody>
          <a:bodyPr/>
          <a:lstStyle/>
          <a:p>
            <a:pPr>
              <a:defRPr/>
            </a:pPr>
            <a:r>
              <a:rPr lang="cs-CZ" sz="2800" dirty="0"/>
              <a:t>FOURIEROVA TRANSFORMACE S DISKRÉTNÍM ČASEM - DTFT</a:t>
            </a:r>
          </a:p>
        </p:txBody>
      </p:sp>
      <p:pic>
        <p:nvPicPr>
          <p:cNvPr id="21511" name="Obrázek 2">
            <a:extLst>
              <a:ext uri="{FF2B5EF4-FFF2-40B4-BE49-F238E27FC236}">
                <a16:creationId xmlns:a16="http://schemas.microsoft.com/office/drawing/2014/main" id="{93F8EFC5-95F2-46B4-ACF7-8C7959D2D9B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8" y="3990975"/>
            <a:ext cx="7367587" cy="254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D82EDC5D-ECB7-4DFB-A958-E0D2AD0C496A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28625" y="1571625"/>
            <a:ext cx="8294688" cy="3963988"/>
          </a:xfrm>
        </p:spPr>
        <p:txBody>
          <a:bodyPr/>
          <a:lstStyle/>
          <a:p>
            <a:r>
              <a:rPr lang="cs-CZ" altLang="cs-CZ"/>
              <a:t>protože             je periodická posloupnost s periodou NT</a:t>
            </a:r>
            <a:r>
              <a:rPr lang="cs-CZ" altLang="cs-CZ" baseline="-25000"/>
              <a:t>vz</a:t>
            </a:r>
            <a:r>
              <a:rPr lang="cs-CZ" altLang="cs-CZ"/>
              <a:t>, má Fourierovu řadu</a:t>
            </a:r>
          </a:p>
        </p:txBody>
      </p:sp>
      <p:graphicFrame>
        <p:nvGraphicFramePr>
          <p:cNvPr id="22531" name="Object 2">
            <a:extLst>
              <a:ext uri="{FF2B5EF4-FFF2-40B4-BE49-F238E27FC236}">
                <a16:creationId xmlns:a16="http://schemas.microsoft.com/office/drawing/2014/main" id="{4F7F81B1-0A25-4BAC-94F6-C50C6AB0C5A5}"/>
              </a:ext>
            </a:extLst>
          </p:cNvPr>
          <p:cNvGraphicFramePr>
            <a:graphicFrameLocks noChangeAspect="1"/>
          </p:cNvGraphicFramePr>
          <p:nvPr>
            <p:ph sz="quarter" idx="2"/>
          </p:nvPr>
        </p:nvGraphicFramePr>
        <p:xfrm>
          <a:off x="2357438" y="1616075"/>
          <a:ext cx="1304925" cy="493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9" name="Rovnice" r:id="rId3" imgW="571252" imgH="215806" progId="Equation.3">
                  <p:embed/>
                </p:oleObj>
              </mc:Choice>
              <mc:Fallback>
                <p:oleObj name="Rovnice" r:id="rId3" imgW="571252" imgH="215806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7438" y="1616075"/>
                        <a:ext cx="1304925" cy="493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2">
            <a:extLst>
              <a:ext uri="{FF2B5EF4-FFF2-40B4-BE49-F238E27FC236}">
                <a16:creationId xmlns:a16="http://schemas.microsoft.com/office/drawing/2014/main" id="{65D02651-E53E-4F03-AF5B-D578C3B7B82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28625" y="0"/>
            <a:ext cx="8715375" cy="1143000"/>
          </a:xfrm>
        </p:spPr>
        <p:txBody>
          <a:bodyPr/>
          <a:lstStyle/>
          <a:p>
            <a:pPr>
              <a:defRPr/>
            </a:pPr>
            <a:r>
              <a:rPr lang="cs-CZ" sz="2800" dirty="0"/>
              <a:t>FOURIEROVA TRANSFORMACE S DISKRÉTNÍM ČASEM - DTFT</a:t>
            </a:r>
            <a:endParaRPr lang="cs-CZ" sz="3200" dirty="0"/>
          </a:p>
        </p:txBody>
      </p:sp>
      <p:pic>
        <p:nvPicPr>
          <p:cNvPr id="22533" name="Picture 10">
            <a:extLst>
              <a:ext uri="{FF2B5EF4-FFF2-40B4-BE49-F238E27FC236}">
                <a16:creationId xmlns:a16="http://schemas.microsoft.com/office/drawing/2014/main" id="{5EA11761-7A93-46FC-8507-972C90B88C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" y="2792413"/>
            <a:ext cx="7791450" cy="258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4" name="TextovéPole 5">
            <a:extLst>
              <a:ext uri="{FF2B5EF4-FFF2-40B4-BE49-F238E27FC236}">
                <a16:creationId xmlns:a16="http://schemas.microsoft.com/office/drawing/2014/main" id="{55F1215C-0C6C-4580-B4C0-0ED3CA2CA8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6838" y="2862263"/>
            <a:ext cx="5461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/>
              <a:t>.</a:t>
            </a:r>
          </a:p>
        </p:txBody>
      </p:sp>
      <p:sp>
        <p:nvSpPr>
          <p:cNvPr id="22535" name="TextovéPole 6">
            <a:extLst>
              <a:ext uri="{FF2B5EF4-FFF2-40B4-BE49-F238E27FC236}">
                <a16:creationId xmlns:a16="http://schemas.microsoft.com/office/drawing/2014/main" id="{59C18500-FE3B-404E-97F8-3457DC5DEB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6750" y="4400550"/>
            <a:ext cx="5461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/>
              <a:t>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F807274-BB09-47F3-8985-136F96CA9A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z="2800" dirty="0"/>
              <a:t>DEFINICE</a:t>
            </a:r>
            <a:endParaRPr lang="cs-CZ" dirty="0"/>
          </a:p>
        </p:txBody>
      </p:sp>
      <p:sp>
        <p:nvSpPr>
          <p:cNvPr id="48131" name="Zástupný symbol pro obsah 2">
            <a:extLst>
              <a:ext uri="{FF2B5EF4-FFF2-40B4-BE49-F238E27FC236}">
                <a16:creationId xmlns:a16="http://schemas.microsoft.com/office/drawing/2014/main" id="{FA030B15-03E6-4CCD-81B2-C14CD84E6D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063" y="1214438"/>
            <a:ext cx="8535987" cy="5167312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cs-CZ" altLang="cs-CZ" sz="2000" b="1" i="1"/>
              <a:t>Vzorkování</a:t>
            </a:r>
            <a:r>
              <a:rPr lang="cs-CZ" altLang="cs-CZ" sz="2000"/>
              <a:t> je postup výběru jednotlivých pozorování, na jehož základě získáváme informaci o vlastnostech sledované skutečnosti či jevu. Každé pozorování může obecně zahrnovat více vlastností (věk, diagnóza onemocnění, velikost napětí, …), které mohou být použity k identifikaci daného jevu či jeho části.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cs-CZ" sz="2000" b="1" i="1"/>
              <a:t>V</a:t>
            </a:r>
            <a:r>
              <a:rPr lang="cs-CZ" altLang="cs-CZ" sz="2000" b="1" i="1"/>
              <a:t>zorkováním </a:t>
            </a:r>
            <a:r>
              <a:rPr lang="cs-CZ" altLang="cs-CZ" sz="2000"/>
              <a:t>rozumíme postup výběru určité podmnožiny (vzorku) dané množiny (veličiny, populace, dat, materiálu) tak, </a:t>
            </a:r>
            <a:r>
              <a:rPr lang="cs-CZ" altLang="cs-CZ" sz="2000">
                <a:solidFill>
                  <a:srgbClr val="FF0000"/>
                </a:solidFill>
              </a:rPr>
              <a:t>aby vlastnosti vybraného vzorku </a:t>
            </a:r>
            <a:r>
              <a:rPr lang="cs-CZ" altLang="cs-CZ" sz="2000"/>
              <a:t>(dostatečně) </a:t>
            </a:r>
            <a:r>
              <a:rPr lang="cs-CZ" altLang="cs-CZ" sz="2000">
                <a:solidFill>
                  <a:srgbClr val="FF0000"/>
                </a:solidFill>
              </a:rPr>
              <a:t>přesně reprezentovaly vlastnosti celé množiny </a:t>
            </a:r>
            <a:r>
              <a:rPr lang="cs-CZ" altLang="cs-CZ" sz="2000"/>
              <a:t>(signálu, populace, dat, materiálu).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000" b="1"/>
              <a:t>V</a:t>
            </a:r>
            <a:r>
              <a:rPr lang="cs-CZ" altLang="cs-CZ" sz="2000" b="1" i="1"/>
              <a:t>zorkování </a:t>
            </a:r>
            <a:r>
              <a:rPr lang="cs-CZ" altLang="cs-CZ" sz="2000"/>
              <a:t>je postup selekce jednotlivých pozorování s cílem získat určitou znalost o dané populaci, zejména pro účely statistické inference. </a:t>
            </a:r>
          </a:p>
          <a:p>
            <a:pPr>
              <a:buFont typeface="Wingdings" panose="05000000000000000000" pitchFamily="2" charset="2"/>
              <a:buNone/>
            </a:pPr>
            <a:endParaRPr lang="cs-CZ" altLang="cs-CZ" sz="2000"/>
          </a:p>
          <a:p>
            <a:endParaRPr lang="cs-CZ" altLang="cs-CZ" sz="200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>
            <a:extLst>
              <a:ext uri="{FF2B5EF4-FFF2-40B4-BE49-F238E27FC236}">
                <a16:creationId xmlns:a16="http://schemas.microsoft.com/office/drawing/2014/main" id="{E760006B-F9D5-445F-B281-7EE9E4C786CC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28625" y="1357313"/>
            <a:ext cx="8294688" cy="3963987"/>
          </a:xfrm>
        </p:spPr>
        <p:txBody>
          <a:bodyPr/>
          <a:lstStyle/>
          <a:p>
            <a:r>
              <a:rPr lang="cs-CZ" altLang="cs-CZ"/>
              <a:t>Z definice              vyplývá, že poslední uvedený vztah lze přepsat do tvaru </a:t>
            </a:r>
          </a:p>
          <a:p>
            <a:endParaRPr lang="cs-CZ" altLang="cs-CZ"/>
          </a:p>
          <a:p>
            <a:endParaRPr lang="cs-CZ" altLang="cs-CZ"/>
          </a:p>
          <a:p>
            <a:endParaRPr lang="cs-CZ" altLang="cs-CZ"/>
          </a:p>
          <a:p>
            <a:endParaRPr lang="cs-CZ" altLang="cs-CZ"/>
          </a:p>
          <a:p>
            <a:endParaRPr lang="cs-CZ" altLang="cs-CZ"/>
          </a:p>
          <a:p>
            <a:pPr>
              <a:buFontTx/>
              <a:buNone/>
            </a:pPr>
            <a:r>
              <a:rPr lang="cs-CZ" altLang="cs-CZ"/>
              <a:t>  kde </a:t>
            </a:r>
            <a:r>
              <a:rPr lang="el-GR" altLang="cs-CZ"/>
              <a:t>ω</a:t>
            </a:r>
            <a:r>
              <a:rPr lang="cs-CZ" altLang="cs-CZ"/>
              <a:t> je pro N→</a:t>
            </a:r>
            <a:r>
              <a:rPr lang="cs-CZ" altLang="cs-CZ">
                <a:sym typeface="Symbol" panose="05050102010706020507" pitchFamily="18" charset="2"/>
              </a:rPr>
              <a:t> spojitá (nediskrétní) veličina.</a:t>
            </a: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E50CE9F7-7F04-430C-AFED-4CF11EB80B6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28625" y="0"/>
            <a:ext cx="8715375" cy="1143000"/>
          </a:xfrm>
        </p:spPr>
        <p:txBody>
          <a:bodyPr/>
          <a:lstStyle/>
          <a:p>
            <a:pPr>
              <a:tabLst>
                <a:tab pos="1079500" algn="l"/>
              </a:tabLst>
              <a:defRPr/>
            </a:pPr>
            <a:r>
              <a:rPr lang="cs-CZ" sz="2800" dirty="0"/>
              <a:t>FOURIEROVA TRANSFORMACE S DISKRÉTNÍM ČASEM - DTFT</a:t>
            </a:r>
            <a:endParaRPr lang="cs-CZ" sz="3200" dirty="0"/>
          </a:p>
        </p:txBody>
      </p:sp>
      <p:graphicFrame>
        <p:nvGraphicFramePr>
          <p:cNvPr id="23556" name="Object 2">
            <a:extLst>
              <a:ext uri="{FF2B5EF4-FFF2-40B4-BE49-F238E27FC236}">
                <a16:creationId xmlns:a16="http://schemas.microsoft.com/office/drawing/2014/main" id="{A042F1CA-3508-4A42-A9A9-EFEEA9B4CCC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843213" y="1393825"/>
          <a:ext cx="1304925" cy="493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2" name="Rovnice" r:id="rId3" imgW="571252" imgH="215806" progId="Equation.3">
                  <p:embed/>
                </p:oleObj>
              </mc:Choice>
              <mc:Fallback>
                <p:oleObj name="Rovnice" r:id="rId3" imgW="571252" imgH="215806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3213" y="1393825"/>
                        <a:ext cx="1304925" cy="493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3557" name="Picture 9">
            <a:extLst>
              <a:ext uri="{FF2B5EF4-FFF2-40B4-BE49-F238E27FC236}">
                <a16:creationId xmlns:a16="http://schemas.microsoft.com/office/drawing/2014/main" id="{6FA38C46-2F0D-4BCE-BCA8-60F44CA2AD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00" y="2351088"/>
            <a:ext cx="779145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8" name="TextovéPole 5">
            <a:extLst>
              <a:ext uri="{FF2B5EF4-FFF2-40B4-BE49-F238E27FC236}">
                <a16:creationId xmlns:a16="http://schemas.microsoft.com/office/drawing/2014/main" id="{F8B29168-10EF-4516-8E2D-86F44F7D01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3275" y="2468563"/>
            <a:ext cx="5445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/>
              <a:t>.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>
            <a:extLst>
              <a:ext uri="{FF2B5EF4-FFF2-40B4-BE49-F238E27FC236}">
                <a16:creationId xmlns:a16="http://schemas.microsoft.com/office/drawing/2014/main" id="{D83E0E22-18AA-4948-B641-4C0E5D91394E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28625" y="1357313"/>
            <a:ext cx="8294688" cy="3963987"/>
          </a:xfrm>
        </p:spPr>
        <p:txBody>
          <a:bodyPr/>
          <a:lstStyle/>
          <a:p>
            <a:pPr algn="ctr">
              <a:buFontTx/>
              <a:buNone/>
              <a:defRPr/>
            </a:pPr>
            <a:r>
              <a:rPr lang="cs-CZ" altLang="cs-CZ" b="1" dirty="0">
                <a:solidFill>
                  <a:srgbClr val="002060"/>
                </a:solidFill>
              </a:rPr>
              <a:t>ZÁVĚR</a:t>
            </a:r>
          </a:p>
          <a:p>
            <a:pPr marL="0" algn="ctr">
              <a:buFont typeface="Wingdings" panose="05000000000000000000" pitchFamily="2" charset="2"/>
              <a:buNone/>
              <a:defRPr/>
            </a:pPr>
            <a:r>
              <a:rPr lang="cs-CZ" dirty="0">
                <a:solidFill>
                  <a:srgbClr val="FF0000"/>
                </a:solidFill>
              </a:rPr>
              <a:t>je-li časová řada neperiodická a nekonečná, je frekvenční spektrum spojité; tj. nezáleží na spojitosti či diskrétnosti časových dat, </a:t>
            </a:r>
            <a:r>
              <a:rPr lang="cs-CZ" b="1" dirty="0">
                <a:solidFill>
                  <a:srgbClr val="FF0000"/>
                </a:solidFill>
              </a:rPr>
              <a:t>důležitá je jejich neperiodičnost a nekonečná doba trvání.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144569AE-FFE2-4E01-BA87-AF51BAD1815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28625" y="0"/>
            <a:ext cx="8715375" cy="1143000"/>
          </a:xfrm>
        </p:spPr>
        <p:txBody>
          <a:bodyPr/>
          <a:lstStyle/>
          <a:p>
            <a:pPr>
              <a:tabLst>
                <a:tab pos="1079500" algn="l"/>
              </a:tabLst>
              <a:defRPr/>
            </a:pPr>
            <a:r>
              <a:rPr lang="cs-CZ" sz="2800" dirty="0"/>
              <a:t>FOURIEROVA TRANSFORMACE S DISKRÉTNÍM ČASEM - DTFT</a:t>
            </a:r>
            <a:endParaRPr lang="cs-CZ" sz="3200" dirty="0"/>
          </a:p>
        </p:txBody>
      </p:sp>
      <p:sp>
        <p:nvSpPr>
          <p:cNvPr id="24580" name="TextovéPole 5">
            <a:extLst>
              <a:ext uri="{FF2B5EF4-FFF2-40B4-BE49-F238E27FC236}">
                <a16:creationId xmlns:a16="http://schemas.microsoft.com/office/drawing/2014/main" id="{4E7F74DE-019F-4BAE-A10E-06C70FEF7A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3275" y="2468563"/>
            <a:ext cx="5445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/>
              <a:t>.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>
            <a:extLst>
              <a:ext uri="{FF2B5EF4-FFF2-40B4-BE49-F238E27FC236}">
                <a16:creationId xmlns:a16="http://schemas.microsoft.com/office/drawing/2014/main" id="{3ADE4BA4-0D93-40AA-9FDC-2EA597E92EC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28625" y="0"/>
            <a:ext cx="8715375" cy="1143000"/>
          </a:xfrm>
        </p:spPr>
        <p:txBody>
          <a:bodyPr/>
          <a:lstStyle/>
          <a:p>
            <a:pPr>
              <a:defRPr/>
            </a:pPr>
            <a:r>
              <a:rPr lang="cs-CZ" sz="2800" dirty="0"/>
              <a:t>DISKRÉTNÍ FOURIEROVA TRANSFORMACE - DFT</a:t>
            </a:r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BA59CC39-8774-4BAC-ADA5-A8C72F38FDDA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28625" y="1428750"/>
            <a:ext cx="8367713" cy="2428875"/>
          </a:xfrm>
          <a:noFill/>
        </p:spPr>
        <p:txBody>
          <a:bodyPr/>
          <a:lstStyle/>
          <a:p>
            <a:r>
              <a:rPr lang="cs-CZ" altLang="cs-CZ" sz="2400"/>
              <a:t>aby bylo možné počítat s frekvenčním spektrem na počítači, je třeba spektrální funkci diskretizovat;</a:t>
            </a:r>
          </a:p>
          <a:p>
            <a:r>
              <a:rPr lang="cs-CZ" altLang="cs-CZ" sz="2400"/>
              <a:t>předpokládejme, že diskrétní veličina x(nT</a:t>
            </a:r>
            <a:r>
              <a:rPr lang="cs-CZ" altLang="cs-CZ" sz="2400" baseline="-25000"/>
              <a:t>vz</a:t>
            </a:r>
            <a:r>
              <a:rPr lang="cs-CZ" altLang="cs-CZ" sz="2400"/>
              <a:t>)=0 pro n</a:t>
            </a:r>
            <a:r>
              <a:rPr lang="en-US" altLang="cs-CZ" sz="2400"/>
              <a:t> &lt; 0 a n ≥ N</a:t>
            </a:r>
            <a:r>
              <a:rPr lang="cs-CZ" altLang="cs-CZ" sz="2400"/>
              <a:t>-1, pak DFT je definována vztahem</a:t>
            </a:r>
            <a:endParaRPr lang="en-US" altLang="cs-CZ" sz="2400"/>
          </a:p>
        </p:txBody>
      </p:sp>
      <p:pic>
        <p:nvPicPr>
          <p:cNvPr id="25604" name="Picture 7">
            <a:extLst>
              <a:ext uri="{FF2B5EF4-FFF2-40B4-BE49-F238E27FC236}">
                <a16:creationId xmlns:a16="http://schemas.microsoft.com/office/drawing/2014/main" id="{DFB4DE0D-52CD-46E5-9F12-8F49240AF2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63" y="4017963"/>
            <a:ext cx="828675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>
            <a:extLst>
              <a:ext uri="{FF2B5EF4-FFF2-40B4-BE49-F238E27FC236}">
                <a16:creationId xmlns:a16="http://schemas.microsoft.com/office/drawing/2014/main" id="{41F5EA8F-837D-4266-810D-13EECBF64BF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28625" y="0"/>
            <a:ext cx="8715375" cy="1143000"/>
          </a:xfrm>
        </p:spPr>
        <p:txBody>
          <a:bodyPr/>
          <a:lstStyle/>
          <a:p>
            <a:pPr>
              <a:defRPr/>
            </a:pPr>
            <a:r>
              <a:rPr lang="cs-CZ" sz="2800" dirty="0"/>
              <a:t>ZPĚTNÁ DISKRÉTNÍ FT – DFT</a:t>
            </a:r>
            <a:r>
              <a:rPr lang="cs-CZ" sz="2800" baseline="30000" dirty="0"/>
              <a:t>-1</a:t>
            </a:r>
            <a:endParaRPr lang="cs-CZ" sz="2800" dirty="0"/>
          </a:p>
        </p:txBody>
      </p:sp>
      <p:pic>
        <p:nvPicPr>
          <p:cNvPr id="26627" name="Picture 6">
            <a:extLst>
              <a:ext uri="{FF2B5EF4-FFF2-40B4-BE49-F238E27FC236}">
                <a16:creationId xmlns:a16="http://schemas.microsoft.com/office/drawing/2014/main" id="{CC49CF7C-5EA6-416F-B0CF-A9BD3A00A2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2390775"/>
            <a:ext cx="7439025" cy="207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>
            <a:extLst>
              <a:ext uri="{FF2B5EF4-FFF2-40B4-BE49-F238E27FC236}">
                <a16:creationId xmlns:a16="http://schemas.microsoft.com/office/drawing/2014/main" id="{46A0FAD7-C546-4EBE-8AED-E3F127F650D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28625" y="0"/>
            <a:ext cx="8715375" cy="1143000"/>
          </a:xfrm>
        </p:spPr>
        <p:txBody>
          <a:bodyPr/>
          <a:lstStyle/>
          <a:p>
            <a:pPr>
              <a:defRPr/>
            </a:pPr>
            <a:r>
              <a:rPr lang="cs-CZ" sz="2800" dirty="0"/>
              <a:t>INVERZIBILITA DFT</a:t>
            </a:r>
          </a:p>
        </p:txBody>
      </p:sp>
      <p:pic>
        <p:nvPicPr>
          <p:cNvPr id="27651" name="Picture 6">
            <a:extLst>
              <a:ext uri="{FF2B5EF4-FFF2-40B4-BE49-F238E27FC236}">
                <a16:creationId xmlns:a16="http://schemas.microsoft.com/office/drawing/2014/main" id="{5817CCA0-B400-476D-83C3-37AF2CA767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733550"/>
            <a:ext cx="8675687" cy="339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>
            <a:extLst>
              <a:ext uri="{FF2B5EF4-FFF2-40B4-BE49-F238E27FC236}">
                <a16:creationId xmlns:a16="http://schemas.microsoft.com/office/drawing/2014/main" id="{C2597F02-DB14-47CC-9B15-7B35A3666AE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5288" y="1989138"/>
            <a:ext cx="1655762" cy="1871662"/>
          </a:xfrm>
        </p:spPr>
        <p:txBody>
          <a:bodyPr/>
          <a:lstStyle/>
          <a:p>
            <a:pPr>
              <a:defRPr/>
            </a:pPr>
            <a:r>
              <a:rPr lang="cs-CZ" dirty="0"/>
              <a:t>DFT</a:t>
            </a:r>
            <a:br>
              <a:rPr lang="cs-CZ" dirty="0"/>
            </a:br>
            <a:br>
              <a:rPr lang="cs-CZ" dirty="0"/>
            </a:br>
            <a:r>
              <a:rPr lang="el-GR" sz="2400" b="0" cap="none" dirty="0">
                <a:solidFill>
                  <a:srgbClr val="FF0000"/>
                </a:solidFill>
                <a:effectLst/>
                <a:latin typeface="Arial"/>
                <a:cs typeface="Arial"/>
              </a:rPr>
              <a:t>ω</a:t>
            </a:r>
            <a:r>
              <a:rPr lang="cs-CZ" sz="2400" b="0" baseline="-25000" dirty="0">
                <a:solidFill>
                  <a:schemeClr val="tx1"/>
                </a:solidFill>
                <a:effectLst/>
              </a:rPr>
              <a:t>1</a:t>
            </a:r>
            <a:r>
              <a:rPr lang="cs-CZ" sz="2400" b="0" dirty="0">
                <a:solidFill>
                  <a:schemeClr val="tx1"/>
                </a:solidFill>
                <a:effectLst/>
              </a:rPr>
              <a:t> = 2</a:t>
            </a:r>
            <a:r>
              <a:rPr lang="el-GR" sz="2400" b="0" dirty="0">
                <a:solidFill>
                  <a:schemeClr val="tx1"/>
                </a:solidFill>
                <a:effectLst/>
              </a:rPr>
              <a:t>Ω</a:t>
            </a:r>
            <a:r>
              <a:rPr lang="cs-CZ" sz="2400" b="0" dirty="0">
                <a:solidFill>
                  <a:schemeClr val="tx1"/>
                </a:solidFill>
                <a:effectLst/>
              </a:rPr>
              <a:t> </a:t>
            </a:r>
            <a:br>
              <a:rPr lang="cs-CZ" sz="2400" b="0" dirty="0">
                <a:solidFill>
                  <a:schemeClr val="tx1"/>
                </a:solidFill>
                <a:effectLst/>
              </a:rPr>
            </a:br>
            <a:r>
              <a:rPr lang="cs-CZ" sz="2400" b="0" dirty="0">
                <a:solidFill>
                  <a:schemeClr val="tx1"/>
                </a:solidFill>
                <a:effectLst/>
              </a:rPr>
              <a:t>= 4</a:t>
            </a:r>
            <a:r>
              <a:rPr lang="cs-CZ" sz="2400" b="0" dirty="0">
                <a:solidFill>
                  <a:schemeClr val="tx1"/>
                </a:solidFill>
                <a:effectLst/>
                <a:sym typeface="Symbol" pitchFamily="18" charset="2"/>
              </a:rPr>
              <a:t>/</a:t>
            </a:r>
            <a:r>
              <a:rPr lang="cs-CZ" sz="2400" b="0" dirty="0" err="1">
                <a:solidFill>
                  <a:schemeClr val="tx1"/>
                </a:solidFill>
                <a:effectLst/>
                <a:sym typeface="Symbol" pitchFamily="18" charset="2"/>
              </a:rPr>
              <a:t>NT</a:t>
            </a:r>
            <a:r>
              <a:rPr lang="cs-CZ" sz="1800" b="0" baseline="-25000" dirty="0" err="1">
                <a:solidFill>
                  <a:schemeClr val="tx1"/>
                </a:solidFill>
                <a:effectLst/>
                <a:sym typeface="Symbol" pitchFamily="18" charset="2"/>
              </a:rPr>
              <a:t>vz</a:t>
            </a:r>
            <a:endParaRPr lang="cs-CZ" sz="2400" b="0" dirty="0">
              <a:solidFill>
                <a:schemeClr val="tx1"/>
              </a:solidFill>
              <a:effectLst/>
              <a:sym typeface="Symbol" pitchFamily="18" charset="2"/>
            </a:endParaRPr>
          </a:p>
        </p:txBody>
      </p:sp>
      <p:sp>
        <p:nvSpPr>
          <p:cNvPr id="28675" name="Rectangle 4">
            <a:extLst>
              <a:ext uri="{FF2B5EF4-FFF2-40B4-BE49-F238E27FC236}">
                <a16:creationId xmlns:a16="http://schemas.microsoft.com/office/drawing/2014/main" id="{5D1D97F5-222A-4472-99E5-E2FEC51C9A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4075" y="1700213"/>
            <a:ext cx="431800" cy="2159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pic>
        <p:nvPicPr>
          <p:cNvPr id="28676" name="Obrázek 4" descr="DFTr.bmp">
            <a:extLst>
              <a:ext uri="{FF2B5EF4-FFF2-40B4-BE49-F238E27FC236}">
                <a16:creationId xmlns:a16="http://schemas.microsoft.com/office/drawing/2014/main" id="{4761C9BC-3C18-46D9-9803-B9531F3671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0"/>
            <a:ext cx="6516687" cy="659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>
            <a:extLst>
              <a:ext uri="{FF2B5EF4-FFF2-40B4-BE49-F238E27FC236}">
                <a16:creationId xmlns:a16="http://schemas.microsoft.com/office/drawing/2014/main" id="{6765A641-781A-4496-87D1-CC25F69ED9F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5288" y="1989138"/>
            <a:ext cx="1655762" cy="1871662"/>
          </a:xfrm>
        </p:spPr>
        <p:txBody>
          <a:bodyPr/>
          <a:lstStyle/>
          <a:p>
            <a:pPr>
              <a:defRPr/>
            </a:pPr>
            <a:r>
              <a:rPr lang="cs-CZ" dirty="0"/>
              <a:t>DFT</a:t>
            </a:r>
            <a:br>
              <a:rPr lang="cs-CZ" dirty="0"/>
            </a:br>
            <a:br>
              <a:rPr lang="cs-CZ" dirty="0"/>
            </a:br>
            <a:r>
              <a:rPr lang="el-GR" sz="2400" b="0" cap="none" dirty="0">
                <a:solidFill>
                  <a:srgbClr val="FF0000"/>
                </a:solidFill>
                <a:effectLst/>
              </a:rPr>
              <a:t>ω</a:t>
            </a:r>
            <a:r>
              <a:rPr lang="cs-CZ" sz="2400" b="0" baseline="-25000" dirty="0">
                <a:solidFill>
                  <a:schemeClr val="tx1"/>
                </a:solidFill>
                <a:effectLst/>
              </a:rPr>
              <a:t>1</a:t>
            </a:r>
            <a:r>
              <a:rPr lang="cs-CZ" sz="2400" b="0" dirty="0">
                <a:solidFill>
                  <a:schemeClr val="tx1"/>
                </a:solidFill>
                <a:effectLst/>
              </a:rPr>
              <a:t> = 2,5</a:t>
            </a:r>
            <a:r>
              <a:rPr lang="el-GR" sz="2400" b="0" dirty="0">
                <a:solidFill>
                  <a:schemeClr val="tx1"/>
                </a:solidFill>
                <a:effectLst/>
              </a:rPr>
              <a:t>Ω</a:t>
            </a:r>
            <a:r>
              <a:rPr lang="cs-CZ" sz="2400" b="0" dirty="0">
                <a:solidFill>
                  <a:schemeClr val="tx1"/>
                </a:solidFill>
                <a:effectLst/>
              </a:rPr>
              <a:t> = 5</a:t>
            </a:r>
            <a:r>
              <a:rPr lang="cs-CZ" sz="2400" b="0" dirty="0">
                <a:solidFill>
                  <a:schemeClr val="tx1"/>
                </a:solidFill>
                <a:effectLst/>
                <a:sym typeface="Symbol" pitchFamily="18" charset="2"/>
              </a:rPr>
              <a:t>/</a:t>
            </a:r>
            <a:r>
              <a:rPr lang="cs-CZ" sz="2400" b="0" dirty="0" err="1">
                <a:solidFill>
                  <a:schemeClr val="tx1"/>
                </a:solidFill>
                <a:effectLst/>
                <a:sym typeface="Symbol" pitchFamily="18" charset="2"/>
              </a:rPr>
              <a:t>NT</a:t>
            </a:r>
            <a:r>
              <a:rPr lang="cs-CZ" sz="1800" b="0" baseline="-25000" dirty="0" err="1">
                <a:solidFill>
                  <a:schemeClr val="tx1"/>
                </a:solidFill>
                <a:effectLst/>
                <a:sym typeface="Symbol" pitchFamily="18" charset="2"/>
              </a:rPr>
              <a:t>vz</a:t>
            </a:r>
            <a:endParaRPr lang="cs-CZ" sz="2400" b="0" dirty="0">
              <a:solidFill>
                <a:schemeClr val="tx1"/>
              </a:solidFill>
              <a:effectLst/>
              <a:sym typeface="Symbol" pitchFamily="18" charset="2"/>
            </a:endParaRPr>
          </a:p>
        </p:txBody>
      </p:sp>
      <p:pic>
        <p:nvPicPr>
          <p:cNvPr id="29699" name="Picture 4">
            <a:extLst>
              <a:ext uri="{FF2B5EF4-FFF2-40B4-BE49-F238E27FC236}">
                <a16:creationId xmlns:a16="http://schemas.microsoft.com/office/drawing/2014/main" id="{81E10FC6-3B73-4ADE-960D-D9E9D39C24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0"/>
            <a:ext cx="6588125" cy="659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D5C1474-6A9C-46F1-87BC-3D22DD43DA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063" y="1214438"/>
            <a:ext cx="8535987" cy="5167312"/>
          </a:xfrm>
        </p:spPr>
        <p:txBody>
          <a:bodyPr/>
          <a:lstStyle/>
          <a:p>
            <a:pPr algn="ctr">
              <a:buFontTx/>
              <a:buNone/>
              <a:defRPr/>
            </a:pPr>
            <a:r>
              <a:rPr lang="cs-CZ" altLang="cs-CZ" b="1" dirty="0">
                <a:solidFill>
                  <a:srgbClr val="002060"/>
                </a:solidFill>
              </a:rPr>
              <a:t>ZÁVĚR</a:t>
            </a:r>
          </a:p>
          <a:p>
            <a:pPr marL="0" algn="ctr">
              <a:buFont typeface="Wingdings" panose="05000000000000000000" pitchFamily="2" charset="2"/>
              <a:buNone/>
              <a:defRPr/>
            </a:pPr>
            <a:r>
              <a:rPr lang="cs-CZ" dirty="0">
                <a:solidFill>
                  <a:srgbClr val="FF0000"/>
                </a:solidFill>
              </a:rPr>
              <a:t>je-li časová řada konečná a frekvenční spektrum diskrétní, pak její frekvenční spektrum je rovno spektru diskrétní Fourierovy řady s periodou rovnou době trvání časové řady</a:t>
            </a:r>
            <a:endParaRPr lang="en-GB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98EA0927-591A-4293-9832-FA5017AF1BB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28625" y="0"/>
            <a:ext cx="8715375" cy="1143000"/>
          </a:xfrm>
        </p:spPr>
        <p:txBody>
          <a:bodyPr/>
          <a:lstStyle/>
          <a:p>
            <a:pPr>
              <a:defRPr/>
            </a:pPr>
            <a:r>
              <a:rPr lang="cs-CZ" sz="2800" dirty="0"/>
              <a:t>DISKRÉTNÍ FOURIEROVA TRANSFORMACE - DFT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7BD5547-4FB5-40B7-B332-4F7D3B43DC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2800" dirty="0"/>
              <a:t>p</a:t>
            </a:r>
            <a:r>
              <a:rPr lang="cs-CZ" sz="2800" dirty="0" err="1"/>
              <a:t>říklady</a:t>
            </a:r>
            <a:endParaRPr lang="cs-CZ" sz="2800" dirty="0"/>
          </a:p>
        </p:txBody>
      </p:sp>
      <p:sp>
        <p:nvSpPr>
          <p:cNvPr id="49155" name="Zástupný symbol pro obsah 2">
            <a:extLst>
              <a:ext uri="{FF2B5EF4-FFF2-40B4-BE49-F238E27FC236}">
                <a16:creationId xmlns:a16="http://schemas.microsoft.com/office/drawing/2014/main" id="{A471627F-D06B-46B1-B897-172FD236A9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063" y="1214438"/>
            <a:ext cx="8535987" cy="5167312"/>
          </a:xfrm>
        </p:spPr>
        <p:txBody>
          <a:bodyPr/>
          <a:lstStyle/>
          <a:p>
            <a:r>
              <a:rPr lang="cs-CZ" altLang="cs-CZ"/>
              <a:t>volba frekvence a místa odběru pro hodnocení úrovně znečištění vodních toků;</a:t>
            </a:r>
          </a:p>
          <a:p>
            <a:r>
              <a:rPr lang="cs-CZ" altLang="cs-CZ"/>
              <a:t>volba parametrů digitalizace obrazu pro jeho přenos či archivaci;</a:t>
            </a:r>
          </a:p>
          <a:p>
            <a:r>
              <a:rPr lang="cs-CZ" altLang="cs-CZ"/>
              <a:t>volba tématu a množiny respondentů při průzkumu veřejného mínění;</a:t>
            </a:r>
          </a:p>
          <a:p>
            <a:r>
              <a:rPr lang="cs-CZ" altLang="cs-CZ"/>
              <a:t>výběr výrobků při výstupní kontrole kvality výroby;</a:t>
            </a:r>
          </a:p>
          <a:p>
            <a:r>
              <a:rPr lang="cs-CZ" altLang="cs-CZ"/>
              <a:t>výběr pacientů pro odhad vývoje daného onemocnění.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F0B2C40-B796-4EB6-947E-3CBBAD2EE2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z="2800" dirty="0"/>
              <a:t>DEFINICE</a:t>
            </a:r>
            <a:endParaRPr lang="cs-CZ" dirty="0"/>
          </a:p>
        </p:txBody>
      </p:sp>
      <p:sp>
        <p:nvSpPr>
          <p:cNvPr id="50179" name="Zástupný symbol pro obsah 2">
            <a:extLst>
              <a:ext uri="{FF2B5EF4-FFF2-40B4-BE49-F238E27FC236}">
                <a16:creationId xmlns:a16="http://schemas.microsoft.com/office/drawing/2014/main" id="{749003A3-66CF-4D4B-B7C4-5DED650777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063" y="1214438"/>
            <a:ext cx="8535987" cy="5167312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cs-CZ" altLang="cs-CZ" sz="2400" b="1" i="1">
                <a:solidFill>
                  <a:srgbClr val="002060"/>
                </a:solidFill>
              </a:rPr>
              <a:t>Vzorkováním</a:t>
            </a:r>
            <a:r>
              <a:rPr lang="cs-CZ" altLang="cs-CZ" sz="2400"/>
              <a:t> dané časově proměnné veličiny rozumíme činnost, při které z průběhu určité veličiny, která je definovaná na spojitém definičním oboru, vybíráme hodnoty pouze v určitých časových okamžicích. </a:t>
            </a:r>
          </a:p>
          <a:p>
            <a:pPr>
              <a:buFont typeface="Wingdings" panose="05000000000000000000" pitchFamily="2" charset="2"/>
              <a:buNone/>
            </a:pPr>
            <a:endParaRPr lang="cs-CZ" altLang="cs-CZ" sz="2000"/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000"/>
              <a:t>Hodnoty časových či prostorových souřadnic mohou být rozmístěny v definičním prostoru obecně nerovnoměrně, z hlediska práce s daty je ale výhodnější, pokud jsou souřadnice vzorků rozmístěny rovnoměrně (a v tom případě lze i teoreticky dovodit pravidlo pro maximální vzdálenost mezi každými dvěma vzorky).</a:t>
            </a:r>
          </a:p>
          <a:p>
            <a:pPr>
              <a:buFont typeface="Wingdings" panose="05000000000000000000" pitchFamily="2" charset="2"/>
              <a:buNone/>
            </a:pPr>
            <a:endParaRPr lang="cs-CZ" altLang="cs-CZ" sz="2000"/>
          </a:p>
          <a:p>
            <a:endParaRPr lang="cs-CZ" altLang="cs-CZ" sz="20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5">
            <a:extLst>
              <a:ext uri="{FF2B5EF4-FFF2-40B4-BE49-F238E27FC236}">
                <a16:creationId xmlns:a16="http://schemas.microsoft.com/office/drawing/2014/main" id="{9E799346-B700-4965-B90A-B988B86436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2695575"/>
            <a:ext cx="5395913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706" name="Rectangle 2">
            <a:extLst>
              <a:ext uri="{FF2B5EF4-FFF2-40B4-BE49-F238E27FC236}">
                <a16:creationId xmlns:a16="http://schemas.microsoft.com/office/drawing/2014/main" id="{5B5AB499-D1F7-41BA-8192-B5DEFE419DB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z="2800" dirty="0"/>
              <a:t>Vzorkování spojité veličiny</a:t>
            </a:r>
            <a:endParaRPr lang="cs-CZ" sz="1800" dirty="0"/>
          </a:p>
        </p:txBody>
      </p:sp>
      <p:sp>
        <p:nvSpPr>
          <p:cNvPr id="51204" name="Text Box 5">
            <a:extLst>
              <a:ext uri="{FF2B5EF4-FFF2-40B4-BE49-F238E27FC236}">
                <a16:creationId xmlns:a16="http://schemas.microsoft.com/office/drawing/2014/main" id="{BE018A37-92A0-406D-AA37-CBAB1A519E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46738" y="4113213"/>
            <a:ext cx="15843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1800">
                <a:latin typeface="Arial" panose="020B0604020202020204" pitchFamily="34" charset="0"/>
              </a:rPr>
              <a:t>s(nT</a:t>
            </a:r>
            <a:r>
              <a:rPr lang="cs-CZ" altLang="cs-CZ" sz="1800" baseline="-25000">
                <a:latin typeface="Arial" panose="020B0604020202020204" pitchFamily="34" charset="0"/>
              </a:rPr>
              <a:t>vz</a:t>
            </a:r>
            <a:r>
              <a:rPr lang="cs-CZ" altLang="cs-CZ" sz="1800">
                <a:latin typeface="Arial" panose="020B0604020202020204" pitchFamily="34" charset="0"/>
              </a:rPr>
              <a:t>)</a:t>
            </a:r>
          </a:p>
        </p:txBody>
      </p:sp>
      <p:pic>
        <p:nvPicPr>
          <p:cNvPr id="51205" name="Picture 2">
            <a:extLst>
              <a:ext uri="{FF2B5EF4-FFF2-40B4-BE49-F238E27FC236}">
                <a16:creationId xmlns:a16="http://schemas.microsoft.com/office/drawing/2014/main" id="{187D0513-7FDA-42A5-82CE-9A20B41496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1341438"/>
            <a:ext cx="6134100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>
            <a:extLst>
              <a:ext uri="{FF2B5EF4-FFF2-40B4-BE49-F238E27FC236}">
                <a16:creationId xmlns:a16="http://schemas.microsoft.com/office/drawing/2014/main" id="{84B8C14F-225B-4147-A57D-89791351D2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z="2800" dirty="0"/>
              <a:t>ideální vzorkování</a:t>
            </a:r>
          </a:p>
        </p:txBody>
      </p:sp>
      <p:sp>
        <p:nvSpPr>
          <p:cNvPr id="9" name="Zástupný symbol pro obsah 8">
            <a:extLst>
              <a:ext uri="{FF2B5EF4-FFF2-40B4-BE49-F238E27FC236}">
                <a16:creationId xmlns:a16="http://schemas.microsoft.com/office/drawing/2014/main" id="{301A082F-C3EF-4C48-BAFB-73BEDA9661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86313" y="1285875"/>
            <a:ext cx="4214812" cy="5095875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cs-CZ" sz="2000" dirty="0"/>
              <a:t>Aby bylo možné zjednodušit analýzu vlivu vzorkování na vlastnosti vzorkované veličiny, je </a:t>
            </a:r>
            <a:r>
              <a:rPr lang="cs-CZ" sz="2000" dirty="0" err="1"/>
              <a:t>navzorkovaná</a:t>
            </a:r>
            <a:r>
              <a:rPr lang="cs-CZ" sz="2000" dirty="0"/>
              <a:t> verze původní spojité veličiny </a:t>
            </a:r>
            <a:r>
              <a:rPr lang="en-US" sz="2000" dirty="0"/>
              <a:t>s</a:t>
            </a:r>
            <a:r>
              <a:rPr lang="cs-CZ" sz="2000" dirty="0"/>
              <a:t>(t) vyjadřována ve tvaru </a:t>
            </a:r>
            <a:r>
              <a:rPr lang="en-US" sz="2000" dirty="0"/>
              <a:t>s</a:t>
            </a:r>
            <a:r>
              <a:rPr lang="cs-CZ" sz="2000" dirty="0"/>
              <a:t>(t).</a:t>
            </a:r>
            <a:r>
              <a:rPr lang="en-US" sz="2000" dirty="0"/>
              <a:t>s</a:t>
            </a:r>
            <a:r>
              <a:rPr lang="el-GR" sz="2000" baseline="-25000" dirty="0"/>
              <a:t>δ</a:t>
            </a:r>
            <a:r>
              <a:rPr lang="cs-CZ" sz="2000" dirty="0"/>
              <a:t>(t), kde </a:t>
            </a:r>
            <a:r>
              <a:rPr lang="en-US" sz="2000" dirty="0"/>
              <a:t>s</a:t>
            </a:r>
            <a:r>
              <a:rPr lang="el-GR" sz="2000" baseline="-25000" dirty="0"/>
              <a:t>δ</a:t>
            </a:r>
            <a:r>
              <a:rPr lang="cs-CZ" sz="2000" dirty="0"/>
              <a:t>(t) je periodický sled jednotkových impulsů definovaný jako</a:t>
            </a:r>
          </a:p>
          <a:p>
            <a:pPr>
              <a:buFont typeface="Wingdings" panose="05000000000000000000" pitchFamily="2" charset="2"/>
              <a:buNone/>
              <a:defRPr/>
            </a:pPr>
            <a:endParaRPr lang="en-US" sz="2000" dirty="0"/>
          </a:p>
          <a:p>
            <a:pPr>
              <a:buFont typeface="Wingdings" panose="05000000000000000000" pitchFamily="2" charset="2"/>
              <a:buNone/>
              <a:defRPr/>
            </a:pPr>
            <a:endParaRPr lang="en-US" sz="2000" dirty="0"/>
          </a:p>
          <a:p>
            <a:pPr>
              <a:buFont typeface="Wingdings" panose="05000000000000000000" pitchFamily="2" charset="2"/>
              <a:buNone/>
              <a:defRPr/>
            </a:pPr>
            <a:r>
              <a:rPr lang="cs-CZ" sz="2000" dirty="0"/>
              <a:t>Z toho pro </a:t>
            </a:r>
            <a:r>
              <a:rPr lang="cs-CZ" sz="2000" dirty="0" err="1"/>
              <a:t>navzorkovanou</a:t>
            </a:r>
            <a:r>
              <a:rPr lang="cs-CZ" sz="2000" dirty="0"/>
              <a:t> veličinu platí</a:t>
            </a:r>
          </a:p>
          <a:p>
            <a:pPr>
              <a:buFont typeface="Wingdings" panose="05000000000000000000" pitchFamily="2" charset="2"/>
              <a:buNone/>
              <a:defRPr/>
            </a:pPr>
            <a:endParaRPr lang="en-US" sz="2000" dirty="0"/>
          </a:p>
          <a:p>
            <a:pPr>
              <a:buFont typeface="Wingdings" panose="05000000000000000000" pitchFamily="2" charset="2"/>
              <a:buNone/>
              <a:defRPr/>
            </a:pPr>
            <a:endParaRPr lang="cs-CZ" sz="2000" dirty="0"/>
          </a:p>
        </p:txBody>
      </p:sp>
      <p:pic>
        <p:nvPicPr>
          <p:cNvPr id="52228" name="Picture 4">
            <a:extLst>
              <a:ext uri="{FF2B5EF4-FFF2-40B4-BE49-F238E27FC236}">
                <a16:creationId xmlns:a16="http://schemas.microsoft.com/office/drawing/2014/main" id="{FDFA0C39-C697-44C7-8D24-1611967BD1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268413"/>
            <a:ext cx="3240087" cy="468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9" name="Picture 6">
            <a:extLst>
              <a:ext uri="{FF2B5EF4-FFF2-40B4-BE49-F238E27FC236}">
                <a16:creationId xmlns:a16="http://schemas.microsoft.com/office/drawing/2014/main" id="{96993E5C-C43A-46EB-A710-999A7CC4EE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4143375"/>
            <a:ext cx="23304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0" name="Picture 8">
            <a:extLst>
              <a:ext uri="{FF2B5EF4-FFF2-40B4-BE49-F238E27FC236}">
                <a16:creationId xmlns:a16="http://schemas.microsoft.com/office/drawing/2014/main" id="{2E55808C-5ABF-4F00-8E58-B401EDD684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5805488"/>
            <a:ext cx="5870575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>
            <a:extLst>
              <a:ext uri="{FF2B5EF4-FFF2-40B4-BE49-F238E27FC236}">
                <a16:creationId xmlns:a16="http://schemas.microsoft.com/office/drawing/2014/main" id="{24157501-862B-416C-B422-E189B8EF87B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z="2800" dirty="0"/>
              <a:t>VZORKOVACÍ TEORÉM</a:t>
            </a:r>
          </a:p>
        </p:txBody>
      </p:sp>
      <p:sp>
        <p:nvSpPr>
          <p:cNvPr id="53251" name="Rectangle 6">
            <a:extLst>
              <a:ext uri="{FF2B5EF4-FFF2-40B4-BE49-F238E27FC236}">
                <a16:creationId xmlns:a16="http://schemas.microsoft.com/office/drawing/2014/main" id="{1DAAF3FF-302E-42F3-B764-BAF9D1782B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625" y="1571625"/>
            <a:ext cx="8367713" cy="417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Tx/>
              <a:buSzPct val="75000"/>
              <a:buFontTx/>
              <a:buNone/>
            </a:pPr>
            <a:r>
              <a:rPr lang="cs-CZ" altLang="cs-CZ" sz="2400">
                <a:latin typeface="Arial" panose="020B0604020202020204" pitchFamily="34" charset="0"/>
              </a:rPr>
              <a:t>s(t) → s(T</a:t>
            </a:r>
            <a:r>
              <a:rPr lang="cs-CZ" altLang="cs-CZ" sz="2400" baseline="-25000">
                <a:latin typeface="Arial" panose="020B0604020202020204" pitchFamily="34" charset="0"/>
              </a:rPr>
              <a:t>1</a:t>
            </a:r>
            <a:r>
              <a:rPr lang="cs-CZ" altLang="cs-CZ" sz="2400">
                <a:latin typeface="Arial" panose="020B0604020202020204" pitchFamily="34" charset="0"/>
              </a:rPr>
              <a:t>), s(T</a:t>
            </a:r>
            <a:r>
              <a:rPr lang="cs-CZ" altLang="cs-CZ" sz="2400" baseline="-25000">
                <a:latin typeface="Arial" panose="020B0604020202020204" pitchFamily="34" charset="0"/>
              </a:rPr>
              <a:t>2</a:t>
            </a:r>
            <a:r>
              <a:rPr lang="cs-CZ" altLang="cs-CZ" sz="2400">
                <a:latin typeface="Arial" panose="020B0604020202020204" pitchFamily="34" charset="0"/>
              </a:rPr>
              <a:t>), s(T</a:t>
            </a:r>
            <a:r>
              <a:rPr lang="cs-CZ" altLang="cs-CZ" sz="2400" baseline="-25000">
                <a:latin typeface="Arial" panose="020B0604020202020204" pitchFamily="34" charset="0"/>
              </a:rPr>
              <a:t>3</a:t>
            </a:r>
            <a:r>
              <a:rPr lang="cs-CZ" altLang="cs-CZ" sz="2400">
                <a:latin typeface="Arial" panose="020B0604020202020204" pitchFamily="34" charset="0"/>
              </a:rPr>
              <a:t>), …, s(T</a:t>
            </a:r>
            <a:r>
              <a:rPr lang="cs-CZ" altLang="cs-CZ" sz="2400" baseline="-25000">
                <a:latin typeface="Arial" panose="020B0604020202020204" pitchFamily="34" charset="0"/>
              </a:rPr>
              <a:t>n</a:t>
            </a:r>
            <a:r>
              <a:rPr lang="cs-CZ" altLang="cs-CZ" sz="2400">
                <a:latin typeface="Arial" panose="020B0604020202020204" pitchFamily="34" charset="0"/>
              </a:rPr>
              <a:t>), …</a:t>
            </a:r>
          </a:p>
          <a:p>
            <a:pPr algn="ctr" eaLnBrk="1" hangingPunct="1">
              <a:spcBef>
                <a:spcPct val="20000"/>
              </a:spcBef>
              <a:buClrTx/>
              <a:buSzPct val="75000"/>
              <a:buFontTx/>
              <a:buNone/>
            </a:pPr>
            <a:r>
              <a:rPr lang="cs-CZ" altLang="cs-CZ" sz="2400">
                <a:latin typeface="Arial" panose="020B0604020202020204" pitchFamily="34" charset="0"/>
              </a:rPr>
              <a:t>s(t) → s(T</a:t>
            </a:r>
            <a:r>
              <a:rPr lang="cs-CZ" altLang="cs-CZ" sz="2400" baseline="-25000">
                <a:latin typeface="Arial" panose="020B0604020202020204" pitchFamily="34" charset="0"/>
              </a:rPr>
              <a:t>vz</a:t>
            </a:r>
            <a:r>
              <a:rPr lang="cs-CZ" altLang="cs-CZ" sz="2400">
                <a:latin typeface="Arial" panose="020B0604020202020204" pitchFamily="34" charset="0"/>
              </a:rPr>
              <a:t>), s(2T</a:t>
            </a:r>
            <a:r>
              <a:rPr lang="cs-CZ" altLang="cs-CZ" sz="2400" baseline="-25000">
                <a:latin typeface="Arial" panose="020B0604020202020204" pitchFamily="34" charset="0"/>
              </a:rPr>
              <a:t>vz</a:t>
            </a:r>
            <a:r>
              <a:rPr lang="cs-CZ" altLang="cs-CZ" sz="2400">
                <a:latin typeface="Arial" panose="020B0604020202020204" pitchFamily="34" charset="0"/>
              </a:rPr>
              <a:t>), s(3T</a:t>
            </a:r>
            <a:r>
              <a:rPr lang="cs-CZ" altLang="cs-CZ" sz="2400" baseline="-25000">
                <a:latin typeface="Arial" panose="020B0604020202020204" pitchFamily="34" charset="0"/>
              </a:rPr>
              <a:t>vz</a:t>
            </a:r>
            <a:r>
              <a:rPr lang="cs-CZ" altLang="cs-CZ" sz="2400">
                <a:latin typeface="Arial" panose="020B0604020202020204" pitchFamily="34" charset="0"/>
              </a:rPr>
              <a:t>), …, s(nT</a:t>
            </a:r>
            <a:r>
              <a:rPr lang="cs-CZ" altLang="cs-CZ" sz="2400" baseline="-25000">
                <a:latin typeface="Arial" panose="020B0604020202020204" pitchFamily="34" charset="0"/>
              </a:rPr>
              <a:t>vz</a:t>
            </a:r>
            <a:r>
              <a:rPr lang="cs-CZ" altLang="cs-CZ" sz="2400">
                <a:latin typeface="Arial" panose="020B0604020202020204" pitchFamily="34" charset="0"/>
              </a:rPr>
              <a:t>), …</a:t>
            </a:r>
          </a:p>
        </p:txBody>
      </p:sp>
      <p:pic>
        <p:nvPicPr>
          <p:cNvPr id="53252" name="Picture 4">
            <a:extLst>
              <a:ext uri="{FF2B5EF4-FFF2-40B4-BE49-F238E27FC236}">
                <a16:creationId xmlns:a16="http://schemas.microsoft.com/office/drawing/2014/main" id="{F076DCF2-5832-4A46-9CF9-D9B74044E5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0" y="2708275"/>
            <a:ext cx="64770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>
            <a:extLst>
              <a:ext uri="{FF2B5EF4-FFF2-40B4-BE49-F238E27FC236}">
                <a16:creationId xmlns:a16="http://schemas.microsoft.com/office/drawing/2014/main" id="{132E5A54-21CB-42D4-BCE7-217BC6B227D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z="2800" dirty="0"/>
              <a:t>VZORKOVACÍ TEORÉM</a:t>
            </a:r>
          </a:p>
        </p:txBody>
      </p:sp>
      <p:sp>
        <p:nvSpPr>
          <p:cNvPr id="54275" name="Text Box 3">
            <a:extLst>
              <a:ext uri="{FF2B5EF4-FFF2-40B4-BE49-F238E27FC236}">
                <a16:creationId xmlns:a16="http://schemas.microsoft.com/office/drawing/2014/main" id="{6ED4E84D-92EA-4500-BFD3-EF2C2CA8C8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1989138"/>
            <a:ext cx="8353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1800">
                <a:solidFill>
                  <a:schemeClr val="accent2"/>
                </a:solidFill>
                <a:latin typeface="Arial" panose="020B0604020202020204" pitchFamily="34" charset="0"/>
              </a:rPr>
              <a:t>Reálné vzorkování</a:t>
            </a:r>
          </a:p>
        </p:txBody>
      </p:sp>
      <p:sp>
        <p:nvSpPr>
          <p:cNvPr id="4101" name="Zástupný symbol pro obsah 5">
            <a:extLst>
              <a:ext uri="{FF2B5EF4-FFF2-40B4-BE49-F238E27FC236}">
                <a16:creationId xmlns:a16="http://schemas.microsoft.com/office/drawing/2014/main" id="{20C88806-6F18-422C-B85A-E58F77EB09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063" y="1214438"/>
            <a:ext cx="8535987" cy="5238750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cs-CZ" dirty="0">
                <a:cs typeface="Arial" charset="0"/>
              </a:rPr>
              <a:t>intuitivní (?) zdůvodnění minimální vzorkovací frekvence</a:t>
            </a:r>
          </a:p>
          <a:p>
            <a:pPr>
              <a:buFont typeface="Wingdings" panose="05000000000000000000" pitchFamily="2" charset="2"/>
              <a:buNone/>
              <a:defRPr/>
            </a:pPr>
            <a:endParaRPr lang="cs-CZ" dirty="0">
              <a:cs typeface="Arial" charset="0"/>
            </a:endParaRPr>
          </a:p>
        </p:txBody>
      </p:sp>
      <p:sp>
        <p:nvSpPr>
          <p:cNvPr id="54277" name="Rectangle 2">
            <a:extLst>
              <a:ext uri="{FF2B5EF4-FFF2-40B4-BE49-F238E27FC236}">
                <a16:creationId xmlns:a16="http://schemas.microsoft.com/office/drawing/2014/main" id="{C8E6D58C-C4AB-4BE1-B20E-3A4FC6C835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graphicFrame>
        <p:nvGraphicFramePr>
          <p:cNvPr id="54278" name="Object 1">
            <a:extLst>
              <a:ext uri="{FF2B5EF4-FFF2-40B4-BE49-F238E27FC236}">
                <a16:creationId xmlns:a16="http://schemas.microsoft.com/office/drawing/2014/main" id="{C52474CC-EF94-47D1-ADBB-8F0C64BA8E2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411413" y="2492375"/>
          <a:ext cx="4248150" cy="2297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00" name="Rastrový obrázek" r:id="rId3" imgW="3561905" imgH="1924319" progId="Paint.Picture">
                  <p:embed/>
                </p:oleObj>
              </mc:Choice>
              <mc:Fallback>
                <p:oleObj name="Rastrový obrázek" r:id="rId3" imgW="3561905" imgH="1924319" progId="Paint.Picture">
                  <p:embed/>
                  <p:pic>
                    <p:nvPicPr>
                      <p:cNvPr id="54278" name="Object 1">
                        <a:extLst>
                          <a:ext uri="{FF2B5EF4-FFF2-40B4-BE49-F238E27FC236}">
                            <a16:creationId xmlns:a16="http://schemas.microsoft.com/office/drawing/2014/main" id="{C52474CC-EF94-47D1-ADBB-8F0C64BA8E2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1413" y="2492375"/>
                        <a:ext cx="4248150" cy="2297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BS IBA predn1">
  <a:themeElements>
    <a:clrScheme name="Balónky 11">
      <a:dk1>
        <a:srgbClr val="292929"/>
      </a:dk1>
      <a:lt1>
        <a:srgbClr val="FFFFFF"/>
      </a:lt1>
      <a:dk2>
        <a:srgbClr val="C49654"/>
      </a:dk2>
      <a:lt2>
        <a:srgbClr val="000000"/>
      </a:lt2>
      <a:accent1>
        <a:srgbClr val="A38B69"/>
      </a:accent1>
      <a:accent2>
        <a:srgbClr val="EBF7FF"/>
      </a:accent2>
      <a:accent3>
        <a:srgbClr val="FFFFFF"/>
      </a:accent3>
      <a:accent4>
        <a:srgbClr val="212121"/>
      </a:accent4>
      <a:accent5>
        <a:srgbClr val="CEC4B9"/>
      </a:accent5>
      <a:accent6>
        <a:srgbClr val="D5E0E7"/>
      </a:accent6>
      <a:hlink>
        <a:srgbClr val="0C419A"/>
      </a:hlink>
      <a:folHlink>
        <a:srgbClr val="7DA7FB"/>
      </a:folHlink>
    </a:clrScheme>
    <a:fontScheme name="Balónky">
      <a:majorFont>
        <a:latin typeface="Georgia"/>
        <a:ea typeface=""/>
        <a:cs typeface=""/>
      </a:majorFont>
      <a:minorFont>
        <a:latin typeface="Verdan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alónky 1">
        <a:dk1>
          <a:srgbClr val="9900CC"/>
        </a:dk1>
        <a:lt1>
          <a:srgbClr val="FFFFCC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660066"/>
        </a:accent2>
        <a:accent3>
          <a:srgbClr val="AAAAAA"/>
        </a:accent3>
        <a:accent4>
          <a:srgbClr val="DADAAE"/>
        </a:accent4>
        <a:accent5>
          <a:srgbClr val="B8B8CA"/>
        </a:accent5>
        <a:accent6>
          <a:srgbClr val="5C005C"/>
        </a:accent6>
        <a:hlink>
          <a:srgbClr val="CC00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ónky 2">
        <a:dk1>
          <a:srgbClr val="990033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FFADAA"/>
        </a:accent5>
        <a:accent6>
          <a:srgbClr val="E78A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ónky 3">
        <a:dk1>
          <a:srgbClr val="CCCCFF"/>
        </a:dk1>
        <a:lt1>
          <a:srgbClr val="FFFFCC"/>
        </a:lt1>
        <a:dk2>
          <a:srgbClr val="000000"/>
        </a:dk2>
        <a:lt2>
          <a:srgbClr val="FFFFFF"/>
        </a:lt2>
        <a:accent1>
          <a:srgbClr val="9999FF"/>
        </a:accent1>
        <a:accent2>
          <a:srgbClr val="33CCCC"/>
        </a:accent2>
        <a:accent3>
          <a:srgbClr val="AAAAAA"/>
        </a:accent3>
        <a:accent4>
          <a:srgbClr val="DADAAE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ónky 4">
        <a:dk1>
          <a:srgbClr val="000000"/>
        </a:dk1>
        <a:lt1>
          <a:srgbClr val="F8F8F8"/>
        </a:lt1>
        <a:dk2>
          <a:srgbClr val="800000"/>
        </a:dk2>
        <a:lt2>
          <a:srgbClr val="FFFFFF"/>
        </a:lt2>
        <a:accent1>
          <a:srgbClr val="FF3300"/>
        </a:accent1>
        <a:accent2>
          <a:srgbClr val="FF5050"/>
        </a:accent2>
        <a:accent3>
          <a:srgbClr val="C0AAAA"/>
        </a:accent3>
        <a:accent4>
          <a:srgbClr val="D4D4D4"/>
        </a:accent4>
        <a:accent5>
          <a:srgbClr val="FFADAA"/>
        </a:accent5>
        <a:accent6>
          <a:srgbClr val="E74848"/>
        </a:accent6>
        <a:hlink>
          <a:srgbClr val="FF99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ónky 5">
        <a:dk1>
          <a:srgbClr val="666699"/>
        </a:dk1>
        <a:lt1>
          <a:srgbClr val="FFFFFF"/>
        </a:lt1>
        <a:dk2>
          <a:srgbClr val="000066"/>
        </a:dk2>
        <a:lt2>
          <a:srgbClr val="CCECFF"/>
        </a:lt2>
        <a:accent1>
          <a:srgbClr val="009999"/>
        </a:accent1>
        <a:accent2>
          <a:srgbClr val="0099CC"/>
        </a:accent2>
        <a:accent3>
          <a:srgbClr val="AAAAB8"/>
        </a:accent3>
        <a:accent4>
          <a:srgbClr val="DADADA"/>
        </a:accent4>
        <a:accent5>
          <a:srgbClr val="AACACA"/>
        </a:accent5>
        <a:accent6>
          <a:srgbClr val="008AB9"/>
        </a:accent6>
        <a:hlink>
          <a:srgbClr val="CC99FF"/>
        </a:hlink>
        <a:folHlink>
          <a:srgbClr val="3366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ónky 6">
        <a:dk1>
          <a:srgbClr val="99CC00"/>
        </a:dk1>
        <a:lt1>
          <a:srgbClr val="FFFFFF"/>
        </a:lt1>
        <a:dk2>
          <a:srgbClr val="009900"/>
        </a:dk2>
        <a:lt2>
          <a:srgbClr val="FFFF99"/>
        </a:lt2>
        <a:accent1>
          <a:srgbClr val="336600"/>
        </a:accent1>
        <a:accent2>
          <a:srgbClr val="008000"/>
        </a:accent2>
        <a:accent3>
          <a:srgbClr val="AACAAA"/>
        </a:accent3>
        <a:accent4>
          <a:srgbClr val="DADADA"/>
        </a:accent4>
        <a:accent5>
          <a:srgbClr val="ADB8AA"/>
        </a:accent5>
        <a:accent6>
          <a:srgbClr val="007300"/>
        </a:accent6>
        <a:hlink>
          <a:srgbClr val="CCCC00"/>
        </a:hlink>
        <a:folHlink>
          <a:srgbClr val="33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ónky 7">
        <a:dk1>
          <a:srgbClr val="000066"/>
        </a:dk1>
        <a:lt1>
          <a:srgbClr val="E1F4FF"/>
        </a:lt1>
        <a:dk2>
          <a:srgbClr val="000066"/>
        </a:dk2>
        <a:lt2>
          <a:srgbClr val="CCCCFF"/>
        </a:lt2>
        <a:accent1>
          <a:srgbClr val="9999FF"/>
        </a:accent1>
        <a:accent2>
          <a:srgbClr val="33CCCC"/>
        </a:accent2>
        <a:accent3>
          <a:srgbClr val="EEF8FF"/>
        </a:accent3>
        <a:accent4>
          <a:srgbClr val="000056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ónky 8">
        <a:dk1>
          <a:srgbClr val="006699"/>
        </a:dk1>
        <a:lt1>
          <a:srgbClr val="FFFFFF"/>
        </a:lt1>
        <a:dk2>
          <a:srgbClr val="006666"/>
        </a:dk2>
        <a:lt2>
          <a:srgbClr val="FFFFCC"/>
        </a:lt2>
        <a:accent1>
          <a:srgbClr val="EDFAD2"/>
        </a:accent1>
        <a:accent2>
          <a:srgbClr val="EBF7FF"/>
        </a:accent2>
        <a:accent3>
          <a:srgbClr val="FFFFFF"/>
        </a:accent3>
        <a:accent4>
          <a:srgbClr val="005682"/>
        </a:accent4>
        <a:accent5>
          <a:srgbClr val="F4FCE5"/>
        </a:accent5>
        <a:accent6>
          <a:srgbClr val="D5E0E7"/>
        </a:accent6>
        <a:hlink>
          <a:srgbClr val="CC99FF"/>
        </a:hlink>
        <a:folHlink>
          <a:srgbClr val="F2DF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ónky 9">
        <a:dk1>
          <a:srgbClr val="000000"/>
        </a:dk1>
        <a:lt1>
          <a:srgbClr val="FFFFFF"/>
        </a:lt1>
        <a:dk2>
          <a:srgbClr val="000000"/>
        </a:dk2>
        <a:lt2>
          <a:srgbClr val="FFCC99"/>
        </a:lt2>
        <a:accent1>
          <a:srgbClr val="FF9900"/>
        </a:accent1>
        <a:accent2>
          <a:srgbClr val="FF99CC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8AB9"/>
        </a:accent6>
        <a:hlink>
          <a:srgbClr val="FF9999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ónky 10">
        <a:dk1>
          <a:srgbClr val="292929"/>
        </a:dk1>
        <a:lt1>
          <a:srgbClr val="FFFFFF"/>
        </a:lt1>
        <a:dk2>
          <a:srgbClr val="C49654"/>
        </a:dk2>
        <a:lt2>
          <a:srgbClr val="B2B2B2"/>
        </a:lt2>
        <a:accent1>
          <a:srgbClr val="A38B69"/>
        </a:accent1>
        <a:accent2>
          <a:srgbClr val="EBF7FF"/>
        </a:accent2>
        <a:accent3>
          <a:srgbClr val="FFFFFF"/>
        </a:accent3>
        <a:accent4>
          <a:srgbClr val="212121"/>
        </a:accent4>
        <a:accent5>
          <a:srgbClr val="CEC4B9"/>
        </a:accent5>
        <a:accent6>
          <a:srgbClr val="D5E0E7"/>
        </a:accent6>
        <a:hlink>
          <a:srgbClr val="0C419A"/>
        </a:hlink>
        <a:folHlink>
          <a:srgbClr val="7DA7F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ónky 11">
        <a:dk1>
          <a:srgbClr val="292929"/>
        </a:dk1>
        <a:lt1>
          <a:srgbClr val="FFFFFF"/>
        </a:lt1>
        <a:dk2>
          <a:srgbClr val="C49654"/>
        </a:dk2>
        <a:lt2>
          <a:srgbClr val="000000"/>
        </a:lt2>
        <a:accent1>
          <a:srgbClr val="A38B69"/>
        </a:accent1>
        <a:accent2>
          <a:srgbClr val="EBF7FF"/>
        </a:accent2>
        <a:accent3>
          <a:srgbClr val="FFFFFF"/>
        </a:accent3>
        <a:accent4>
          <a:srgbClr val="212121"/>
        </a:accent4>
        <a:accent5>
          <a:srgbClr val="CEC4B9"/>
        </a:accent5>
        <a:accent6>
          <a:srgbClr val="D5E0E7"/>
        </a:accent6>
        <a:hlink>
          <a:srgbClr val="0C419A"/>
        </a:hlink>
        <a:folHlink>
          <a:srgbClr val="7DA7F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BS IBA predn1</Template>
  <TotalTime>697</TotalTime>
  <Words>1194</Words>
  <Application>Microsoft Office PowerPoint</Application>
  <PresentationFormat>Předvádění na obrazovce (4:3)</PresentationFormat>
  <Paragraphs>157</Paragraphs>
  <Slides>37</Slides>
  <Notes>2</Notes>
  <HiddenSlides>0</HiddenSlides>
  <MMClips>0</MMClips>
  <ScaleCrop>false</ScaleCrop>
  <HeadingPairs>
    <vt:vector size="8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3</vt:i4>
      </vt:variant>
      <vt:variant>
        <vt:lpstr>Nadpisy snímků</vt:lpstr>
      </vt:variant>
      <vt:variant>
        <vt:i4>37</vt:i4>
      </vt:variant>
    </vt:vector>
  </HeadingPairs>
  <TitlesOfParts>
    <vt:vector size="46" baseType="lpstr">
      <vt:lpstr>Verdana</vt:lpstr>
      <vt:lpstr>Arial</vt:lpstr>
      <vt:lpstr>Arial Rounded MT Bold</vt:lpstr>
      <vt:lpstr>Wingdings</vt:lpstr>
      <vt:lpstr>Symbol</vt:lpstr>
      <vt:lpstr>BS IBA predn1</vt:lpstr>
      <vt:lpstr>Rastrový obrázek</vt:lpstr>
      <vt:lpstr>Editor rovnic 3.0</vt:lpstr>
      <vt:lpstr>Obrázek programu Paintbrush</vt:lpstr>
      <vt:lpstr>ČASOVÉ ŘADY </vt:lpstr>
      <vt:lpstr>VIII. VZORKOVÁNÍ</vt:lpstr>
      <vt:lpstr>DEFINICE</vt:lpstr>
      <vt:lpstr>příklady</vt:lpstr>
      <vt:lpstr>DEFINICE</vt:lpstr>
      <vt:lpstr>Vzorkování spojité veličiny</vt:lpstr>
      <vt:lpstr>ideální vzorkování</vt:lpstr>
      <vt:lpstr>VZORKOVACÍ TEORÉM</vt:lpstr>
      <vt:lpstr>VZORKOVACÍ TEORÉM</vt:lpstr>
      <vt:lpstr>VZORKOVACÍ TEORÉM</vt:lpstr>
      <vt:lpstr>VZORKOVACÍ TEORÉM</vt:lpstr>
      <vt:lpstr>VZORKOVACÍ TEORÉM</vt:lpstr>
      <vt:lpstr>harmonická posloupnost</vt:lpstr>
      <vt:lpstr>HARMONICKÁ FUNKCE A VZORKOVÁNÍ</vt:lpstr>
      <vt:lpstr>Rekonstrukce spojité funkce  z navzorkované posloupnosti</vt:lpstr>
      <vt:lpstr>Rekonstrukce spojité funkce  z navzorkované posloupnosti</vt:lpstr>
      <vt:lpstr>Rekonstrukce spojité funkce  z navzorkované posloupnosti</vt:lpstr>
      <vt:lpstr>IX. FREKVENČNÍ TRANSFORMACE   ČASOVÉ ŘADY </vt:lpstr>
      <vt:lpstr>harmonická analýza diskrétních posloupností</vt:lpstr>
      <vt:lpstr>Rozklad periodické časové řady</vt:lpstr>
      <vt:lpstr>FOURIEROVA ŘADA  PRO DISKRÉTNÍ posloupnosti</vt:lpstr>
      <vt:lpstr>FOURIEROVA ŘADA  PRO DISKRÉTNÍ posloupnosti</vt:lpstr>
      <vt:lpstr>FOURIEROVA ŘADA DŮKAZ</vt:lpstr>
      <vt:lpstr>FOURIEROVA ŘADA DŮKAZ</vt:lpstr>
      <vt:lpstr>FOURIEROVA ŘADA PŘÍKLAD</vt:lpstr>
      <vt:lpstr>FOURIEROVA ŘADA PŘÍKLAD</vt:lpstr>
      <vt:lpstr>FOURIEROVA TRANSFORMACE S DISKRÉTNÍM ČASEM - DTFT</vt:lpstr>
      <vt:lpstr>FOURIEROVA TRANSFORMACE S DISKRÉTNÍM ČASEM - DTFT</vt:lpstr>
      <vt:lpstr>FOURIEROVA TRANSFORMACE S DISKRÉTNÍM ČASEM - DTFT</vt:lpstr>
      <vt:lpstr>FOURIEROVA TRANSFORMACE S DISKRÉTNÍM ČASEM - DTFT</vt:lpstr>
      <vt:lpstr>FOURIEROVA TRANSFORMACE S DISKRÉTNÍM ČASEM - DTFT</vt:lpstr>
      <vt:lpstr>DISKRÉTNÍ FOURIEROVA TRANSFORMACE - DFT</vt:lpstr>
      <vt:lpstr>ZPĚTNÁ DISKRÉTNÍ FT – DFT-1</vt:lpstr>
      <vt:lpstr>INVERZIBILITA DFT</vt:lpstr>
      <vt:lpstr>DFT  ω1 = 2Ω  = 4/NTvz</vt:lpstr>
      <vt:lpstr>DFT  ω1 = 2,5Ω = 5/NTvz</vt:lpstr>
      <vt:lpstr>DISKRÉTNÍ FOURIEROVA TRANSFORMACE - DFT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ZPRACOVÁNÍ A ANALÝZA BIOSIGNÁLŮ  I.</dc:title>
  <dc:creator>admin</dc:creator>
  <cp:lastModifiedBy>Jiří Kalina</cp:lastModifiedBy>
  <cp:revision>121</cp:revision>
  <dcterms:created xsi:type="dcterms:W3CDTF">2008-01-29T10:34:59Z</dcterms:created>
  <dcterms:modified xsi:type="dcterms:W3CDTF">2021-04-12T07:48:02Z</dcterms:modified>
</cp:coreProperties>
</file>