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1"/>
  </p:notesMasterIdLst>
  <p:handoutMasterIdLst>
    <p:handoutMasterId r:id="rId32"/>
  </p:handoutMasterIdLst>
  <p:sldIdLst>
    <p:sldId id="634" r:id="rId2"/>
    <p:sldId id="414" r:id="rId3"/>
    <p:sldId id="438" r:id="rId4"/>
    <p:sldId id="439" r:id="rId5"/>
    <p:sldId id="455" r:id="rId6"/>
    <p:sldId id="440" r:id="rId7"/>
    <p:sldId id="441" r:id="rId8"/>
    <p:sldId id="415" r:id="rId9"/>
    <p:sldId id="416" r:id="rId10"/>
    <p:sldId id="417" r:id="rId11"/>
    <p:sldId id="418" r:id="rId12"/>
    <p:sldId id="419" r:id="rId13"/>
    <p:sldId id="454" r:id="rId14"/>
    <p:sldId id="420" r:id="rId15"/>
    <p:sldId id="421" r:id="rId16"/>
    <p:sldId id="422" r:id="rId17"/>
    <p:sldId id="423" r:id="rId18"/>
    <p:sldId id="424" r:id="rId19"/>
    <p:sldId id="425" r:id="rId20"/>
    <p:sldId id="429" r:id="rId21"/>
    <p:sldId id="430" r:id="rId22"/>
    <p:sldId id="431" r:id="rId23"/>
    <p:sldId id="432" r:id="rId24"/>
    <p:sldId id="434" r:id="rId25"/>
    <p:sldId id="435" r:id="rId26"/>
    <p:sldId id="442" r:id="rId27"/>
    <p:sldId id="443" r:id="rId28"/>
    <p:sldId id="451" r:id="rId29"/>
    <p:sldId id="452" r:id="rId30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EF9"/>
    <a:srgbClr val="FF0066"/>
    <a:srgbClr val="000000"/>
    <a:srgbClr val="3F7DF9"/>
    <a:srgbClr val="E3DDD1"/>
    <a:srgbClr val="B39F81"/>
    <a:srgbClr val="BEAD94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72" autoAdjust="0"/>
    <p:restoredTop sz="94684" autoAdjust="0"/>
  </p:normalViewPr>
  <p:slideViewPr>
    <p:cSldViewPr>
      <p:cViewPr varScale="1">
        <p:scale>
          <a:sx n="156" d="100"/>
          <a:sy n="156" d="100"/>
        </p:scale>
        <p:origin x="176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8.wmf"/><Relationship Id="rId1" Type="http://schemas.openxmlformats.org/officeDocument/2006/relationships/image" Target="../media/image2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BC7EEDD-5C56-4D42-9494-B530E5739C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2C1697E-D6AB-496F-A0CD-0304C229070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060CDAA-0D06-4D6C-81D0-3977824501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F85516EA-100B-4EE9-90F2-9F0DBBC97DA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6244BB-3A12-4083-8F51-5A444CAE2E4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CDA54A9-9529-4600-B199-46261CAEEB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7FEF1C7-4B4F-4C56-BA76-343845DBDC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55B3355-79C0-4270-A729-6B9BE64D384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B5BBC95B-C695-40C3-BEA0-5DB3AA2CA5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/>
              <a:t>Klepnutím lze upravit styly předlohy textu.</a:t>
            </a:r>
          </a:p>
          <a:p>
            <a:pPr lvl="1"/>
            <a:r>
              <a:rPr lang="cs-CZ" noProof="1"/>
              <a:t>Druhá úroveň</a:t>
            </a:r>
          </a:p>
          <a:p>
            <a:pPr lvl="2"/>
            <a:r>
              <a:rPr lang="cs-CZ" noProof="1"/>
              <a:t>Třetí úroveň</a:t>
            </a:r>
          </a:p>
          <a:p>
            <a:pPr lvl="3"/>
            <a:r>
              <a:rPr lang="cs-CZ" noProof="1"/>
              <a:t>Čtvrtá úroveň</a:t>
            </a:r>
          </a:p>
          <a:p>
            <a:pPr lvl="4"/>
            <a:r>
              <a:rPr lang="cs-CZ" noProof="1"/>
              <a:t>Pátá úroveň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FCBD7753-167A-4AF8-A5B2-974DE39CD7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A03CB419-5F2E-4564-8897-292850D02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0890FD-B871-4A5C-8D10-95983FF37776}" type="slidenum">
              <a:rPr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472C8F-7FE5-4B72-A182-66F6A6ED8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35545D-471D-4481-B8A8-E71817A19754}" type="slidenum">
              <a:rPr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56DBECF-F3E4-441A-AD1A-DE4D2D5644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EEB5D9-A6CB-46AF-8DE4-7AD2215D6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9">
            <a:extLst>
              <a:ext uri="{FF2B5EF4-FFF2-40B4-BE49-F238E27FC236}">
                <a16:creationId xmlns:a16="http://schemas.microsoft.com/office/drawing/2014/main" id="{E947D4DD-C11A-4164-BFC9-A2413C998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62">
            <a:extLst>
              <a:ext uri="{FF2B5EF4-FFF2-40B4-BE49-F238E27FC236}">
                <a16:creationId xmlns:a16="http://schemas.microsoft.com/office/drawing/2014/main" id="{C22E535A-C4D7-4694-AEBE-90375EEDFC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73 w 21600"/>
              <a:gd name="T13" fmla="*/ 3173 h 21600"/>
              <a:gd name="T14" fmla="*/ 18427 w 21600"/>
              <a:gd name="T15" fmla="*/ 1842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51">
            <a:extLst>
              <a:ext uri="{FF2B5EF4-FFF2-40B4-BE49-F238E27FC236}">
                <a16:creationId xmlns:a16="http://schemas.microsoft.com/office/drawing/2014/main" id="{8AE899EE-6658-462B-AF54-FF1C1C71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3713"/>
            <a:ext cx="9144000" cy="2232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7" name="Picture 54" descr="logo-IBA">
            <a:extLst>
              <a:ext uri="{FF2B5EF4-FFF2-40B4-BE49-F238E27FC236}">
                <a16:creationId xmlns:a16="http://schemas.microsoft.com/office/drawing/2014/main" id="{91AF7960-5969-4147-AD62-A15E52FE1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56">
            <a:extLst>
              <a:ext uri="{FF2B5EF4-FFF2-40B4-BE49-F238E27FC236}">
                <a16:creationId xmlns:a16="http://schemas.microsoft.com/office/drawing/2014/main" id="{26F21053-947E-40D4-817F-0FF94D4A98A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31794" y="2659857"/>
            <a:ext cx="4429125" cy="3952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43 w 21600"/>
              <a:gd name="T13" fmla="*/ 4543 h 21600"/>
              <a:gd name="T14" fmla="*/ 17057 w 21600"/>
              <a:gd name="T15" fmla="*/ 1705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86" y="21600"/>
                </a:lnTo>
                <a:lnTo>
                  <a:pt x="161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rgbClr val="DDD4C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AutoShape 59">
            <a:extLst>
              <a:ext uri="{FF2B5EF4-FFF2-40B4-BE49-F238E27FC236}">
                <a16:creationId xmlns:a16="http://schemas.microsoft.com/office/drawing/2014/main" id="{65A6DE13-A192-4620-92A1-2062D32E1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pic>
        <p:nvPicPr>
          <p:cNvPr id="10" name="Picture 67" descr="logo-MU">
            <a:extLst>
              <a:ext uri="{FF2B5EF4-FFF2-40B4-BE49-F238E27FC236}">
                <a16:creationId xmlns:a16="http://schemas.microsoft.com/office/drawing/2014/main" id="{9AD0D595-83C6-481C-A68E-4AD983817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00063"/>
            <a:ext cx="87153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1">
            <a:extLst>
              <a:ext uri="{FF2B5EF4-FFF2-40B4-BE49-F238E27FC236}">
                <a16:creationId xmlns:a16="http://schemas.microsoft.com/office/drawing/2014/main" id="{951F7E5E-A1C0-494A-81AC-FA5DBC40F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286500"/>
            <a:ext cx="4857750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cs-CZ" altLang="cs-CZ">
                <a:solidFill>
                  <a:schemeClr val="bg1"/>
                </a:solidFill>
              </a:rPr>
              <a:t>© Institut </a:t>
            </a:r>
            <a:r>
              <a:rPr lang="cs-CZ" altLang="cs-CZ" dirty="0">
                <a:solidFill>
                  <a:schemeClr val="bg1"/>
                </a:solidFill>
              </a:rPr>
              <a:t>biostatistiky </a:t>
            </a:r>
            <a:r>
              <a:rPr lang="cs-CZ" altLang="cs-CZ">
                <a:solidFill>
                  <a:schemeClr val="bg1"/>
                </a:solidFill>
              </a:rPr>
              <a:t>a analýz</a:t>
            </a:r>
            <a:endParaRPr lang="en-US" altLang="cs-CZ" dirty="0">
              <a:solidFill>
                <a:schemeClr val="bg1"/>
              </a:solidFill>
            </a:endParaRPr>
          </a:p>
        </p:txBody>
      </p:sp>
      <p:sp>
        <p:nvSpPr>
          <p:cNvPr id="12" name="Line 75">
            <a:extLst>
              <a:ext uri="{FF2B5EF4-FFF2-40B4-BE49-F238E27FC236}">
                <a16:creationId xmlns:a16="http://schemas.microsoft.com/office/drawing/2014/main" id="{C579D56C-7D07-4D65-AD94-CE9EE721F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5334000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FA962851-D557-460C-B705-28989F332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4188" y="5403850"/>
            <a:ext cx="89392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Oval 77">
            <a:extLst>
              <a:ext uri="{FF2B5EF4-FFF2-40B4-BE49-F238E27FC236}">
                <a16:creationId xmlns:a16="http://schemas.microsoft.com/office/drawing/2014/main" id="{2AABA272-B7C1-4FA1-982B-BFBC12749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chemeClr val="tx2"/>
          </a:solidFill>
          <a:ln w="28575">
            <a:solidFill>
              <a:srgbClr val="EEA32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358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823913" y="1916114"/>
            <a:ext cx="7493000" cy="1973263"/>
          </a:xfrm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58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074865" y="4292602"/>
            <a:ext cx="4994275" cy="100806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0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5" name="Rectangle 44">
            <a:extLst>
              <a:ext uri="{FF2B5EF4-FFF2-40B4-BE49-F238E27FC236}">
                <a16:creationId xmlns:a16="http://schemas.microsoft.com/office/drawing/2014/main" id="{933E8D98-886F-4551-A546-224FE5422A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2875" y="6286500"/>
            <a:ext cx="1619250" cy="4556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46">
            <a:extLst>
              <a:ext uri="{FF2B5EF4-FFF2-40B4-BE49-F238E27FC236}">
                <a16:creationId xmlns:a16="http://schemas.microsoft.com/office/drawing/2014/main" id="{1315D1F3-FBF3-4B59-AC04-99CB5F9025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72313" y="6286500"/>
            <a:ext cx="1919287" cy="428625"/>
          </a:xfrm>
        </p:spPr>
        <p:txBody>
          <a:bodyPr/>
          <a:lstStyle>
            <a:lvl1pPr>
              <a:defRPr sz="1400" b="0" smtClean="0"/>
            </a:lvl1pPr>
          </a:lstStyle>
          <a:p>
            <a:pPr>
              <a:defRPr/>
            </a:pPr>
            <a:fld id="{A7E06290-7BAE-4F89-9867-31E5BB6BD4B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276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934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81000" y="2057400"/>
            <a:ext cx="4114800" cy="3963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057400"/>
            <a:ext cx="4114800" cy="190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114800" cy="1906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F28DD77B-E55E-4009-8726-6F064F2B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5288" y="6092825"/>
            <a:ext cx="1296987" cy="287338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1F7D88-1F13-42E4-94D6-CCF1F8E237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96188" y="6092825"/>
            <a:ext cx="1166812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9CEAAB-CEA5-4694-8B13-7415F74851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EB6ED1-8E1B-4DE4-BB02-2CC5D442C14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0" y="6381750"/>
            <a:ext cx="9144000" cy="3238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cs-CZ"/>
              <a:t>ÚSTAV BIOMEDICÍNSKÉHO INŽENÝRSTVÍ </a:t>
            </a:r>
            <a:r>
              <a:rPr lang="cs-CZ" dirty="0">
                <a:cs typeface="Arial" charset="0"/>
              </a:rPr>
              <a:t>• ČESKÉ </a:t>
            </a:r>
            <a:r>
              <a:rPr lang="cs-CZ">
                <a:cs typeface="Arial" charset="0"/>
              </a:rPr>
              <a:t>VYSOKÉ UČENÍ TECHNICKÉ </a:t>
            </a:r>
            <a:r>
              <a:rPr lang="cs-CZ" dirty="0">
                <a:cs typeface="Arial" charset="0"/>
              </a:rPr>
              <a:t>V PRAZE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51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934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2057400"/>
            <a:ext cx="4114800" cy="190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057400"/>
            <a:ext cx="4114800" cy="190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381000" y="4114800"/>
            <a:ext cx="8382000" cy="1906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FC23E5C8-40B5-4560-9300-4E109719EB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5288" y="6092825"/>
            <a:ext cx="1296987" cy="287338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8DF62B-54B0-4D9A-A7C0-4BC3F23C8C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96188" y="6092825"/>
            <a:ext cx="1166812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6A52D2-2125-4982-AE9A-8456AF509F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53B2CB-E21A-403A-A7BD-1FE54CDECCE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0" y="6381750"/>
            <a:ext cx="9144000" cy="3238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cs-CZ"/>
              <a:t>ÚSTAV BIOMEDICÍNSKÉHO INŽENÝRSTVÍ </a:t>
            </a:r>
            <a:r>
              <a:rPr lang="cs-CZ" dirty="0">
                <a:cs typeface="Arial" charset="0"/>
              </a:rPr>
              <a:t>• ČESKÉ </a:t>
            </a:r>
            <a:r>
              <a:rPr lang="cs-CZ">
                <a:cs typeface="Arial" charset="0"/>
              </a:rPr>
              <a:t>VYSOKÉ UČENÍ TECHNICKÉ </a:t>
            </a:r>
            <a:r>
              <a:rPr lang="cs-CZ" dirty="0">
                <a:cs typeface="Arial" charset="0"/>
              </a:rPr>
              <a:t>V PRAZE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62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normalizeH="0" baseline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536018" cy="5167329"/>
          </a:xfrm>
        </p:spPr>
        <p:txBody>
          <a:bodyPr/>
          <a:lstStyle>
            <a:lvl1pPr>
              <a:defRPr b="0" i="0" baseline="0"/>
            </a:lvl1pPr>
            <a:lvl2pPr>
              <a:defRPr b="0" i="0" baseline="0"/>
            </a:lvl2pPr>
            <a:lvl3pPr>
              <a:defRPr b="0" i="0" baseline="0"/>
            </a:lvl3pPr>
            <a:lvl4pPr>
              <a:defRPr b="0" i="0" baseline="0"/>
            </a:lvl4pPr>
            <a:lvl5pPr>
              <a:defRPr b="0" i="0" baseline="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1B4FB2E1-6689-4381-B6F9-DCDB7DA32DF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7A208-0F9F-4EA6-8329-208A18097C5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3369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0033" y="1285860"/>
            <a:ext cx="4133879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5" y="1285860"/>
            <a:ext cx="4214841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0E1FF093-2630-4F77-A895-2D7B7634CB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BB1ED-29F7-475A-92CC-0617D1172DC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3609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Rectangle 49">
            <a:extLst>
              <a:ext uri="{FF2B5EF4-FFF2-40B4-BE49-F238E27FC236}">
                <a16:creationId xmlns:a16="http://schemas.microsoft.com/office/drawing/2014/main" id="{079970C8-8AF5-4E8E-A047-0835370E99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89E28-8FA1-47C4-9BBA-77EBA88BD4E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8164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>
            <a:extLst>
              <a:ext uri="{FF2B5EF4-FFF2-40B4-BE49-F238E27FC236}">
                <a16:creationId xmlns:a16="http://schemas.microsoft.com/office/drawing/2014/main" id="{464A39B4-9333-406C-A20D-174D5CBF298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56CEC-A463-46B1-B47F-945A7AF45FD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8191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"/>
            <a:ext cx="8572560" cy="6429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80098242-AF0F-468F-8B77-861A7AB5CD8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7F019-9052-43B8-B4CB-BB42A4CEA42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663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</a:t>
            </a:r>
            <a:r>
              <a:rPr lang="cs-CZ" noProof="0" dirty="0"/>
              <a:t>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453F1874-B2FC-4446-8477-4A2DD07391F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CF8F2-31F6-45FD-9A6D-BD5831FFC38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3528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95E9E24A-D073-4439-9F8B-01C59B2190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3772E-9163-44E5-9A1F-85D1FF328BE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0401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04038" y="61914"/>
            <a:ext cx="2171700" cy="631983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5765" y="61914"/>
            <a:ext cx="6365875" cy="631983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1D989AC3-16F2-416B-8F9A-973A6B18AD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5AB2F-06D7-4B8F-B772-75E58AB477E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5623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 descr="levy-panel-IBA-se-zavojem">
            <a:extLst>
              <a:ext uri="{FF2B5EF4-FFF2-40B4-BE49-F238E27FC236}">
                <a16:creationId xmlns:a16="http://schemas.microsoft.com/office/drawing/2014/main" id="{D85F4715-D874-4EFA-8FF6-1A2490F51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2"/>
          <a:stretch>
            <a:fillRect/>
          </a:stretch>
        </p:blipFill>
        <p:spPr bwMode="auto">
          <a:xfrm>
            <a:off x="0" y="0"/>
            <a:ext cx="1692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63">
            <a:extLst>
              <a:ext uri="{FF2B5EF4-FFF2-40B4-BE49-F238E27FC236}">
                <a16:creationId xmlns:a16="http://schemas.microsoft.com/office/drawing/2014/main" id="{0EC89F55-FBF4-458C-B249-1F862325745D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6638925"/>
            <a:ext cx="7537450" cy="219075"/>
            <a:chOff x="1338" y="4156"/>
            <a:chExt cx="4067" cy="164"/>
          </a:xfrm>
        </p:grpSpPr>
        <p:sp>
          <p:nvSpPr>
            <p:cNvPr id="1039" name="Freeform 61">
              <a:extLst>
                <a:ext uri="{FF2B5EF4-FFF2-40B4-BE49-F238E27FC236}">
                  <a16:creationId xmlns:a16="http://schemas.microsoft.com/office/drawing/2014/main" id="{DCC5E51A-B2F0-456E-986A-08E98E6320B4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338" y="4156"/>
              <a:ext cx="3175" cy="164"/>
            </a:xfrm>
            <a:custGeom>
              <a:avLst/>
              <a:gdLst>
                <a:gd name="T0" fmla="*/ 1 w 7562"/>
                <a:gd name="T1" fmla="*/ 0 h 1440"/>
                <a:gd name="T2" fmla="*/ 1 w 7562"/>
                <a:gd name="T3" fmla="*/ 0 h 1440"/>
                <a:gd name="T4" fmla="*/ 0 w 7562"/>
                <a:gd name="T5" fmla="*/ 0 h 1440"/>
                <a:gd name="T6" fmla="*/ 0 w 7562"/>
                <a:gd name="T7" fmla="*/ 0 h 1440"/>
                <a:gd name="T8" fmla="*/ 0 w 7562"/>
                <a:gd name="T9" fmla="*/ 0 h 1440"/>
                <a:gd name="T10" fmla="*/ 0 w 7562"/>
                <a:gd name="T11" fmla="*/ 0 h 1440"/>
                <a:gd name="T12" fmla="*/ 0 w 7562"/>
                <a:gd name="T13" fmla="*/ 0 h 1440"/>
                <a:gd name="T14" fmla="*/ 0 w 7562"/>
                <a:gd name="T15" fmla="*/ 0 h 1440"/>
                <a:gd name="T16" fmla="*/ 0 w 7562"/>
                <a:gd name="T17" fmla="*/ 0 h 1440"/>
                <a:gd name="T18" fmla="*/ 0 w 7562"/>
                <a:gd name="T19" fmla="*/ 0 h 1440"/>
                <a:gd name="T20" fmla="*/ 0 w 7562"/>
                <a:gd name="T21" fmla="*/ 0 h 1440"/>
                <a:gd name="T22" fmla="*/ 0 w 7562"/>
                <a:gd name="T23" fmla="*/ 0 h 1440"/>
                <a:gd name="T24" fmla="*/ 0 w 7562"/>
                <a:gd name="T25" fmla="*/ 0 h 1440"/>
                <a:gd name="T26" fmla="*/ 0 w 7562"/>
                <a:gd name="T27" fmla="*/ 0 h 1440"/>
                <a:gd name="T28" fmla="*/ 0 w 7562"/>
                <a:gd name="T29" fmla="*/ 0 h 1440"/>
                <a:gd name="T30" fmla="*/ 0 w 7562"/>
                <a:gd name="T31" fmla="*/ 0 h 1440"/>
                <a:gd name="T32" fmla="*/ 0 w 7562"/>
                <a:gd name="T33" fmla="*/ 0 h 1440"/>
                <a:gd name="T34" fmla="*/ 0 w 7562"/>
                <a:gd name="T35" fmla="*/ 0 h 1440"/>
                <a:gd name="T36" fmla="*/ 0 w 7562"/>
                <a:gd name="T37" fmla="*/ 0 h 1440"/>
                <a:gd name="T38" fmla="*/ 0 w 7562"/>
                <a:gd name="T39" fmla="*/ 0 h 1440"/>
                <a:gd name="T40" fmla="*/ 1 w 7562"/>
                <a:gd name="T41" fmla="*/ 0 h 1440"/>
                <a:gd name="T42" fmla="*/ 1 w 7562"/>
                <a:gd name="T43" fmla="*/ 0 h 1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62">
              <a:extLst>
                <a:ext uri="{FF2B5EF4-FFF2-40B4-BE49-F238E27FC236}">
                  <a16:creationId xmlns:a16="http://schemas.microsoft.com/office/drawing/2014/main" id="{70049FA7-B8B4-4607-A2B5-ABC93B94711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4332" y="4156"/>
              <a:ext cx="1073" cy="164"/>
            </a:xfrm>
            <a:custGeom>
              <a:avLst/>
              <a:gdLst>
                <a:gd name="T0" fmla="*/ 0 w 7562"/>
                <a:gd name="T1" fmla="*/ 0 h 1440"/>
                <a:gd name="T2" fmla="*/ 0 w 7562"/>
                <a:gd name="T3" fmla="*/ 0 h 1440"/>
                <a:gd name="T4" fmla="*/ 0 w 7562"/>
                <a:gd name="T5" fmla="*/ 0 h 1440"/>
                <a:gd name="T6" fmla="*/ 0 w 7562"/>
                <a:gd name="T7" fmla="*/ 0 h 1440"/>
                <a:gd name="T8" fmla="*/ 0 w 7562"/>
                <a:gd name="T9" fmla="*/ 0 h 1440"/>
                <a:gd name="T10" fmla="*/ 0 w 7562"/>
                <a:gd name="T11" fmla="*/ 0 h 1440"/>
                <a:gd name="T12" fmla="*/ 0 w 7562"/>
                <a:gd name="T13" fmla="*/ 0 h 1440"/>
                <a:gd name="T14" fmla="*/ 0 w 7562"/>
                <a:gd name="T15" fmla="*/ 0 h 1440"/>
                <a:gd name="T16" fmla="*/ 0 w 7562"/>
                <a:gd name="T17" fmla="*/ 0 h 1440"/>
                <a:gd name="T18" fmla="*/ 0 w 7562"/>
                <a:gd name="T19" fmla="*/ 0 h 1440"/>
                <a:gd name="T20" fmla="*/ 0 w 7562"/>
                <a:gd name="T21" fmla="*/ 0 h 1440"/>
                <a:gd name="T22" fmla="*/ 0 w 7562"/>
                <a:gd name="T23" fmla="*/ 0 h 1440"/>
                <a:gd name="T24" fmla="*/ 0 w 7562"/>
                <a:gd name="T25" fmla="*/ 0 h 1440"/>
                <a:gd name="T26" fmla="*/ 0 w 7562"/>
                <a:gd name="T27" fmla="*/ 0 h 1440"/>
                <a:gd name="T28" fmla="*/ 0 w 7562"/>
                <a:gd name="T29" fmla="*/ 0 h 1440"/>
                <a:gd name="T30" fmla="*/ 0 w 7562"/>
                <a:gd name="T31" fmla="*/ 0 h 1440"/>
                <a:gd name="T32" fmla="*/ 0 w 7562"/>
                <a:gd name="T33" fmla="*/ 0 h 1440"/>
                <a:gd name="T34" fmla="*/ 0 w 7562"/>
                <a:gd name="T35" fmla="*/ 0 h 1440"/>
                <a:gd name="T36" fmla="*/ 0 w 7562"/>
                <a:gd name="T37" fmla="*/ 0 h 1440"/>
                <a:gd name="T38" fmla="*/ 0 w 7562"/>
                <a:gd name="T39" fmla="*/ 0 h 1440"/>
                <a:gd name="T40" fmla="*/ 0 w 7562"/>
                <a:gd name="T41" fmla="*/ 0 h 1440"/>
                <a:gd name="T42" fmla="*/ 0 w 7562"/>
                <a:gd name="T43" fmla="*/ 0 h 1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4865" name="Rectangle 49">
            <a:extLst>
              <a:ext uri="{FF2B5EF4-FFF2-40B4-BE49-F238E27FC236}">
                <a16:creationId xmlns:a16="http://schemas.microsoft.com/office/drawing/2014/main" id="{2C22D3A8-3C84-43F5-818F-15F4211E54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99238"/>
            <a:ext cx="5016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/>
            </a:lvl1pPr>
          </a:lstStyle>
          <a:p>
            <a:pPr>
              <a:defRPr/>
            </a:pPr>
            <a:fld id="{0E8F075C-D253-433B-AFD4-92569B14E22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pic>
        <p:nvPicPr>
          <p:cNvPr id="1029" name="Picture 52" descr="logo-IBA-transparent">
            <a:extLst>
              <a:ext uri="{FF2B5EF4-FFF2-40B4-BE49-F238E27FC236}">
                <a16:creationId xmlns:a16="http://schemas.microsoft.com/office/drawing/2014/main" id="{BB582949-15DB-493E-BED8-E62643091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602413"/>
            <a:ext cx="2524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6">
            <a:extLst>
              <a:ext uri="{FF2B5EF4-FFF2-40B4-BE49-F238E27FC236}">
                <a16:creationId xmlns:a16="http://schemas.microsoft.com/office/drawing/2014/main" id="{952C26CB-94C9-47BD-8D56-86257D76D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4438"/>
            <a:ext cx="8501062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4861" name="Rectangle 45">
            <a:extLst>
              <a:ext uri="{FF2B5EF4-FFF2-40B4-BE49-F238E27FC236}">
                <a16:creationId xmlns:a16="http://schemas.microsoft.com/office/drawing/2014/main" id="{5FEFA9E3-2B4F-4769-918E-9FB0422F8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6413" y="61913"/>
            <a:ext cx="8494712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Klepnutím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upravit</a:t>
            </a:r>
            <a:r>
              <a:rPr lang="en-US" dirty="0"/>
              <a:t> </a:t>
            </a:r>
            <a:r>
              <a:rPr lang="en-US" dirty="0" err="1"/>
              <a:t>styl</a:t>
            </a:r>
            <a:r>
              <a:rPr lang="en-US" dirty="0"/>
              <a:t> </a:t>
            </a:r>
            <a:r>
              <a:rPr lang="en-US" dirty="0" err="1"/>
              <a:t>předlohy</a:t>
            </a:r>
            <a:r>
              <a:rPr lang="en-US" dirty="0"/>
              <a:t> </a:t>
            </a:r>
            <a:r>
              <a:rPr lang="en-US" dirty="0" err="1"/>
              <a:t>nadpisů</a:t>
            </a:r>
            <a:endParaRPr lang="en-US" dirty="0"/>
          </a:p>
        </p:txBody>
      </p:sp>
      <p:sp>
        <p:nvSpPr>
          <p:cNvPr id="1032" name="Line 60">
            <a:extLst>
              <a:ext uri="{FF2B5EF4-FFF2-40B4-BE49-F238E27FC236}">
                <a16:creationId xmlns:a16="http://schemas.microsoft.com/office/drawing/2014/main" id="{F061AAEE-3E8B-46E5-B913-8217AE6C1B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625" y="357188"/>
            <a:ext cx="0" cy="69215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55">
            <a:extLst>
              <a:ext uri="{FF2B5EF4-FFF2-40B4-BE49-F238E27FC236}">
                <a16:creationId xmlns:a16="http://schemas.microsoft.com/office/drawing/2014/main" id="{E73D9773-5AE8-43E8-A670-D517646A4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625" y="1071563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34" name="Group 69">
            <a:extLst>
              <a:ext uri="{FF2B5EF4-FFF2-40B4-BE49-F238E27FC236}">
                <a16:creationId xmlns:a16="http://schemas.microsoft.com/office/drawing/2014/main" id="{0E0839D9-EF43-44D5-AAEE-C971BBAEE1AF}"/>
              </a:ext>
            </a:extLst>
          </p:cNvPr>
          <p:cNvGrpSpPr>
            <a:grpSpLocks/>
          </p:cNvGrpSpPr>
          <p:nvPr/>
        </p:nvGrpSpPr>
        <p:grpSpPr bwMode="auto">
          <a:xfrm>
            <a:off x="123825" y="1071563"/>
            <a:ext cx="9020175" cy="206375"/>
            <a:chOff x="78" y="506"/>
            <a:chExt cx="5682" cy="130"/>
          </a:xfrm>
        </p:grpSpPr>
        <p:sp>
          <p:nvSpPr>
            <p:cNvPr id="1037" name="Line 65">
              <a:extLst>
                <a:ext uri="{FF2B5EF4-FFF2-40B4-BE49-F238E27FC236}">
                  <a16:creationId xmlns:a16="http://schemas.microsoft.com/office/drawing/2014/main" id="{6FEDB8A8-D8EF-4046-BA76-E8E4EFEB6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" y="571"/>
              <a:ext cx="5631" cy="0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Oval 66">
              <a:extLst>
                <a:ext uri="{FF2B5EF4-FFF2-40B4-BE49-F238E27FC236}">
                  <a16:creationId xmlns:a16="http://schemas.microsoft.com/office/drawing/2014/main" id="{C2A1BC47-CFE0-4E9A-85E2-CD52129F9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" y="506"/>
              <a:ext cx="130" cy="13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rgbClr val="EEA32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pic>
        <p:nvPicPr>
          <p:cNvPr id="1035" name="Picture 67" descr="logo-MU">
            <a:extLst>
              <a:ext uri="{FF2B5EF4-FFF2-40B4-BE49-F238E27FC236}">
                <a16:creationId xmlns:a16="http://schemas.microsoft.com/office/drawing/2014/main" id="{78FFEE77-4AA6-4A1E-87E5-29482100C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400" y="6588125"/>
            <a:ext cx="2635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0">
            <a:extLst>
              <a:ext uri="{FF2B5EF4-FFF2-40B4-BE49-F238E27FC236}">
                <a16:creationId xmlns:a16="http://schemas.microsoft.com/office/drawing/2014/main" id="{537E6FCA-B9FD-4C65-B703-C6AD98130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6670675"/>
            <a:ext cx="2852738" cy="153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cs-CZ" altLang="cs-CZ" sz="1000">
                <a:solidFill>
                  <a:schemeClr val="bg1"/>
                </a:solidFill>
              </a:rPr>
              <a:t>© Institut </a:t>
            </a:r>
            <a:r>
              <a:rPr lang="cs-CZ" altLang="cs-CZ" sz="1000" dirty="0">
                <a:solidFill>
                  <a:schemeClr val="bg1"/>
                </a:solidFill>
              </a:rPr>
              <a:t>biostatistiky </a:t>
            </a:r>
            <a:r>
              <a:rPr lang="cs-CZ" altLang="cs-CZ" sz="1000">
                <a:solidFill>
                  <a:schemeClr val="bg1"/>
                </a:solidFill>
              </a:rPr>
              <a:t>a analýz</a:t>
            </a:r>
            <a:endParaRPr lang="en-US" altLang="cs-CZ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1" r:id="rId1"/>
    <p:sldLayoutId id="2147484563" r:id="rId2"/>
    <p:sldLayoutId id="2147484564" r:id="rId3"/>
    <p:sldLayoutId id="2147484565" r:id="rId4"/>
    <p:sldLayoutId id="2147484566" r:id="rId5"/>
    <p:sldLayoutId id="2147484567" r:id="rId6"/>
    <p:sldLayoutId id="2147484568" r:id="rId7"/>
    <p:sldLayoutId id="2147484569" r:id="rId8"/>
    <p:sldLayoutId id="2147484570" r:id="rId9"/>
    <p:sldLayoutId id="2147484572" r:id="rId10"/>
    <p:sldLayoutId id="2147484573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þ"/>
        <a:defRPr sz="28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80000"/>
        <a:buFont typeface="Wingdings" panose="05000000000000000000" pitchFamily="2" charset="2"/>
        <a:buChar char="è"/>
        <a:defRPr sz="2400">
          <a:solidFill>
            <a:schemeClr val="tx1"/>
          </a:solidFill>
          <a:latin typeface="+mn-lt"/>
          <a:cs typeface="Arial" charset="0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Arial" charset="0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Arial" charset="0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rgbClr val="DDD4C6"/>
        </a:buClr>
        <a:buChar char="•"/>
        <a:defRPr sz="2000">
          <a:solidFill>
            <a:schemeClr val="tx1"/>
          </a:solidFill>
          <a:latin typeface="+mn-lt"/>
          <a:cs typeface="Arial" charset="0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7.bin"/><Relationship Id="rId21" Type="http://schemas.openxmlformats.org/officeDocument/2006/relationships/image" Target="../media/image26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E0BED45-AB6C-42EA-B212-F5FD808992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750" y="1857375"/>
            <a:ext cx="8239125" cy="1930400"/>
          </a:xfrm>
        </p:spPr>
        <p:txBody>
          <a:bodyPr/>
          <a:lstStyle/>
          <a:p>
            <a:pPr eaLnBrk="1" hangingPunct="1"/>
            <a:r>
              <a:rPr lang="cs-CZ" altLang="cs-CZ" sz="4800"/>
              <a:t>ČASOVÉ ŘADY </a:t>
            </a:r>
            <a:endParaRPr lang="cs-CZ" altLang="cs-CZ" sz="40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8257D0E-8489-4CDB-91BE-BBA7E0A113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28813" y="4076700"/>
            <a:ext cx="6858000" cy="235743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latin typeface="Arial" pitchFamily="34" charset="0"/>
              </a:rPr>
              <a:t>Mgr. et Mgr. Jiří Kalina, PhD.</a:t>
            </a:r>
          </a:p>
          <a:p>
            <a:pPr eaLnBrk="1" hangingPunct="1">
              <a:defRPr/>
            </a:pPr>
            <a:r>
              <a:rPr lang="cs-CZ" sz="2400" b="1" dirty="0">
                <a:latin typeface="Arial" pitchFamily="34" charset="0"/>
              </a:rPr>
              <a:t>prof. Ing. Jiří Holčík, CSc.</a:t>
            </a:r>
          </a:p>
          <a:p>
            <a:pPr eaLnBrk="1" hangingPunct="1">
              <a:defRPr/>
            </a:pPr>
            <a:endParaRPr lang="en-US" b="1" dirty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b="1" dirty="0">
                <a:latin typeface="Arial" pitchFamily="34" charset="0"/>
              </a:rPr>
              <a:t>UKB, </a:t>
            </a:r>
            <a:r>
              <a:rPr lang="cs-CZ" b="1" dirty="0">
                <a:latin typeface="Arial" pitchFamily="34" charset="0"/>
              </a:rPr>
              <a:t>pavilon D29 (</a:t>
            </a:r>
            <a:r>
              <a:rPr lang="cs-CZ" b="1" dirty="0" err="1">
                <a:latin typeface="Arial" pitchFamily="34" charset="0"/>
              </a:rPr>
              <a:t>Recetox</a:t>
            </a:r>
            <a:r>
              <a:rPr lang="cs-CZ" b="1" dirty="0">
                <a:latin typeface="Arial" pitchFamily="34" charset="0"/>
              </a:rPr>
              <a:t>)</a:t>
            </a:r>
            <a:r>
              <a:rPr lang="en-US" b="1" dirty="0">
                <a:latin typeface="Arial" pitchFamily="34" charset="0"/>
              </a:rPr>
              <a:t>, </a:t>
            </a:r>
            <a:r>
              <a:rPr lang="cs-CZ" b="1" dirty="0">
                <a:latin typeface="Arial" pitchFamily="34" charset="0"/>
              </a:rPr>
              <a:t>kancelář 123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cs-CZ" b="1" dirty="0">
                <a:latin typeface="Arial" pitchFamily="34" charset="0"/>
              </a:rPr>
              <a:t>kalina</a:t>
            </a:r>
            <a:r>
              <a:rPr lang="en-US" b="1" dirty="0">
                <a:latin typeface="Arial" pitchFamily="34" charset="0"/>
              </a:rPr>
              <a:t>@</a:t>
            </a:r>
            <a:r>
              <a:rPr lang="cs-CZ" b="1" dirty="0">
                <a:latin typeface="Arial" pitchFamily="34" charset="0"/>
              </a:rPr>
              <a:t>mail</a:t>
            </a:r>
            <a:r>
              <a:rPr lang="en-US" b="1" dirty="0">
                <a:latin typeface="Arial" pitchFamily="34" charset="0"/>
              </a:rPr>
              <a:t>.muni.cz</a:t>
            </a:r>
            <a:endParaRPr lang="cs-CZ" sz="1200" b="1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3F82D5A-35A7-4235-9307-043D319AB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Z TRANSFORMACE</a:t>
            </a:r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AA840E39-CFBB-487D-8756-8A6925CD4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068638"/>
            <a:ext cx="691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cs-CZ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7412" name="Text Box 11">
            <a:extLst>
              <a:ext uri="{FF2B5EF4-FFF2-40B4-BE49-F238E27FC236}">
                <a16:creationId xmlns:a16="http://schemas.microsoft.com/office/drawing/2014/main" id="{D5B0EEC1-4A7C-47C5-8B00-E24C641ED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989138"/>
            <a:ext cx="835342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Z-transformace jednotkového skoku</a:t>
            </a:r>
          </a:p>
          <a:p>
            <a:pPr eaLnBrk="1" hangingPunct="1">
              <a:spcBef>
                <a:spcPct val="60000"/>
              </a:spcBef>
              <a:buClrTx/>
              <a:buSzTx/>
              <a:buFontTx/>
              <a:buNone/>
            </a:pPr>
            <a:r>
              <a:rPr lang="cs-CZ" altLang="cs-CZ" sz="2400"/>
              <a:t>	</a:t>
            </a:r>
            <a:r>
              <a:rPr lang="cs-CZ" altLang="cs-CZ" sz="2400">
                <a:latin typeface="Arial" panose="020B0604020202020204" pitchFamily="34" charset="0"/>
              </a:rPr>
              <a:t>U(z) = 1 + z</a:t>
            </a:r>
            <a:r>
              <a:rPr lang="cs-CZ" altLang="cs-CZ" sz="2400" baseline="30000">
                <a:latin typeface="Arial" panose="020B0604020202020204" pitchFamily="34" charset="0"/>
              </a:rPr>
              <a:t>-1</a:t>
            </a:r>
            <a:r>
              <a:rPr lang="cs-CZ" altLang="cs-CZ" sz="2400">
                <a:latin typeface="Arial" panose="020B0604020202020204" pitchFamily="34" charset="0"/>
              </a:rPr>
              <a:t> + z</a:t>
            </a:r>
            <a:r>
              <a:rPr lang="cs-CZ" altLang="cs-CZ" sz="2400" baseline="30000">
                <a:latin typeface="Arial" panose="020B0604020202020204" pitchFamily="34" charset="0"/>
              </a:rPr>
              <a:t>-2</a:t>
            </a:r>
            <a:r>
              <a:rPr lang="cs-CZ" altLang="cs-CZ" sz="2400">
                <a:latin typeface="Arial" panose="020B0604020202020204" pitchFamily="34" charset="0"/>
              </a:rPr>
              <a:t> + z</a:t>
            </a:r>
            <a:r>
              <a:rPr lang="cs-CZ" altLang="cs-CZ" sz="2400" baseline="30000">
                <a:latin typeface="Arial" panose="020B0604020202020204" pitchFamily="34" charset="0"/>
              </a:rPr>
              <a:t>-3</a:t>
            </a:r>
            <a:r>
              <a:rPr lang="cs-CZ" altLang="cs-CZ" sz="2400">
                <a:latin typeface="Arial" panose="020B0604020202020204" pitchFamily="34" charset="0"/>
              </a:rPr>
              <a:t> + z</a:t>
            </a:r>
            <a:r>
              <a:rPr lang="cs-CZ" altLang="cs-CZ" sz="2400" baseline="30000">
                <a:latin typeface="Arial" panose="020B0604020202020204" pitchFamily="34" charset="0"/>
              </a:rPr>
              <a:t>-4</a:t>
            </a:r>
            <a:r>
              <a:rPr lang="cs-CZ" altLang="cs-CZ" sz="2400">
                <a:latin typeface="Arial" panose="020B0604020202020204" pitchFamily="34" charset="0"/>
              </a:rPr>
              <a:t> + …</a:t>
            </a:r>
          </a:p>
          <a:p>
            <a:pPr eaLnBrk="1" hangingPunct="1">
              <a:spcBef>
                <a:spcPct val="6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vynásobíme-li obě strany (z-1) dostaneme</a:t>
            </a:r>
          </a:p>
          <a:p>
            <a:pPr eaLnBrk="1" hangingPunct="1">
              <a:spcBef>
                <a:spcPct val="6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(z-1).U(z) = (z+1+z</a:t>
            </a:r>
            <a:r>
              <a:rPr lang="cs-CZ" altLang="cs-CZ" sz="2400" baseline="30000">
                <a:latin typeface="Arial" panose="020B0604020202020204" pitchFamily="34" charset="0"/>
              </a:rPr>
              <a:t>-1</a:t>
            </a:r>
            <a:r>
              <a:rPr lang="cs-CZ" altLang="cs-CZ" sz="2400">
                <a:latin typeface="Arial" panose="020B0604020202020204" pitchFamily="34" charset="0"/>
              </a:rPr>
              <a:t>+z</a:t>
            </a:r>
            <a:r>
              <a:rPr lang="cs-CZ" altLang="cs-CZ" sz="2400" baseline="30000">
                <a:latin typeface="Arial" panose="020B0604020202020204" pitchFamily="34" charset="0"/>
              </a:rPr>
              <a:t>-2</a:t>
            </a:r>
            <a:r>
              <a:rPr lang="cs-CZ" altLang="cs-CZ" sz="2400">
                <a:latin typeface="Arial" panose="020B0604020202020204" pitchFamily="34" charset="0"/>
              </a:rPr>
              <a:t>+z</a:t>
            </a:r>
            <a:r>
              <a:rPr lang="cs-CZ" altLang="cs-CZ" sz="2400" baseline="30000">
                <a:latin typeface="Arial" panose="020B0604020202020204" pitchFamily="34" charset="0"/>
              </a:rPr>
              <a:t>-3</a:t>
            </a:r>
            <a:r>
              <a:rPr lang="cs-CZ" altLang="cs-CZ" sz="2400">
                <a:latin typeface="Arial" panose="020B0604020202020204" pitchFamily="34" charset="0"/>
              </a:rPr>
              <a:t>+…) – (1+z</a:t>
            </a:r>
            <a:r>
              <a:rPr lang="cs-CZ" altLang="cs-CZ" sz="2400" baseline="30000">
                <a:latin typeface="Arial" panose="020B0604020202020204" pitchFamily="34" charset="0"/>
              </a:rPr>
              <a:t>-1</a:t>
            </a:r>
            <a:r>
              <a:rPr lang="cs-CZ" altLang="cs-CZ" sz="2400">
                <a:latin typeface="Arial" panose="020B0604020202020204" pitchFamily="34" charset="0"/>
              </a:rPr>
              <a:t>+z</a:t>
            </a:r>
            <a:r>
              <a:rPr lang="cs-CZ" altLang="cs-CZ" sz="2400" baseline="30000">
                <a:latin typeface="Arial" panose="020B0604020202020204" pitchFamily="34" charset="0"/>
              </a:rPr>
              <a:t>-2</a:t>
            </a:r>
            <a:r>
              <a:rPr lang="cs-CZ" altLang="cs-CZ" sz="2400">
                <a:latin typeface="Arial" panose="020B0604020202020204" pitchFamily="34" charset="0"/>
              </a:rPr>
              <a:t>+z</a:t>
            </a:r>
            <a:r>
              <a:rPr lang="cs-CZ" altLang="cs-CZ" sz="2400" baseline="30000">
                <a:latin typeface="Arial" panose="020B0604020202020204" pitchFamily="34" charset="0"/>
              </a:rPr>
              <a:t>-3</a:t>
            </a:r>
            <a:r>
              <a:rPr lang="cs-CZ" altLang="cs-CZ" sz="2400">
                <a:latin typeface="Arial" panose="020B0604020202020204" pitchFamily="34" charset="0"/>
              </a:rPr>
              <a:t>+z</a:t>
            </a:r>
            <a:r>
              <a:rPr lang="cs-CZ" altLang="cs-CZ" sz="2400" baseline="30000">
                <a:latin typeface="Arial" panose="020B0604020202020204" pitchFamily="34" charset="0"/>
              </a:rPr>
              <a:t>-4</a:t>
            </a:r>
            <a:r>
              <a:rPr lang="cs-CZ" altLang="cs-CZ" sz="2400">
                <a:latin typeface="Arial" panose="020B0604020202020204" pitchFamily="34" charset="0"/>
              </a:rPr>
              <a:t>+…) = z</a:t>
            </a:r>
          </a:p>
          <a:p>
            <a:pPr algn="ctr" eaLnBrk="1" hangingPunct="1">
              <a:spcBef>
                <a:spcPct val="6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U(z) = z/(z-1) = 1/(1-z</a:t>
            </a:r>
            <a:r>
              <a:rPr lang="cs-CZ" altLang="cs-CZ" sz="2400" baseline="30000">
                <a:latin typeface="Arial" panose="020B0604020202020204" pitchFamily="34" charset="0"/>
              </a:rPr>
              <a:t>-1</a:t>
            </a:r>
            <a:r>
              <a:rPr lang="cs-CZ" altLang="cs-CZ" sz="2400">
                <a:latin typeface="Arial" panose="020B0604020202020204" pitchFamily="34" charset="0"/>
              </a:rPr>
              <a:t>)</a:t>
            </a:r>
            <a:endParaRPr lang="el-GR" altLang="cs-CZ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0CBC886-D8DB-47EB-876C-6D2BF2C25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VLASTNOSTI Z TRANSFORMACE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11153D28-FDB7-424E-843B-293126735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068638"/>
            <a:ext cx="691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cs-CZ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6E39016E-9AEB-4DA4-876F-6EE635A82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357313"/>
            <a:ext cx="835342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latin typeface="Arial" panose="020B0604020202020204" pitchFamily="34" charset="0"/>
              </a:rPr>
              <a:t>Linearita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 err="1">
                <a:latin typeface="Arial" panose="020B0604020202020204" pitchFamily="34" charset="0"/>
              </a:rPr>
              <a:t>a·x</a:t>
            </a:r>
            <a:r>
              <a:rPr lang="cs-CZ" altLang="cs-CZ" sz="2400" dirty="0">
                <a:latin typeface="Arial" panose="020B0604020202020204" pitchFamily="34" charset="0"/>
              </a:rPr>
              <a:t>(k) + </a:t>
            </a:r>
            <a:r>
              <a:rPr lang="cs-CZ" altLang="cs-CZ" sz="2400" dirty="0" err="1">
                <a:latin typeface="Arial" panose="020B0604020202020204" pitchFamily="34" charset="0"/>
              </a:rPr>
              <a:t>b·y</a:t>
            </a:r>
            <a:r>
              <a:rPr lang="cs-CZ" altLang="cs-CZ" sz="2400" dirty="0">
                <a:latin typeface="Arial" panose="020B0604020202020204" pitchFamily="34" charset="0"/>
              </a:rPr>
              <a:t>(k) </a:t>
            </a:r>
            <a:r>
              <a:rPr lang="en-US" altLang="cs-CZ" sz="2400" dirty="0">
                <a:latin typeface="Arial" panose="020B0604020202020204" pitchFamily="34" charset="0"/>
              </a:rPr>
              <a:t>~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a·X</a:t>
            </a:r>
            <a:r>
              <a:rPr lang="cs-CZ" altLang="cs-CZ" sz="2400" dirty="0">
                <a:latin typeface="Arial" panose="020B0604020202020204" pitchFamily="34" charset="0"/>
              </a:rPr>
              <a:t>(z) + </a:t>
            </a:r>
            <a:r>
              <a:rPr lang="cs-CZ" altLang="cs-CZ" sz="2400" dirty="0" err="1">
                <a:latin typeface="Arial" panose="020B0604020202020204" pitchFamily="34" charset="0"/>
              </a:rPr>
              <a:t>b·Y</a:t>
            </a:r>
            <a:r>
              <a:rPr lang="cs-CZ" altLang="cs-CZ" sz="2400" dirty="0">
                <a:latin typeface="Arial" panose="020B0604020202020204" pitchFamily="34" charset="0"/>
              </a:rPr>
              <a:t>(z)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latin typeface="Arial" panose="020B0604020202020204" pitchFamily="34" charset="0"/>
              </a:rPr>
              <a:t>Posun vpravo x(k).u(k)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x(k-n)·u(k-n) </a:t>
            </a:r>
            <a:r>
              <a:rPr lang="en-US" altLang="cs-CZ" sz="2400" dirty="0">
                <a:latin typeface="Arial" panose="020B0604020202020204" pitchFamily="34" charset="0"/>
              </a:rPr>
              <a:t>~</a:t>
            </a:r>
            <a:r>
              <a:rPr lang="cs-CZ" altLang="cs-CZ" sz="2400" dirty="0">
                <a:latin typeface="Arial" panose="020B0604020202020204" pitchFamily="34" charset="0"/>
              </a:rPr>
              <a:t>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</a:t>
            </a:r>
            <a:r>
              <a:rPr lang="cs-CZ" altLang="cs-CZ" sz="2400" baseline="30000" dirty="0" err="1">
                <a:latin typeface="Arial" panose="020B0604020202020204" pitchFamily="34" charset="0"/>
              </a:rPr>
              <a:t>n</a:t>
            </a:r>
            <a:r>
              <a:rPr lang="cs-CZ" altLang="cs-CZ" sz="2400" dirty="0" err="1">
                <a:latin typeface="Arial" panose="020B0604020202020204" pitchFamily="34" charset="0"/>
              </a:rPr>
              <a:t>X</a:t>
            </a:r>
            <a:r>
              <a:rPr lang="cs-CZ" altLang="cs-CZ" sz="2400" dirty="0">
                <a:latin typeface="Arial" panose="020B0604020202020204" pitchFamily="34" charset="0"/>
              </a:rPr>
              <a:t>(z)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latin typeface="Arial" panose="020B0604020202020204" pitchFamily="34" charset="0"/>
              </a:rPr>
              <a:t>Posun vpravo x(k)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x(k-1)</a:t>
            </a:r>
            <a:r>
              <a:rPr lang="cs-CZ" altLang="cs-CZ" sz="2400" dirty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~</a:t>
            </a:r>
            <a:r>
              <a:rPr lang="cs-CZ" altLang="cs-CZ" sz="2400" dirty="0">
                <a:latin typeface="Arial" panose="020B0604020202020204" pitchFamily="34" charset="0"/>
              </a:rPr>
              <a:t>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-1</a:t>
            </a:r>
            <a:r>
              <a:rPr lang="cs-CZ" altLang="cs-CZ" sz="2400" dirty="0">
                <a:latin typeface="Arial" panose="020B0604020202020204" pitchFamily="34" charset="0"/>
              </a:rPr>
              <a:t>X(z) + x(-1)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x(k-2)</a:t>
            </a:r>
            <a:r>
              <a:rPr lang="cs-CZ" altLang="cs-CZ" sz="2400" dirty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~</a:t>
            </a:r>
            <a:r>
              <a:rPr lang="cs-CZ" altLang="cs-CZ" sz="2400" dirty="0">
                <a:latin typeface="Arial" panose="020B0604020202020204" pitchFamily="34" charset="0"/>
              </a:rPr>
              <a:t>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-2</a:t>
            </a:r>
            <a:r>
              <a:rPr lang="cs-CZ" altLang="cs-CZ" sz="2400" dirty="0">
                <a:latin typeface="Arial" panose="020B0604020202020204" pitchFamily="34" charset="0"/>
              </a:rPr>
              <a:t>X(z) + x(-2) +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-1</a:t>
            </a:r>
            <a:r>
              <a:rPr lang="cs-CZ" altLang="cs-CZ" sz="2400" dirty="0">
                <a:latin typeface="Arial" panose="020B0604020202020204" pitchFamily="34" charset="0"/>
              </a:rPr>
              <a:t>.x(-1)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dirty="0">
                <a:latin typeface="Arial" panose="020B0604020202020204" pitchFamily="34" charset="0"/>
              </a:rPr>
              <a:t>: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x(k-n)</a:t>
            </a:r>
            <a:r>
              <a:rPr lang="cs-CZ" altLang="cs-CZ" sz="2400" dirty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~</a:t>
            </a:r>
            <a:r>
              <a:rPr lang="cs-CZ" altLang="cs-CZ" sz="2400" dirty="0">
                <a:latin typeface="Arial" panose="020B0604020202020204" pitchFamily="34" charset="0"/>
              </a:rPr>
              <a:t>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</a:t>
            </a:r>
            <a:r>
              <a:rPr lang="cs-CZ" altLang="cs-CZ" sz="2400" baseline="30000" dirty="0" err="1">
                <a:latin typeface="Arial" panose="020B0604020202020204" pitchFamily="34" charset="0"/>
              </a:rPr>
              <a:t>n</a:t>
            </a:r>
            <a:r>
              <a:rPr lang="cs-CZ" altLang="cs-CZ" sz="2400" dirty="0" err="1">
                <a:latin typeface="Arial" panose="020B0604020202020204" pitchFamily="34" charset="0"/>
              </a:rPr>
              <a:t>X</a:t>
            </a:r>
            <a:r>
              <a:rPr lang="cs-CZ" altLang="cs-CZ" sz="2400" dirty="0">
                <a:latin typeface="Arial" panose="020B0604020202020204" pitchFamily="34" charset="0"/>
              </a:rPr>
              <a:t>(z) + x(-n) +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-1</a:t>
            </a:r>
            <a:r>
              <a:rPr lang="cs-CZ" altLang="cs-CZ" sz="2400" dirty="0">
                <a:latin typeface="Arial" panose="020B0604020202020204" pitchFamily="34" charset="0"/>
              </a:rPr>
              <a:t>·x(-n+1) + … +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-n+1</a:t>
            </a:r>
            <a:r>
              <a:rPr lang="cs-CZ" altLang="cs-CZ" sz="2400" dirty="0">
                <a:latin typeface="Arial" panose="020B0604020202020204" pitchFamily="34" charset="0"/>
              </a:rPr>
              <a:t>·x(-1)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Je-li x(m) = 0 pro m = -1, -2, …., -n, je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x(k-n) </a:t>
            </a:r>
            <a:r>
              <a:rPr lang="en-US" altLang="cs-CZ" sz="2400" dirty="0">
                <a:latin typeface="Arial" panose="020B0604020202020204" pitchFamily="34" charset="0"/>
              </a:rPr>
              <a:t>~</a:t>
            </a:r>
            <a:r>
              <a:rPr lang="cs-CZ" altLang="cs-CZ" sz="2400" dirty="0">
                <a:latin typeface="Arial" panose="020B0604020202020204" pitchFamily="34" charset="0"/>
              </a:rPr>
              <a:t> z</a:t>
            </a:r>
            <a:r>
              <a:rPr lang="cs-CZ" altLang="cs-CZ" sz="2400" baseline="30000" dirty="0">
                <a:latin typeface="Arial" panose="020B0604020202020204" pitchFamily="34" charset="0"/>
              </a:rPr>
              <a:t>-</a:t>
            </a:r>
            <a:r>
              <a:rPr lang="cs-CZ" altLang="cs-CZ" sz="2400" baseline="30000" dirty="0" err="1">
                <a:latin typeface="Arial" panose="020B0604020202020204" pitchFamily="34" charset="0"/>
              </a:rPr>
              <a:t>n</a:t>
            </a:r>
            <a:r>
              <a:rPr lang="cs-CZ" altLang="cs-CZ" sz="2400" dirty="0" err="1">
                <a:latin typeface="Arial" panose="020B0604020202020204" pitchFamily="34" charset="0"/>
              </a:rPr>
              <a:t>X</a:t>
            </a:r>
            <a:r>
              <a:rPr lang="cs-CZ" altLang="cs-CZ" sz="2400" dirty="0">
                <a:latin typeface="Arial" panose="020B0604020202020204" pitchFamily="34" charset="0"/>
              </a:rPr>
              <a:t>(z),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což je totéž jako pro x(k-n)·u(k-n)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3FA8879-1FA4-4CF2-8844-45D794742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VLASTNOSTI Z TRANSFORMACE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7B9CC977-9ED7-490F-A4D1-CDA3F7D26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068638"/>
            <a:ext cx="691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cs-CZ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9B6EC653-90F4-4191-B61F-9DA81D51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989138"/>
            <a:ext cx="8353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200" b="1">
                <a:solidFill>
                  <a:srgbClr val="000066"/>
                </a:solidFill>
                <a:latin typeface="Arial" panose="020B0604020202020204" pitchFamily="34" charset="0"/>
              </a:rPr>
              <a:t>Konvoluce</a:t>
            </a:r>
            <a:endParaRPr lang="en-US" altLang="cs-CZ" sz="3200" b="1">
              <a:latin typeface="Arial" panose="020B0604020202020204" pitchFamily="34" charset="0"/>
            </a:endParaRPr>
          </a:p>
        </p:txBody>
      </p:sp>
      <p:graphicFrame>
        <p:nvGraphicFramePr>
          <p:cNvPr id="19461" name="Object 2">
            <a:extLst>
              <a:ext uri="{FF2B5EF4-FFF2-40B4-BE49-F238E27FC236}">
                <a16:creationId xmlns:a16="http://schemas.microsoft.com/office/drawing/2014/main" id="{D4B27C9E-2004-469F-9AEF-7BED37A4414C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619250" y="2924175"/>
          <a:ext cx="59753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Rovnice" r:id="rId3" imgW="2311400" imgH="431800" progId="Equation.3">
                  <p:embed/>
                </p:oleObj>
              </mc:Choice>
              <mc:Fallback>
                <p:oleObj name="Rovnice" r:id="rId3" imgW="23114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924175"/>
                        <a:ext cx="597535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00E050A-00EE-4CD7-BD8B-62B36E305C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839096"/>
              </p:ext>
            </p:extLst>
          </p:nvPr>
        </p:nvGraphicFramePr>
        <p:xfrm>
          <a:off x="539750" y="1268413"/>
          <a:ext cx="8280400" cy="5127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6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x(k)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X(z)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oblast konvergence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sym typeface="Symbol"/>
                        </a:rPr>
                        <a:t></a:t>
                      </a:r>
                      <a:r>
                        <a:rPr lang="cs-CZ" sz="1100" dirty="0">
                          <a:effectLst/>
                        </a:rPr>
                        <a:t>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sym typeface="Symbol"/>
                        </a:rPr>
                        <a:t></a:t>
                      </a:r>
                      <a:r>
                        <a:rPr lang="cs-CZ" sz="1100" dirty="0">
                          <a:effectLst/>
                        </a:rPr>
                        <a:t>z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endParaRPr lang="cs-CZ" sz="200" dirty="0">
                        <a:effectLst/>
                        <a:sym typeface="Symbo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  <a:sym typeface="Symbol"/>
                        </a:rPr>
                        <a:t></a:t>
                      </a:r>
                      <a:r>
                        <a:rPr lang="cs-CZ" sz="1100" dirty="0">
                          <a:effectLst/>
                        </a:rPr>
                        <a:t>(k–i)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z</a:t>
                      </a:r>
                      <a:r>
                        <a:rPr lang="cs-CZ" sz="1100" baseline="30000" dirty="0">
                          <a:effectLst/>
                        </a:rPr>
                        <a:t>-i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pro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</a:t>
                      </a:r>
                      <a:r>
                        <a:rPr lang="cs-CZ" sz="1100" dirty="0">
                          <a:effectLst/>
                        </a:rPr>
                        <a:t>z kromě z=0, když i </a:t>
                      </a:r>
                      <a:r>
                        <a:rPr lang="en-US" sz="1100" dirty="0">
                          <a:effectLst/>
                        </a:rPr>
                        <a:t>&gt; </a:t>
                      </a:r>
                      <a:r>
                        <a:rPr lang="cs-CZ" sz="1100" dirty="0">
                          <a:effectLst/>
                        </a:rPr>
                        <a:t>0 nebo z→∞, když i </a:t>
                      </a:r>
                      <a:r>
                        <a:rPr lang="en-US" sz="1100" dirty="0">
                          <a:effectLst/>
                        </a:rPr>
                        <a:t>&lt; </a:t>
                      </a:r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(k), resp. –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(–k–1)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 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&gt;</a:t>
                      </a:r>
                      <a:r>
                        <a:rPr lang="cs-CZ" sz="1100" dirty="0">
                          <a:effectLst/>
                        </a:rPr>
                        <a:t> 1, resp. </a:t>
                      </a: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&lt;</a:t>
                      </a:r>
                      <a:r>
                        <a:rPr lang="cs-CZ" sz="1100" dirty="0">
                          <a:effectLst/>
                        </a:rPr>
                        <a:t> 1 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err="1">
                          <a:effectLst/>
                        </a:rPr>
                        <a:t>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(k), resp. –</a:t>
                      </a:r>
                      <a:r>
                        <a:rPr lang="cs-CZ" sz="1100" dirty="0" err="1">
                          <a:effectLst/>
                        </a:rPr>
                        <a:t>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(–k–1)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&gt;</a:t>
                      </a:r>
                      <a:r>
                        <a:rPr lang="cs-CZ" sz="1100" dirty="0">
                          <a:effectLst/>
                        </a:rPr>
                        <a:t> a, resp. </a:t>
                      </a: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&lt;</a:t>
                      </a:r>
                      <a:r>
                        <a:rPr lang="cs-CZ" sz="1100" dirty="0">
                          <a:effectLst/>
                        </a:rPr>
                        <a:t> a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err="1">
                          <a:effectLst/>
                        </a:rPr>
                        <a:t>ka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(k), resp. –</a:t>
                      </a:r>
                      <a:r>
                        <a:rPr lang="cs-CZ" sz="1100" dirty="0" err="1">
                          <a:effectLst/>
                        </a:rPr>
                        <a:t>ka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(–k–1)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&gt;</a:t>
                      </a:r>
                      <a:r>
                        <a:rPr lang="cs-CZ" sz="1100" dirty="0">
                          <a:effectLst/>
                        </a:rPr>
                        <a:t> a, resp. </a:t>
                      </a: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&lt;</a:t>
                      </a:r>
                      <a:r>
                        <a:rPr lang="cs-CZ" sz="1100" dirty="0">
                          <a:effectLst/>
                        </a:rPr>
                        <a:t> a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(k+1)</a:t>
                      </a:r>
                      <a:r>
                        <a:rPr lang="cs-CZ" sz="1100" dirty="0" err="1">
                          <a:effectLst/>
                        </a:rPr>
                        <a:t>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|</a:t>
                      </a:r>
                      <a:r>
                        <a:rPr lang="cs-CZ" sz="1100">
                          <a:effectLst/>
                        </a:rPr>
                        <a:t>z| </a:t>
                      </a:r>
                      <a:r>
                        <a:rPr lang="en-US" sz="1100">
                          <a:effectLst/>
                        </a:rPr>
                        <a:t>&gt;</a:t>
                      </a:r>
                      <a:r>
                        <a:rPr lang="cs-CZ" sz="1100">
                          <a:effectLst/>
                        </a:rPr>
                        <a:t> a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cos(k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</a:t>
                      </a:r>
                      <a:r>
                        <a:rPr lang="cs-CZ" sz="1100" baseline="-25000" dirty="0">
                          <a:effectLst/>
                        </a:rPr>
                        <a:t>0</a:t>
                      </a:r>
                      <a:r>
                        <a:rPr lang="cs-CZ" sz="1100" dirty="0">
                          <a:effectLst/>
                        </a:rPr>
                        <a:t>)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|</a:t>
                      </a:r>
                      <a:r>
                        <a:rPr lang="cs-CZ" sz="1100">
                          <a:effectLst/>
                        </a:rPr>
                        <a:t>z| </a:t>
                      </a:r>
                      <a:r>
                        <a:rPr lang="en-US" sz="1100">
                          <a:effectLst/>
                        </a:rPr>
                        <a:t>&gt;</a:t>
                      </a:r>
                      <a:r>
                        <a:rPr lang="cs-CZ" sz="1100">
                          <a:effectLst/>
                        </a:rPr>
                        <a:t> 1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sin(k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</a:t>
                      </a:r>
                      <a:r>
                        <a:rPr lang="cs-CZ" sz="1100" baseline="-25000" dirty="0">
                          <a:effectLst/>
                        </a:rPr>
                        <a:t>0</a:t>
                      </a:r>
                      <a:r>
                        <a:rPr lang="cs-CZ" sz="1100" dirty="0">
                          <a:effectLst/>
                        </a:rPr>
                        <a:t>)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|</a:t>
                      </a:r>
                      <a:r>
                        <a:rPr lang="cs-CZ" sz="1100">
                          <a:effectLst/>
                        </a:rPr>
                        <a:t>z| </a:t>
                      </a:r>
                      <a:r>
                        <a:rPr lang="en-US" sz="1100">
                          <a:effectLst/>
                        </a:rPr>
                        <a:t>&gt;</a:t>
                      </a:r>
                      <a:r>
                        <a:rPr lang="cs-CZ" sz="1100">
                          <a:effectLst/>
                        </a:rPr>
                        <a:t> 1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cs-CZ" sz="1100" dirty="0" err="1">
                          <a:effectLst/>
                        </a:rPr>
                        <a:t>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 err="1">
                          <a:effectLst/>
                        </a:rPr>
                        <a:t>·cos</a:t>
                      </a:r>
                      <a:r>
                        <a:rPr lang="cs-CZ" sz="1100" dirty="0">
                          <a:effectLst/>
                        </a:rPr>
                        <a:t>(k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</a:t>
                      </a:r>
                      <a:r>
                        <a:rPr lang="cs-CZ" sz="1100" baseline="-25000" dirty="0">
                          <a:effectLst/>
                        </a:rPr>
                        <a:t>0</a:t>
                      </a:r>
                      <a:r>
                        <a:rPr lang="cs-CZ" sz="1100" dirty="0">
                          <a:effectLst/>
                        </a:rPr>
                        <a:t>)]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|</a:t>
                      </a:r>
                      <a:r>
                        <a:rPr lang="cs-CZ" sz="1100">
                          <a:effectLst/>
                        </a:rPr>
                        <a:t>z| </a:t>
                      </a:r>
                      <a:r>
                        <a:rPr lang="en-US" sz="1100">
                          <a:effectLst/>
                        </a:rPr>
                        <a:t>&gt;</a:t>
                      </a:r>
                      <a:r>
                        <a:rPr lang="cs-CZ" sz="1100">
                          <a:effectLst/>
                        </a:rPr>
                        <a:t> a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2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cs-CZ" sz="1100" dirty="0" err="1">
                          <a:effectLst/>
                        </a:rPr>
                        <a:t>a</a:t>
                      </a:r>
                      <a:r>
                        <a:rPr lang="cs-CZ" sz="1100" baseline="30000" dirty="0" err="1">
                          <a:effectLst/>
                        </a:rPr>
                        <a:t>k</a:t>
                      </a:r>
                      <a:r>
                        <a:rPr lang="cs-CZ" sz="1100" dirty="0" err="1">
                          <a:effectLst/>
                        </a:rPr>
                        <a:t>·sin</a:t>
                      </a:r>
                      <a:r>
                        <a:rPr lang="cs-CZ" sz="1100" dirty="0">
                          <a:effectLst/>
                        </a:rPr>
                        <a:t>(k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</a:t>
                      </a:r>
                      <a:r>
                        <a:rPr lang="cs-CZ" sz="1100" baseline="-25000" dirty="0">
                          <a:effectLst/>
                        </a:rPr>
                        <a:t>0</a:t>
                      </a:r>
                      <a:r>
                        <a:rPr lang="cs-CZ" sz="1100" dirty="0">
                          <a:effectLst/>
                        </a:rPr>
                        <a:t>)] </a:t>
                      </a:r>
                      <a:r>
                        <a:rPr lang="cs-CZ" sz="1100" dirty="0">
                          <a:effectLst/>
                          <a:sym typeface="Symbol"/>
                        </a:rPr>
                        <a:t></a:t>
                      </a:r>
                      <a:r>
                        <a:rPr lang="cs-CZ" sz="1100" dirty="0">
                          <a:effectLst/>
                        </a:rPr>
                        <a:t>(k)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&gt;</a:t>
                      </a:r>
                      <a:r>
                        <a:rPr lang="cs-CZ" sz="1100" dirty="0">
                          <a:effectLst/>
                        </a:rPr>
                        <a:t> a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9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|</a:t>
                      </a:r>
                      <a:r>
                        <a:rPr lang="cs-CZ" sz="1100" dirty="0">
                          <a:effectLst/>
                        </a:rPr>
                        <a:t>z| </a:t>
                      </a:r>
                      <a:r>
                        <a:rPr lang="en-US" sz="1100" dirty="0">
                          <a:effectLst/>
                        </a:rPr>
                        <a:t>&gt;</a:t>
                      </a:r>
                      <a:r>
                        <a:rPr lang="cs-CZ" sz="1100" dirty="0">
                          <a:effectLst/>
                        </a:rPr>
                        <a:t> 0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0536" name="Objekt 4">
            <a:extLst>
              <a:ext uri="{FF2B5EF4-FFF2-40B4-BE49-F238E27FC236}">
                <a16:creationId xmlns:a16="http://schemas.microsoft.com/office/drawing/2014/main" id="{3C13D0DB-F08F-4FE3-B3A5-D3D108CD19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1788" y="2225675"/>
          <a:ext cx="121443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9" r:id="rId3" imgW="1002865" imgH="355446" progId="Equation.3">
                  <p:embed/>
                </p:oleObj>
              </mc:Choice>
              <mc:Fallback>
                <p:oleObj r:id="rId3" imgW="1002865" imgH="355446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2225675"/>
                        <a:ext cx="121443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7" name="Objekt 6">
            <a:extLst>
              <a:ext uri="{FF2B5EF4-FFF2-40B4-BE49-F238E27FC236}">
                <a16:creationId xmlns:a16="http://schemas.microsoft.com/office/drawing/2014/main" id="{C9252430-0813-4727-9F6C-EB72D20AA4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1788" y="2709863"/>
          <a:ext cx="1223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0" r:id="rId5" imgW="1066337" imgH="355446" progId="Equation.3">
                  <p:embed/>
                </p:oleObj>
              </mc:Choice>
              <mc:Fallback>
                <p:oleObj r:id="rId5" imgW="1066337" imgH="355446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2709863"/>
                        <a:ext cx="122396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8" name="Objekt 8">
            <a:extLst>
              <a:ext uri="{FF2B5EF4-FFF2-40B4-BE49-F238E27FC236}">
                <a16:creationId xmlns:a16="http://schemas.microsoft.com/office/drawing/2014/main" id="{3010FA82-790E-4720-9AB6-76718B33BF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3138488"/>
          <a:ext cx="1441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1" r:id="rId7" imgW="1320227" imgH="406224" progId="Equation.3">
                  <p:embed/>
                </p:oleObj>
              </mc:Choice>
              <mc:Fallback>
                <p:oleObj r:id="rId7" imgW="1320227" imgH="406224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138488"/>
                        <a:ext cx="14414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9" name="Objekt 10">
            <a:extLst>
              <a:ext uri="{FF2B5EF4-FFF2-40B4-BE49-F238E27FC236}">
                <a16:creationId xmlns:a16="http://schemas.microsoft.com/office/drawing/2014/main" id="{54D94067-2944-4442-8D23-738441390A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9388" y="3533775"/>
          <a:ext cx="15970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2" r:id="rId9" imgW="1320227" imgH="406224" progId="Equation.3">
                  <p:embed/>
                </p:oleObj>
              </mc:Choice>
              <mc:Fallback>
                <p:oleObj r:id="rId9" imgW="1320227" imgH="406224" progId="Equation.3">
                  <p:embed/>
                  <p:pic>
                    <p:nvPicPr>
                      <p:cNvPr id="0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9388" y="3533775"/>
                        <a:ext cx="15970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0" name="Objekt 11">
            <a:extLst>
              <a:ext uri="{FF2B5EF4-FFF2-40B4-BE49-F238E27FC236}">
                <a16:creationId xmlns:a16="http://schemas.microsoft.com/office/drawing/2014/main" id="{3DD1820C-CD95-4910-B099-E64FBFB5C3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33863" y="4014788"/>
          <a:ext cx="11969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3" r:id="rId11" imgW="1066337" imgH="444307" progId="Equation.3">
                  <p:embed/>
                </p:oleObj>
              </mc:Choice>
              <mc:Fallback>
                <p:oleObj r:id="rId11" imgW="1066337" imgH="444307" progId="Equation.3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863" y="4014788"/>
                        <a:ext cx="11969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1" name="Objekt 12">
            <a:extLst>
              <a:ext uri="{FF2B5EF4-FFF2-40B4-BE49-F238E27FC236}">
                <a16:creationId xmlns:a16="http://schemas.microsoft.com/office/drawing/2014/main" id="{3B5B90D4-04A0-4F97-9133-649216C18D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7675" y="4483100"/>
          <a:ext cx="11525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4" r:id="rId13" imgW="1054100" imgH="393700" progId="Equation.3">
                  <p:embed/>
                </p:oleObj>
              </mc:Choice>
              <mc:Fallback>
                <p:oleObj r:id="rId13" imgW="1054100" imgH="393700" progId="Equation.3">
                  <p:embed/>
                  <p:pic>
                    <p:nvPicPr>
                      <p:cNvPr id="0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4483100"/>
                        <a:ext cx="11525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2" name="Objekt 13">
            <a:extLst>
              <a:ext uri="{FF2B5EF4-FFF2-40B4-BE49-F238E27FC236}">
                <a16:creationId xmlns:a16="http://schemas.microsoft.com/office/drawing/2014/main" id="{93F1F7C8-4171-42EE-A4AC-0CFF3DB013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8138" y="4941888"/>
          <a:ext cx="13684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5" r:id="rId15" imgW="1206500" imgH="419100" progId="Equation.3">
                  <p:embed/>
                </p:oleObj>
              </mc:Choice>
              <mc:Fallback>
                <p:oleObj r:id="rId15" imgW="1206500" imgH="419100" progId="Equation.3">
                  <p:embed/>
                  <p:pic>
                    <p:nvPicPr>
                      <p:cNvPr id="0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138" y="4941888"/>
                        <a:ext cx="136842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3" name="Objekt 14">
            <a:extLst>
              <a:ext uri="{FF2B5EF4-FFF2-40B4-BE49-F238E27FC236}">
                <a16:creationId xmlns:a16="http://schemas.microsoft.com/office/drawing/2014/main" id="{FB562E0E-A0D3-48F9-9296-46C4FDB3C6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1638" y="5445125"/>
          <a:ext cx="14398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6" r:id="rId17" imgW="1205977" imgH="393529" progId="Equation.3">
                  <p:embed/>
                </p:oleObj>
              </mc:Choice>
              <mc:Fallback>
                <p:oleObj r:id="rId17" imgW="1205977" imgH="393529" progId="Equation.3">
                  <p:embed/>
                  <p:pic>
                    <p:nvPicPr>
                      <p:cNvPr id="0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5445125"/>
                        <a:ext cx="143986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4" name="Objekt 16">
            <a:extLst>
              <a:ext uri="{FF2B5EF4-FFF2-40B4-BE49-F238E27FC236}">
                <a16:creationId xmlns:a16="http://schemas.microsoft.com/office/drawing/2014/main" id="{EFBA51BB-F911-4856-B9EE-C71CF95FED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5876925"/>
          <a:ext cx="7207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7" r:id="rId19" imgW="583947" imgH="380835" progId="Equation.3">
                  <p:embed/>
                </p:oleObj>
              </mc:Choice>
              <mc:Fallback>
                <p:oleObj r:id="rId19" imgW="583947" imgH="380835" progId="Equation.3">
                  <p:embed/>
                  <p:pic>
                    <p:nvPicPr>
                      <p:cNvPr id="0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876925"/>
                        <a:ext cx="7207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>
            <a:extLst>
              <a:ext uri="{FF2B5EF4-FFF2-40B4-BE49-F238E27FC236}">
                <a16:creationId xmlns:a16="http://schemas.microsoft.com/office/drawing/2014/main" id="{CAAE5A4E-B3E2-4A68-ACAA-C3044D543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VLASTNOSTI Z TRANSFORMACE</a:t>
            </a:r>
          </a:p>
        </p:txBody>
      </p:sp>
      <p:pic>
        <p:nvPicPr>
          <p:cNvPr id="20546" name="Picture 92">
            <a:extLst>
              <a:ext uri="{FF2B5EF4-FFF2-40B4-BE49-F238E27FC236}">
                <a16:creationId xmlns:a16="http://schemas.microsoft.com/office/drawing/2014/main" id="{0411C3D3-74F4-4175-B0AB-E73765110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5881688"/>
            <a:ext cx="119856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>
            <a:extLst>
              <a:ext uri="{FF2B5EF4-FFF2-40B4-BE49-F238E27FC236}">
                <a16:creationId xmlns:a16="http://schemas.microsoft.com/office/drawing/2014/main" id="{719FCF9C-3050-4DC7-990A-DDE12FCC21E8}"/>
              </a:ext>
            </a:extLst>
          </p:cNvPr>
          <p:cNvGraphicFramePr>
            <a:graphicFrameLocks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701507"/>
              </p:ext>
            </p:extLst>
          </p:nvPr>
        </p:nvGraphicFramePr>
        <p:xfrm>
          <a:off x="2500313" y="1196752"/>
          <a:ext cx="4114800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Rastrový obrázek" r:id="rId3" imgW="5390476" imgH="1628571" progId="Paint.Picture">
                  <p:embed/>
                </p:oleObj>
              </mc:Choice>
              <mc:Fallback>
                <p:oleObj name="Rastrový obrázek" r:id="rId3" imgW="5390476" imgH="1628571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1196752"/>
                        <a:ext cx="4114800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7">
            <a:extLst>
              <a:ext uri="{FF2B5EF4-FFF2-40B4-BE49-F238E27FC236}">
                <a16:creationId xmlns:a16="http://schemas.microsoft.com/office/drawing/2014/main" id="{8A2B9D86-2FAD-4249-88AB-9A175D6ED5CD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28625" y="2625502"/>
            <a:ext cx="8310563" cy="190658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400" dirty="0"/>
              <a:t>y(</a:t>
            </a:r>
            <a:r>
              <a:rPr lang="cs-CZ" altLang="cs-CZ" sz="2400" dirty="0" err="1"/>
              <a:t>nT</a:t>
            </a:r>
            <a:r>
              <a:rPr lang="cs-CZ" altLang="cs-CZ" sz="2400" baseline="-25000" dirty="0" err="1"/>
              <a:t>vz</a:t>
            </a:r>
            <a:r>
              <a:rPr lang="cs-CZ" altLang="cs-CZ" sz="2400" dirty="0"/>
              <a:t>) = h(</a:t>
            </a:r>
            <a:r>
              <a:rPr lang="cs-CZ" altLang="cs-CZ" sz="2400" dirty="0" err="1"/>
              <a:t>nT</a:t>
            </a:r>
            <a:r>
              <a:rPr lang="cs-CZ" altLang="cs-CZ" sz="2400" baseline="-25000" dirty="0" err="1"/>
              <a:t>vz</a:t>
            </a:r>
            <a:r>
              <a:rPr lang="cs-CZ" altLang="cs-CZ" sz="2400" dirty="0"/>
              <a:t>)</a:t>
            </a:r>
            <a:r>
              <a:rPr lang="en-US" altLang="cs-CZ" sz="2400" dirty="0"/>
              <a:t>*</a:t>
            </a:r>
            <a:r>
              <a:rPr lang="cs-CZ" altLang="cs-CZ" sz="2400" dirty="0"/>
              <a:t>x(</a:t>
            </a:r>
            <a:r>
              <a:rPr lang="cs-CZ" altLang="cs-CZ" sz="2400" dirty="0" err="1"/>
              <a:t>nT</a:t>
            </a:r>
            <a:r>
              <a:rPr lang="cs-CZ" altLang="cs-CZ" sz="2400" baseline="-25000" dirty="0" err="1"/>
              <a:t>vz</a:t>
            </a:r>
            <a:r>
              <a:rPr lang="cs-CZ" altLang="cs-CZ" sz="2400" dirty="0"/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400" dirty="0"/>
              <a:t>Y(z) = H(z)·X(z)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400" dirty="0"/>
              <a:t>H(z) = Y(z)/X(z), kde H(z) je racionální lomená funkce proměnné z</a:t>
            </a:r>
            <a:r>
              <a:rPr lang="cs-CZ" altLang="cs-CZ" sz="2400" baseline="30000" dirty="0"/>
              <a:t>-1 </a:t>
            </a:r>
            <a:r>
              <a:rPr lang="cs-CZ" altLang="cs-CZ" sz="2400" dirty="0"/>
              <a:t>(</a:t>
            </a:r>
            <a:r>
              <a:rPr lang="cs-CZ" altLang="cs-CZ" sz="2400" b="1" dirty="0">
                <a:solidFill>
                  <a:srgbClr val="002060"/>
                </a:solidFill>
              </a:rPr>
              <a:t>obrazová přenosová funkce</a:t>
            </a:r>
            <a:r>
              <a:rPr lang="cs-CZ" altLang="cs-CZ" sz="2400" dirty="0"/>
              <a:t>)</a:t>
            </a:r>
          </a:p>
        </p:txBody>
      </p:sp>
      <p:graphicFrame>
        <p:nvGraphicFramePr>
          <p:cNvPr id="21508" name="Object 4">
            <a:extLst>
              <a:ext uri="{FF2B5EF4-FFF2-40B4-BE49-F238E27FC236}">
                <a16:creationId xmlns:a16="http://schemas.microsoft.com/office/drawing/2014/main" id="{45D0993A-7F8C-4A0D-B596-8F2E175E8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9993"/>
              </p:ext>
            </p:extLst>
          </p:nvPr>
        </p:nvGraphicFramePr>
        <p:xfrm>
          <a:off x="928688" y="4581128"/>
          <a:ext cx="70024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Rovnice" r:id="rId5" imgW="3225800" imgH="431800" progId="Equation.3">
                  <p:embed/>
                </p:oleObj>
              </mc:Choice>
              <mc:Fallback>
                <p:oleObj name="Rovnice" r:id="rId5" imgW="32258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581128"/>
                        <a:ext cx="700246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D050D513-0DC9-45C2-AF39-D77A49833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6413" y="61913"/>
            <a:ext cx="8494712" cy="938212"/>
          </a:xfrm>
        </p:spPr>
        <p:txBody>
          <a:bodyPr/>
          <a:lstStyle/>
          <a:p>
            <a:pPr>
              <a:defRPr/>
            </a:pPr>
            <a:r>
              <a:rPr lang="cs-CZ" sz="2800" cap="all"/>
              <a:t>Vnější popis lineárního </a:t>
            </a:r>
            <a:r>
              <a:rPr lang="cs-CZ" sz="2800" cap="all" dirty="0"/>
              <a:t>systému</a:t>
            </a:r>
            <a:br>
              <a:rPr lang="cs-CZ" sz="2400"/>
            </a:br>
            <a:r>
              <a:rPr lang="cs-CZ" sz="2400"/>
              <a:t>PŘENOSOVÁ FUNKCE</a:t>
            </a:r>
            <a:endParaRPr lang="cs-CZ" sz="2400" dirty="0"/>
          </a:p>
        </p:txBody>
      </p:sp>
      <p:graphicFrame>
        <p:nvGraphicFramePr>
          <p:cNvPr id="6" name="Objekt 6">
            <a:extLst>
              <a:ext uri="{FF2B5EF4-FFF2-40B4-BE49-F238E27FC236}">
                <a16:creationId xmlns:a16="http://schemas.microsoft.com/office/drawing/2014/main" id="{DB29EB7E-9F4B-4E48-8FA8-92D72F1E11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811881"/>
              </p:ext>
            </p:extLst>
          </p:nvPr>
        </p:nvGraphicFramePr>
        <p:xfrm>
          <a:off x="1297781" y="5506148"/>
          <a:ext cx="3455988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r:id="rId7" imgW="1371600" imgH="431800" progId="Equation.3">
                  <p:embed/>
                </p:oleObj>
              </mc:Choice>
              <mc:Fallback>
                <p:oleObj r:id="rId7" imgW="1371600" imgH="431800" progId="Equation.3">
                  <p:embed/>
                  <p:pic>
                    <p:nvPicPr>
                      <p:cNvPr id="12294" name="Objekt 6">
                        <a:extLst>
                          <a:ext uri="{FF2B5EF4-FFF2-40B4-BE49-F238E27FC236}">
                            <a16:creationId xmlns:a16="http://schemas.microsoft.com/office/drawing/2014/main" id="{2CEA4A14-CA4E-419C-9004-892EE4043F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7781" y="5506148"/>
                        <a:ext cx="3455988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6D927FFE-7400-4F00-AA13-6A67606176E1}"/>
              </a:ext>
            </a:extLst>
          </p:cNvPr>
          <p:cNvSpPr txBox="1"/>
          <p:nvPr/>
        </p:nvSpPr>
        <p:spPr>
          <a:xfrm>
            <a:off x="5076056" y="5834301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000" dirty="0" err="1">
                <a:latin typeface="Arial" panose="020B0604020202020204" pitchFamily="34" charset="0"/>
              </a:rPr>
              <a:t>a·x</a:t>
            </a:r>
            <a:r>
              <a:rPr lang="cs-CZ" altLang="cs-CZ" sz="2000" dirty="0">
                <a:latin typeface="Arial" panose="020B0604020202020204" pitchFamily="34" charset="0"/>
              </a:rPr>
              <a:t>(k) + </a:t>
            </a:r>
            <a:r>
              <a:rPr lang="cs-CZ" altLang="cs-CZ" sz="2000" dirty="0" err="1">
                <a:latin typeface="Arial" panose="020B0604020202020204" pitchFamily="34" charset="0"/>
              </a:rPr>
              <a:t>b·y</a:t>
            </a:r>
            <a:r>
              <a:rPr lang="cs-CZ" altLang="cs-CZ" sz="2000" dirty="0">
                <a:latin typeface="Arial" panose="020B0604020202020204" pitchFamily="34" charset="0"/>
              </a:rPr>
              <a:t>(k) </a:t>
            </a:r>
            <a:r>
              <a:rPr lang="en-US" altLang="cs-CZ" sz="2000" dirty="0">
                <a:latin typeface="Arial" panose="020B0604020202020204" pitchFamily="34" charset="0"/>
              </a:rPr>
              <a:t>~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a·X</a:t>
            </a:r>
            <a:r>
              <a:rPr lang="cs-CZ" altLang="cs-CZ" sz="2000" dirty="0">
                <a:latin typeface="Arial" panose="020B0604020202020204" pitchFamily="34" charset="0"/>
              </a:rPr>
              <a:t>(z) + </a:t>
            </a:r>
            <a:r>
              <a:rPr lang="cs-CZ" altLang="cs-CZ" sz="2000" dirty="0" err="1">
                <a:latin typeface="Arial" panose="020B0604020202020204" pitchFamily="34" charset="0"/>
              </a:rPr>
              <a:t>b·Y</a:t>
            </a:r>
            <a:r>
              <a:rPr lang="cs-CZ" altLang="cs-CZ" sz="2000" dirty="0">
                <a:latin typeface="Arial" panose="020B0604020202020204" pitchFamily="34" charset="0"/>
              </a:rPr>
              <a:t>(z)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>
            <a:extLst>
              <a:ext uri="{FF2B5EF4-FFF2-40B4-BE49-F238E27FC236}">
                <a16:creationId xmlns:a16="http://schemas.microsoft.com/office/drawing/2014/main" id="{310DCD52-0446-4CDB-9301-E4F5B538A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400"/>
            </a:br>
            <a:r>
              <a:rPr lang="cs-CZ" sz="2400"/>
              <a:t>nulové </a:t>
            </a:r>
            <a:r>
              <a:rPr lang="cs-CZ" sz="2400" dirty="0"/>
              <a:t>body a póly</a:t>
            </a:r>
          </a:p>
        </p:txBody>
      </p:sp>
      <p:graphicFrame>
        <p:nvGraphicFramePr>
          <p:cNvPr id="22531" name="Object 2">
            <a:extLst>
              <a:ext uri="{FF2B5EF4-FFF2-40B4-BE49-F238E27FC236}">
                <a16:creationId xmlns:a16="http://schemas.microsoft.com/office/drawing/2014/main" id="{8E208422-0576-4AC8-A39F-C85DA9FEBAD2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642938" y="1714500"/>
          <a:ext cx="8228012" cy="299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Rovnice" r:id="rId3" imgW="3556000" imgH="1295400" progId="Equation.3">
                  <p:embed/>
                </p:oleObj>
              </mc:Choice>
              <mc:Fallback>
                <p:oleObj name="Rovnice" r:id="rId3" imgW="3556000" imgH="1295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714500"/>
                        <a:ext cx="8228012" cy="299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7">
            <a:extLst>
              <a:ext uri="{FF2B5EF4-FFF2-40B4-BE49-F238E27FC236}">
                <a16:creationId xmlns:a16="http://schemas.microsoft.com/office/drawing/2014/main" id="{CF4B3CB8-A0C2-4643-AE97-2B1A1EA27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786313"/>
            <a:ext cx="8280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A – zesílení; z</a:t>
            </a:r>
            <a:r>
              <a:rPr lang="cs-CZ" altLang="cs-CZ" sz="2400" baseline="-25000">
                <a:latin typeface="Arial" panose="020B0604020202020204" pitchFamily="34" charset="0"/>
              </a:rPr>
              <a:t>ni</a:t>
            </a:r>
            <a:r>
              <a:rPr lang="cs-CZ" altLang="cs-CZ" sz="2400">
                <a:latin typeface="Arial" panose="020B0604020202020204" pitchFamily="34" charset="0"/>
              </a:rPr>
              <a:t> … nulové body; z</a:t>
            </a:r>
            <a:r>
              <a:rPr lang="cs-CZ" altLang="cs-CZ" sz="2400" baseline="-25000">
                <a:latin typeface="Arial" panose="020B0604020202020204" pitchFamily="34" charset="0"/>
              </a:rPr>
              <a:t>pi</a:t>
            </a:r>
            <a:r>
              <a:rPr lang="cs-CZ" altLang="cs-CZ" sz="2400">
                <a:latin typeface="Arial" panose="020B0604020202020204" pitchFamily="34" charset="0"/>
              </a:rPr>
              <a:t> … póly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id="{A4662007-2ADE-4815-82C5-15F13EBBA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/>
            </a:br>
            <a:r>
              <a:rPr lang="cs-CZ" sz="2400"/>
              <a:t>diferenční rovnice</a:t>
            </a:r>
            <a:endParaRPr 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555" name="Object 2">
                <a:extLst>
                  <a:ext uri="{FF2B5EF4-FFF2-40B4-BE49-F238E27FC236}">
                    <a16:creationId xmlns:a16="http://schemas.microsoft.com/office/drawing/2014/main" id="{5031DF4F-3ED7-4785-8A28-5DDF8A672D4E}"/>
                  </a:ext>
                </a:extLst>
              </p:cNvPr>
              <p:cNvSpPr txBox="1"/>
              <p:nvPr>
                <p:ph idx="1"/>
              </p:nvPr>
            </p:nvSpPr>
            <p:spPr bwMode="auto">
              <a:xfrm>
                <a:off x="349250" y="1484313"/>
                <a:ext cx="8686800" cy="51850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550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p>
                          </m:s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cs-CZ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p>
                          </m:s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p>
                          </m:s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a:rPr lang="cs-CZ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+...+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)=      </m:t>
                      </m:r>
                    </m:oMath>
                    <m:oMath xmlns:m="http://schemas.openxmlformats.org/officeDocument/2006/math"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     =(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+...+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+...+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)=       </m:t>
                      </m:r>
                    </m:oMath>
                    <m:oMath xmlns:m="http://schemas.openxmlformats.org/officeDocument/2006/math"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         =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sSup>
                        <m:sSup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p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+...+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)+...+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)=     </m:t>
                      </m:r>
                    </m:oMath>
                    <m:oMath xmlns:m="http://schemas.openxmlformats.org/officeDocument/2006/math"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         </m:t>
                      </m:r>
                    </m:oMath>
                  </m:oMathPara>
                </a14:m>
                <a:endParaRPr lang="cs-CZ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:endParaRPr lang="cs-CZ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:endParaRPr lang="cs-CZ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)+...+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vz</m:t>
                          </m:r>
                        </m:sub>
                      </m:sSub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f>
                            <m:f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cs-CZ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  <m:sub>
                                  <m:r>
                                    <a:rPr lang="cs-CZ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vz</m:t>
                              </m:r>
                            </m:sub>
                          </m:sSub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vz</m:t>
                              </m:r>
                            </m:sub>
                          </m:s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cs-CZ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p>
                        <m:e>
                          <m:f>
                            <m:f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cs-CZ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  <m:sub>
                                  <m:r>
                                    <a:rPr lang="cs-CZ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vz</m:t>
                              </m:r>
                            </m:sub>
                          </m:sSub>
                          <m: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vz</m:t>
                              </m:r>
                            </m:sub>
                          </m:sSub>
                          <m:r>
                            <a:rPr lang="cs-CZ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555" name="Object 2">
                <a:extLst>
                  <a:ext uri="{FF2B5EF4-FFF2-40B4-BE49-F238E27FC236}">
                    <a16:creationId xmlns:a16="http://schemas.microsoft.com/office/drawing/2014/main" id="{5031DF4F-3ED7-4785-8A28-5DDF8A672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349250" y="1484313"/>
                <a:ext cx="8686800" cy="51850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556" name="Text Box 7">
            <a:extLst>
              <a:ext uri="{FF2B5EF4-FFF2-40B4-BE49-F238E27FC236}">
                <a16:creationId xmlns:a16="http://schemas.microsoft.com/office/drawing/2014/main" id="{426FF94E-6B73-4A66-B096-E48405F82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949950"/>
            <a:ext cx="5256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accent2"/>
                </a:solidFill>
                <a:latin typeface="Arial" panose="020B0604020202020204" pitchFamily="34" charset="0"/>
              </a:rPr>
              <a:t>diferenční rovnice</a:t>
            </a:r>
          </a:p>
        </p:txBody>
      </p:sp>
      <p:sp>
        <p:nvSpPr>
          <p:cNvPr id="23557" name="Text Box 8">
            <a:extLst>
              <a:ext uri="{FF2B5EF4-FFF2-40B4-BE49-F238E27FC236}">
                <a16:creationId xmlns:a16="http://schemas.microsoft.com/office/drawing/2014/main" id="{11214D45-3EC9-4528-A7DD-FE31C454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4725144"/>
            <a:ext cx="813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2"/>
                </a:solidFill>
                <a:latin typeface="Arial" panose="020B0604020202020204" pitchFamily="34" charset="0"/>
              </a:rPr>
              <a:t>!!! za předpokladu nulových počátečních podmínek !!!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1B14E819-9E4F-4593-A752-18FAE8152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/>
            </a:br>
            <a:r>
              <a:rPr lang="cs-CZ" sz="2400"/>
              <a:t>frekvenční přenosová funkce</a:t>
            </a:r>
            <a:endParaRPr lang="cs-CZ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579" name="Object 2">
                <a:extLst>
                  <a:ext uri="{FF2B5EF4-FFF2-40B4-BE49-F238E27FC236}">
                    <a16:creationId xmlns:a16="http://schemas.microsoft.com/office/drawing/2014/main" id="{D34EA09E-2004-413F-9D4A-DE33A9D2BC21}"/>
                  </a:ext>
                </a:extLst>
              </p:cNvPr>
              <p:cNvSpPr txBox="1"/>
              <p:nvPr>
                <p:ph sz="half" idx="1"/>
              </p:nvPr>
            </p:nvSpPr>
            <p:spPr bwMode="auto">
              <a:xfrm>
                <a:off x="469900" y="2133600"/>
                <a:ext cx="8131175" cy="20050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p>
                          </m:sSup>
                        </m:den>
                      </m:f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, </m:t>
                      </m:r>
                      <m:r>
                        <m:rPr>
                          <m:sty m:val="p"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br>
                  <a:rPr lang="cs-CZ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cs-CZ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:endParaRPr lang="cs-CZ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cs-CZ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4579" name="Object 2">
                <a:extLst>
                  <a:ext uri="{FF2B5EF4-FFF2-40B4-BE49-F238E27FC236}">
                    <a16:creationId xmlns:a16="http://schemas.microsoft.com/office/drawing/2014/main" id="{D34EA09E-2004-413F-9D4A-DE33A9D2B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xfrm>
                <a:off x="469900" y="2133600"/>
                <a:ext cx="8131175" cy="20050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580" name="Rectangle 7">
            <a:extLst>
              <a:ext uri="{FF2B5EF4-FFF2-40B4-BE49-F238E27FC236}">
                <a16:creationId xmlns:a16="http://schemas.microsoft.com/office/drawing/2014/main" id="{A3A358FA-D245-4F55-9024-B4EE2D13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4221163"/>
            <a:ext cx="2092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z = exp(i</a:t>
            </a:r>
            <a:r>
              <a:rPr lang="el-GR" altLang="cs-CZ" sz="2400">
                <a:latin typeface="Arial" panose="020B0604020202020204" pitchFamily="34" charset="0"/>
              </a:rPr>
              <a:t>ω</a:t>
            </a:r>
            <a:r>
              <a:rPr lang="cs-CZ" altLang="cs-CZ" sz="2400">
                <a:latin typeface="Arial" panose="020B0604020202020204" pitchFamily="34" charset="0"/>
              </a:rPr>
              <a:t>T</a:t>
            </a:r>
            <a:r>
              <a:rPr lang="cs-CZ" altLang="cs-CZ" sz="2400" baseline="-25000">
                <a:latin typeface="Arial" panose="020B0604020202020204" pitchFamily="34" charset="0"/>
              </a:rPr>
              <a:t>vz</a:t>
            </a:r>
            <a:r>
              <a:rPr lang="cs-CZ" altLang="cs-CZ" sz="2400"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24581" name="Picture 7">
            <a:extLst>
              <a:ext uri="{FF2B5EF4-FFF2-40B4-BE49-F238E27FC236}">
                <a16:creationId xmlns:a16="http://schemas.microsoft.com/office/drawing/2014/main" id="{86D0F305-F556-4915-84BB-F87DCE458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4868863"/>
            <a:ext cx="8001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DEFBAF0-E9FE-4E6C-89F6-F14BE14FD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/>
            </a:br>
            <a:r>
              <a:rPr lang="cs-CZ" sz="2400"/>
              <a:t>frekvenční </a:t>
            </a:r>
            <a:r>
              <a:rPr lang="cs-CZ" sz="2400" dirty="0"/>
              <a:t>charakteristiky</a:t>
            </a:r>
            <a:endParaRPr lang="cs-CZ" sz="2800" dirty="0"/>
          </a:p>
        </p:txBody>
      </p:sp>
      <p:pic>
        <p:nvPicPr>
          <p:cNvPr id="25603" name="Picture 5">
            <a:extLst>
              <a:ext uri="{FF2B5EF4-FFF2-40B4-BE49-F238E27FC236}">
                <a16:creationId xmlns:a16="http://schemas.microsoft.com/office/drawing/2014/main" id="{B7B296AA-E354-45B6-A8B4-07A830111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424113"/>
            <a:ext cx="84105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14467C2-34C7-42FC-902A-0CA4AD549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/>
            </a:br>
            <a:r>
              <a:rPr lang="cs-CZ" sz="2400"/>
              <a:t>frekvenční </a:t>
            </a:r>
            <a:r>
              <a:rPr lang="cs-CZ" sz="2400" dirty="0"/>
              <a:t>charakteristiky</a:t>
            </a:r>
            <a:endParaRPr lang="cs-CZ" sz="2800" dirty="0"/>
          </a:p>
        </p:txBody>
      </p:sp>
      <p:pic>
        <p:nvPicPr>
          <p:cNvPr id="26627" name="Picture 7">
            <a:extLst>
              <a:ext uri="{FF2B5EF4-FFF2-40B4-BE49-F238E27FC236}">
                <a16:creationId xmlns:a16="http://schemas.microsoft.com/office/drawing/2014/main" id="{555079EA-6F8C-4A4A-9EF0-9523085BF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44675"/>
            <a:ext cx="7096125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>
            <a:extLst>
              <a:ext uri="{FF2B5EF4-FFF2-40B4-BE49-F238E27FC236}">
                <a16:creationId xmlns:a16="http://schemas.microsoft.com/office/drawing/2014/main" id="{069DF6E3-6806-474E-83B7-C1EE9EF01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916113"/>
            <a:ext cx="29813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5">
            <a:extLst>
              <a:ext uri="{FF2B5EF4-FFF2-40B4-BE49-F238E27FC236}">
                <a16:creationId xmlns:a16="http://schemas.microsoft.com/office/drawing/2014/main" id="{BD0E8005-9AAE-49F6-B1C1-92D0251E1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1916113"/>
            <a:ext cx="8501062" cy="1973262"/>
          </a:xfrm>
        </p:spPr>
        <p:txBody>
          <a:bodyPr/>
          <a:lstStyle/>
          <a:p>
            <a:pPr>
              <a:spcBef>
                <a:spcPts val="2400"/>
              </a:spcBef>
              <a:defRPr/>
            </a:pPr>
            <a:br>
              <a:rPr lang="cs-CZ" altLang="cs-CZ" dirty="0"/>
            </a:br>
            <a:r>
              <a:rPr lang="cs-CZ" altLang="cs-CZ" sz="3200" dirty="0"/>
              <a:t>XI. </a:t>
            </a:r>
            <a:r>
              <a:rPr lang="cs-CZ" sz="3200" cap="all" dirty="0"/>
              <a:t>popis lineárních systémů</a:t>
            </a:r>
            <a:br>
              <a:rPr lang="cs-CZ" sz="3200" cap="all" dirty="0"/>
            </a:br>
            <a:r>
              <a:rPr lang="cs-CZ" sz="1000" cap="all" dirty="0"/>
              <a:t> </a:t>
            </a:r>
            <a:br>
              <a:rPr lang="cs-CZ" cap="all" dirty="0"/>
            </a:br>
            <a:r>
              <a:rPr lang="cs-CZ" sz="2000" cap="all" dirty="0"/>
              <a:t>především ve frekvenční doméně</a:t>
            </a:r>
            <a:br>
              <a:rPr lang="cs-CZ" altLang="cs-CZ" sz="2000" cap="all" dirty="0"/>
            </a:br>
            <a:endParaRPr lang="cs-CZ" altLang="cs-CZ" cap="all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BA1BB28-37D3-4D4C-8522-31B93A05E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4863" y="4292600"/>
            <a:ext cx="4994275" cy="100806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18C98470-2821-48CE-B6A5-394548C354F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508500"/>
            <a:ext cx="4114800" cy="5794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konvoluce</a:t>
            </a:r>
          </a:p>
        </p:txBody>
      </p:sp>
      <p:graphicFrame>
        <p:nvGraphicFramePr>
          <p:cNvPr id="27651" name="Object 2">
            <a:extLst>
              <a:ext uri="{FF2B5EF4-FFF2-40B4-BE49-F238E27FC236}">
                <a16:creationId xmlns:a16="http://schemas.microsoft.com/office/drawing/2014/main" id="{FD7AC53B-E8D7-4FE9-BD4A-B7D1F734B386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1887538" y="3725863"/>
          <a:ext cx="57308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Rovnice" r:id="rId3" imgW="2311400" imgH="431800" progId="Equation.3">
                  <p:embed/>
                </p:oleObj>
              </mc:Choice>
              <mc:Fallback>
                <p:oleObj name="Rovnice" r:id="rId3" imgW="23114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3725863"/>
                        <a:ext cx="573087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6">
            <a:extLst>
              <a:ext uri="{FF2B5EF4-FFF2-40B4-BE49-F238E27FC236}">
                <a16:creationId xmlns:a16="http://schemas.microsoft.com/office/drawing/2014/main" id="{DBB3B64A-2001-474A-B904-A7D57D719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1571625"/>
            <a:ext cx="81375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Pct val="75000"/>
              <a:buFontTx/>
              <a:buNone/>
            </a:pPr>
            <a:r>
              <a:rPr lang="cs-CZ" altLang="cs-CZ">
                <a:solidFill>
                  <a:srgbClr val="002060"/>
                </a:solidFill>
              </a:rPr>
              <a:t>operátorová přenosová funkce</a:t>
            </a:r>
          </a:p>
          <a:p>
            <a:pPr algn="ctr" eaLnBrk="1" hangingPunct="1">
              <a:spcBef>
                <a:spcPct val="20000"/>
              </a:spcBef>
              <a:buClrTx/>
              <a:buSzPct val="75000"/>
              <a:buFontTx/>
              <a:buNone/>
            </a:pPr>
            <a:r>
              <a:rPr lang="cs-CZ" altLang="cs-CZ"/>
              <a:t>		H(z) = Y(z)/X(z)</a:t>
            </a:r>
          </a:p>
          <a:p>
            <a:pPr algn="ctr" eaLnBrk="1" hangingPunct="1">
              <a:spcBef>
                <a:spcPct val="20000"/>
              </a:spcBef>
              <a:buClrTx/>
              <a:buSzPct val="75000"/>
              <a:buFontTx/>
              <a:buNone/>
            </a:pPr>
            <a:r>
              <a:rPr lang="cs-CZ" altLang="cs-CZ"/>
              <a:t>		Y(z) = H(z).X(z)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D6D8796-198B-4860-9272-386EB1931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6413" y="61913"/>
            <a:ext cx="8494712" cy="938212"/>
          </a:xfrm>
        </p:spPr>
        <p:txBody>
          <a:bodyPr/>
          <a:lstStyle/>
          <a:p>
            <a:pPr>
              <a:defRPr/>
            </a:pPr>
            <a:r>
              <a:rPr lang="cs-CZ" sz="2800" cap="all"/>
              <a:t>Vnější popis lineárního </a:t>
            </a:r>
            <a:r>
              <a:rPr lang="cs-CZ" sz="2800" cap="all" dirty="0"/>
              <a:t>systému</a:t>
            </a:r>
            <a:br>
              <a:rPr lang="cs-CZ"/>
            </a:br>
            <a:r>
              <a:rPr lang="cs-CZ" sz="2400" cap="all"/>
              <a:t>impulsní </a:t>
            </a:r>
            <a:r>
              <a:rPr lang="cs-CZ" sz="2400" cap="all" dirty="0"/>
              <a:t>charakteristika</a:t>
            </a:r>
            <a:endParaRPr lang="cs-CZ" sz="3200" cap="al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B74BD3-3537-4EBF-ADB4-8234C44D2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 err="1"/>
              <a:t>SYSTÉMu</a:t>
            </a:r>
            <a:br>
              <a:rPr lang="cs-CZ"/>
            </a:br>
            <a:r>
              <a:rPr lang="cs-CZ" sz="2400"/>
              <a:t>impulsní </a:t>
            </a:r>
            <a:r>
              <a:rPr lang="cs-CZ" sz="2400" dirty="0"/>
              <a:t>charakteristika</a:t>
            </a:r>
            <a:endParaRPr lang="cs-CZ" sz="3200" dirty="0"/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FB89A8B2-1473-4BDF-AACD-955E9295B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928813"/>
            <a:ext cx="81375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Pct val="75000"/>
              <a:buFontTx/>
              <a:buNone/>
            </a:pPr>
            <a:endParaRPr lang="cs-CZ" alt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827E107-A858-4AAC-A417-6E2319293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571625"/>
            <a:ext cx="8382000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cs-CZ" sz="2400" kern="0" dirty="0">
                <a:latin typeface="+mn-lt"/>
                <a:cs typeface="Arial" charset="0"/>
              </a:rPr>
              <a:t>Y(z) = H(z).X(z)</a:t>
            </a:r>
          </a:p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cs-CZ" sz="2400" kern="0" dirty="0">
                <a:latin typeface="+mn-lt"/>
                <a:cs typeface="Arial" charset="0"/>
              </a:rPr>
              <a:t>za předpokladu, že X(z) = 1 máme</a:t>
            </a:r>
          </a:p>
          <a:p>
            <a:pPr marL="342900" indent="-342900" algn="ctr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cs-CZ" sz="2400" kern="0" dirty="0">
                <a:latin typeface="+mn-lt"/>
                <a:cs typeface="Arial" charset="0"/>
              </a:rPr>
              <a:t>Y(z) = H(z).1</a:t>
            </a:r>
          </a:p>
          <a:p>
            <a:pPr marL="342900" indent="-342900" algn="ctr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cs-CZ" sz="2400" kern="0" dirty="0">
                <a:latin typeface="+mn-lt"/>
                <a:cs typeface="Arial" charset="0"/>
              </a:rPr>
              <a:t>y(</a:t>
            </a:r>
            <a:r>
              <a:rPr lang="cs-CZ" sz="2400" kern="0" dirty="0" err="1">
                <a:latin typeface="+mn-lt"/>
                <a:cs typeface="Arial" charset="0"/>
              </a:rPr>
              <a:t>kT</a:t>
            </a:r>
            <a:r>
              <a:rPr lang="cs-CZ" sz="2400" baseline="-25000" dirty="0" err="1">
                <a:cs typeface="Arial" charset="0"/>
              </a:rPr>
              <a:t>vz</a:t>
            </a:r>
            <a:r>
              <a:rPr lang="cs-CZ" sz="2400" kern="0" dirty="0">
                <a:latin typeface="+mn-lt"/>
                <a:cs typeface="Arial" charset="0"/>
              </a:rPr>
              <a:t>) = h(</a:t>
            </a:r>
            <a:r>
              <a:rPr lang="cs-CZ" sz="2400" kern="0" dirty="0" err="1">
                <a:latin typeface="+mn-lt"/>
                <a:cs typeface="Arial" charset="0"/>
              </a:rPr>
              <a:t>kT</a:t>
            </a:r>
            <a:r>
              <a:rPr lang="cs-CZ" sz="2400" baseline="-25000" dirty="0" err="1">
                <a:cs typeface="Arial" charset="0"/>
              </a:rPr>
              <a:t>vz</a:t>
            </a:r>
            <a:r>
              <a:rPr lang="cs-CZ" sz="2400" kern="0" dirty="0">
                <a:latin typeface="+mn-lt"/>
                <a:cs typeface="Arial" charset="0"/>
              </a:rPr>
              <a:t>) = </a:t>
            </a:r>
            <a:r>
              <a:rPr lang="cs-CZ" sz="2800" kern="0" dirty="0">
                <a:latin typeface="Monotype Corsiva" pitchFamily="66" charset="0"/>
                <a:cs typeface="Arial" charset="0"/>
              </a:rPr>
              <a:t>Z</a:t>
            </a:r>
            <a:r>
              <a:rPr lang="cs-CZ" sz="2400" kern="0" baseline="30000" dirty="0">
                <a:latin typeface="+mn-lt"/>
                <a:cs typeface="Arial" charset="0"/>
              </a:rPr>
              <a:t>-1</a:t>
            </a:r>
            <a:r>
              <a:rPr lang="cs-CZ" sz="2400" kern="0" dirty="0">
                <a:latin typeface="+mn-lt"/>
                <a:cs typeface="Arial" charset="0"/>
              </a:rPr>
              <a:t>(H(z))</a:t>
            </a:r>
          </a:p>
          <a:p>
            <a:pPr marL="342900" indent="-342900" algn="ctr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cs-CZ" sz="2400" kern="0" dirty="0">
                <a:latin typeface="+mn-lt"/>
                <a:cs typeface="Arial" charset="0"/>
              </a:rPr>
              <a:t>X(z) = 1 </a:t>
            </a:r>
            <a:r>
              <a:rPr lang="cs-CZ" sz="2400" kern="0" dirty="0">
                <a:latin typeface="+mn-lt"/>
                <a:cs typeface="Arial" charset="0"/>
                <a:sym typeface="Symbol" pitchFamily="18" charset="2"/>
              </a:rPr>
              <a:t> </a:t>
            </a:r>
            <a:r>
              <a:rPr lang="cs-CZ" sz="2400" kern="0" dirty="0">
                <a:latin typeface="+mn-lt"/>
                <a:cs typeface="Arial" charset="0"/>
              </a:rPr>
              <a:t>x(</a:t>
            </a:r>
            <a:r>
              <a:rPr lang="cs-CZ" sz="2400" kern="0" dirty="0" err="1">
                <a:latin typeface="+mn-lt"/>
                <a:cs typeface="Arial" charset="0"/>
              </a:rPr>
              <a:t>kT</a:t>
            </a:r>
            <a:r>
              <a:rPr lang="cs-CZ" sz="2400" baseline="-25000" dirty="0" err="1">
                <a:cs typeface="Arial" charset="0"/>
              </a:rPr>
              <a:t>vz</a:t>
            </a:r>
            <a:r>
              <a:rPr lang="cs-CZ" sz="2400" kern="0" dirty="0">
                <a:latin typeface="+mn-lt"/>
                <a:cs typeface="Arial" charset="0"/>
              </a:rPr>
              <a:t>) = </a:t>
            </a:r>
            <a:r>
              <a:rPr lang="cs-CZ" sz="2800" kern="0" dirty="0">
                <a:latin typeface="Monotype Corsiva" pitchFamily="66" charset="0"/>
                <a:cs typeface="Arial" charset="0"/>
              </a:rPr>
              <a:t>Z</a:t>
            </a:r>
            <a:r>
              <a:rPr lang="cs-CZ" sz="2400" kern="0" baseline="30000" dirty="0">
                <a:latin typeface="+mn-lt"/>
                <a:cs typeface="Arial" charset="0"/>
              </a:rPr>
              <a:t>-1</a:t>
            </a:r>
            <a:r>
              <a:rPr lang="cs-CZ" sz="2400" kern="0" dirty="0">
                <a:latin typeface="+mn-lt"/>
                <a:cs typeface="Arial" charset="0"/>
              </a:rPr>
              <a:t>(1)</a:t>
            </a:r>
          </a:p>
          <a:p>
            <a:pPr marL="342900" indent="-342900" algn="ctr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endParaRPr lang="cs-CZ" sz="2400" kern="0" baseline="30000" dirty="0">
              <a:latin typeface="+mn-lt"/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0A5EAA5-FE60-49B8-982E-9988FCDD1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/>
            </a:br>
            <a:r>
              <a:rPr lang="cs-CZ" sz="2400"/>
              <a:t>impulsní </a:t>
            </a:r>
            <a:r>
              <a:rPr lang="cs-CZ" sz="2400" dirty="0"/>
              <a:t>charakteristika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0959F13-8E6A-4073-848C-A62651056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8625" y="1571625"/>
            <a:ext cx="8382000" cy="3892550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2400"/>
              <a:t>Y(z) = H(z).X(z)</a:t>
            </a:r>
          </a:p>
          <a:p>
            <a:pPr>
              <a:buFontTx/>
              <a:buNone/>
            </a:pPr>
            <a:r>
              <a:rPr lang="cs-CZ" altLang="cs-CZ" sz="2400"/>
              <a:t>za předpokladu, že X(z) = 1 máme</a:t>
            </a:r>
          </a:p>
          <a:p>
            <a:pPr algn="ctr">
              <a:buFontTx/>
              <a:buNone/>
            </a:pPr>
            <a:r>
              <a:rPr lang="cs-CZ" altLang="cs-CZ" sz="2400"/>
              <a:t>Y(z) = H(z).1</a:t>
            </a:r>
          </a:p>
          <a:p>
            <a:pPr algn="ctr">
              <a:buFontTx/>
              <a:buNone/>
            </a:pPr>
            <a:r>
              <a:rPr lang="cs-CZ" altLang="cs-CZ" sz="2400"/>
              <a:t>y(kT</a:t>
            </a:r>
            <a:r>
              <a:rPr lang="cs-CZ" altLang="cs-CZ" sz="2400" baseline="-25000"/>
              <a:t>vz</a:t>
            </a:r>
            <a:r>
              <a:rPr lang="cs-CZ" altLang="cs-CZ" sz="2400"/>
              <a:t>) = h(kT</a:t>
            </a:r>
            <a:r>
              <a:rPr lang="cs-CZ" altLang="cs-CZ" sz="2400" baseline="-25000"/>
              <a:t>vz</a:t>
            </a:r>
            <a:r>
              <a:rPr lang="cs-CZ" altLang="cs-CZ" sz="2400"/>
              <a:t>) = </a:t>
            </a:r>
            <a:r>
              <a:rPr lang="cs-CZ" altLang="cs-CZ">
                <a:latin typeface="Monotype Corsiva" panose="03010101010201010101" pitchFamily="66" charset="0"/>
              </a:rPr>
              <a:t>Z</a:t>
            </a:r>
            <a:r>
              <a:rPr lang="cs-CZ" altLang="cs-CZ" sz="2400" baseline="30000"/>
              <a:t>-1</a:t>
            </a:r>
            <a:r>
              <a:rPr lang="cs-CZ" altLang="cs-CZ" sz="2400"/>
              <a:t>(H(z))</a:t>
            </a:r>
          </a:p>
          <a:p>
            <a:pPr algn="ctr">
              <a:buFontTx/>
              <a:buNone/>
            </a:pPr>
            <a:r>
              <a:rPr lang="cs-CZ" altLang="cs-CZ" sz="2400"/>
              <a:t>X(z) = 1 </a:t>
            </a:r>
            <a:r>
              <a:rPr lang="cs-CZ" altLang="cs-CZ" sz="2400">
                <a:sym typeface="Symbol" panose="05050102010706020507" pitchFamily="18" charset="2"/>
              </a:rPr>
              <a:t> </a:t>
            </a:r>
            <a:r>
              <a:rPr lang="cs-CZ" altLang="cs-CZ" sz="2400"/>
              <a:t>x(kT</a:t>
            </a:r>
            <a:r>
              <a:rPr lang="cs-CZ" altLang="cs-CZ" sz="2400" baseline="-25000"/>
              <a:t>vz</a:t>
            </a:r>
            <a:r>
              <a:rPr lang="cs-CZ" altLang="cs-CZ" sz="2400"/>
              <a:t>) = </a:t>
            </a:r>
            <a:r>
              <a:rPr lang="cs-CZ" altLang="cs-CZ">
                <a:latin typeface="Monotype Corsiva" panose="03010101010201010101" pitchFamily="66" charset="0"/>
              </a:rPr>
              <a:t>Z</a:t>
            </a:r>
            <a:r>
              <a:rPr lang="cs-CZ" altLang="cs-CZ" sz="2400" baseline="30000"/>
              <a:t>-1</a:t>
            </a:r>
            <a:r>
              <a:rPr lang="cs-CZ" altLang="cs-CZ" sz="2400"/>
              <a:t>(1)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cs-CZ" altLang="cs-CZ" sz="2400" baseline="3000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Z-transformace jednotkového impulsu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>
                <a:latin typeface="Monotype Corsiva" panose="03010101010201010101" pitchFamily="66" charset="0"/>
              </a:rPr>
              <a:t>Z</a:t>
            </a:r>
            <a:r>
              <a:rPr lang="cs-CZ" altLang="cs-CZ" sz="2400"/>
              <a:t>(</a:t>
            </a:r>
            <a:r>
              <a:rPr lang="el-GR" altLang="cs-CZ" sz="2400"/>
              <a:t>Δ</a:t>
            </a:r>
            <a:r>
              <a:rPr lang="cs-CZ" altLang="cs-CZ" sz="2400"/>
              <a:t>(kT</a:t>
            </a:r>
            <a:r>
              <a:rPr lang="cs-CZ" altLang="cs-CZ" sz="2400" baseline="-25000"/>
              <a:t>vz</a:t>
            </a:r>
            <a:r>
              <a:rPr lang="cs-CZ" altLang="cs-CZ" sz="2400"/>
              <a:t>))=1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B83DA8F7-8B7E-4B5C-A514-E40B2FA96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276475"/>
            <a:ext cx="81375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Pct val="75000"/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9CD3547-03A0-4218-A33A-3D5597E8E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358187" cy="478631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/>
              <a:t>y(</a:t>
            </a:r>
            <a:r>
              <a:rPr lang="cs-CZ" altLang="cs-CZ" sz="2400" dirty="0" err="1"/>
              <a:t>kT</a:t>
            </a:r>
            <a:r>
              <a:rPr lang="cs-CZ" altLang="cs-CZ" sz="2400" baseline="-25000" dirty="0" err="1"/>
              <a:t>vz</a:t>
            </a:r>
            <a:r>
              <a:rPr lang="cs-CZ" altLang="cs-CZ" sz="2400" dirty="0"/>
              <a:t>) = h(</a:t>
            </a:r>
            <a:r>
              <a:rPr lang="cs-CZ" altLang="cs-CZ" sz="2400" dirty="0" err="1"/>
              <a:t>kT</a:t>
            </a:r>
            <a:r>
              <a:rPr lang="cs-CZ" altLang="cs-CZ" sz="2400" baseline="-25000" dirty="0" err="1"/>
              <a:t>vz</a:t>
            </a:r>
            <a:r>
              <a:rPr lang="cs-CZ" altLang="cs-CZ" sz="2400" dirty="0"/>
              <a:t>) = </a:t>
            </a:r>
            <a:r>
              <a:rPr lang="cs-CZ" altLang="cs-CZ" sz="3200" dirty="0">
                <a:latin typeface="Monotype Corsiva" panose="03010101010201010101" pitchFamily="66" charset="0"/>
              </a:rPr>
              <a:t>Z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(H(z).</a:t>
            </a:r>
            <a:r>
              <a:rPr lang="cs-CZ" altLang="cs-CZ" sz="3200" dirty="0">
                <a:latin typeface="Monotype Corsiva" panose="03010101010201010101" pitchFamily="66" charset="0"/>
              </a:rPr>
              <a:t>Z</a:t>
            </a:r>
            <a:r>
              <a:rPr lang="cs-CZ" altLang="cs-CZ" sz="2400" dirty="0"/>
              <a:t>(</a:t>
            </a:r>
            <a:r>
              <a:rPr lang="el-GR" altLang="cs-CZ" sz="2400" dirty="0"/>
              <a:t>Δ</a:t>
            </a:r>
            <a:r>
              <a:rPr lang="cs-CZ" altLang="cs-CZ" sz="2400" dirty="0"/>
              <a:t>(</a:t>
            </a:r>
            <a:r>
              <a:rPr lang="cs-CZ" altLang="cs-CZ" sz="2400" dirty="0" err="1"/>
              <a:t>kT</a:t>
            </a:r>
            <a:r>
              <a:rPr lang="cs-CZ" altLang="cs-CZ" sz="2400" baseline="-25000" dirty="0" err="1"/>
              <a:t>vz</a:t>
            </a:r>
            <a:r>
              <a:rPr lang="cs-CZ" altLang="cs-CZ" sz="2400" dirty="0"/>
              <a:t>)))</a:t>
            </a:r>
          </a:p>
          <a:p>
            <a:pPr algn="r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/>
              <a:t>odezva na jednotkový impuls - </a:t>
            </a:r>
          </a:p>
          <a:p>
            <a:pPr algn="r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002060"/>
                </a:solidFill>
              </a:rPr>
              <a:t>impulsová charakteristika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cs-CZ" altLang="cs-CZ" sz="700" dirty="0">
              <a:solidFill>
                <a:schemeClr val="accent2"/>
              </a:solidFill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>
              <a:sym typeface="Symbol" panose="05050102010706020507" pitchFamily="18" charset="2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impulsní charakteristika a přenosová funkce tvoří transformační pár Z transformace.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impulsní charakteristika a frekvenční přenosová funkce tvoří transformační pár Fourierovy (DFT) transformace.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4A71C99-E48B-420A-A30B-152CAF9BA0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3200"/>
            </a:br>
            <a:r>
              <a:rPr lang="cs-CZ" sz="2400"/>
              <a:t>impulsní </a:t>
            </a:r>
            <a:r>
              <a:rPr lang="cs-CZ" sz="2400" dirty="0"/>
              <a:t>charakteristika</a:t>
            </a:r>
            <a:endParaRPr lang="cs-CZ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256DB1F-D539-4843-B297-7B9839FBA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altLang="cs-CZ" sz="2400">
                <a:sym typeface="Symbol" panose="05050102010706020507" pitchFamily="18" charset="2"/>
              </a:rPr>
              <a:t>je-li h(kT</a:t>
            </a:r>
            <a:r>
              <a:rPr lang="cs-CZ" altLang="cs-CZ" sz="2400" baseline="-25000"/>
              <a:t>vz</a:t>
            </a:r>
            <a:r>
              <a:rPr lang="cs-CZ" altLang="cs-CZ" sz="2400">
                <a:sym typeface="Symbol" panose="05050102010706020507" pitchFamily="18" charset="2"/>
              </a:rPr>
              <a:t>) = 0 pro k </a:t>
            </a:r>
            <a:r>
              <a:rPr lang="en-US" altLang="cs-CZ" sz="2400">
                <a:sym typeface="Symbol" panose="05050102010706020507" pitchFamily="18" charset="2"/>
              </a:rPr>
              <a:t>&gt;k</a:t>
            </a:r>
            <a:r>
              <a:rPr lang="en-US" altLang="cs-CZ" sz="2400" baseline="-25000">
                <a:sym typeface="Symbol" panose="05050102010706020507" pitchFamily="18" charset="2"/>
              </a:rPr>
              <a:t>0</a:t>
            </a:r>
            <a:r>
              <a:rPr lang="en-US" altLang="cs-CZ" sz="2400">
                <a:sym typeface="Symbol" panose="05050102010706020507" pitchFamily="18" charset="2"/>
              </a:rPr>
              <a:t> </a:t>
            </a:r>
            <a:r>
              <a:rPr lang="cs-CZ" altLang="cs-CZ" sz="2400">
                <a:sym typeface="Symbol" panose="05050102010706020507" pitchFamily="18" charset="2"/>
              </a:rPr>
              <a:t>hovoříme o </a:t>
            </a:r>
            <a:r>
              <a:rPr lang="cs-CZ" altLang="cs-CZ" sz="2400">
                <a:solidFill>
                  <a:srgbClr val="002060"/>
                </a:solidFill>
                <a:sym typeface="Symbol" panose="05050102010706020507" pitchFamily="18" charset="2"/>
              </a:rPr>
              <a:t>systému s konečnou impulsní charakteristikou </a:t>
            </a:r>
            <a:r>
              <a:rPr lang="cs-CZ" altLang="cs-CZ" sz="2400">
                <a:sym typeface="Symbol" panose="05050102010706020507" pitchFamily="18" charset="2"/>
              </a:rPr>
              <a:t>(KIO – FIR);</a:t>
            </a:r>
          </a:p>
          <a:p>
            <a:r>
              <a:rPr lang="cs-CZ" altLang="cs-CZ" sz="2400">
                <a:sym typeface="Symbol" panose="05050102010706020507" pitchFamily="18" charset="2"/>
              </a:rPr>
              <a:t>není-li h(kT</a:t>
            </a:r>
            <a:r>
              <a:rPr lang="cs-CZ" altLang="cs-CZ" sz="2400" baseline="-25000"/>
              <a:t>vz</a:t>
            </a:r>
            <a:r>
              <a:rPr lang="cs-CZ" altLang="cs-CZ" sz="2400">
                <a:sym typeface="Symbol" panose="05050102010706020507" pitchFamily="18" charset="2"/>
              </a:rPr>
              <a:t>) = 0 pro k </a:t>
            </a:r>
            <a:r>
              <a:rPr lang="en-US" altLang="cs-CZ" sz="2400">
                <a:sym typeface="Symbol" panose="05050102010706020507" pitchFamily="18" charset="2"/>
              </a:rPr>
              <a:t>&gt;k</a:t>
            </a:r>
            <a:r>
              <a:rPr lang="en-US" altLang="cs-CZ" sz="2400" baseline="-25000">
                <a:sym typeface="Symbol" panose="05050102010706020507" pitchFamily="18" charset="2"/>
              </a:rPr>
              <a:t>0</a:t>
            </a:r>
            <a:r>
              <a:rPr lang="en-US" altLang="cs-CZ" sz="2400">
                <a:sym typeface="Symbol" panose="05050102010706020507" pitchFamily="18" charset="2"/>
              </a:rPr>
              <a:t> </a:t>
            </a:r>
            <a:r>
              <a:rPr lang="cs-CZ" altLang="cs-CZ" sz="2400">
                <a:sym typeface="Symbol" panose="05050102010706020507" pitchFamily="18" charset="2"/>
              </a:rPr>
              <a:t>hovoříme </a:t>
            </a:r>
            <a:r>
              <a:rPr lang="cs-CZ" altLang="cs-CZ" sz="2400">
                <a:solidFill>
                  <a:srgbClr val="002060"/>
                </a:solidFill>
                <a:sym typeface="Symbol" panose="05050102010706020507" pitchFamily="18" charset="2"/>
              </a:rPr>
              <a:t>o systému s nekonečnou impulsní charakteristikou </a:t>
            </a:r>
            <a:r>
              <a:rPr lang="cs-CZ" altLang="cs-CZ" sz="2400">
                <a:sym typeface="Symbol" panose="05050102010706020507" pitchFamily="18" charset="2"/>
              </a:rPr>
              <a:t>(NIO – IIR);</a:t>
            </a:r>
          </a:p>
          <a:p>
            <a:pPr algn="just"/>
            <a:endParaRPr lang="cs-CZ" altLang="cs-CZ">
              <a:sym typeface="Symbol" panose="05050102010706020507" pitchFamily="18" charset="2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883528C-B118-48AE-A90F-88C31ACE5B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/>
            </a:br>
            <a:r>
              <a:rPr lang="cs-CZ" sz="2400"/>
              <a:t>impulsní </a:t>
            </a:r>
            <a:r>
              <a:rPr lang="cs-CZ" sz="2400" dirty="0"/>
              <a:t>charakteristika</a:t>
            </a:r>
            <a:endParaRPr 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BFF49B9-C72E-4A8D-AB0B-29ACC53AF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rgbClr val="002060"/>
                </a:solidFill>
                <a:sym typeface="Symbol" panose="05050102010706020507" pitchFamily="18" charset="2"/>
              </a:rPr>
              <a:t>přechodová charakteristika </a:t>
            </a:r>
            <a:r>
              <a:rPr lang="cs-CZ" altLang="cs-CZ">
                <a:sym typeface="Symbol" panose="05050102010706020507" pitchFamily="18" charset="2"/>
              </a:rPr>
              <a:t>= </a:t>
            </a:r>
          </a:p>
          <a:p>
            <a:pPr algn="r">
              <a:buFontTx/>
              <a:buNone/>
            </a:pPr>
            <a:r>
              <a:rPr lang="cs-CZ" altLang="cs-CZ">
                <a:sym typeface="Symbol" panose="05050102010706020507" pitchFamily="18" charset="2"/>
              </a:rPr>
              <a:t>= odezva systému na jednotkový skok</a:t>
            </a:r>
          </a:p>
          <a:p>
            <a:pPr algn="just">
              <a:buFontTx/>
              <a:buNone/>
            </a:pPr>
            <a:endParaRPr lang="cs-CZ" altLang="cs-CZ">
              <a:sym typeface="Symbol" panose="05050102010706020507" pitchFamily="18" charset="2"/>
            </a:endParaRPr>
          </a:p>
          <a:p>
            <a:pPr algn="just">
              <a:buFontTx/>
              <a:buNone/>
            </a:pPr>
            <a:r>
              <a:rPr lang="cs-CZ" altLang="cs-CZ" sz="4000">
                <a:latin typeface="Monotype Corsiva" panose="03010101010201010101" pitchFamily="66" charset="0"/>
                <a:sym typeface="Symbol" panose="05050102010706020507" pitchFamily="18" charset="2"/>
              </a:rPr>
              <a:t>Z</a:t>
            </a:r>
            <a:r>
              <a:rPr lang="cs-CZ" altLang="cs-CZ">
                <a:sym typeface="Symbol" panose="05050102010706020507" pitchFamily="18" charset="2"/>
              </a:rPr>
              <a:t>(u(kT</a:t>
            </a:r>
            <a:r>
              <a:rPr lang="cs-CZ" altLang="cs-CZ" baseline="-25000"/>
              <a:t>vz</a:t>
            </a:r>
            <a:r>
              <a:rPr lang="cs-CZ" altLang="cs-CZ">
                <a:sym typeface="Symbol" panose="05050102010706020507" pitchFamily="18" charset="2"/>
              </a:rPr>
              <a:t>)) = 1/1-z</a:t>
            </a:r>
            <a:r>
              <a:rPr lang="cs-CZ" altLang="cs-CZ" baseline="30000">
                <a:sym typeface="Symbol" panose="05050102010706020507" pitchFamily="18" charset="2"/>
              </a:rPr>
              <a:t>-1 </a:t>
            </a:r>
            <a:r>
              <a:rPr lang="cs-CZ" altLang="cs-CZ">
                <a:sym typeface="Symbol" panose="05050102010706020507" pitchFamily="18" charset="2"/>
              </a:rPr>
              <a:t>= z/(z-1)</a:t>
            </a:r>
          </a:p>
          <a:p>
            <a:pPr algn="ctr">
              <a:buFontTx/>
              <a:buNone/>
            </a:pPr>
            <a:r>
              <a:rPr lang="cs-CZ" altLang="cs-CZ">
                <a:sym typeface="Symbol" panose="05050102010706020507" pitchFamily="18" charset="2"/>
              </a:rPr>
              <a:t>Y(z) = G(z) = H(z).z/(z-1)</a:t>
            </a:r>
            <a:endParaRPr lang="el-GR" altLang="cs-CZ">
              <a:sym typeface="Symbol" panose="05050102010706020507" pitchFamily="18" charset="2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629397B-92D9-49CB-A48E-D450D245D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Vnější popis lineárního </a:t>
            </a:r>
            <a:r>
              <a:rPr lang="cs-CZ" sz="2800" dirty="0"/>
              <a:t>systému</a:t>
            </a:r>
            <a:br>
              <a:rPr lang="cs-CZ" sz="2800" dirty="0"/>
            </a:br>
            <a:r>
              <a:rPr lang="cs-CZ" sz="2400" dirty="0"/>
              <a:t>přechodová charakteristika</a:t>
            </a:r>
            <a:endParaRPr lang="cs-CZ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98792-2B56-4256-A37A-03EF692C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Lineární </a:t>
            </a:r>
            <a:r>
              <a:rPr lang="cs-CZ" sz="2800" dirty="0"/>
              <a:t>Systémy s více vstupy a výstupy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FA6B786F-7395-441D-AB9D-4A8C3C4907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002060"/>
                </a:solidFill>
              </a:rPr>
              <a:t>Jak se situace změní, když má systém více vstupů, resp. více výstupů?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Lineární časově invariantní systém (tj. s konstantními parametry) s více vstupy lze řešit s použitím principu </a:t>
            </a:r>
            <a:r>
              <a:rPr lang="cs-CZ" altLang="cs-CZ" sz="2400" i="1">
                <a:solidFill>
                  <a:srgbClr val="002060"/>
                </a:solidFill>
              </a:rPr>
              <a:t>superpozice</a:t>
            </a:r>
            <a:r>
              <a:rPr lang="cs-CZ" altLang="cs-CZ" sz="2400"/>
              <a:t>. Podle něj lze každý vstup uvažovat jednotlivě s tím, že všechny ostatní vstupy jsou vynulovány. Poté součet všech výstupních reakcí na separované, ovšem na systém současně přivedené vstupy dává celkovou odezvu systému.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19166-815A-48AE-B1AE-B698CBBB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/>
              <a:t>Lineární </a:t>
            </a:r>
            <a:r>
              <a:rPr lang="cs-CZ" sz="2800" dirty="0"/>
              <a:t>Systémy s více vstupy a výstupy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F4D651DF-20E7-4952-BE53-A56DD5ECA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002060"/>
                </a:solidFill>
              </a:rPr>
              <a:t>Jak se situace změní, když má systém více vstupů, resp. více výstupů?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 b="1" i="1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 b="1" i="1"/>
              <a:t>K zamyšlení:</a:t>
            </a: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Je potřeba případ více výstupů řešit na základě nějakého specifického pravidla nebo nikoliv?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4E8A105-0490-4AC3-8385-7412E1437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VNĚJŠÍ POPIS LINEÁRNÍCH SYSTÉMŮ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61A04D0-1917-43EA-8893-D4C78ADBA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cs typeface="Arial" charset="0"/>
              </a:rPr>
              <a:t>diferenční rovnice;</a:t>
            </a:r>
          </a:p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cs typeface="Arial" charset="0"/>
              </a:rPr>
              <a:t>obrazová neboli operátorová přenosová funkce (z transformace);</a:t>
            </a:r>
          </a:p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cs typeface="Arial" charset="0"/>
              </a:rPr>
              <a:t>rozložení nulových bodů a pólů;</a:t>
            </a:r>
          </a:p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cs typeface="Arial" charset="0"/>
              </a:rPr>
              <a:t>frekvenční přenosová funkce;</a:t>
            </a:r>
          </a:p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cs typeface="Arial" charset="0"/>
              </a:rPr>
              <a:t>frekvenční charakteristiky – modulová, fázová;</a:t>
            </a:r>
          </a:p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solidFill>
                  <a:schemeClr val="accent4"/>
                </a:solidFill>
                <a:cs typeface="Arial" charset="0"/>
              </a:rPr>
              <a:t>impulsní charakteristika;</a:t>
            </a:r>
          </a:p>
          <a:p>
            <a:pPr marL="514350" indent="-514350">
              <a:lnSpc>
                <a:spcPct val="90000"/>
              </a:lnSpc>
              <a:buFont typeface="Georgia" pitchFamily="18" charset="0"/>
              <a:buAutoNum type="arabicPeriod"/>
              <a:defRPr/>
            </a:pPr>
            <a:r>
              <a:rPr lang="cs-CZ" altLang="cs-CZ" dirty="0">
                <a:solidFill>
                  <a:schemeClr val="accent4"/>
                </a:solidFill>
                <a:cs typeface="Arial" charset="0"/>
              </a:rPr>
              <a:t>přechodová charakteristika.</a:t>
            </a:r>
            <a:r>
              <a:rPr lang="cs-CZ" altLang="cs-CZ" dirty="0">
                <a:solidFill>
                  <a:schemeClr val="accent2"/>
                </a:solidFill>
                <a:cs typeface="Arial" charset="0"/>
              </a:rPr>
              <a:t>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id="{2D9C9B4F-4473-46B4-9D78-F524AEB1D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0" y="1250950"/>
            <a:ext cx="4765675" cy="533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D8BEC070-6B88-49A6-B6F6-1E7FF048F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VNĚJŠÍ POPIS LINEÁRNÍCH SYSTÉMŮ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31E4-73B0-4A4F-843C-D6B7AE310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Popis systému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6748ED0-E717-455F-9AB0-9D80C9BAD9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70C0"/>
                </a:solidFill>
              </a:rPr>
              <a:t>vnější popis </a:t>
            </a:r>
            <a:endParaRPr lang="cs-CZ" altLang="cs-CZ"/>
          </a:p>
          <a:p>
            <a:pPr lvl="1"/>
            <a:r>
              <a:rPr lang="cs-CZ" altLang="cs-CZ">
                <a:cs typeface="Arial" panose="020B0604020202020204" pitchFamily="34" charset="0"/>
              </a:rPr>
              <a:t>vyjadřuje vztah mezi vstupní a výstupní veličinou;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70C0"/>
                </a:solidFill>
              </a:rPr>
              <a:t>vnitřní popis</a:t>
            </a:r>
          </a:p>
          <a:p>
            <a:pPr lvl="1"/>
            <a:r>
              <a:rPr lang="cs-CZ" altLang="cs-CZ">
                <a:cs typeface="Arial" panose="020B0604020202020204" pitchFamily="34" charset="0"/>
              </a:rPr>
              <a:t>zohledňuje vnitřní strukturu systému/modelu;</a:t>
            </a:r>
          </a:p>
          <a:p>
            <a:pPr lvl="1"/>
            <a:r>
              <a:rPr lang="cs-CZ" altLang="cs-CZ">
                <a:cs typeface="Arial" panose="020B0604020202020204" pitchFamily="34" charset="0"/>
              </a:rPr>
              <a:t>vyjadřuje vztah mezi stavovými, vstupními a výstupními veličinami;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82E2D-AA57-4BD6-8C71-6B777FC5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/>
              <a:t>Vnější popis lineárního </a:t>
            </a:r>
            <a:r>
              <a:rPr lang="cs-CZ" sz="3200" dirty="0"/>
              <a:t>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5F2D06-233C-4AB4-8E4C-EE86C5BB5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0070C0"/>
                </a:solidFill>
              </a:rPr>
              <a:t>diferenční rovnice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 err="1"/>
              <a:t>jednodruhová</a:t>
            </a:r>
            <a:r>
              <a:rPr lang="cs-CZ" sz="2400" dirty="0"/>
              <a:t> autonomní populace </a:t>
            </a:r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cs-CZ" sz="2000" dirty="0"/>
              <a:t>(</a:t>
            </a:r>
            <a:r>
              <a:rPr lang="cs-CZ" altLang="cs-CZ" sz="2000" dirty="0">
                <a:cs typeface="Arial" charset="0"/>
              </a:rPr>
              <a:t>lineární, je-li je r = </a:t>
            </a:r>
            <a:r>
              <a:rPr lang="cs-CZ" altLang="cs-CZ" sz="2000" dirty="0" err="1">
                <a:cs typeface="Arial" charset="0"/>
              </a:rPr>
              <a:t>konst</a:t>
            </a:r>
            <a:r>
              <a:rPr lang="cs-CZ" altLang="cs-CZ" sz="2000" dirty="0">
                <a:cs typeface="Arial" charset="0"/>
              </a:rPr>
              <a:t>.)</a:t>
            </a:r>
            <a:endParaRPr lang="cs-CZ" sz="2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cs typeface="Arial" charset="0"/>
              </a:rPr>
              <a:t>s(n) = s(n-1)+</a:t>
            </a:r>
            <a:r>
              <a:rPr lang="cs-CZ" altLang="cs-CZ" sz="2000" dirty="0" err="1">
                <a:cs typeface="Arial" charset="0"/>
              </a:rPr>
              <a:t>s</a:t>
            </a:r>
            <a:r>
              <a:rPr lang="cs-CZ" altLang="cs-CZ" sz="2000" baseline="-25000" dirty="0" err="1">
                <a:cs typeface="Arial" charset="0"/>
              </a:rPr>
              <a:t>b</a:t>
            </a:r>
            <a:r>
              <a:rPr lang="cs-CZ" altLang="cs-CZ" sz="2000" dirty="0">
                <a:cs typeface="Arial" charset="0"/>
              </a:rPr>
              <a:t>(n) - </a:t>
            </a:r>
            <a:r>
              <a:rPr lang="cs-CZ" altLang="cs-CZ" sz="2000" dirty="0" err="1">
                <a:cs typeface="Arial" charset="0"/>
              </a:rPr>
              <a:t>s</a:t>
            </a:r>
            <a:r>
              <a:rPr lang="cs-CZ" altLang="cs-CZ" sz="2000" baseline="-25000" dirty="0" err="1">
                <a:cs typeface="Arial" charset="0"/>
              </a:rPr>
              <a:t>d</a:t>
            </a:r>
            <a:r>
              <a:rPr lang="cs-CZ" altLang="cs-CZ" sz="2000" dirty="0">
                <a:cs typeface="Arial" charset="0"/>
              </a:rPr>
              <a:t>(n) = s(n-1).(1+b–d) = s(n-1).(1+r)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cs typeface="Arial" charset="0"/>
              </a:rPr>
              <a:t>s(n) - s(n-1).(1+r) = 0    </a:t>
            </a:r>
          </a:p>
          <a:p>
            <a:pPr marL="0" indent="0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sz="2400" dirty="0" err="1"/>
              <a:t>jednodruhová</a:t>
            </a:r>
            <a:r>
              <a:rPr lang="cs-CZ" sz="2400" dirty="0"/>
              <a:t> neautonomní populace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/>
              <a:t>s(n) - s(n-1).(1+r) = x(n)</a:t>
            </a:r>
          </a:p>
          <a:p>
            <a:pPr marL="0" indent="0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sz="2400" dirty="0"/>
              <a:t>nelineární autonomní systém (populace)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/>
              <a:t>s(n) - s(n-1).p(</a:t>
            </a:r>
            <a:r>
              <a:rPr lang="cs-CZ" sz="2000" dirty="0" err="1"/>
              <a:t>s,n</a:t>
            </a:r>
            <a:r>
              <a:rPr lang="cs-CZ" sz="2000" dirty="0"/>
              <a:t>) = 0</a:t>
            </a:r>
            <a:endParaRPr lang="cs-CZ" sz="2000" b="1" cap="all" dirty="0">
              <a:solidFill>
                <a:srgbClr val="0070C0"/>
              </a:solidFill>
            </a:endParaRPr>
          </a:p>
          <a:p>
            <a:pPr marL="0" indent="0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sz="2400" dirty="0"/>
              <a:t>nelineární neautonomní systém (populace)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/>
              <a:t>s(n) - s(n-1).p(</a:t>
            </a:r>
            <a:r>
              <a:rPr lang="cs-CZ" sz="2000" dirty="0" err="1"/>
              <a:t>s,n</a:t>
            </a:r>
            <a:r>
              <a:rPr lang="cs-CZ" sz="2000" dirty="0"/>
              <a:t>) = x(n)</a:t>
            </a: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4D6F28C8-2C96-4693-833F-C21F2D626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6961327C-6F10-4B6F-A12F-83A21AAFD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3FCC6-3E0A-4C07-8199-C8F4FF15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/>
              <a:t>Vnější popis lineárního </a:t>
            </a:r>
            <a:r>
              <a:rPr lang="cs-CZ" sz="3200" dirty="0"/>
              <a:t>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E87C8C-3481-43B8-A439-66F863783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0070C0"/>
                </a:solidFill>
              </a:rPr>
              <a:t>diferenční rovnice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sz="1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resp.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kde </a:t>
            </a:r>
            <a:r>
              <a:rPr lang="cs-CZ" sz="2400" dirty="0" err="1"/>
              <a:t>a</a:t>
            </a:r>
            <a:r>
              <a:rPr lang="cs-CZ" sz="2400" baseline="-25000" dirty="0" err="1"/>
              <a:t>i</a:t>
            </a:r>
            <a:r>
              <a:rPr lang="cs-CZ" sz="2400" dirty="0"/>
              <a:t> a </a:t>
            </a:r>
            <a:r>
              <a:rPr lang="cs-CZ" sz="2400" dirty="0" err="1"/>
              <a:t>b</a:t>
            </a:r>
            <a:r>
              <a:rPr lang="cs-CZ" sz="2400" baseline="-25000" dirty="0" err="1"/>
              <a:t>i</a:t>
            </a:r>
            <a:r>
              <a:rPr lang="cs-CZ" sz="2400" dirty="0"/>
              <a:t> jsou parametry systému, x(k) jsou hodnoty vstupní posloupnosti a y(k) hodnoty výstupní posloupnosti. 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cs-CZ" sz="2400" dirty="0"/>
              <a:t>Je-li systém autonomní, tj. bez vstupu, je diferenční rovnice homogenní, s nulovou pravou stranou.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EBD067E-A6BD-4599-8CDF-25C1A0690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DD9CC181-B407-4DEA-9A02-62F71DF13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2294" name="Objekt 6">
            <a:extLst>
              <a:ext uri="{FF2B5EF4-FFF2-40B4-BE49-F238E27FC236}">
                <a16:creationId xmlns:a16="http://schemas.microsoft.com/office/drawing/2014/main" id="{2CEA4A14-CA4E-419C-9004-892EE4043F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5750" y="2852738"/>
          <a:ext cx="3455988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r:id="rId3" imgW="1371600" imgH="431800" progId="Equation.3">
                  <p:embed/>
                </p:oleObj>
              </mc:Choice>
              <mc:Fallback>
                <p:oleObj r:id="rId3" imgW="1371600" imgH="43180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2852738"/>
                        <a:ext cx="3455988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Picture 8">
            <a:extLst>
              <a:ext uri="{FF2B5EF4-FFF2-40B4-BE49-F238E27FC236}">
                <a16:creationId xmlns:a16="http://schemas.microsoft.com/office/drawing/2014/main" id="{913B6672-053E-4D55-B87F-A20220161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63" y="1700213"/>
            <a:ext cx="4919662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>
            <a:extLst>
              <a:ext uri="{FF2B5EF4-FFF2-40B4-BE49-F238E27FC236}">
                <a16:creationId xmlns:a16="http://schemas.microsoft.com/office/drawing/2014/main" id="{8E72245F-CE28-468A-B5E0-98600C76A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000"/>
              <a:t>Parametry a</a:t>
            </a:r>
            <a:r>
              <a:rPr lang="cs-CZ" altLang="cs-CZ" sz="2000" baseline="-25000"/>
              <a:t>i</a:t>
            </a:r>
            <a:r>
              <a:rPr lang="cs-CZ" altLang="cs-CZ" sz="2000"/>
              <a:t> a b</a:t>
            </a:r>
            <a:r>
              <a:rPr lang="cs-CZ" altLang="cs-CZ" sz="2000" baseline="-25000"/>
              <a:t>i</a:t>
            </a:r>
            <a:r>
              <a:rPr lang="cs-CZ" altLang="cs-CZ" sz="2000"/>
              <a:t> mohou být obecně funkcemi jak vstupních i výstupních veličin (nelineární systémy), tak i času (časově závislé systémy). Jsou-li parametry konstantní, splňuje systém princip superpozice a systém je lineární.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000"/>
              <a:t>Hodnota n určuje maximální zpoždění pro vzorky výstupní posloupnosti a současně řád systému, m určuje maximální zpoždění pro vzorky vstupní posloupnosti zahrnuté do výpočtu.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000"/>
              <a:t>Alternativním zápisem diferenční rovnice může být výraz pro výpočet k-tého výstupního vzorku, který využívá hodnotu k-tého vzorku vstupní posloupnosti a předchozí vzorky jak vstupní, tak výstupní posloupnosti až do zpoždění m, resp. n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6B1F123-9535-4CF4-B9E7-AE28AA095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3316" name="Objekt 4">
            <a:extLst>
              <a:ext uri="{FF2B5EF4-FFF2-40B4-BE49-F238E27FC236}">
                <a16:creationId xmlns:a16="http://schemas.microsoft.com/office/drawing/2014/main" id="{89252E0F-F172-485D-850E-33E7E019BF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3950" y="4868863"/>
          <a:ext cx="43561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r:id="rId3" imgW="1841500" imgH="431800" progId="Equation.3">
                  <p:embed/>
                </p:oleObj>
              </mc:Choice>
              <mc:Fallback>
                <p:oleObj r:id="rId3" imgW="1841500" imgH="4318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4868863"/>
                        <a:ext cx="43561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8E847B63-11E1-4854-9099-FFCBA3E0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/>
              <a:t>Vnější popis lineárního </a:t>
            </a:r>
            <a:r>
              <a:rPr lang="cs-CZ" sz="3200" dirty="0"/>
              <a:t>systému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DC27724E-0817-4592-949D-BE1CFC88D0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3101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002060"/>
                </a:solidFill>
              </a:rPr>
              <a:t>PŘÍKLAD: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000"/>
              <a:t>Diferenční rovnice y(k) = x(k) – 2y(k – 1) + y(k – 2) reprezentuje diskrétní, časově invariantní lineární rekurzivní systém, přičemž koeficienty diferenční rovnice jsou a</a:t>
            </a:r>
            <a:r>
              <a:rPr lang="cs-CZ" altLang="cs-CZ" sz="2000" baseline="-25000"/>
              <a:t>0 </a:t>
            </a:r>
            <a:r>
              <a:rPr lang="cs-CZ" altLang="cs-CZ" sz="2000"/>
              <a:t>= 1, b</a:t>
            </a:r>
            <a:r>
              <a:rPr lang="cs-CZ" altLang="cs-CZ" sz="2000" baseline="-25000"/>
              <a:t>0</a:t>
            </a:r>
            <a:r>
              <a:rPr lang="cs-CZ" altLang="cs-CZ" sz="2000"/>
              <a:t> = 1, b</a:t>
            </a:r>
            <a:r>
              <a:rPr lang="cs-CZ" altLang="cs-CZ" sz="2000" baseline="-25000"/>
              <a:t>1 </a:t>
            </a:r>
            <a:r>
              <a:rPr lang="cs-CZ" altLang="cs-CZ" sz="2000"/>
              <a:t>= 2 a b</a:t>
            </a:r>
            <a:r>
              <a:rPr lang="cs-CZ" altLang="cs-CZ" sz="2000" baseline="-25000"/>
              <a:t>2 </a:t>
            </a:r>
            <a:r>
              <a:rPr lang="cs-CZ" altLang="cs-CZ" sz="2000"/>
              <a:t>= -1.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000"/>
              <a:t>Diferenční rovnice a její řešení představuje to nejdůležitější, co očekáváme od konstrukce matematického modelu, tj. možnost určení průběhu veličin reprezentujících chování, tj. dynamiku modelovaného objektu. </a:t>
            </a:r>
          </a:p>
          <a:p>
            <a:pPr marL="0" indent="0" algn="ctr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rgbClr val="C00000"/>
                </a:solidFill>
              </a:rPr>
              <a:t>Existuje i jiná možnost popisu systému, která by dokázala odhalit jiné zajímavé či užitečné vlastnosti zkoumaného systému </a:t>
            </a:r>
            <a:r>
              <a:rPr lang="cs-CZ" altLang="cs-CZ" sz="2000" b="1">
                <a:solidFill>
                  <a:srgbClr val="C00000"/>
                </a:solidFill>
              </a:rPr>
              <a:t>?</a:t>
            </a:r>
            <a:r>
              <a:rPr lang="cs-CZ" altLang="cs-CZ" sz="2000"/>
              <a:t> 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/>
              <a:t>Lineární systémy představují značné zjednodušení – jejich parametry musí být konstantní. Nicméně právě lineární systémy umožňují různé formy popisu, přestože si zachovávají širokou oblast použití.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4354666-1D3D-4E4A-80D5-9C249B21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Vnější popis lineárního systému</a:t>
            </a:r>
          </a:p>
        </p:txBody>
      </p:sp>
      <p:pic>
        <p:nvPicPr>
          <p:cNvPr id="14340" name="Obrázek 4" descr="priklad32">
            <a:extLst>
              <a:ext uri="{FF2B5EF4-FFF2-40B4-BE49-F238E27FC236}">
                <a16:creationId xmlns:a16="http://schemas.microsoft.com/office/drawing/2014/main" id="{A8B3A2B7-0A31-40FC-B22F-0D3A79FCE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AB16C9B5-C878-4317-B7E8-064E35B0FB2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28750"/>
            <a:ext cx="8367713" cy="5794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b="1">
                <a:solidFill>
                  <a:srgbClr val="000066"/>
                </a:solidFill>
              </a:rPr>
              <a:t>definice DTFT</a:t>
            </a:r>
            <a:r>
              <a:rPr lang="cs-CZ" altLang="cs-CZ"/>
              <a:t> - opakování</a:t>
            </a:r>
          </a:p>
        </p:txBody>
      </p:sp>
      <p:sp>
        <p:nvSpPr>
          <p:cNvPr id="15363" name="Text Box 6">
            <a:extLst>
              <a:ext uri="{FF2B5EF4-FFF2-40B4-BE49-F238E27FC236}">
                <a16:creationId xmlns:a16="http://schemas.microsoft.com/office/drawing/2014/main" id="{D45A5347-48CF-4FA0-9DB5-01E7DC225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143250"/>
            <a:ext cx="82073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dirty="0">
                <a:latin typeface="Arial" panose="020B0604020202020204" pitchFamily="34" charset="0"/>
              </a:rPr>
              <a:t>X(</a:t>
            </a:r>
            <a:r>
              <a:rPr lang="el-GR" altLang="cs-CZ" dirty="0">
                <a:latin typeface="Arial" panose="020B0604020202020204" pitchFamily="34" charset="0"/>
              </a:rPr>
              <a:t>ω</a:t>
            </a:r>
            <a:r>
              <a:rPr lang="cs-CZ" altLang="cs-CZ" dirty="0">
                <a:latin typeface="Arial" panose="020B0604020202020204" pitchFamily="34" charset="0"/>
              </a:rPr>
              <a:t>) je obecně komplexní funkce reálné proměnné </a:t>
            </a:r>
            <a:r>
              <a:rPr lang="el-GR" altLang="cs-CZ" dirty="0">
                <a:latin typeface="Arial" panose="020B0604020202020204" pitchFamily="34" charset="0"/>
              </a:rPr>
              <a:t>ω</a:t>
            </a:r>
            <a:r>
              <a:rPr lang="cs-CZ" altLang="cs-CZ" dirty="0">
                <a:latin typeface="Arial" panose="020B0604020202020204" pitchFamily="34" charset="0"/>
              </a:rPr>
              <a:t> - kmitočtu</a:t>
            </a:r>
            <a:endParaRPr lang="el-GR" altLang="cs-CZ" dirty="0">
              <a:latin typeface="Arial" panose="020B0604020202020204" pitchFamily="34" charset="0"/>
            </a:endParaRPr>
          </a:p>
        </p:txBody>
      </p:sp>
      <p:sp>
        <p:nvSpPr>
          <p:cNvPr id="15364" name="Text Box 8">
            <a:extLst>
              <a:ext uri="{FF2B5EF4-FFF2-40B4-BE49-F238E27FC236}">
                <a16:creationId xmlns:a16="http://schemas.microsoft.com/office/drawing/2014/main" id="{97C5379B-1D43-4944-A26C-054BBAD24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868863"/>
            <a:ext cx="806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je-li </a:t>
            </a:r>
            <a:r>
              <a:rPr lang="cs-CZ" altLang="cs-CZ" sz="2400">
                <a:solidFill>
                  <a:srgbClr val="FF0000"/>
                </a:solidFill>
                <a:latin typeface="Arial" panose="020B0604020202020204" pitchFamily="34" charset="0"/>
              </a:rPr>
              <a:t>z=exp(i</a:t>
            </a:r>
            <a:r>
              <a:rPr lang="el-GR" altLang="cs-CZ" sz="2400">
                <a:solidFill>
                  <a:srgbClr val="FF0000"/>
                </a:solidFill>
                <a:latin typeface="Arial" panose="020B0604020202020204" pitchFamily="34" charset="0"/>
              </a:rPr>
              <a:t>ω</a:t>
            </a:r>
            <a:r>
              <a:rPr lang="cs-CZ" altLang="cs-CZ" sz="2400">
                <a:solidFill>
                  <a:srgbClr val="FF0000"/>
                </a:solidFill>
                <a:latin typeface="Arial" panose="020B0604020202020204" pitchFamily="34" charset="0"/>
              </a:rPr>
              <a:t>T)</a:t>
            </a:r>
            <a:r>
              <a:rPr lang="cs-CZ" altLang="cs-CZ" sz="2400">
                <a:latin typeface="Arial" panose="020B0604020202020204" pitchFamily="34" charset="0"/>
              </a:rPr>
              <a:t>, dostaneme</a:t>
            </a:r>
            <a:endParaRPr lang="el-GR" altLang="cs-CZ" sz="2400">
              <a:latin typeface="Arial" panose="020B0604020202020204" pitchFamily="34" charset="0"/>
            </a:endParaRPr>
          </a:p>
        </p:txBody>
      </p:sp>
      <p:graphicFrame>
        <p:nvGraphicFramePr>
          <p:cNvPr id="15365" name="Object 4">
            <a:extLst>
              <a:ext uri="{FF2B5EF4-FFF2-40B4-BE49-F238E27FC236}">
                <a16:creationId xmlns:a16="http://schemas.microsoft.com/office/drawing/2014/main" id="{A729E0EB-B7D4-4F44-95E0-C129EFA86B41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2124075" y="5365750"/>
          <a:ext cx="309562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Rovnice" r:id="rId3" imgW="1473200" imgH="431800" progId="Equation.3">
                  <p:embed/>
                </p:oleObj>
              </mc:Choice>
              <mc:Fallback>
                <p:oleObj name="Rovnice" r:id="rId3" imgW="14732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5365750"/>
                        <a:ext cx="309562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11">
            <a:extLst>
              <a:ext uri="{FF2B5EF4-FFF2-40B4-BE49-F238E27FC236}">
                <a16:creationId xmlns:a16="http://schemas.microsoft.com/office/drawing/2014/main" id="{1CC63D27-E874-48D2-82C3-AD4F93D56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5373688"/>
            <a:ext cx="3168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oboustranná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Z-transformace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0DA1918F-C4C6-4AD3-8D5A-B2D0181F6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6413" y="61913"/>
            <a:ext cx="8494712" cy="938212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Z TRANSFORMACE</a:t>
            </a:r>
          </a:p>
        </p:txBody>
      </p:sp>
      <p:pic>
        <p:nvPicPr>
          <p:cNvPr id="15368" name="Picture 18">
            <a:extLst>
              <a:ext uri="{FF2B5EF4-FFF2-40B4-BE49-F238E27FC236}">
                <a16:creationId xmlns:a16="http://schemas.microsoft.com/office/drawing/2014/main" id="{971C7408-8D6B-45E5-95EE-663BD8FDD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988668"/>
            <a:ext cx="441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1">
            <a:extLst>
              <a:ext uri="{FF2B5EF4-FFF2-40B4-BE49-F238E27FC236}">
                <a16:creationId xmlns:a16="http://schemas.microsoft.com/office/drawing/2014/main" id="{CF97DEF9-F48A-407E-8CB5-FD761CA2F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989138"/>
            <a:ext cx="4937125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5B39CE1-183F-418D-BF2E-AC8BA4E55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Z TRANSFORMACE</a:t>
            </a:r>
          </a:p>
        </p:txBody>
      </p:sp>
      <p:graphicFrame>
        <p:nvGraphicFramePr>
          <p:cNvPr id="16387" name="Object 2">
            <a:extLst>
              <a:ext uri="{FF2B5EF4-FFF2-40B4-BE49-F238E27FC236}">
                <a16:creationId xmlns:a16="http://schemas.microsoft.com/office/drawing/2014/main" id="{EE593CBE-AECF-43B5-A892-108F9AF5CB04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642938" y="1700213"/>
          <a:ext cx="27368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Rovnice" r:id="rId3" imgW="1447800" imgH="431800" progId="Equation.3">
                  <p:embed/>
                </p:oleObj>
              </mc:Choice>
              <mc:Fallback>
                <p:oleObj name="Rovnice" r:id="rId3" imgW="14478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700213"/>
                        <a:ext cx="27368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9">
            <a:extLst>
              <a:ext uri="{FF2B5EF4-FFF2-40B4-BE49-F238E27FC236}">
                <a16:creationId xmlns:a16="http://schemas.microsoft.com/office/drawing/2014/main" id="{8996F03E-20DC-4372-ADEB-03DB714A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1857375"/>
            <a:ext cx="4392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jednostranná Z-transformace</a:t>
            </a:r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26BFC870-9AD6-4235-B8FF-EAE3D185A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068638"/>
            <a:ext cx="691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cs-CZ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6390" name="Text Box 13">
            <a:extLst>
              <a:ext uri="{FF2B5EF4-FFF2-40B4-BE49-F238E27FC236}">
                <a16:creationId xmlns:a16="http://schemas.microsoft.com/office/drawing/2014/main" id="{3F021917-771E-4474-BEF5-DD645DF68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781300"/>
            <a:ext cx="82819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Z-transformace jednotkového impulsu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2400"/>
              <a:t>Z</a:t>
            </a:r>
            <a:r>
              <a:rPr lang="cs-CZ" altLang="cs-CZ" sz="2400">
                <a:latin typeface="Arial" panose="020B0604020202020204" pitchFamily="34" charset="0"/>
              </a:rPr>
              <a:t>(</a:t>
            </a:r>
            <a:r>
              <a:rPr lang="el-GR" altLang="cs-CZ" sz="2400">
                <a:latin typeface="Arial" panose="020B0604020202020204" pitchFamily="34" charset="0"/>
              </a:rPr>
              <a:t>Δ</a:t>
            </a:r>
            <a:r>
              <a:rPr lang="cs-CZ" altLang="cs-CZ" sz="2400">
                <a:latin typeface="Arial" panose="020B0604020202020204" pitchFamily="34" charset="0"/>
              </a:rPr>
              <a:t>(kT</a:t>
            </a:r>
            <a:r>
              <a:rPr lang="cs-CZ" altLang="cs-CZ" sz="2400" baseline="-25000">
                <a:latin typeface="Arial" panose="020B0604020202020204" pitchFamily="34" charset="0"/>
              </a:rPr>
              <a:t>vz</a:t>
            </a:r>
            <a:r>
              <a:rPr lang="cs-CZ" altLang="cs-CZ" sz="2400">
                <a:latin typeface="Arial" panose="020B0604020202020204" pitchFamily="34" charset="0"/>
              </a:rPr>
              <a:t>))=1</a:t>
            </a:r>
            <a:endParaRPr lang="el-GR" altLang="cs-CZ" sz="2400">
              <a:latin typeface="Arial" panose="020B0604020202020204" pitchFamily="34" charset="0"/>
            </a:endParaRPr>
          </a:p>
        </p:txBody>
      </p:sp>
      <p:sp>
        <p:nvSpPr>
          <p:cNvPr id="16391" name="Text Box 15">
            <a:extLst>
              <a:ext uri="{FF2B5EF4-FFF2-40B4-BE49-F238E27FC236}">
                <a16:creationId xmlns:a16="http://schemas.microsoft.com/office/drawing/2014/main" id="{2876D26E-F93F-44CB-BEE4-22EAE085A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860800"/>
            <a:ext cx="8353425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Z-transformace posunutého jednotkového impulsu</a:t>
            </a:r>
          </a:p>
          <a:p>
            <a:pPr eaLnBrk="1" hangingPunct="1">
              <a:spcBef>
                <a:spcPct val="60000"/>
              </a:spcBef>
              <a:buClrTx/>
              <a:buSzTx/>
              <a:buFontTx/>
              <a:buNone/>
            </a:pPr>
            <a:r>
              <a:rPr lang="cs-CZ" altLang="cs-CZ" sz="2400"/>
              <a:t>      </a:t>
            </a:r>
            <a:r>
              <a:rPr lang="en-US" altLang="cs-CZ" sz="2400"/>
              <a:t>Z</a:t>
            </a:r>
            <a:r>
              <a:rPr lang="cs-CZ" altLang="cs-CZ" sz="2400">
                <a:latin typeface="Arial" panose="020B0604020202020204" pitchFamily="34" charset="0"/>
              </a:rPr>
              <a:t>(</a:t>
            </a:r>
            <a:r>
              <a:rPr lang="el-GR" altLang="cs-CZ" sz="2400">
                <a:latin typeface="Arial" panose="020B0604020202020204" pitchFamily="34" charset="0"/>
              </a:rPr>
              <a:t>Δ</a:t>
            </a:r>
            <a:r>
              <a:rPr lang="cs-CZ" altLang="cs-CZ" sz="2400">
                <a:latin typeface="Arial" panose="020B0604020202020204" pitchFamily="34" charset="0"/>
              </a:rPr>
              <a:t>(kT</a:t>
            </a:r>
            <a:r>
              <a:rPr lang="cs-CZ" altLang="cs-CZ" sz="2400" baseline="-25000">
                <a:latin typeface="Arial" panose="020B0604020202020204" pitchFamily="34" charset="0"/>
              </a:rPr>
              <a:t>vz</a:t>
            </a:r>
            <a:r>
              <a:rPr lang="cs-CZ" altLang="cs-CZ" sz="2400">
                <a:latin typeface="Arial" panose="020B0604020202020204" pitchFamily="34" charset="0"/>
              </a:rPr>
              <a:t>-nT</a:t>
            </a:r>
            <a:r>
              <a:rPr lang="cs-CZ" altLang="cs-CZ" sz="2400" baseline="-25000">
                <a:latin typeface="Arial" panose="020B0604020202020204" pitchFamily="34" charset="0"/>
              </a:rPr>
              <a:t>vz</a:t>
            </a:r>
            <a:r>
              <a:rPr lang="cs-CZ" altLang="cs-CZ" sz="2400">
                <a:latin typeface="Arial" panose="020B0604020202020204" pitchFamily="34" charset="0"/>
              </a:rPr>
              <a:t>))=</a:t>
            </a:r>
            <a:endParaRPr lang="el-GR" altLang="cs-CZ" sz="2400">
              <a:latin typeface="Arial" panose="020B0604020202020204" pitchFamily="34" charset="0"/>
            </a:endParaRPr>
          </a:p>
        </p:txBody>
      </p:sp>
      <p:graphicFrame>
        <p:nvGraphicFramePr>
          <p:cNvPr id="16392" name="Object 3">
            <a:extLst>
              <a:ext uri="{FF2B5EF4-FFF2-40B4-BE49-F238E27FC236}">
                <a16:creationId xmlns:a16="http://schemas.microsoft.com/office/drawing/2014/main" id="{4DA555B0-AF71-4DEF-8DE8-35CA130695A6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3348038" y="4292600"/>
          <a:ext cx="549116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Rovnice" r:id="rId5" imgW="2921000" imgH="431800" progId="Equation.3">
                  <p:embed/>
                </p:oleObj>
              </mc:Choice>
              <mc:Fallback>
                <p:oleObj name="Rovnice" r:id="rId5" imgW="2921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292600"/>
                        <a:ext cx="549116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S IBA predn1">
  <a:themeElements>
    <a:clrScheme name="Balónky 11">
      <a:dk1>
        <a:srgbClr val="292929"/>
      </a:dk1>
      <a:lt1>
        <a:srgbClr val="FFFFFF"/>
      </a:lt1>
      <a:dk2>
        <a:srgbClr val="C49654"/>
      </a:dk2>
      <a:lt2>
        <a:srgbClr val="000000"/>
      </a:lt2>
      <a:accent1>
        <a:srgbClr val="A38B69"/>
      </a:accent1>
      <a:accent2>
        <a:srgbClr val="EBF7FF"/>
      </a:accent2>
      <a:accent3>
        <a:srgbClr val="FFFFFF"/>
      </a:accent3>
      <a:accent4>
        <a:srgbClr val="212121"/>
      </a:accent4>
      <a:accent5>
        <a:srgbClr val="CEC4B9"/>
      </a:accent5>
      <a:accent6>
        <a:srgbClr val="D5E0E7"/>
      </a:accent6>
      <a:hlink>
        <a:srgbClr val="0C419A"/>
      </a:hlink>
      <a:folHlink>
        <a:srgbClr val="7DA7FB"/>
      </a:folHlink>
    </a:clrScheme>
    <a:fontScheme name="Balónky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ónky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0">
        <a:dk1>
          <a:srgbClr val="292929"/>
        </a:dk1>
        <a:lt1>
          <a:srgbClr val="FFFFFF"/>
        </a:lt1>
        <a:dk2>
          <a:srgbClr val="C49654"/>
        </a:dk2>
        <a:lt2>
          <a:srgbClr val="B2B2B2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1">
        <a:dk1>
          <a:srgbClr val="292929"/>
        </a:dk1>
        <a:lt1>
          <a:srgbClr val="FFFFFF"/>
        </a:lt1>
        <a:dk2>
          <a:srgbClr val="C49654"/>
        </a:dk2>
        <a:lt2>
          <a:srgbClr val="000000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 IBA predn1</Template>
  <TotalTime>594</TotalTime>
  <Words>1953</Words>
  <Application>Microsoft Office PowerPoint</Application>
  <PresentationFormat>Předvádění na obrazovce (4:3)</PresentationFormat>
  <Paragraphs>183</Paragraphs>
  <Slides>29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29</vt:i4>
      </vt:variant>
    </vt:vector>
  </HeadingPairs>
  <TitlesOfParts>
    <vt:vector size="44" baseType="lpstr">
      <vt:lpstr>Verdana</vt:lpstr>
      <vt:lpstr>Arial</vt:lpstr>
      <vt:lpstr>Arial Rounded MT Bold</vt:lpstr>
      <vt:lpstr>Wingdings</vt:lpstr>
      <vt:lpstr>Comic Sans MS</vt:lpstr>
      <vt:lpstr>Calibri</vt:lpstr>
      <vt:lpstr>Times New Roman</vt:lpstr>
      <vt:lpstr>Symbol</vt:lpstr>
      <vt:lpstr>Monotype Corsiva</vt:lpstr>
      <vt:lpstr>Georgia</vt:lpstr>
      <vt:lpstr>Cambria Math</vt:lpstr>
      <vt:lpstr>BS IBA predn1</vt:lpstr>
      <vt:lpstr>Equation.3</vt:lpstr>
      <vt:lpstr>Editor rovnic 3.0</vt:lpstr>
      <vt:lpstr>Rastrový obrázek</vt:lpstr>
      <vt:lpstr>ČASOVÉ ŘADY </vt:lpstr>
      <vt:lpstr> XI. popis lineárních systémů   především ve frekvenční doméně </vt:lpstr>
      <vt:lpstr>Popis systému</vt:lpstr>
      <vt:lpstr>Vnější popis lineárního systému</vt:lpstr>
      <vt:lpstr>Vnější popis lineárního systému</vt:lpstr>
      <vt:lpstr>Vnější popis lineárního systému</vt:lpstr>
      <vt:lpstr>Vnější popis lineárního systému</vt:lpstr>
      <vt:lpstr>Z TRANSFORMACE</vt:lpstr>
      <vt:lpstr>Z TRANSFORMACE</vt:lpstr>
      <vt:lpstr>Z TRANSFORMACE</vt:lpstr>
      <vt:lpstr>VLASTNOSTI Z TRANSFORMACE</vt:lpstr>
      <vt:lpstr>VLASTNOSTI Z TRANSFORMACE</vt:lpstr>
      <vt:lpstr>VLASTNOSTI Z TRANSFORMACE</vt:lpstr>
      <vt:lpstr>Vnější popis lineárního systému PŘENOSOVÁ FUNKCE</vt:lpstr>
      <vt:lpstr>Vnější popis lineárního systému nulové body a póly</vt:lpstr>
      <vt:lpstr>Vnější popis lineárního systému diferenční rovnice</vt:lpstr>
      <vt:lpstr>Vnější popis lineárního systému frekvenční přenosová funkce</vt:lpstr>
      <vt:lpstr>Vnější popis lineárního systému frekvenční charakteristiky</vt:lpstr>
      <vt:lpstr>Vnější popis lineárního systému frekvenční charakteristiky</vt:lpstr>
      <vt:lpstr>Vnější popis lineárního systému impulsní charakteristika</vt:lpstr>
      <vt:lpstr>VNĚJŠÍ POPIS LINeárního SYSTÉMu impulsní charakteristika</vt:lpstr>
      <vt:lpstr>Vnější popis lineárního systému impulsní charakteristika</vt:lpstr>
      <vt:lpstr>Vnější popis lineárního systému impulsní charakteristika</vt:lpstr>
      <vt:lpstr>Vnější popis lineárního systému impulsní charakteristika</vt:lpstr>
      <vt:lpstr>Vnější popis lineárního systému přechodová charakteristika</vt:lpstr>
      <vt:lpstr>Lineární Systémy s více vstupy a výstupy</vt:lpstr>
      <vt:lpstr>Lineární Systémy s více vstupy a výstupy</vt:lpstr>
      <vt:lpstr>VNĚJŠÍ POPIS LINEÁRNÍCH SYSTÉMŮ</vt:lpstr>
      <vt:lpstr>VNĚJŠÍ POPIS LINEÁRNÍCH SYSTÉMŮ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A ANALÝZA BIOSIGNÁLŮ  I.</dc:title>
  <dc:creator>admin</dc:creator>
  <cp:lastModifiedBy>Jiří Kalina</cp:lastModifiedBy>
  <cp:revision>164</cp:revision>
  <cp:lastPrinted>2019-11-11T10:09:38Z</cp:lastPrinted>
  <dcterms:created xsi:type="dcterms:W3CDTF">2008-01-29T10:34:59Z</dcterms:created>
  <dcterms:modified xsi:type="dcterms:W3CDTF">2021-04-26T08:25:40Z</dcterms:modified>
</cp:coreProperties>
</file>