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46"/>
  </p:notesMasterIdLst>
  <p:handoutMasterIdLst>
    <p:handoutMasterId r:id="rId47"/>
  </p:handoutMasterIdLst>
  <p:sldIdLst>
    <p:sldId id="634" r:id="rId2"/>
    <p:sldId id="461" r:id="rId3"/>
    <p:sldId id="462" r:id="rId4"/>
    <p:sldId id="463" r:id="rId5"/>
    <p:sldId id="464" r:id="rId6"/>
    <p:sldId id="465" r:id="rId7"/>
    <p:sldId id="466" r:id="rId8"/>
    <p:sldId id="453" r:id="rId9"/>
    <p:sldId id="467" r:id="rId10"/>
    <p:sldId id="468" r:id="rId11"/>
    <p:sldId id="469" r:id="rId12"/>
    <p:sldId id="414" r:id="rId13"/>
    <p:sldId id="415" r:id="rId14"/>
    <p:sldId id="416" r:id="rId15"/>
    <p:sldId id="417" r:id="rId16"/>
    <p:sldId id="418" r:id="rId17"/>
    <p:sldId id="447" r:id="rId18"/>
    <p:sldId id="446" r:id="rId19"/>
    <p:sldId id="423" r:id="rId20"/>
    <p:sldId id="424" r:id="rId21"/>
    <p:sldId id="448" r:id="rId22"/>
    <p:sldId id="449" r:id="rId23"/>
    <p:sldId id="450" r:id="rId24"/>
    <p:sldId id="426" r:id="rId25"/>
    <p:sldId id="452" r:id="rId26"/>
    <p:sldId id="456" r:id="rId27"/>
    <p:sldId id="455" r:id="rId28"/>
    <p:sldId id="454" r:id="rId29"/>
    <p:sldId id="427" r:id="rId30"/>
    <p:sldId id="457" r:id="rId31"/>
    <p:sldId id="458" r:id="rId32"/>
    <p:sldId id="459" r:id="rId33"/>
    <p:sldId id="460" r:id="rId34"/>
    <p:sldId id="432" r:id="rId35"/>
    <p:sldId id="433" r:id="rId36"/>
    <p:sldId id="444" r:id="rId37"/>
    <p:sldId id="434" r:id="rId38"/>
    <p:sldId id="445" r:id="rId39"/>
    <p:sldId id="435" r:id="rId40"/>
    <p:sldId id="436" r:id="rId41"/>
    <p:sldId id="438" r:id="rId42"/>
    <p:sldId id="437" r:id="rId43"/>
    <p:sldId id="442" r:id="rId44"/>
    <p:sldId id="443" r:id="rId45"/>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2B"/>
    <a:srgbClr val="296EF9"/>
    <a:srgbClr val="FF0066"/>
    <a:srgbClr val="000000"/>
    <a:srgbClr val="3F7DF9"/>
    <a:srgbClr val="E3DDD1"/>
    <a:srgbClr val="B39F81"/>
    <a:srgbClr val="BEAD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72" autoAdjust="0"/>
    <p:restoredTop sz="94684" autoAdjust="0"/>
  </p:normalViewPr>
  <p:slideViewPr>
    <p:cSldViewPr>
      <p:cViewPr varScale="1">
        <p:scale>
          <a:sx n="108" d="100"/>
          <a:sy n="108" d="100"/>
        </p:scale>
        <p:origin x="1446"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E2E175C-9E11-4391-B8A6-092D05EA251D}"/>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a:extLst>
              <a:ext uri="{FF2B5EF4-FFF2-40B4-BE49-F238E27FC236}">
                <a16:creationId xmlns:a16="http://schemas.microsoft.com/office/drawing/2014/main" id="{E503AF12-EAF2-4963-9843-87FD58FD66A9}"/>
              </a:ext>
            </a:extLst>
          </p:cNvPr>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7892" name="Rectangle 4">
            <a:extLst>
              <a:ext uri="{FF2B5EF4-FFF2-40B4-BE49-F238E27FC236}">
                <a16:creationId xmlns:a16="http://schemas.microsoft.com/office/drawing/2014/main" id="{4CEEDC52-343B-4127-B849-3C7BBF5D63FF}"/>
              </a:ext>
            </a:extLst>
          </p:cNvPr>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3" name="Rectangle 5">
            <a:extLst>
              <a:ext uri="{FF2B5EF4-FFF2-40B4-BE49-F238E27FC236}">
                <a16:creationId xmlns:a16="http://schemas.microsoft.com/office/drawing/2014/main" id="{41912E60-DBE2-4457-AFBD-BF63FF80CD7B}"/>
              </a:ext>
            </a:extLst>
          </p:cNvPr>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algn="r" eaLnBrk="1" hangingPunct="1">
              <a:defRPr sz="1200">
                <a:latin typeface="Arial" panose="020B0604020202020204" pitchFamily="34" charset="0"/>
              </a:defRPr>
            </a:lvl1pPr>
          </a:lstStyle>
          <a:p>
            <a:fld id="{230E64AE-2C94-47CF-9589-FDE2A02F2E0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CD758FE-D85A-41BD-9DC8-8508136EBA38}"/>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eaLnBrk="1" hangingPunct="1">
              <a:defRPr sz="1200" noProof="1">
                <a:latin typeface="Arial" charset="0"/>
              </a:defRPr>
            </a:lvl1pPr>
          </a:lstStyle>
          <a:p>
            <a:pPr>
              <a:defRPr/>
            </a:pPr>
            <a:endParaRPr lang="cs-CZ"/>
          </a:p>
        </p:txBody>
      </p:sp>
      <p:sp>
        <p:nvSpPr>
          <p:cNvPr id="44035" name="Rectangle 3">
            <a:extLst>
              <a:ext uri="{FF2B5EF4-FFF2-40B4-BE49-F238E27FC236}">
                <a16:creationId xmlns:a16="http://schemas.microsoft.com/office/drawing/2014/main" id="{6DCD5C80-6BF5-4341-8567-099A24829CA2}"/>
              </a:ext>
            </a:extLst>
          </p:cNvPr>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algn="r" eaLnBrk="1" hangingPunct="1">
              <a:defRPr sz="1200" noProof="1">
                <a:latin typeface="Arial" charset="0"/>
              </a:defRPr>
            </a:lvl1pPr>
          </a:lstStyle>
          <a:p>
            <a:pPr>
              <a:defRPr/>
            </a:pPr>
            <a:endParaRPr lang="cs-CZ"/>
          </a:p>
        </p:txBody>
      </p:sp>
      <p:sp>
        <p:nvSpPr>
          <p:cNvPr id="4100" name="Rectangle 4">
            <a:extLst>
              <a:ext uri="{FF2B5EF4-FFF2-40B4-BE49-F238E27FC236}">
                <a16:creationId xmlns:a16="http://schemas.microsoft.com/office/drawing/2014/main" id="{FBB619B8-0D7C-4357-AF4D-FDBBDE74F1D5}"/>
              </a:ext>
            </a:extLst>
          </p:cNvPr>
          <p:cNvSpPr>
            <a:spLocks noRo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a:extLst>
              <a:ext uri="{FF2B5EF4-FFF2-40B4-BE49-F238E27FC236}">
                <a16:creationId xmlns:a16="http://schemas.microsoft.com/office/drawing/2014/main" id="{7B724C38-A30E-4BA8-9DEB-19D1E993FAB3}"/>
              </a:ext>
            </a:extLst>
          </p:cNvPr>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p>
            <a:pPr lvl="0"/>
            <a:r>
              <a:rPr lang="cs-CZ" noProof="1"/>
              <a:t>Klepnutím lze upravit styly předlohy textu.</a:t>
            </a:r>
          </a:p>
          <a:p>
            <a:pPr lvl="1"/>
            <a:r>
              <a:rPr lang="cs-CZ" noProof="1"/>
              <a:t>Druhá úroveň</a:t>
            </a:r>
          </a:p>
          <a:p>
            <a:pPr lvl="2"/>
            <a:r>
              <a:rPr lang="cs-CZ" noProof="1"/>
              <a:t>Třetí úroveň</a:t>
            </a:r>
          </a:p>
          <a:p>
            <a:pPr lvl="3"/>
            <a:r>
              <a:rPr lang="cs-CZ" noProof="1"/>
              <a:t>Čtvrtá úroveň</a:t>
            </a:r>
          </a:p>
          <a:p>
            <a:pPr lvl="4"/>
            <a:r>
              <a:rPr lang="cs-CZ" noProof="1"/>
              <a:t>Pátá úroveň</a:t>
            </a:r>
          </a:p>
        </p:txBody>
      </p:sp>
      <p:sp>
        <p:nvSpPr>
          <p:cNvPr id="44038" name="Rectangle 6">
            <a:extLst>
              <a:ext uri="{FF2B5EF4-FFF2-40B4-BE49-F238E27FC236}">
                <a16:creationId xmlns:a16="http://schemas.microsoft.com/office/drawing/2014/main" id="{73ED7195-D369-4AF2-BC53-3D437456F456}"/>
              </a:ext>
            </a:extLst>
          </p:cNvPr>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eaLnBrk="1" hangingPunct="1">
              <a:defRPr sz="1200" noProof="1">
                <a:latin typeface="Arial" charset="0"/>
              </a:defRPr>
            </a:lvl1pPr>
          </a:lstStyle>
          <a:p>
            <a:pPr>
              <a:defRPr/>
            </a:pPr>
            <a:endParaRPr lang="cs-CZ"/>
          </a:p>
        </p:txBody>
      </p:sp>
      <p:sp>
        <p:nvSpPr>
          <p:cNvPr id="44039" name="Rectangle 7">
            <a:extLst>
              <a:ext uri="{FF2B5EF4-FFF2-40B4-BE49-F238E27FC236}">
                <a16:creationId xmlns:a16="http://schemas.microsoft.com/office/drawing/2014/main" id="{A275251B-6BE5-4773-BE9A-4CDBE83E9F71}"/>
              </a:ext>
            </a:extLst>
          </p:cNvPr>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algn="r" eaLnBrk="1" hangingPunct="1">
              <a:defRPr sz="1200" noProof="1">
                <a:latin typeface="Arial" panose="020B0604020202020204" pitchFamily="34" charset="0"/>
              </a:defRPr>
            </a:lvl1pPr>
          </a:lstStyle>
          <a:p>
            <a:fld id="{9C0D139C-E48A-4F47-AC03-B1180976E245}" type="slidenum">
              <a:rPr altLang="en-US"/>
              <a:pPr/>
              <a:t>‹#›</a:t>
            </a:fld>
            <a:endParaRPr lang="cs-CZ"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2472C8F-7FE5-4B72-A182-66F6A6ED8C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35545D-471D-4481-B8A8-E71817A19754}" type="slidenum">
              <a:rPr altLang="cs-CZ">
                <a:solidFill>
                  <a:srgbClr val="000000"/>
                </a:solidFill>
              </a:rPr>
              <a:pPr>
                <a:spcBef>
                  <a:spcPct val="0"/>
                </a:spcBef>
              </a:pPr>
              <a:t>1</a:t>
            </a:fld>
            <a:endParaRPr lang="cs-CZ" altLang="cs-CZ">
              <a:solidFill>
                <a:srgbClr val="000000"/>
              </a:solidFill>
            </a:endParaRPr>
          </a:p>
        </p:txBody>
      </p:sp>
      <p:sp>
        <p:nvSpPr>
          <p:cNvPr id="9219" name="Rectangle 2">
            <a:extLst>
              <a:ext uri="{FF2B5EF4-FFF2-40B4-BE49-F238E27FC236}">
                <a16:creationId xmlns:a16="http://schemas.microsoft.com/office/drawing/2014/main" id="{356DBECF-F3E4-441A-AD1A-DE4D2D5644CC}"/>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EEB5D9-A6CB-46AF-8DE4-7AD2215D6B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79">
            <a:extLst>
              <a:ext uri="{FF2B5EF4-FFF2-40B4-BE49-F238E27FC236}">
                <a16:creationId xmlns:a16="http://schemas.microsoft.com/office/drawing/2014/main" id="{081FB2C5-7287-4E9A-877E-30547CE965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62">
            <a:extLst>
              <a:ext uri="{FF2B5EF4-FFF2-40B4-BE49-F238E27FC236}">
                <a16:creationId xmlns:a16="http://schemas.microsoft.com/office/drawing/2014/main" id="{6A82B8FC-2C23-4194-9103-52A7A5570B6D}"/>
              </a:ext>
            </a:extLst>
          </p:cNvPr>
          <p:cNvSpPr>
            <a:spLocks noChangeArrowheads="1"/>
          </p:cNvSpPr>
          <p:nvPr/>
        </p:nvSpPr>
        <p:spPr bwMode="auto">
          <a:xfrm rot="10800000">
            <a:off x="0" y="6237288"/>
            <a:ext cx="9144000" cy="6207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3173 w 21600"/>
              <a:gd name="T13" fmla="*/ 3173 h 21600"/>
              <a:gd name="T14" fmla="*/ 18427 w 21600"/>
              <a:gd name="T15" fmla="*/ 18427 h 21600"/>
            </a:gdLst>
            <a:ahLst/>
            <a:cxnLst>
              <a:cxn ang="T8">
                <a:pos x="T0" y="T1"/>
              </a:cxn>
              <a:cxn ang="T9">
                <a:pos x="T2" y="T3"/>
              </a:cxn>
              <a:cxn ang="T10">
                <a:pos x="T4" y="T5"/>
              </a:cxn>
              <a:cxn ang="T11">
                <a:pos x="T6" y="T7"/>
              </a:cxn>
            </a:cxnLst>
            <a:rect l="T12" t="T13" r="T14" b="T15"/>
            <a:pathLst>
              <a:path w="21600" h="21600">
                <a:moveTo>
                  <a:pt x="0" y="0"/>
                </a:moveTo>
                <a:lnTo>
                  <a:pt x="2745" y="21600"/>
                </a:lnTo>
                <a:lnTo>
                  <a:pt x="18855" y="21600"/>
                </a:lnTo>
                <a:lnTo>
                  <a:pt x="21600" y="0"/>
                </a:lnTo>
                <a:lnTo>
                  <a:pt x="0" y="0"/>
                </a:lnTo>
                <a:close/>
              </a:path>
            </a:pathLst>
          </a:custGeom>
          <a:gradFill rotWithShape="1">
            <a:gsLst>
              <a:gs pos="0">
                <a:srgbClr val="EEA32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p>
        </p:txBody>
      </p:sp>
      <p:sp>
        <p:nvSpPr>
          <p:cNvPr id="6" name="Rectangle 51">
            <a:extLst>
              <a:ext uri="{FF2B5EF4-FFF2-40B4-BE49-F238E27FC236}">
                <a16:creationId xmlns:a16="http://schemas.microsoft.com/office/drawing/2014/main" id="{597187B1-4215-46EB-AD42-6D8BF07C42E7}"/>
              </a:ext>
            </a:extLst>
          </p:cNvPr>
          <p:cNvSpPr>
            <a:spLocks noChangeArrowheads="1"/>
          </p:cNvSpPr>
          <p:nvPr/>
        </p:nvSpPr>
        <p:spPr bwMode="auto">
          <a:xfrm>
            <a:off x="0" y="1763713"/>
            <a:ext cx="9144000" cy="2232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pic>
        <p:nvPicPr>
          <p:cNvPr id="7" name="Picture 54" descr="logo-IBA">
            <a:extLst>
              <a:ext uri="{FF2B5EF4-FFF2-40B4-BE49-F238E27FC236}">
                <a16:creationId xmlns:a16="http://schemas.microsoft.com/office/drawing/2014/main" id="{417BB017-E33C-4CAF-9BE6-8F4CD75D62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221163"/>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6">
            <a:extLst>
              <a:ext uri="{FF2B5EF4-FFF2-40B4-BE49-F238E27FC236}">
                <a16:creationId xmlns:a16="http://schemas.microsoft.com/office/drawing/2014/main" id="{9853CCE3-DCE4-404A-85FC-81305B43DAB9}"/>
              </a:ext>
            </a:extLst>
          </p:cNvPr>
          <p:cNvSpPr>
            <a:spLocks noChangeArrowheads="1"/>
          </p:cNvSpPr>
          <p:nvPr/>
        </p:nvSpPr>
        <p:spPr bwMode="auto">
          <a:xfrm rot="5400000">
            <a:off x="6731794" y="2659857"/>
            <a:ext cx="4429125" cy="3952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43 w 21600"/>
              <a:gd name="T13" fmla="*/ 4543 h 21600"/>
              <a:gd name="T14" fmla="*/ 17057 w 21600"/>
              <a:gd name="T15" fmla="*/ 17057 h 21600"/>
            </a:gdLst>
            <a:ahLst/>
            <a:cxnLst>
              <a:cxn ang="T8">
                <a:pos x="T0" y="T1"/>
              </a:cxn>
              <a:cxn ang="T9">
                <a:pos x="T2" y="T3"/>
              </a:cxn>
              <a:cxn ang="T10">
                <a:pos x="T4" y="T5"/>
              </a:cxn>
              <a:cxn ang="T11">
                <a:pos x="T6" y="T7"/>
              </a:cxn>
            </a:cxnLst>
            <a:rect l="T12" t="T13" r="T14" b="T15"/>
            <a:pathLst>
              <a:path w="21600" h="21600">
                <a:moveTo>
                  <a:pt x="0" y="0"/>
                </a:moveTo>
                <a:lnTo>
                  <a:pt x="5486" y="21600"/>
                </a:lnTo>
                <a:lnTo>
                  <a:pt x="16114" y="21600"/>
                </a:lnTo>
                <a:lnTo>
                  <a:pt x="21600" y="0"/>
                </a:lnTo>
                <a:lnTo>
                  <a:pt x="0" y="0"/>
                </a:lnTo>
                <a:close/>
              </a:path>
            </a:pathLst>
          </a:custGeom>
          <a:gradFill rotWithShape="1">
            <a:gsLst>
              <a:gs pos="0">
                <a:schemeClr val="accent1"/>
              </a:gs>
              <a:gs pos="100000">
                <a:srgbClr val="DDD4C6"/>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cs-CZ"/>
          </a:p>
        </p:txBody>
      </p:sp>
      <p:sp>
        <p:nvSpPr>
          <p:cNvPr id="9" name="AutoShape 59">
            <a:extLst>
              <a:ext uri="{FF2B5EF4-FFF2-40B4-BE49-F238E27FC236}">
                <a16:creationId xmlns:a16="http://schemas.microsoft.com/office/drawing/2014/main" id="{EF6C3223-1F4B-4663-94D8-35671DBF508D}"/>
              </a:ext>
            </a:extLst>
          </p:cNvPr>
          <p:cNvSpPr>
            <a:spLocks noChangeArrowheads="1"/>
          </p:cNvSpPr>
          <p:nvPr/>
        </p:nvSpPr>
        <p:spPr bwMode="auto">
          <a:xfrm>
            <a:off x="0" y="3860800"/>
            <a:ext cx="8675688" cy="100013"/>
          </a:xfrm>
          <a:prstGeom prst="parallelogram">
            <a:avLst>
              <a:gd name="adj" fmla="val 199595"/>
            </a:avLst>
          </a:prstGeom>
          <a:gradFill rotWithShape="1">
            <a:gsLst>
              <a:gs pos="0">
                <a:schemeClr val="accent1">
                  <a:gamma/>
                  <a:tint val="33725"/>
                  <a:invGamma/>
                </a:schemeClr>
              </a:gs>
              <a:gs pos="100000">
                <a:schemeClr val="accent1"/>
              </a:gs>
            </a:gsLst>
            <a:lin ang="0" scaled="1"/>
          </a:gradFill>
          <a:ln w="9525" algn="ctr">
            <a:noFill/>
            <a:miter lim="800000"/>
            <a:headEnd/>
            <a:tailEnd/>
          </a:ln>
          <a:effectLst/>
        </p:spPr>
        <p:txBody>
          <a:bodyPr wrap="none" anchor="ctr"/>
          <a:lstStyle/>
          <a:p>
            <a:pPr eaLnBrk="1" hangingPunct="1">
              <a:defRPr/>
            </a:pPr>
            <a:endParaRPr lang="cs-CZ"/>
          </a:p>
        </p:txBody>
      </p:sp>
      <p:pic>
        <p:nvPicPr>
          <p:cNvPr id="10" name="Picture 67" descr="logo-MU">
            <a:extLst>
              <a:ext uri="{FF2B5EF4-FFF2-40B4-BE49-F238E27FC236}">
                <a16:creationId xmlns:a16="http://schemas.microsoft.com/office/drawing/2014/main" id="{F9D08E5C-86C1-42FD-AAB1-6FE8BE9828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3813" y="500063"/>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1">
            <a:extLst>
              <a:ext uri="{FF2B5EF4-FFF2-40B4-BE49-F238E27FC236}">
                <a16:creationId xmlns:a16="http://schemas.microsoft.com/office/drawing/2014/main" id="{254A8A11-E1C3-470E-8FF6-7A983AF48BFE}"/>
              </a:ext>
            </a:extLst>
          </p:cNvPr>
          <p:cNvSpPr txBox="1">
            <a:spLocks noChangeArrowheads="1"/>
          </p:cNvSpPr>
          <p:nvPr/>
        </p:nvSpPr>
        <p:spPr bwMode="auto">
          <a:xfrm>
            <a:off x="2000250" y="6286500"/>
            <a:ext cx="4857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defRPr/>
            </a:pPr>
            <a:r>
              <a:rPr lang="cs-CZ" altLang="cs-CZ">
                <a:solidFill>
                  <a:schemeClr val="bg1"/>
                </a:solidFill>
              </a:rPr>
              <a:t>© Institut biostatistiky a analýz</a:t>
            </a:r>
            <a:endParaRPr lang="en-US" altLang="cs-CZ">
              <a:solidFill>
                <a:schemeClr val="bg1"/>
              </a:solidFill>
            </a:endParaRPr>
          </a:p>
        </p:txBody>
      </p:sp>
      <p:sp>
        <p:nvSpPr>
          <p:cNvPr id="12" name="Line 75">
            <a:extLst>
              <a:ext uri="{FF2B5EF4-FFF2-40B4-BE49-F238E27FC236}">
                <a16:creationId xmlns:a16="http://schemas.microsoft.com/office/drawing/2014/main" id="{2384F210-3EFB-4324-B51F-A83870D6FE5E}"/>
              </a:ext>
            </a:extLst>
          </p:cNvPr>
          <p:cNvSpPr>
            <a:spLocks noChangeShapeType="1"/>
          </p:cNvSpPr>
          <p:nvPr/>
        </p:nvSpPr>
        <p:spPr bwMode="auto">
          <a:xfrm>
            <a:off x="2000250" y="5334000"/>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76">
            <a:extLst>
              <a:ext uri="{FF2B5EF4-FFF2-40B4-BE49-F238E27FC236}">
                <a16:creationId xmlns:a16="http://schemas.microsoft.com/office/drawing/2014/main" id="{1FAEC6B3-A8D3-40F4-85B2-8F817DB91FEF}"/>
              </a:ext>
            </a:extLst>
          </p:cNvPr>
          <p:cNvSpPr>
            <a:spLocks noChangeShapeType="1"/>
          </p:cNvSpPr>
          <p:nvPr/>
        </p:nvSpPr>
        <p:spPr bwMode="auto">
          <a:xfrm>
            <a:off x="1754188" y="5403850"/>
            <a:ext cx="8939212"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Oval 77">
            <a:extLst>
              <a:ext uri="{FF2B5EF4-FFF2-40B4-BE49-F238E27FC236}">
                <a16:creationId xmlns:a16="http://schemas.microsoft.com/office/drawing/2014/main" id="{45E16016-C248-4C94-9027-CBBFA50FE25B}"/>
              </a:ext>
            </a:extLst>
          </p:cNvPr>
          <p:cNvSpPr>
            <a:spLocks noChangeArrowheads="1"/>
          </p:cNvSpPr>
          <p:nvPr/>
        </p:nvSpPr>
        <p:spPr bwMode="auto">
          <a:xfrm>
            <a:off x="1673225" y="5300663"/>
            <a:ext cx="206375" cy="206375"/>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sp>
        <p:nvSpPr>
          <p:cNvPr id="35887" name="Rectangle 47"/>
          <p:cNvSpPr>
            <a:spLocks noGrp="1" noChangeArrowheads="1"/>
          </p:cNvSpPr>
          <p:nvPr>
            <p:ph type="ctrTitle"/>
          </p:nvPr>
        </p:nvSpPr>
        <p:spPr>
          <a:xfrm>
            <a:off x="823913" y="1916114"/>
            <a:ext cx="7493000" cy="1973263"/>
          </a:xfrm>
          <a:ln>
            <a:noFill/>
          </a:ln>
          <a:effectLst>
            <a:outerShdw dist="35921" dir="2700000" algn="ctr" rotWithShape="0">
              <a:schemeClr val="bg2"/>
            </a:outerShdw>
          </a:effectLst>
        </p:spPr>
        <p:txBody>
          <a:bodyPr/>
          <a:lstStyle>
            <a:lvl1pPr>
              <a:defRPr sz="3600">
                <a:solidFill>
                  <a:schemeClr val="bg1"/>
                </a:solidFill>
                <a:effectLst/>
              </a:defRPr>
            </a:lvl1pPr>
          </a:lstStyle>
          <a:p>
            <a:r>
              <a:rPr lang="cs-CZ"/>
              <a:t>Klepnutím lze upravit styl předlohy nadpisů.</a:t>
            </a:r>
            <a:endParaRPr lang="en-US" dirty="0"/>
          </a:p>
        </p:txBody>
      </p:sp>
      <p:sp>
        <p:nvSpPr>
          <p:cNvPr id="35888" name="Rectangle 48"/>
          <p:cNvSpPr>
            <a:spLocks noGrp="1" noChangeArrowheads="1"/>
          </p:cNvSpPr>
          <p:nvPr>
            <p:ph type="subTitle" idx="1"/>
          </p:nvPr>
        </p:nvSpPr>
        <p:spPr>
          <a:xfrm>
            <a:off x="2074865" y="4292602"/>
            <a:ext cx="4994275" cy="1008063"/>
          </a:xfrm>
        </p:spPr>
        <p:txBody>
          <a:bodyPr anchor="ctr"/>
          <a:lstStyle>
            <a:lvl1pPr marL="0" indent="0" algn="ctr">
              <a:buFont typeface="Wingdings" pitchFamily="2" charset="2"/>
              <a:buNone/>
              <a:defRPr sz="2000" b="0">
                <a:effectLst>
                  <a:outerShdw blurRad="38100" dist="38100" dir="2700000" algn="tl">
                    <a:srgbClr val="C0C0C0"/>
                  </a:outerShdw>
                </a:effectLst>
              </a:defRPr>
            </a:lvl1pPr>
          </a:lstStyle>
          <a:p>
            <a:r>
              <a:rPr lang="cs-CZ"/>
              <a:t>Klepnutím lze upravit styl předlohy podnadpisů.</a:t>
            </a:r>
            <a:endParaRPr lang="en-US"/>
          </a:p>
        </p:txBody>
      </p:sp>
      <p:sp>
        <p:nvSpPr>
          <p:cNvPr id="15" name="Rectangle 44">
            <a:extLst>
              <a:ext uri="{FF2B5EF4-FFF2-40B4-BE49-F238E27FC236}">
                <a16:creationId xmlns:a16="http://schemas.microsoft.com/office/drawing/2014/main" id="{A79A9ACB-9590-486B-879C-F15298C95E3C}"/>
              </a:ext>
            </a:extLst>
          </p:cNvPr>
          <p:cNvSpPr>
            <a:spLocks noGrp="1" noChangeArrowheads="1"/>
          </p:cNvSpPr>
          <p:nvPr>
            <p:ph type="dt" sz="half" idx="10"/>
          </p:nvPr>
        </p:nvSpPr>
        <p:spPr bwMode="auto">
          <a:xfrm>
            <a:off x="142875" y="6286500"/>
            <a:ext cx="1619250" cy="4556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6" name="Rectangle 46">
            <a:extLst>
              <a:ext uri="{FF2B5EF4-FFF2-40B4-BE49-F238E27FC236}">
                <a16:creationId xmlns:a16="http://schemas.microsoft.com/office/drawing/2014/main" id="{4B9C47EF-2972-4F67-937B-90F0324CB394}"/>
              </a:ext>
            </a:extLst>
          </p:cNvPr>
          <p:cNvSpPr>
            <a:spLocks noGrp="1" noChangeArrowheads="1"/>
          </p:cNvSpPr>
          <p:nvPr>
            <p:ph type="sldNum" sz="quarter" idx="11"/>
          </p:nvPr>
        </p:nvSpPr>
        <p:spPr>
          <a:xfrm>
            <a:off x="7072313" y="6286500"/>
            <a:ext cx="1919287" cy="428625"/>
          </a:xfrm>
        </p:spPr>
        <p:txBody>
          <a:bodyPr/>
          <a:lstStyle>
            <a:lvl1pPr>
              <a:defRPr sz="1400" b="0"/>
            </a:lvl1pPr>
          </a:lstStyle>
          <a:p>
            <a:fld id="{F457E835-D425-4FDF-8CAE-F27E108D5745}" type="slidenum">
              <a:rPr lang="en-US" altLang="en-US"/>
              <a:pPr/>
              <a:t>‹#›</a:t>
            </a:fld>
            <a:endParaRPr lang="en-US" altLang="en-US"/>
          </a:p>
        </p:txBody>
      </p:sp>
    </p:spTree>
    <p:extLst>
      <p:ext uri="{BB962C8B-B14F-4D97-AF65-F5344CB8AC3E}">
        <p14:creationId xmlns:p14="http://schemas.microsoft.com/office/powerpoint/2010/main" val="2876898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3810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E5BDE73-330C-4CF6-8C88-595EE07D4147}"/>
              </a:ext>
            </a:extLst>
          </p:cNvPr>
          <p:cNvSpPr>
            <a:spLocks noGrp="1"/>
          </p:cNvSpPr>
          <p:nvPr>
            <p:ph type="dt" sz="half" idx="10"/>
          </p:nvPr>
        </p:nvSpPr>
        <p:spPr>
          <a:xfrm>
            <a:off x="395288" y="6092825"/>
            <a:ext cx="1296987" cy="287338"/>
          </a:xfrm>
          <a:prstGeom prst="rect">
            <a:avLst/>
          </a:prstGeom>
        </p:spPr>
        <p:txBody>
          <a:bodyPr/>
          <a:lstStyle>
            <a:lvl1pPr eaLnBrk="1" hangingPunct="1">
              <a:defRPr/>
            </a:lvl1pPr>
          </a:lstStyle>
          <a:p>
            <a:pPr>
              <a:defRPr/>
            </a:pPr>
            <a:endParaRPr lang="cs-CZ"/>
          </a:p>
        </p:txBody>
      </p:sp>
      <p:sp>
        <p:nvSpPr>
          <p:cNvPr id="6" name="Zástupný symbol pro číslo snímku 5">
            <a:extLst>
              <a:ext uri="{FF2B5EF4-FFF2-40B4-BE49-F238E27FC236}">
                <a16:creationId xmlns:a16="http://schemas.microsoft.com/office/drawing/2014/main" id="{443749DC-784B-4891-A013-C4AC231DD0C9}"/>
              </a:ext>
            </a:extLst>
          </p:cNvPr>
          <p:cNvSpPr>
            <a:spLocks noGrp="1"/>
          </p:cNvSpPr>
          <p:nvPr>
            <p:ph type="sldNum" sz="quarter" idx="11"/>
          </p:nvPr>
        </p:nvSpPr>
        <p:spPr>
          <a:xfrm>
            <a:off x="7596188" y="6092825"/>
            <a:ext cx="1166812" cy="288925"/>
          </a:xfrm>
        </p:spPr>
        <p:txBody>
          <a:bodyPr/>
          <a:lstStyle>
            <a:lvl1pPr>
              <a:defRPr/>
            </a:lvl1pPr>
          </a:lstStyle>
          <a:p>
            <a:fld id="{AC80BDD3-A2B0-4BB1-809D-14E711CF1C4E}" type="slidenum">
              <a:rPr lang="cs-CZ" altLang="en-US"/>
              <a:pPr/>
              <a:t>‹#›</a:t>
            </a:fld>
            <a:endParaRPr lang="cs-CZ" altLang="en-US"/>
          </a:p>
        </p:txBody>
      </p:sp>
      <p:sp>
        <p:nvSpPr>
          <p:cNvPr id="7" name="Zástupný symbol pro zápatí 6">
            <a:extLst>
              <a:ext uri="{FF2B5EF4-FFF2-40B4-BE49-F238E27FC236}">
                <a16:creationId xmlns:a16="http://schemas.microsoft.com/office/drawing/2014/main" id="{12AEF30A-0F41-4D75-81AD-A459C1F7F2EA}"/>
              </a:ext>
            </a:extLst>
          </p:cNvPr>
          <p:cNvSpPr>
            <a:spLocks noGrp="1"/>
          </p:cNvSpPr>
          <p:nvPr>
            <p:ph type="ftr" sz="quarter" idx="12"/>
          </p:nvPr>
        </p:nvSpPr>
        <p:spPr>
          <a:xfrm>
            <a:off x="0" y="6381750"/>
            <a:ext cx="9144000" cy="323850"/>
          </a:xfrm>
          <a:prstGeom prst="rect">
            <a:avLst/>
          </a:prstGeom>
        </p:spPr>
        <p:txBody>
          <a:bodyPr/>
          <a:lstStyle>
            <a:lvl1pPr eaLnBrk="1" hangingPunct="1">
              <a:defRPr/>
            </a:lvl1pPr>
          </a:lstStyle>
          <a:p>
            <a:pPr>
              <a:defRPr/>
            </a:pPr>
            <a:r>
              <a:rPr lang="cs-CZ"/>
              <a:t>ÚSTAV BIOMEDICÍNSKÉHO INŽENÝRSTVÍ </a:t>
            </a:r>
            <a:r>
              <a:rPr lang="cs-CZ">
                <a:cs typeface="Arial" charset="0"/>
              </a:rPr>
              <a:t>• ČESKÉ VYSOKÉ UČENÍ TECHNICKÉ V PRAZE</a:t>
            </a:r>
            <a:endParaRPr lang="cs-CZ"/>
          </a:p>
        </p:txBody>
      </p:sp>
    </p:spTree>
    <p:extLst>
      <p:ext uri="{BB962C8B-B14F-4D97-AF65-F5344CB8AC3E}">
        <p14:creationId xmlns:p14="http://schemas.microsoft.com/office/powerpoint/2010/main" val="106197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normalizeH="0" baseline="0">
                <a:solidFill>
                  <a:schemeClr val="accent1">
                    <a:lumMod val="50000"/>
                  </a:schemeClr>
                </a:solidFill>
                <a:latin typeface="Arial Rounded MT Bold" pitchFamily="34" charset="0"/>
              </a:defRPr>
            </a:lvl1pPr>
          </a:lstStyle>
          <a:p>
            <a:r>
              <a:rPr lang="cs-CZ"/>
              <a:t>Klepnutím lze upravit styl předlohy nadpisů.</a:t>
            </a:r>
            <a:endParaRPr lang="cs-CZ" dirty="0"/>
          </a:p>
        </p:txBody>
      </p:sp>
      <p:sp>
        <p:nvSpPr>
          <p:cNvPr id="3" name="Zástupný symbol pro obsah 2"/>
          <p:cNvSpPr>
            <a:spLocks noGrp="1"/>
          </p:cNvSpPr>
          <p:nvPr>
            <p:ph idx="1"/>
          </p:nvPr>
        </p:nvSpPr>
        <p:spPr>
          <a:xfrm>
            <a:off x="500034" y="1214422"/>
            <a:ext cx="8536018" cy="5167329"/>
          </a:xfrm>
        </p:spPr>
        <p:txBody>
          <a:bodyPr/>
          <a:lstStyle>
            <a:lvl1pPr>
              <a:defRPr b="0" i="0" baseline="0"/>
            </a:lvl1pPr>
            <a:lvl2pPr>
              <a:defRPr b="0" i="0" baseline="0"/>
            </a:lvl2pPr>
            <a:lvl3pPr>
              <a:defRPr b="0" i="0" baseline="0"/>
            </a:lvl3pPr>
            <a:lvl4pPr>
              <a:defRPr b="0" i="0" baseline="0"/>
            </a:lvl4pPr>
            <a:lvl5pPr>
              <a:defRPr b="0" i="0" baseline="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Rectangle 49">
            <a:extLst>
              <a:ext uri="{FF2B5EF4-FFF2-40B4-BE49-F238E27FC236}">
                <a16:creationId xmlns:a16="http://schemas.microsoft.com/office/drawing/2014/main" id="{9288D44A-90C0-4102-8F93-39C494F5EED1}"/>
              </a:ext>
            </a:extLst>
          </p:cNvPr>
          <p:cNvSpPr>
            <a:spLocks noGrp="1" noChangeArrowheads="1"/>
          </p:cNvSpPr>
          <p:nvPr>
            <p:ph type="sldNum" sz="quarter" idx="10"/>
          </p:nvPr>
        </p:nvSpPr>
        <p:spPr>
          <a:ln/>
        </p:spPr>
        <p:txBody>
          <a:bodyPr/>
          <a:lstStyle>
            <a:lvl1pPr>
              <a:defRPr/>
            </a:lvl1pPr>
          </a:lstStyle>
          <a:p>
            <a:fld id="{A364543F-D86E-4331-AE9E-85116D2BF9AF}" type="slidenum">
              <a:rPr lang="en-US" altLang="en-US"/>
              <a:pPr/>
              <a:t>‹#›</a:t>
            </a:fld>
            <a:endParaRPr lang="en-US" altLang="en-US"/>
          </a:p>
        </p:txBody>
      </p:sp>
    </p:spTree>
    <p:extLst>
      <p:ext uri="{BB962C8B-B14F-4D97-AF65-F5344CB8AC3E}">
        <p14:creationId xmlns:p14="http://schemas.microsoft.com/office/powerpoint/2010/main" val="283580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baseline="0">
                <a:solidFill>
                  <a:schemeClr val="accent1">
                    <a:lumMod val="50000"/>
                  </a:schemeClr>
                </a:solidFill>
              </a:defRPr>
            </a:lvl1pPr>
          </a:lstStyle>
          <a:p>
            <a:r>
              <a:rPr lang="cs-CZ"/>
              <a:t>Klepnutím lze upravit styl předlohy nadpisů.</a:t>
            </a:r>
            <a:endParaRPr lang="cs-CZ" dirty="0"/>
          </a:p>
        </p:txBody>
      </p:sp>
      <p:sp>
        <p:nvSpPr>
          <p:cNvPr id="3" name="Zástupný symbol pro obsah 2"/>
          <p:cNvSpPr>
            <a:spLocks noGrp="1"/>
          </p:cNvSpPr>
          <p:nvPr>
            <p:ph sz="half" idx="1"/>
          </p:nvPr>
        </p:nvSpPr>
        <p:spPr>
          <a:xfrm>
            <a:off x="500033" y="1285860"/>
            <a:ext cx="4133879"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786315" y="1285860"/>
            <a:ext cx="4214841"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Rectangle 49">
            <a:extLst>
              <a:ext uri="{FF2B5EF4-FFF2-40B4-BE49-F238E27FC236}">
                <a16:creationId xmlns:a16="http://schemas.microsoft.com/office/drawing/2014/main" id="{C5737F3C-42A3-4764-9C08-7388976A85DC}"/>
              </a:ext>
            </a:extLst>
          </p:cNvPr>
          <p:cNvSpPr>
            <a:spLocks noGrp="1" noChangeArrowheads="1"/>
          </p:cNvSpPr>
          <p:nvPr>
            <p:ph type="sldNum" sz="quarter" idx="10"/>
          </p:nvPr>
        </p:nvSpPr>
        <p:spPr>
          <a:ln/>
        </p:spPr>
        <p:txBody>
          <a:bodyPr/>
          <a:lstStyle>
            <a:lvl1pPr>
              <a:defRPr/>
            </a:lvl1pPr>
          </a:lstStyle>
          <a:p>
            <a:fld id="{B3BBC3B4-406B-41D0-B3AF-C8B04D7FB7F4}" type="slidenum">
              <a:rPr lang="en-US" altLang="en-US"/>
              <a:pPr/>
              <a:t>‹#›</a:t>
            </a:fld>
            <a:endParaRPr lang="en-US" altLang="en-US"/>
          </a:p>
        </p:txBody>
      </p:sp>
    </p:spTree>
    <p:extLst>
      <p:ext uri="{BB962C8B-B14F-4D97-AF65-F5344CB8AC3E}">
        <p14:creationId xmlns:p14="http://schemas.microsoft.com/office/powerpoint/2010/main" val="104897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cs-CZ" dirty="0"/>
          </a:p>
        </p:txBody>
      </p:sp>
      <p:sp>
        <p:nvSpPr>
          <p:cNvPr id="3" name="Rectangle 49">
            <a:extLst>
              <a:ext uri="{FF2B5EF4-FFF2-40B4-BE49-F238E27FC236}">
                <a16:creationId xmlns:a16="http://schemas.microsoft.com/office/drawing/2014/main" id="{7DADD0B1-E04C-4C23-9E48-712CABAF40F3}"/>
              </a:ext>
            </a:extLst>
          </p:cNvPr>
          <p:cNvSpPr>
            <a:spLocks noGrp="1" noChangeArrowheads="1"/>
          </p:cNvSpPr>
          <p:nvPr>
            <p:ph type="sldNum" sz="quarter" idx="10"/>
          </p:nvPr>
        </p:nvSpPr>
        <p:spPr>
          <a:ln/>
        </p:spPr>
        <p:txBody>
          <a:bodyPr/>
          <a:lstStyle>
            <a:lvl1pPr>
              <a:defRPr/>
            </a:lvl1pPr>
          </a:lstStyle>
          <a:p>
            <a:fld id="{46F167CE-89BE-46E2-A91C-CFF4FA78DE5D}" type="slidenum">
              <a:rPr lang="en-US" altLang="en-US"/>
              <a:pPr/>
              <a:t>‹#›</a:t>
            </a:fld>
            <a:endParaRPr lang="en-US" altLang="en-US"/>
          </a:p>
        </p:txBody>
      </p:sp>
    </p:spTree>
    <p:extLst>
      <p:ext uri="{BB962C8B-B14F-4D97-AF65-F5344CB8AC3E}">
        <p14:creationId xmlns:p14="http://schemas.microsoft.com/office/powerpoint/2010/main" val="40678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9">
            <a:extLst>
              <a:ext uri="{FF2B5EF4-FFF2-40B4-BE49-F238E27FC236}">
                <a16:creationId xmlns:a16="http://schemas.microsoft.com/office/drawing/2014/main" id="{C20A123B-ACEF-475A-8ABB-282E6FDB9327}"/>
              </a:ext>
            </a:extLst>
          </p:cNvPr>
          <p:cNvSpPr>
            <a:spLocks noGrp="1" noChangeArrowheads="1"/>
          </p:cNvSpPr>
          <p:nvPr>
            <p:ph type="sldNum" sz="quarter" idx="10"/>
          </p:nvPr>
        </p:nvSpPr>
        <p:spPr>
          <a:ln/>
        </p:spPr>
        <p:txBody>
          <a:bodyPr/>
          <a:lstStyle>
            <a:lvl1pPr>
              <a:defRPr/>
            </a:lvl1pPr>
          </a:lstStyle>
          <a:p>
            <a:fld id="{80354AFA-D335-4716-A0A1-9A63BFC48685}" type="slidenum">
              <a:rPr lang="en-US" altLang="en-US"/>
              <a:pPr/>
              <a:t>‹#›</a:t>
            </a:fld>
            <a:endParaRPr lang="en-US" altLang="en-US"/>
          </a:p>
        </p:txBody>
      </p:sp>
    </p:spTree>
    <p:extLst>
      <p:ext uri="{BB962C8B-B14F-4D97-AF65-F5344CB8AC3E}">
        <p14:creationId xmlns:p14="http://schemas.microsoft.com/office/powerpoint/2010/main" val="338766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28596" y="1"/>
            <a:ext cx="8572560" cy="642918"/>
          </a:xfrm>
        </p:spPr>
        <p:txBody>
          <a:bodyPr anchor="b"/>
          <a:lstStyle>
            <a:lvl1pPr algn="l">
              <a:defRPr sz="2000" b="1"/>
            </a:lvl1pPr>
          </a:lstStyle>
          <a:p>
            <a:r>
              <a:rPr lang="cs-CZ"/>
              <a:t>Klepnutím lze upravit styl předlohy nadpisů.</a:t>
            </a:r>
            <a:endParaRPr lang="cs-CZ" dirty="0"/>
          </a:p>
        </p:txBody>
      </p:sp>
      <p:sp>
        <p:nvSpPr>
          <p:cNvPr id="3" name="Zástupný symbol pro obsah 2"/>
          <p:cNvSpPr>
            <a:spLocks noGrp="1"/>
          </p:cNvSpPr>
          <p:nvPr>
            <p:ph idx="1"/>
          </p:nvPr>
        </p:nvSpPr>
        <p:spPr>
          <a:xfrm>
            <a:off x="3575050" y="1000108"/>
            <a:ext cx="5111750" cy="51260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106EB711-1A53-4766-B431-F2D64FACC6EA}"/>
              </a:ext>
            </a:extLst>
          </p:cNvPr>
          <p:cNvSpPr>
            <a:spLocks noGrp="1" noChangeArrowheads="1"/>
          </p:cNvSpPr>
          <p:nvPr>
            <p:ph type="sldNum" sz="quarter" idx="10"/>
          </p:nvPr>
        </p:nvSpPr>
        <p:spPr>
          <a:ln/>
        </p:spPr>
        <p:txBody>
          <a:bodyPr/>
          <a:lstStyle>
            <a:lvl1pPr>
              <a:defRPr/>
            </a:lvl1pPr>
          </a:lstStyle>
          <a:p>
            <a:fld id="{4E8B9E31-333F-4A12-A777-CF56D76D7C69}" type="slidenum">
              <a:rPr lang="en-US" altLang="en-US"/>
              <a:pPr/>
              <a:t>‹#›</a:t>
            </a:fld>
            <a:endParaRPr lang="en-US" altLang="en-US"/>
          </a:p>
        </p:txBody>
      </p:sp>
    </p:spTree>
    <p:extLst>
      <p:ext uri="{BB962C8B-B14F-4D97-AF65-F5344CB8AC3E}">
        <p14:creationId xmlns:p14="http://schemas.microsoft.com/office/powerpoint/2010/main" val="166777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7562E726-40F2-4CCC-9019-2292C7B4531D}"/>
              </a:ext>
            </a:extLst>
          </p:cNvPr>
          <p:cNvSpPr>
            <a:spLocks noGrp="1" noChangeArrowheads="1"/>
          </p:cNvSpPr>
          <p:nvPr>
            <p:ph type="sldNum" sz="quarter" idx="10"/>
          </p:nvPr>
        </p:nvSpPr>
        <p:spPr>
          <a:ln/>
        </p:spPr>
        <p:txBody>
          <a:bodyPr/>
          <a:lstStyle>
            <a:lvl1pPr>
              <a:defRPr/>
            </a:lvl1pPr>
          </a:lstStyle>
          <a:p>
            <a:fld id="{39B0CA5B-8662-4FB1-AD83-EEEF1DF387A1}" type="slidenum">
              <a:rPr lang="en-US" altLang="en-US"/>
              <a:pPr/>
              <a:t>‹#›</a:t>
            </a:fld>
            <a:endParaRPr lang="en-US" altLang="en-US"/>
          </a:p>
        </p:txBody>
      </p:sp>
    </p:spTree>
    <p:extLst>
      <p:ext uri="{BB962C8B-B14F-4D97-AF65-F5344CB8AC3E}">
        <p14:creationId xmlns:p14="http://schemas.microsoft.com/office/powerpoint/2010/main" val="55440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EFEFF1D4-617F-4E1B-B5FD-035CA2EF7C1E}"/>
              </a:ext>
            </a:extLst>
          </p:cNvPr>
          <p:cNvSpPr>
            <a:spLocks noGrp="1" noChangeArrowheads="1"/>
          </p:cNvSpPr>
          <p:nvPr>
            <p:ph type="sldNum" sz="quarter" idx="10"/>
          </p:nvPr>
        </p:nvSpPr>
        <p:spPr>
          <a:ln/>
        </p:spPr>
        <p:txBody>
          <a:bodyPr/>
          <a:lstStyle>
            <a:lvl1pPr>
              <a:defRPr/>
            </a:lvl1pPr>
          </a:lstStyle>
          <a:p>
            <a:fld id="{EB97F84F-154F-4FC6-B9C6-C3E79D67896C}" type="slidenum">
              <a:rPr lang="en-US" altLang="en-US"/>
              <a:pPr/>
              <a:t>‹#›</a:t>
            </a:fld>
            <a:endParaRPr lang="en-US" altLang="en-US"/>
          </a:p>
        </p:txBody>
      </p:sp>
    </p:spTree>
    <p:extLst>
      <p:ext uri="{BB962C8B-B14F-4D97-AF65-F5344CB8AC3E}">
        <p14:creationId xmlns:p14="http://schemas.microsoft.com/office/powerpoint/2010/main" val="3762345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04038" y="61914"/>
            <a:ext cx="2171700" cy="631983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85765" y="61914"/>
            <a:ext cx="6365875" cy="631983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A57ACC5F-9CC9-403F-9560-BF1DAD37023D}"/>
              </a:ext>
            </a:extLst>
          </p:cNvPr>
          <p:cNvSpPr>
            <a:spLocks noGrp="1" noChangeArrowheads="1"/>
          </p:cNvSpPr>
          <p:nvPr>
            <p:ph type="sldNum" sz="quarter" idx="10"/>
          </p:nvPr>
        </p:nvSpPr>
        <p:spPr>
          <a:ln/>
        </p:spPr>
        <p:txBody>
          <a:bodyPr/>
          <a:lstStyle>
            <a:lvl1pPr>
              <a:defRPr/>
            </a:lvl1pPr>
          </a:lstStyle>
          <a:p>
            <a:fld id="{A330EB97-302F-4644-8DC2-C6FB0CD43A04}" type="slidenum">
              <a:rPr lang="en-US" altLang="en-US"/>
              <a:pPr/>
              <a:t>‹#›</a:t>
            </a:fld>
            <a:endParaRPr lang="en-US" altLang="en-US"/>
          </a:p>
        </p:txBody>
      </p:sp>
    </p:spTree>
    <p:extLst>
      <p:ext uri="{BB962C8B-B14F-4D97-AF65-F5344CB8AC3E}">
        <p14:creationId xmlns:p14="http://schemas.microsoft.com/office/powerpoint/2010/main" val="3073007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8" descr="levy-panel-IBA-se-zavojem">
            <a:extLst>
              <a:ext uri="{FF2B5EF4-FFF2-40B4-BE49-F238E27FC236}">
                <a16:creationId xmlns:a16="http://schemas.microsoft.com/office/drawing/2014/main" id="{83FB2F3F-BFA9-4FFF-B6EE-4B445C10348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25232"/>
          <a:stretch>
            <a:fillRect/>
          </a:stretch>
        </p:blipFill>
        <p:spPr bwMode="auto">
          <a:xfrm>
            <a:off x="0" y="0"/>
            <a:ext cx="1692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63">
            <a:extLst>
              <a:ext uri="{FF2B5EF4-FFF2-40B4-BE49-F238E27FC236}">
                <a16:creationId xmlns:a16="http://schemas.microsoft.com/office/drawing/2014/main" id="{D8683BAB-5840-4E27-A748-EC5436245A91}"/>
              </a:ext>
            </a:extLst>
          </p:cNvPr>
          <p:cNvGrpSpPr>
            <a:grpSpLocks/>
          </p:cNvGrpSpPr>
          <p:nvPr/>
        </p:nvGrpSpPr>
        <p:grpSpPr bwMode="auto">
          <a:xfrm>
            <a:off x="827088" y="6638925"/>
            <a:ext cx="7537450" cy="219075"/>
            <a:chOff x="1338" y="4156"/>
            <a:chExt cx="4067" cy="164"/>
          </a:xfrm>
        </p:grpSpPr>
        <p:sp>
          <p:nvSpPr>
            <p:cNvPr id="1039" name="Freeform 61">
              <a:extLst>
                <a:ext uri="{FF2B5EF4-FFF2-40B4-BE49-F238E27FC236}">
                  <a16:creationId xmlns:a16="http://schemas.microsoft.com/office/drawing/2014/main" id="{EFC4E6D3-A18D-4658-9EE2-9BA16E28DF8B}"/>
                </a:ext>
              </a:extLst>
            </p:cNvPr>
            <p:cNvSpPr>
              <a:spLocks/>
            </p:cNvSpPr>
            <p:nvPr/>
          </p:nvSpPr>
          <p:spPr bwMode="auto">
            <a:xfrm flipH="1" flipV="1">
              <a:off x="1338" y="4156"/>
              <a:ext cx="3175" cy="164"/>
            </a:xfrm>
            <a:custGeom>
              <a:avLst/>
              <a:gdLst>
                <a:gd name="T0" fmla="*/ 3 w 7562"/>
                <a:gd name="T1" fmla="*/ 0 h 1440"/>
                <a:gd name="T2" fmla="*/ 3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3 w 7562"/>
                <a:gd name="T41" fmla="*/ 0 h 1440"/>
                <a:gd name="T42" fmla="*/ 3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sp>
          <p:nvSpPr>
            <p:cNvPr id="1040" name="Freeform 62">
              <a:extLst>
                <a:ext uri="{FF2B5EF4-FFF2-40B4-BE49-F238E27FC236}">
                  <a16:creationId xmlns:a16="http://schemas.microsoft.com/office/drawing/2014/main" id="{C6F3B8B9-5129-4476-9182-9D67E3A6147D}"/>
                </a:ext>
              </a:extLst>
            </p:cNvPr>
            <p:cNvSpPr>
              <a:spLocks/>
            </p:cNvSpPr>
            <p:nvPr/>
          </p:nvSpPr>
          <p:spPr bwMode="auto">
            <a:xfrm flipH="1" flipV="1">
              <a:off x="4332" y="4156"/>
              <a:ext cx="1073" cy="164"/>
            </a:xfrm>
            <a:custGeom>
              <a:avLst/>
              <a:gdLst>
                <a:gd name="T0" fmla="*/ 0 w 7562"/>
                <a:gd name="T1" fmla="*/ 0 h 1440"/>
                <a:gd name="T2" fmla="*/ 0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0 w 7562"/>
                <a:gd name="T41" fmla="*/ 0 h 1440"/>
                <a:gd name="T42" fmla="*/ 0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grpSp>
      <p:sp>
        <p:nvSpPr>
          <p:cNvPr id="34865" name="Rectangle 49">
            <a:extLst>
              <a:ext uri="{FF2B5EF4-FFF2-40B4-BE49-F238E27FC236}">
                <a16:creationId xmlns:a16="http://schemas.microsoft.com/office/drawing/2014/main" id="{20D27E27-E383-4AC8-96A8-230AAE7BA333}"/>
              </a:ext>
            </a:extLst>
          </p:cNvPr>
          <p:cNvSpPr>
            <a:spLocks noGrp="1" noChangeArrowheads="1"/>
          </p:cNvSpPr>
          <p:nvPr>
            <p:ph type="sldNum" sz="quarter" idx="4"/>
          </p:nvPr>
        </p:nvSpPr>
        <p:spPr bwMode="auto">
          <a:xfrm>
            <a:off x="0" y="6599238"/>
            <a:ext cx="501650" cy="258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b="1"/>
            </a:lvl1pPr>
          </a:lstStyle>
          <a:p>
            <a:fld id="{878863D2-1A4F-4E8A-80BC-BC45DCE55C26}" type="slidenum">
              <a:rPr lang="en-US" altLang="en-US"/>
              <a:pPr/>
              <a:t>‹#›</a:t>
            </a:fld>
            <a:endParaRPr lang="en-US" altLang="en-US"/>
          </a:p>
        </p:txBody>
      </p:sp>
      <p:pic>
        <p:nvPicPr>
          <p:cNvPr id="1029" name="Picture 52" descr="logo-IBA-transparent">
            <a:extLst>
              <a:ext uri="{FF2B5EF4-FFF2-40B4-BE49-F238E27FC236}">
                <a16:creationId xmlns:a16="http://schemas.microsoft.com/office/drawing/2014/main" id="{61BC3517-7F02-43F7-A69E-7116DEC4F3B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96300" y="6602413"/>
            <a:ext cx="2524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46">
            <a:extLst>
              <a:ext uri="{FF2B5EF4-FFF2-40B4-BE49-F238E27FC236}">
                <a16:creationId xmlns:a16="http://schemas.microsoft.com/office/drawing/2014/main" id="{42638D2C-38A2-4B43-8188-3258A4CB83EF}"/>
              </a:ext>
            </a:extLst>
          </p:cNvPr>
          <p:cNvSpPr>
            <a:spLocks noGrp="1" noChangeArrowheads="1"/>
          </p:cNvSpPr>
          <p:nvPr>
            <p:ph type="body" idx="1"/>
          </p:nvPr>
        </p:nvSpPr>
        <p:spPr bwMode="auto">
          <a:xfrm>
            <a:off x="500063" y="1214438"/>
            <a:ext cx="8501062"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4861" name="Rectangle 45">
            <a:extLst>
              <a:ext uri="{FF2B5EF4-FFF2-40B4-BE49-F238E27FC236}">
                <a16:creationId xmlns:a16="http://schemas.microsoft.com/office/drawing/2014/main" id="{C888AF68-9789-4625-B9C0-2ECCAB496BA4}"/>
              </a:ext>
            </a:extLst>
          </p:cNvPr>
          <p:cNvSpPr>
            <a:spLocks noGrp="1" noChangeArrowheads="1"/>
          </p:cNvSpPr>
          <p:nvPr>
            <p:ph type="title"/>
          </p:nvPr>
        </p:nvSpPr>
        <p:spPr bwMode="auto">
          <a:xfrm>
            <a:off x="506413" y="61913"/>
            <a:ext cx="8494712" cy="938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a:t>Klepnutím</a:t>
            </a:r>
            <a:r>
              <a:rPr lang="en-US" dirty="0"/>
              <a:t> </a:t>
            </a:r>
            <a:r>
              <a:rPr lang="en-US" dirty="0" err="1"/>
              <a:t>lze</a:t>
            </a:r>
            <a:r>
              <a:rPr lang="en-US" dirty="0"/>
              <a:t> </a:t>
            </a:r>
            <a:r>
              <a:rPr lang="en-US" dirty="0" err="1"/>
              <a:t>upravit</a:t>
            </a:r>
            <a:r>
              <a:rPr lang="en-US" dirty="0"/>
              <a:t> </a:t>
            </a:r>
            <a:r>
              <a:rPr lang="en-US" dirty="0" err="1"/>
              <a:t>styl</a:t>
            </a:r>
            <a:r>
              <a:rPr lang="en-US" dirty="0"/>
              <a:t> </a:t>
            </a:r>
            <a:r>
              <a:rPr lang="en-US" dirty="0" err="1"/>
              <a:t>předlohy</a:t>
            </a:r>
            <a:r>
              <a:rPr lang="en-US" dirty="0"/>
              <a:t> </a:t>
            </a:r>
            <a:r>
              <a:rPr lang="en-US" dirty="0" err="1"/>
              <a:t>nadpisů</a:t>
            </a:r>
            <a:endParaRPr lang="en-US" dirty="0"/>
          </a:p>
        </p:txBody>
      </p:sp>
      <p:sp>
        <p:nvSpPr>
          <p:cNvPr id="1032" name="Line 60">
            <a:extLst>
              <a:ext uri="{FF2B5EF4-FFF2-40B4-BE49-F238E27FC236}">
                <a16:creationId xmlns:a16="http://schemas.microsoft.com/office/drawing/2014/main" id="{9D9DCD8D-8ECB-490B-AECF-F00EFC6E4F74}"/>
              </a:ext>
            </a:extLst>
          </p:cNvPr>
          <p:cNvSpPr>
            <a:spLocks noChangeShapeType="1"/>
          </p:cNvSpPr>
          <p:nvPr/>
        </p:nvSpPr>
        <p:spPr bwMode="auto">
          <a:xfrm flipV="1">
            <a:off x="428625" y="357188"/>
            <a:ext cx="0" cy="69215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 name="Line 55">
            <a:extLst>
              <a:ext uri="{FF2B5EF4-FFF2-40B4-BE49-F238E27FC236}">
                <a16:creationId xmlns:a16="http://schemas.microsoft.com/office/drawing/2014/main" id="{CDF1A666-B8E8-4E5C-8439-B5D3663CE49B}"/>
              </a:ext>
            </a:extLst>
          </p:cNvPr>
          <p:cNvSpPr>
            <a:spLocks noChangeShapeType="1"/>
          </p:cNvSpPr>
          <p:nvPr/>
        </p:nvSpPr>
        <p:spPr bwMode="auto">
          <a:xfrm>
            <a:off x="428625" y="1071563"/>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034" name="Group 69">
            <a:extLst>
              <a:ext uri="{FF2B5EF4-FFF2-40B4-BE49-F238E27FC236}">
                <a16:creationId xmlns:a16="http://schemas.microsoft.com/office/drawing/2014/main" id="{FD938507-F6D7-4896-9BFA-429B7029910C}"/>
              </a:ext>
            </a:extLst>
          </p:cNvPr>
          <p:cNvGrpSpPr>
            <a:grpSpLocks/>
          </p:cNvGrpSpPr>
          <p:nvPr/>
        </p:nvGrpSpPr>
        <p:grpSpPr bwMode="auto">
          <a:xfrm>
            <a:off x="123825" y="1071563"/>
            <a:ext cx="9020175" cy="206375"/>
            <a:chOff x="78" y="506"/>
            <a:chExt cx="5682" cy="130"/>
          </a:xfrm>
        </p:grpSpPr>
        <p:sp>
          <p:nvSpPr>
            <p:cNvPr id="1037" name="Line 65">
              <a:extLst>
                <a:ext uri="{FF2B5EF4-FFF2-40B4-BE49-F238E27FC236}">
                  <a16:creationId xmlns:a16="http://schemas.microsoft.com/office/drawing/2014/main" id="{F9238495-C180-415B-8136-3577455B68BA}"/>
                </a:ext>
              </a:extLst>
            </p:cNvPr>
            <p:cNvSpPr>
              <a:spLocks noChangeShapeType="1"/>
            </p:cNvSpPr>
            <p:nvPr/>
          </p:nvSpPr>
          <p:spPr bwMode="auto">
            <a:xfrm>
              <a:off x="129" y="571"/>
              <a:ext cx="5631"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8" name="Oval 66">
              <a:extLst>
                <a:ext uri="{FF2B5EF4-FFF2-40B4-BE49-F238E27FC236}">
                  <a16:creationId xmlns:a16="http://schemas.microsoft.com/office/drawing/2014/main" id="{3AE52F79-7416-4297-B710-9BEAB6A99889}"/>
                </a:ext>
              </a:extLst>
            </p:cNvPr>
            <p:cNvSpPr>
              <a:spLocks noChangeArrowheads="1"/>
            </p:cNvSpPr>
            <p:nvPr/>
          </p:nvSpPr>
          <p:spPr bwMode="auto">
            <a:xfrm>
              <a:off x="78" y="506"/>
              <a:ext cx="130" cy="130"/>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grpSp>
      <p:pic>
        <p:nvPicPr>
          <p:cNvPr id="1035" name="Picture 67" descr="logo-MU">
            <a:extLst>
              <a:ext uri="{FF2B5EF4-FFF2-40B4-BE49-F238E27FC236}">
                <a16:creationId xmlns:a16="http://schemas.microsoft.com/office/drawing/2014/main" id="{84BE9501-75F6-4F33-A4D3-0C8732746ED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788400" y="6588125"/>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70">
            <a:extLst>
              <a:ext uri="{FF2B5EF4-FFF2-40B4-BE49-F238E27FC236}">
                <a16:creationId xmlns:a16="http://schemas.microsoft.com/office/drawing/2014/main" id="{25FB14EB-9778-4688-8579-25B44E85E18D}"/>
              </a:ext>
            </a:extLst>
          </p:cNvPr>
          <p:cNvSpPr txBox="1">
            <a:spLocks noChangeArrowheads="1"/>
          </p:cNvSpPr>
          <p:nvPr/>
        </p:nvSpPr>
        <p:spPr bwMode="auto">
          <a:xfrm>
            <a:off x="5435600" y="6670675"/>
            <a:ext cx="28527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spcBef>
                <a:spcPct val="50000"/>
              </a:spcBef>
              <a:defRPr/>
            </a:pPr>
            <a:r>
              <a:rPr lang="cs-CZ" altLang="cs-CZ" sz="1000">
                <a:solidFill>
                  <a:schemeClr val="bg1"/>
                </a:solidFill>
              </a:rPr>
              <a:t>© Institut biostatistiky a analýz</a:t>
            </a:r>
            <a:endParaRPr lang="en-US" altLang="cs-CZ"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4507" r:id="rId1"/>
    <p:sldLayoutId id="2147484499" r:id="rId2"/>
    <p:sldLayoutId id="2147484500" r:id="rId3"/>
    <p:sldLayoutId id="2147484501" r:id="rId4"/>
    <p:sldLayoutId id="2147484502" r:id="rId5"/>
    <p:sldLayoutId id="2147484503" r:id="rId6"/>
    <p:sldLayoutId id="2147484504" r:id="rId7"/>
    <p:sldLayoutId id="2147484505" r:id="rId8"/>
    <p:sldLayoutId id="2147484506" r:id="rId9"/>
    <p:sldLayoutId id="2147484508" r:id="rId10"/>
  </p:sldLayoutIdLst>
  <p:txStyles>
    <p:titleStyle>
      <a:lvl1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ea typeface="+mj-ea"/>
          <a:cs typeface="+mj-cs"/>
        </a:defRPr>
      </a:lvl1pPr>
      <a:lvl2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2pPr>
      <a:lvl3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3pPr>
      <a:lvl4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4pPr>
      <a:lvl5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5pPr>
      <a:lvl6pPr marL="4572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6pPr>
      <a:lvl7pPr marL="9144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7pPr>
      <a:lvl8pPr marL="13716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8pPr>
      <a:lvl9pPr marL="18288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spcBef>
          <a:spcPct val="30000"/>
        </a:spcBef>
        <a:spcAft>
          <a:spcPct val="0"/>
        </a:spcAft>
        <a:buClr>
          <a:schemeClr val="accent1"/>
        </a:buClr>
        <a:buSzPct val="80000"/>
        <a:buFont typeface="Wingdings" panose="05000000000000000000" pitchFamily="2" charset="2"/>
        <a:buChar char="þ"/>
        <a:defRPr sz="280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anose="05000000000000000000" pitchFamily="2" charset="2"/>
        <a:buChar char="è"/>
        <a:defRPr sz="240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anose="05000000000000000000" pitchFamily="2" charset="2"/>
        <a:buChar char="q"/>
        <a:defRPr sz="200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anose="05000000000000000000" pitchFamily="2" charset="2"/>
        <a:buChar char="l"/>
        <a:defRPr sz="200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png"/></Relationships>
</file>

<file path=ppt/slides/_rels/slide2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36.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54.png"/><Relationship Id="rId7" Type="http://schemas.openxmlformats.org/officeDocument/2006/relationships/image" Target="../media/image58.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 Id="rId9" Type="http://schemas.openxmlformats.org/officeDocument/2006/relationships/image" Target="../media/image53.wmf"/></Relationships>
</file>

<file path=ppt/slides/_rels/slide38.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59.png"/><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_rels/slide39.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2.xml"/><Relationship Id="rId5" Type="http://schemas.openxmlformats.org/officeDocument/2006/relationships/image" Target="../media/image66.png"/><Relationship Id="rId4" Type="http://schemas.openxmlformats.org/officeDocument/2006/relationships/image" Target="../media/image6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7.wmf"/><Relationship Id="rId5" Type="http://schemas.openxmlformats.org/officeDocument/2006/relationships/oleObject" Target="../embeddings/oleObject4.bin"/><Relationship Id="rId4" Type="http://schemas.openxmlformats.org/officeDocument/2006/relationships/image" Target="../media/image69.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0.png"/></Relationships>
</file>

<file path=ppt/slides/_rels/slide43.xml.rels><?xml version="1.0" encoding="UTF-8" standalone="yes"?>
<Relationships xmlns="http://schemas.openxmlformats.org/package/2006/relationships"><Relationship Id="rId2" Type="http://schemas.openxmlformats.org/officeDocument/2006/relationships/image" Target="../media/image7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E0BED45-AB6C-42EA-B212-F5FD8089927B}"/>
              </a:ext>
            </a:extLst>
          </p:cNvPr>
          <p:cNvSpPr>
            <a:spLocks noGrp="1" noChangeArrowheads="1"/>
          </p:cNvSpPr>
          <p:nvPr>
            <p:ph type="ctrTitle"/>
          </p:nvPr>
        </p:nvSpPr>
        <p:spPr>
          <a:xfrm>
            <a:off x="285750" y="1857375"/>
            <a:ext cx="8239125" cy="1930400"/>
          </a:xfrm>
        </p:spPr>
        <p:txBody>
          <a:bodyPr/>
          <a:lstStyle/>
          <a:p>
            <a:pPr eaLnBrk="1" hangingPunct="1"/>
            <a:r>
              <a:rPr lang="cs-CZ" altLang="cs-CZ" sz="4800"/>
              <a:t>ČASOVÉ ŘADY </a:t>
            </a:r>
            <a:endParaRPr lang="cs-CZ" altLang="cs-CZ" sz="4000"/>
          </a:p>
        </p:txBody>
      </p:sp>
      <p:sp>
        <p:nvSpPr>
          <p:cNvPr id="2051" name="Rectangle 3">
            <a:extLst>
              <a:ext uri="{FF2B5EF4-FFF2-40B4-BE49-F238E27FC236}">
                <a16:creationId xmlns:a16="http://schemas.microsoft.com/office/drawing/2014/main" id="{98257D0E-8489-4CDB-91BE-BBA7E0A1136C}"/>
              </a:ext>
            </a:extLst>
          </p:cNvPr>
          <p:cNvSpPr>
            <a:spLocks noGrp="1" noChangeArrowheads="1"/>
          </p:cNvSpPr>
          <p:nvPr>
            <p:ph type="subTitle" idx="1"/>
          </p:nvPr>
        </p:nvSpPr>
        <p:spPr>
          <a:xfrm>
            <a:off x="1928813" y="4076700"/>
            <a:ext cx="6858000" cy="2357438"/>
          </a:xfrm>
        </p:spPr>
        <p:txBody>
          <a:bodyPr/>
          <a:lstStyle/>
          <a:p>
            <a:pPr eaLnBrk="1" hangingPunct="1">
              <a:defRPr/>
            </a:pPr>
            <a:r>
              <a:rPr lang="cs-CZ" sz="2400" b="1" dirty="0">
                <a:latin typeface="Arial" pitchFamily="34" charset="0"/>
              </a:rPr>
              <a:t>Mgr. et Mgr. Jiří Kalina, PhD.</a:t>
            </a:r>
          </a:p>
          <a:p>
            <a:pPr eaLnBrk="1" hangingPunct="1">
              <a:defRPr/>
            </a:pPr>
            <a:r>
              <a:rPr lang="cs-CZ" sz="2400" b="1" dirty="0">
                <a:latin typeface="Arial" pitchFamily="34" charset="0"/>
              </a:rPr>
              <a:t>prof. Ing. Jiří Holčík, CSc.</a:t>
            </a:r>
          </a:p>
          <a:p>
            <a:pPr eaLnBrk="1" hangingPunct="1">
              <a:defRPr/>
            </a:pPr>
            <a:endParaRPr lang="en-US" b="1" dirty="0">
              <a:latin typeface="Arial" pitchFamily="34" charset="0"/>
            </a:endParaRPr>
          </a:p>
          <a:p>
            <a:pPr eaLnBrk="1" hangingPunct="1">
              <a:spcBef>
                <a:spcPts val="0"/>
              </a:spcBef>
              <a:defRPr/>
            </a:pPr>
            <a:r>
              <a:rPr lang="en-US" b="1" dirty="0">
                <a:latin typeface="Arial" pitchFamily="34" charset="0"/>
              </a:rPr>
              <a:t>UKB, </a:t>
            </a:r>
            <a:r>
              <a:rPr lang="cs-CZ" b="1" dirty="0">
                <a:latin typeface="Arial" pitchFamily="34" charset="0"/>
              </a:rPr>
              <a:t>pavilon D29 (</a:t>
            </a:r>
            <a:r>
              <a:rPr lang="cs-CZ" b="1" dirty="0" err="1">
                <a:latin typeface="Arial" pitchFamily="34" charset="0"/>
              </a:rPr>
              <a:t>Recetox</a:t>
            </a:r>
            <a:r>
              <a:rPr lang="cs-CZ" b="1" dirty="0">
                <a:latin typeface="Arial" pitchFamily="34" charset="0"/>
              </a:rPr>
              <a:t>)</a:t>
            </a:r>
            <a:r>
              <a:rPr lang="en-US" b="1" dirty="0">
                <a:latin typeface="Arial" pitchFamily="34" charset="0"/>
              </a:rPr>
              <a:t>, </a:t>
            </a:r>
            <a:r>
              <a:rPr lang="cs-CZ" b="1" dirty="0">
                <a:latin typeface="Arial" pitchFamily="34" charset="0"/>
              </a:rPr>
              <a:t>kancelář 123</a:t>
            </a:r>
          </a:p>
          <a:p>
            <a:pPr eaLnBrk="1" hangingPunct="1">
              <a:spcBef>
                <a:spcPts val="0"/>
              </a:spcBef>
              <a:defRPr/>
            </a:pPr>
            <a:r>
              <a:rPr lang="cs-CZ" b="1" dirty="0">
                <a:latin typeface="Arial" pitchFamily="34" charset="0"/>
              </a:rPr>
              <a:t>kalina</a:t>
            </a:r>
            <a:r>
              <a:rPr lang="en-US" b="1" dirty="0">
                <a:latin typeface="Arial" pitchFamily="34" charset="0"/>
              </a:rPr>
              <a:t>@</a:t>
            </a:r>
            <a:r>
              <a:rPr lang="cs-CZ" b="1" dirty="0">
                <a:latin typeface="Arial" pitchFamily="34" charset="0"/>
              </a:rPr>
              <a:t>mail</a:t>
            </a:r>
            <a:r>
              <a:rPr lang="en-US" b="1" dirty="0">
                <a:latin typeface="Arial" pitchFamily="34" charset="0"/>
              </a:rPr>
              <a:t>.muni.cz</a:t>
            </a:r>
            <a:endParaRPr lang="cs-CZ" sz="1200" b="1"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FF020F-DC69-48CC-ABFC-F83E23D36689}"/>
              </a:ext>
            </a:extLst>
          </p:cNvPr>
          <p:cNvSpPr>
            <a:spLocks noGrp="1"/>
          </p:cNvSpPr>
          <p:nvPr>
            <p:ph type="title"/>
          </p:nvPr>
        </p:nvSpPr>
        <p:spPr/>
        <p:txBody>
          <a:bodyPr/>
          <a:lstStyle/>
          <a:p>
            <a:pPr>
              <a:defRPr/>
            </a:pPr>
            <a:r>
              <a:rPr lang="cs-CZ" sz="2800"/>
              <a:t>vnitřní </a:t>
            </a:r>
            <a:r>
              <a:rPr lang="cs-CZ" sz="2800" dirty="0"/>
              <a:t>stavový popis</a:t>
            </a:r>
          </a:p>
        </p:txBody>
      </p:sp>
      <p:sp>
        <p:nvSpPr>
          <p:cNvPr id="45059" name="Zástupný symbol pro obsah 2">
            <a:extLst>
              <a:ext uri="{FF2B5EF4-FFF2-40B4-BE49-F238E27FC236}">
                <a16:creationId xmlns:a16="http://schemas.microsoft.com/office/drawing/2014/main" id="{FC72D3B7-3DD9-44D5-9198-270339BFD567}"/>
              </a:ext>
            </a:extLst>
          </p:cNvPr>
          <p:cNvSpPr>
            <a:spLocks noGrp="1" noChangeArrowheads="1"/>
          </p:cNvSpPr>
          <p:nvPr>
            <p:ph idx="1"/>
          </p:nvPr>
        </p:nvSpPr>
        <p:spPr>
          <a:xfrm>
            <a:off x="573088" y="1204913"/>
            <a:ext cx="8535987" cy="855662"/>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endParaRPr lang="cs-CZ" altLang="cs-CZ" sz="1900"/>
          </a:p>
          <a:p>
            <a:pPr marL="0" indent="0" algn="ctr">
              <a:buFont typeface="Wingdings" panose="05000000000000000000" pitchFamily="2" charset="2"/>
              <a:buNone/>
              <a:tabLst>
                <a:tab pos="3951288" algn="ctr"/>
              </a:tabLst>
            </a:pPr>
            <a:endParaRPr lang="cs-CZ" altLang="cs-CZ" sz="1900"/>
          </a:p>
        </p:txBody>
      </p:sp>
      <p:sp>
        <p:nvSpPr>
          <p:cNvPr id="45060" name="Rectangle 2">
            <a:extLst>
              <a:ext uri="{FF2B5EF4-FFF2-40B4-BE49-F238E27FC236}">
                <a16:creationId xmlns:a16="http://schemas.microsoft.com/office/drawing/2014/main" id="{1A0D1573-41EE-4F5C-AE80-3D883E94E71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5061" name="Objekt 2">
                <a:extLst>
                  <a:ext uri="{FF2B5EF4-FFF2-40B4-BE49-F238E27FC236}">
                    <a16:creationId xmlns:a16="http://schemas.microsoft.com/office/drawing/2014/main" id="{DF8106CC-C1D7-4035-82C5-AEA04C7C8BF9}"/>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5061" name="Objekt 2">
                <a:extLst>
                  <a:ext uri="{FF2B5EF4-FFF2-40B4-BE49-F238E27FC236}">
                    <a16:creationId xmlns:a16="http://schemas.microsoft.com/office/drawing/2014/main" id="{DF8106CC-C1D7-4035-82C5-AEA04C7C8BF9}"/>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BB273B-1713-4F87-8369-550C289BEC38}"/>
              </a:ext>
            </a:extLst>
          </p:cNvPr>
          <p:cNvSpPr>
            <a:spLocks noGrp="1"/>
          </p:cNvSpPr>
          <p:nvPr>
            <p:ph type="title"/>
          </p:nvPr>
        </p:nvSpPr>
        <p:spPr/>
        <p:txBody>
          <a:bodyPr/>
          <a:lstStyle/>
          <a:p>
            <a:pPr>
              <a:defRPr/>
            </a:pPr>
            <a:r>
              <a:rPr lang="cs-CZ" sz="2800"/>
              <a:t>vnitřní </a:t>
            </a:r>
            <a:r>
              <a:rPr lang="cs-CZ" sz="2800" dirty="0"/>
              <a:t>stavový popis</a:t>
            </a:r>
          </a:p>
        </p:txBody>
      </p:sp>
      <p:sp>
        <p:nvSpPr>
          <p:cNvPr id="46083" name="Rectangle 2">
            <a:extLst>
              <a:ext uri="{FF2B5EF4-FFF2-40B4-BE49-F238E27FC236}">
                <a16:creationId xmlns:a16="http://schemas.microsoft.com/office/drawing/2014/main" id="{003CB019-098D-4A70-B268-25EBBCA305E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6084" name="Objekt 2">
                <a:extLst>
                  <a:ext uri="{FF2B5EF4-FFF2-40B4-BE49-F238E27FC236}">
                    <a16:creationId xmlns:a16="http://schemas.microsoft.com/office/drawing/2014/main" id="{49DABDAC-DB57-478D-85CD-FB5A63D19093}"/>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6084" name="Objekt 2">
                <a:extLst>
                  <a:ext uri="{FF2B5EF4-FFF2-40B4-BE49-F238E27FC236}">
                    <a16:creationId xmlns:a16="http://schemas.microsoft.com/office/drawing/2014/main" id="{49DABDAC-DB57-478D-85CD-FB5A63D19093}"/>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pic>
        <p:nvPicPr>
          <p:cNvPr id="46085" name="Picture 7">
            <a:extLst>
              <a:ext uri="{FF2B5EF4-FFF2-40B4-BE49-F238E27FC236}">
                <a16:creationId xmlns:a16="http://schemas.microsoft.com/office/drawing/2014/main" id="{0927548B-2729-49BE-870A-391D16F2B9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663" y="4437063"/>
            <a:ext cx="6162675"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6086" name="Zástupný symbol pro obsah 2">
            <a:extLst>
              <a:ext uri="{FF2B5EF4-FFF2-40B4-BE49-F238E27FC236}">
                <a16:creationId xmlns:a16="http://schemas.microsoft.com/office/drawing/2014/main" id="{3D6632F7-A219-4361-BD22-CDF6E7B8807B}"/>
              </a:ext>
            </a:extLst>
          </p:cNvPr>
          <p:cNvSpPr>
            <a:spLocks noGrp="1" noChangeArrowheads="1"/>
          </p:cNvSpPr>
          <p:nvPr>
            <p:ph idx="1"/>
          </p:nvPr>
        </p:nvSpPr>
        <p:spPr>
          <a:xfrm>
            <a:off x="573088" y="1204913"/>
            <a:ext cx="8535987" cy="855662"/>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endParaRPr lang="cs-CZ" altLang="cs-CZ" sz="1900"/>
          </a:p>
          <a:p>
            <a:pPr marL="0" indent="0" algn="ctr">
              <a:buFont typeface="Wingdings" panose="05000000000000000000" pitchFamily="2" charset="2"/>
              <a:buNone/>
              <a:tabLst>
                <a:tab pos="3951288" algn="ctr"/>
              </a:tabLst>
            </a:pPr>
            <a:endParaRPr lang="cs-CZ" altLang="cs-CZ" sz="19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F03B84-A685-41AB-9E6E-64E9BEE14F20}"/>
              </a:ext>
            </a:extLst>
          </p:cNvPr>
          <p:cNvSpPr>
            <a:spLocks noGrp="1"/>
          </p:cNvSpPr>
          <p:nvPr>
            <p:ph type="ctrTitle"/>
          </p:nvPr>
        </p:nvSpPr>
        <p:spPr>
          <a:xfrm>
            <a:off x="823913" y="1916113"/>
            <a:ext cx="7493000" cy="1973262"/>
          </a:xfrm>
        </p:spPr>
        <p:txBody>
          <a:bodyPr/>
          <a:lstStyle/>
          <a:p>
            <a:pPr>
              <a:defRPr/>
            </a:pPr>
            <a:r>
              <a:rPr lang="cs-CZ" sz="4000" dirty="0"/>
              <a:t>XII. STABILITA</a:t>
            </a:r>
            <a:endParaRPr lang="cs-CZ" sz="4000" cap="al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8E0C509-68A0-4F22-90FA-857C0457E58B}"/>
              </a:ext>
            </a:extLst>
          </p:cNvPr>
          <p:cNvSpPr>
            <a:spLocks noGrp="1" noChangeArrowheads="1"/>
          </p:cNvSpPr>
          <p:nvPr>
            <p:ph type="title"/>
          </p:nvPr>
        </p:nvSpPr>
        <p:spPr/>
        <p:txBody>
          <a:bodyPr/>
          <a:lstStyle/>
          <a:p>
            <a:pPr>
              <a:defRPr/>
            </a:pPr>
            <a:r>
              <a:rPr lang="cs-CZ" sz="2800" dirty="0"/>
              <a:t>KDY JE A KDY NENÍ SYSTÉM STABILNÍ</a:t>
            </a:r>
          </a:p>
        </p:txBody>
      </p:sp>
      <p:sp>
        <p:nvSpPr>
          <p:cNvPr id="9219" name="Rectangle 12">
            <a:extLst>
              <a:ext uri="{FF2B5EF4-FFF2-40B4-BE49-F238E27FC236}">
                <a16:creationId xmlns:a16="http://schemas.microsoft.com/office/drawing/2014/main" id="{EA7A3B89-F2A8-4424-B555-3EFCF2F23F1A}"/>
              </a:ext>
            </a:extLst>
          </p:cNvPr>
          <p:cNvSpPr>
            <a:spLocks noGrp="1" noChangeArrowheads="1"/>
          </p:cNvSpPr>
          <p:nvPr>
            <p:ph type="body" idx="1"/>
          </p:nvPr>
        </p:nvSpPr>
        <p:spPr>
          <a:xfrm>
            <a:off x="500063" y="1714500"/>
            <a:ext cx="8535987" cy="4667250"/>
          </a:xfrm>
        </p:spPr>
        <p:txBody>
          <a:bodyPr/>
          <a:lstStyle/>
          <a:p>
            <a:pPr>
              <a:lnSpc>
                <a:spcPct val="90000"/>
              </a:lnSpc>
            </a:pPr>
            <a:r>
              <a:rPr lang="cs-CZ" altLang="cs-CZ" b="1">
                <a:solidFill>
                  <a:srgbClr val="002060"/>
                </a:solidFill>
              </a:rPr>
              <a:t>Stabilita</a:t>
            </a:r>
            <a:r>
              <a:rPr lang="cs-CZ" altLang="cs-CZ"/>
              <a:t> - vlastnost systému, kterou můžeme charakterizovat jeho schopností udržet své chování či rysy (parametry) v předepsaných mezích i za případného vnějšího rušivého působení.</a:t>
            </a:r>
          </a:p>
          <a:p>
            <a:pPr>
              <a:lnSpc>
                <a:spcPct val="90000"/>
              </a:lnSpc>
            </a:pPr>
            <a:r>
              <a:rPr lang="cs-CZ" altLang="cs-CZ" b="1">
                <a:solidFill>
                  <a:srgbClr val="002060"/>
                </a:solidFill>
              </a:rPr>
              <a:t>Rovnováha</a:t>
            </a:r>
            <a:r>
              <a:rPr lang="cs-CZ" altLang="cs-CZ"/>
              <a:t> - relativně stálý stav systému, vzniklý vyrovnáním vlivů na systém působících.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a:extLst>
              <a:ext uri="{FF2B5EF4-FFF2-40B4-BE49-F238E27FC236}">
                <a16:creationId xmlns:a16="http://schemas.microsoft.com/office/drawing/2014/main" id="{87F750B9-0802-46EA-B92C-4FD453817822}"/>
              </a:ext>
            </a:extLst>
          </p:cNvPr>
          <p:cNvGraphicFramePr>
            <a:graphicFrameLocks noChangeAspect="1"/>
          </p:cNvGraphicFramePr>
          <p:nvPr>
            <p:ph sz="half" idx="2"/>
          </p:nvPr>
        </p:nvGraphicFramePr>
        <p:xfrm>
          <a:off x="4643438" y="1500188"/>
          <a:ext cx="4114800" cy="2435225"/>
        </p:xfrm>
        <a:graphic>
          <a:graphicData uri="http://schemas.openxmlformats.org/presentationml/2006/ole">
            <mc:AlternateContent xmlns:mc="http://schemas.openxmlformats.org/markup-compatibility/2006">
              <mc:Choice xmlns:v="urn:schemas-microsoft-com:vml" Requires="v">
                <p:oleObj spid="_x0000_s10254" name="Rastrový obrázek" r:id="rId3" imgW="3780952" imgH="2238687" progId="Paint.Picture">
                  <p:embed/>
                </p:oleObj>
              </mc:Choice>
              <mc:Fallback>
                <p:oleObj name="Rastrový obrázek" r:id="rId3" imgW="3780952" imgH="2238687"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1500188"/>
                        <a:ext cx="4114800"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3" name="Rectangle 7">
            <a:extLst>
              <a:ext uri="{FF2B5EF4-FFF2-40B4-BE49-F238E27FC236}">
                <a16:creationId xmlns:a16="http://schemas.microsoft.com/office/drawing/2014/main" id="{D6984982-637B-4D04-91B8-17E97F7688DA}"/>
              </a:ext>
            </a:extLst>
          </p:cNvPr>
          <p:cNvSpPr>
            <a:spLocks noGrp="1" noChangeArrowheads="1"/>
          </p:cNvSpPr>
          <p:nvPr>
            <p:ph type="title"/>
          </p:nvPr>
        </p:nvSpPr>
        <p:spPr/>
        <p:txBody>
          <a:bodyPr/>
          <a:lstStyle/>
          <a:p>
            <a:pPr>
              <a:defRPr/>
            </a:pPr>
            <a:r>
              <a:rPr lang="cs-CZ" sz="2800" dirty="0"/>
              <a:t>KDY JE A KDY NENÍ SYSTÉM STABILNÍ</a:t>
            </a:r>
          </a:p>
        </p:txBody>
      </p:sp>
      <p:sp>
        <p:nvSpPr>
          <p:cNvPr id="10244" name="Oval 9">
            <a:extLst>
              <a:ext uri="{FF2B5EF4-FFF2-40B4-BE49-F238E27FC236}">
                <a16:creationId xmlns:a16="http://schemas.microsoft.com/office/drawing/2014/main" id="{BE91AC91-5B97-4976-AD29-46CB563070A0}"/>
              </a:ext>
            </a:extLst>
          </p:cNvPr>
          <p:cNvSpPr>
            <a:spLocks noChangeArrowheads="1"/>
          </p:cNvSpPr>
          <p:nvPr/>
        </p:nvSpPr>
        <p:spPr bwMode="auto">
          <a:xfrm rot="4225624">
            <a:off x="7296943" y="4380707"/>
            <a:ext cx="187166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0245" name="Line 15">
            <a:extLst>
              <a:ext uri="{FF2B5EF4-FFF2-40B4-BE49-F238E27FC236}">
                <a16:creationId xmlns:a16="http://schemas.microsoft.com/office/drawing/2014/main" id="{85175E44-1676-43E1-89B7-86BB90DE950D}"/>
              </a:ext>
            </a:extLst>
          </p:cNvPr>
          <p:cNvSpPr>
            <a:spLocks noChangeShapeType="1"/>
          </p:cNvSpPr>
          <p:nvPr/>
        </p:nvSpPr>
        <p:spPr bwMode="auto">
          <a:xfrm flipH="1" flipV="1">
            <a:off x="6500813" y="5214938"/>
            <a:ext cx="2016125"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46" name="Line 16">
            <a:extLst>
              <a:ext uri="{FF2B5EF4-FFF2-40B4-BE49-F238E27FC236}">
                <a16:creationId xmlns:a16="http://schemas.microsoft.com/office/drawing/2014/main" id="{81B38099-C944-45D6-991F-BC38E5542272}"/>
              </a:ext>
            </a:extLst>
          </p:cNvPr>
          <p:cNvSpPr>
            <a:spLocks noChangeShapeType="1"/>
          </p:cNvSpPr>
          <p:nvPr/>
        </p:nvSpPr>
        <p:spPr bwMode="auto">
          <a:xfrm flipH="1">
            <a:off x="6500813" y="3714750"/>
            <a:ext cx="1357312" cy="1512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10247" name="Picture 17" descr="koule">
            <a:extLst>
              <a:ext uri="{FF2B5EF4-FFF2-40B4-BE49-F238E27FC236}">
                <a16:creationId xmlns:a16="http://schemas.microsoft.com/office/drawing/2014/main" id="{10022AA7-0388-43D7-8EA4-9CB06C416C33}"/>
              </a:ext>
            </a:extLst>
          </p:cNvPr>
          <p:cNvPicPr>
            <a:picLocks noChangeAspect="1" noChangeArrowheads="1"/>
          </p:cNvPicPr>
          <p:nvPr>
            <p:ph sz="half" idx="1"/>
          </p:nvPr>
        </p:nvPicPr>
        <p:blipFill>
          <a:blip r:embed="rId5">
            <a:extLst>
              <a:ext uri="{28A0092B-C50C-407E-A947-70E740481C1C}">
                <a14:useLocalDpi xmlns:a14="http://schemas.microsoft.com/office/drawing/2010/main" val="0"/>
              </a:ext>
            </a:extLst>
          </a:blip>
          <a:srcRect/>
          <a:stretch>
            <a:fillRect/>
          </a:stretch>
        </p:blipFill>
        <p:spPr>
          <a:xfrm>
            <a:off x="428625" y="1500188"/>
            <a:ext cx="3959225" cy="3476625"/>
          </a:xfrm>
          <a:noFill/>
        </p:spPr>
      </p:pic>
      <p:pic>
        <p:nvPicPr>
          <p:cNvPr id="10248" name="Picture 10" descr="obr12_1">
            <a:extLst>
              <a:ext uri="{FF2B5EF4-FFF2-40B4-BE49-F238E27FC236}">
                <a16:creationId xmlns:a16="http://schemas.microsoft.com/office/drawing/2014/main" id="{F396D93A-7253-4591-89E5-B8A1A14808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4750" y="4214813"/>
            <a:ext cx="233362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a:extLst>
              <a:ext uri="{FF2B5EF4-FFF2-40B4-BE49-F238E27FC236}">
                <a16:creationId xmlns:a16="http://schemas.microsoft.com/office/drawing/2014/main" id="{D7F22262-5C4B-4E2A-B764-7E5456B4940C}"/>
              </a:ext>
            </a:extLst>
          </p:cNvPr>
          <p:cNvSpPr>
            <a:spLocks noGrp="1" noChangeArrowheads="1"/>
          </p:cNvSpPr>
          <p:nvPr>
            <p:ph type="title"/>
          </p:nvPr>
        </p:nvSpPr>
        <p:spPr/>
        <p:txBody>
          <a:bodyPr/>
          <a:lstStyle/>
          <a:p>
            <a:pPr>
              <a:defRPr/>
            </a:pPr>
            <a:r>
              <a:rPr lang="cs-CZ" sz="3200" dirty="0"/>
              <a:t>Stabilita nelineárních systémů</a:t>
            </a:r>
          </a:p>
        </p:txBody>
      </p:sp>
      <p:sp>
        <p:nvSpPr>
          <p:cNvPr id="11267" name="Rectangle 3">
            <a:extLst>
              <a:ext uri="{FF2B5EF4-FFF2-40B4-BE49-F238E27FC236}">
                <a16:creationId xmlns:a16="http://schemas.microsoft.com/office/drawing/2014/main" id="{F389AD8C-BAB1-4D87-83F6-7E5C502A5811}"/>
              </a:ext>
            </a:extLst>
          </p:cNvPr>
          <p:cNvSpPr>
            <a:spLocks noGrp="1" noChangeArrowheads="1"/>
          </p:cNvSpPr>
          <p:nvPr>
            <p:ph type="body" idx="1"/>
          </p:nvPr>
        </p:nvSpPr>
        <p:spPr>
          <a:xfrm>
            <a:off x="428625" y="1357313"/>
            <a:ext cx="8229600" cy="1350962"/>
          </a:xfrm>
        </p:spPr>
        <p:txBody>
          <a:bodyPr/>
          <a:lstStyle/>
          <a:p>
            <a:pPr marL="0" indent="0">
              <a:buFont typeface="Wingdings" panose="05000000000000000000" pitchFamily="2" charset="2"/>
              <a:buNone/>
            </a:pPr>
            <a:r>
              <a:rPr lang="cs-CZ" altLang="cs-CZ" sz="2000" b="1"/>
              <a:t>Ljapunovská stabilita</a:t>
            </a:r>
            <a:r>
              <a:rPr lang="cs-CZ" altLang="cs-CZ" sz="2000"/>
              <a:t>: Rovnovážný stav </a:t>
            </a:r>
            <a:r>
              <a:rPr lang="cs-CZ" altLang="cs-CZ" sz="2000" i="1">
                <a:latin typeface="Times New Roman" panose="02020603050405020304" pitchFamily="18" charset="0"/>
              </a:rPr>
              <a:t>x</a:t>
            </a:r>
            <a:r>
              <a:rPr lang="cs-CZ" altLang="cs-CZ" sz="2000" i="1" baseline="-25000">
                <a:latin typeface="Times New Roman" panose="02020603050405020304" pitchFamily="18" charset="0"/>
              </a:rPr>
              <a:t>e</a:t>
            </a:r>
            <a:r>
              <a:rPr lang="cs-CZ" altLang="cs-CZ" sz="2000"/>
              <a:t> je ljapunovsky stabilní právě tehdy, když ke každému </a:t>
            </a:r>
            <a:r>
              <a:rPr lang="cs-CZ" altLang="cs-CZ" sz="2000" i="1">
                <a:latin typeface="Times New Roman" panose="02020603050405020304" pitchFamily="18" charset="0"/>
                <a:sym typeface="Symbol" panose="05050102010706020507" pitchFamily="18" charset="2"/>
              </a:rPr>
              <a:t></a:t>
            </a:r>
            <a:r>
              <a:rPr lang="cs-CZ" altLang="cs-CZ" sz="2000">
                <a:latin typeface="Times New Roman" panose="02020603050405020304" pitchFamily="18" charset="0"/>
                <a:sym typeface="Symbol" panose="05050102010706020507" pitchFamily="18" charset="2"/>
              </a:rPr>
              <a:t> &gt; 0</a:t>
            </a:r>
            <a:r>
              <a:rPr lang="cs-CZ" altLang="cs-CZ" sz="2000">
                <a:sym typeface="Symbol" panose="05050102010706020507" pitchFamily="18" charset="2"/>
              </a:rPr>
              <a:t> existuje </a:t>
            </a:r>
            <a:r>
              <a:rPr lang="cs-CZ" altLang="cs-CZ" sz="2000" i="1">
                <a:latin typeface="Times New Roman" panose="02020603050405020304" pitchFamily="18" charset="0"/>
                <a:sym typeface="Symbol" panose="05050102010706020507" pitchFamily="18" charset="2"/>
              </a:rPr>
              <a:t>δ</a:t>
            </a:r>
            <a:r>
              <a:rPr lang="cs-CZ" altLang="cs-CZ" sz="2000">
                <a:latin typeface="Times New Roman" panose="02020603050405020304" pitchFamily="18" charset="0"/>
                <a:sym typeface="Symbol" panose="05050102010706020507" pitchFamily="18" charset="2"/>
              </a:rPr>
              <a:t> &gt; 0</a:t>
            </a:r>
            <a:r>
              <a:rPr lang="cs-CZ" altLang="cs-CZ" sz="2000">
                <a:sym typeface="Symbol" panose="05050102010706020507" pitchFamily="18" charset="2"/>
              </a:rPr>
              <a:t> takové, že pro libovolný počáteční stav </a:t>
            </a:r>
            <a:r>
              <a:rPr lang="cs-CZ" altLang="cs-CZ" sz="2000" i="1">
                <a:latin typeface="Times New Roman" panose="02020603050405020304" pitchFamily="18" charset="0"/>
                <a:sym typeface="Symbol" panose="05050102010706020507" pitchFamily="18" charset="2"/>
              </a:rPr>
              <a:t>x</a:t>
            </a:r>
            <a:r>
              <a:rPr lang="cs-CZ" altLang="cs-CZ" sz="2000" baseline="-25000">
                <a:latin typeface="Times New Roman" panose="02020603050405020304" pitchFamily="18" charset="0"/>
                <a:sym typeface="Symbol" panose="05050102010706020507" pitchFamily="18" charset="2"/>
              </a:rPr>
              <a:t>0</a:t>
            </a:r>
            <a:r>
              <a:rPr lang="cs-CZ" altLang="cs-CZ" sz="2000">
                <a:sym typeface="Symbol" panose="05050102010706020507" pitchFamily="18" charset="2"/>
              </a:rPr>
              <a:t>, který leží v okolí </a:t>
            </a:r>
            <a:r>
              <a:rPr lang="cs-CZ" altLang="cs-CZ" sz="2000" i="1">
                <a:latin typeface="Times New Roman" panose="02020603050405020304" pitchFamily="18" charset="0"/>
                <a:sym typeface="Symbol" panose="05050102010706020507" pitchFamily="18" charset="2"/>
              </a:rPr>
              <a:t>δ</a:t>
            </a:r>
            <a:r>
              <a:rPr lang="cs-CZ" altLang="cs-CZ" sz="2000">
                <a:sym typeface="Symbol" panose="05050102010706020507" pitchFamily="18" charset="2"/>
              </a:rPr>
              <a:t> rovnovážného stavu, tj. </a:t>
            </a:r>
          </a:p>
        </p:txBody>
      </p:sp>
      <p:sp>
        <p:nvSpPr>
          <p:cNvPr id="11268" name="Rectangle 4">
            <a:extLst>
              <a:ext uri="{FF2B5EF4-FFF2-40B4-BE49-F238E27FC236}">
                <a16:creationId xmlns:a16="http://schemas.microsoft.com/office/drawing/2014/main" id="{734218FD-F105-4306-9F6B-C9D89A4FE107}"/>
              </a:ext>
            </a:extLst>
          </p:cNvPr>
          <p:cNvSpPr>
            <a:spLocks noChangeArrowheads="1"/>
          </p:cNvSpPr>
          <p:nvPr/>
        </p:nvSpPr>
        <p:spPr bwMode="auto">
          <a:xfrm>
            <a:off x="428625" y="3284538"/>
            <a:ext cx="822960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000"/>
              <a:t>platí, že všechny stavy x(t), které jsou řešením systému, leží v blízkosti rovnovážného stavu, tj.</a:t>
            </a:r>
            <a:endParaRPr lang="cs-CZ" altLang="cs-CZ" sz="2000">
              <a:sym typeface="Symbol" panose="05050102010706020507" pitchFamily="18" charset="2"/>
            </a:endParaRPr>
          </a:p>
        </p:txBody>
      </p:sp>
      <mc:AlternateContent xmlns:mc="http://schemas.openxmlformats.org/markup-compatibility/2006">
        <mc:Choice xmlns:a14="http://schemas.microsoft.com/office/drawing/2010/main" Requires="a14">
          <p:sp>
            <p:nvSpPr>
              <p:cNvPr id="11269" name="Object 2">
                <a:extLst>
                  <a:ext uri="{FF2B5EF4-FFF2-40B4-BE49-F238E27FC236}">
                    <a16:creationId xmlns:a16="http://schemas.microsoft.com/office/drawing/2014/main" id="{99756AFC-22E3-4579-B6EC-4A3C305E2B43}"/>
                  </a:ext>
                </a:extLst>
              </p:cNvPr>
              <p:cNvSpPr txBox="1"/>
              <p:nvPr/>
            </p:nvSpPr>
            <p:spPr bwMode="auto">
              <a:xfrm>
                <a:off x="3779838" y="2708275"/>
                <a:ext cx="1624012" cy="50641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0</m:t>
                              </m:r>
                            </m:sub>
                          </m:sSub>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𝑒</m:t>
                              </m:r>
                            </m:sub>
                          </m:sSub>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𝛿</m:t>
                      </m:r>
                    </m:oMath>
                  </m:oMathPara>
                </a14:m>
                <a:endParaRPr lang="cs-CZ"/>
              </a:p>
            </p:txBody>
          </p:sp>
        </mc:Choice>
        <mc:Fallback>
          <p:sp>
            <p:nvSpPr>
              <p:cNvPr id="11269" name="Object 2">
                <a:extLst>
                  <a:ext uri="{FF2B5EF4-FFF2-40B4-BE49-F238E27FC236}">
                    <a16:creationId xmlns:a16="http://schemas.microsoft.com/office/drawing/2014/main" id="{99756AFC-22E3-4579-B6EC-4A3C305E2B43}"/>
                  </a:ext>
                </a:extLst>
              </p:cNvPr>
              <p:cNvSpPr txBox="1">
                <a:spLocks noRot="1" noChangeAspect="1" noMove="1" noResize="1" noEditPoints="1" noAdjustHandles="1" noChangeArrowheads="1" noChangeShapeType="1" noTextEdit="1"/>
              </p:cNvSpPr>
              <p:nvPr/>
            </p:nvSpPr>
            <p:spPr bwMode="auto">
              <a:xfrm>
                <a:off x="3779838" y="2708275"/>
                <a:ext cx="1624012" cy="506413"/>
              </a:xfrm>
              <a:prstGeom prst="rect">
                <a:avLst/>
              </a:prstGeom>
              <a:blipFill>
                <a:blip r:embed="rId2"/>
                <a:stretch>
                  <a:fillRect/>
                </a:stretch>
              </a:blipFill>
              <a:ln>
                <a:noFill/>
              </a:ln>
              <a:effectLst/>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11270" name="Object 3">
                <a:extLst>
                  <a:ext uri="{FF2B5EF4-FFF2-40B4-BE49-F238E27FC236}">
                    <a16:creationId xmlns:a16="http://schemas.microsoft.com/office/drawing/2014/main" id="{760ED304-0874-4093-A1EF-CC09C6A16272}"/>
                  </a:ext>
                </a:extLst>
              </p:cNvPr>
              <p:cNvSpPr txBox="1"/>
              <p:nvPr/>
            </p:nvSpPr>
            <p:spPr bwMode="auto">
              <a:xfrm>
                <a:off x="3779838" y="4086225"/>
                <a:ext cx="1773237" cy="50641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𝑒</m:t>
                              </m:r>
                            </m:sub>
                          </m:sSub>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𝜀</m:t>
                      </m:r>
                    </m:oMath>
                  </m:oMathPara>
                </a14:m>
                <a:endParaRPr lang="cs-CZ"/>
              </a:p>
            </p:txBody>
          </p:sp>
        </mc:Choice>
        <mc:Fallback>
          <p:sp>
            <p:nvSpPr>
              <p:cNvPr id="11270" name="Object 3">
                <a:extLst>
                  <a:ext uri="{FF2B5EF4-FFF2-40B4-BE49-F238E27FC236}">
                    <a16:creationId xmlns:a16="http://schemas.microsoft.com/office/drawing/2014/main" id="{760ED304-0874-4093-A1EF-CC09C6A16272}"/>
                  </a:ext>
                </a:extLst>
              </p:cNvPr>
              <p:cNvSpPr txBox="1">
                <a:spLocks noRot="1" noChangeAspect="1" noMove="1" noResize="1" noEditPoints="1" noAdjustHandles="1" noChangeArrowheads="1" noChangeShapeType="1" noTextEdit="1"/>
              </p:cNvSpPr>
              <p:nvPr/>
            </p:nvSpPr>
            <p:spPr bwMode="auto">
              <a:xfrm>
                <a:off x="3779838" y="4086225"/>
                <a:ext cx="1773237" cy="506413"/>
              </a:xfrm>
              <a:prstGeom prst="rect">
                <a:avLst/>
              </a:prstGeom>
              <a:blipFill>
                <a:blip r:embed="rId3"/>
                <a:stretch>
                  <a:fillRect/>
                </a:stretch>
              </a:blipFill>
              <a:ln>
                <a:noFill/>
              </a:ln>
              <a:effectLst/>
            </p:spPr>
            <p:txBody>
              <a:bodyPr/>
              <a:lstStyle/>
              <a:p>
                <a:r>
                  <a:rPr lang="cs-CZ">
                    <a:noFill/>
                  </a:rPr>
                  <a:t> </a:t>
                </a:r>
              </a:p>
            </p:txBody>
          </p:sp>
        </mc:Fallback>
      </mc:AlternateContent>
      <p:sp>
        <p:nvSpPr>
          <p:cNvPr id="11271" name="Obdélník 1">
            <a:extLst>
              <a:ext uri="{FF2B5EF4-FFF2-40B4-BE49-F238E27FC236}">
                <a16:creationId xmlns:a16="http://schemas.microsoft.com/office/drawing/2014/main" id="{5507C4BC-234E-4770-9D9B-7A6A2E8362D0}"/>
              </a:ext>
            </a:extLst>
          </p:cNvPr>
          <p:cNvSpPr>
            <a:spLocks noChangeArrowheads="1"/>
          </p:cNvSpPr>
          <p:nvPr/>
        </p:nvSpPr>
        <p:spPr bwMode="auto">
          <a:xfrm>
            <a:off x="773113" y="5221288"/>
            <a:ext cx="78311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marL="0" lvl="1" eaLnBrk="1" hangingPunct="1">
              <a:spcBef>
                <a:spcPct val="0"/>
              </a:spcBef>
              <a:buClrTx/>
              <a:buSzTx/>
              <a:buFontTx/>
              <a:buNone/>
            </a:pPr>
            <a:r>
              <a:rPr lang="cs-CZ" altLang="cs-CZ" sz="2000">
                <a:solidFill>
                  <a:srgbClr val="FF0000"/>
                </a:solidFill>
              </a:rPr>
              <a:t>Nevyžadujeme, aby řešení konvergovalo do rovnovážného stavu, ale pouze vyžadujeme, aby se mu příliš nevzdalovalo.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a:extLst>
              <a:ext uri="{FF2B5EF4-FFF2-40B4-BE49-F238E27FC236}">
                <a16:creationId xmlns:a16="http://schemas.microsoft.com/office/drawing/2014/main" id="{4B165109-AE6A-46B2-98DD-0AD227148993}"/>
              </a:ext>
            </a:extLst>
          </p:cNvPr>
          <p:cNvSpPr>
            <a:spLocks noGrp="1" noChangeArrowheads="1"/>
          </p:cNvSpPr>
          <p:nvPr>
            <p:ph type="title"/>
          </p:nvPr>
        </p:nvSpPr>
        <p:spPr/>
        <p:txBody>
          <a:bodyPr/>
          <a:lstStyle/>
          <a:p>
            <a:pPr>
              <a:defRPr/>
            </a:pPr>
            <a:r>
              <a:rPr lang="cs-CZ" sz="3200" dirty="0"/>
              <a:t>Stabilita nelineárních systémů</a:t>
            </a:r>
          </a:p>
        </p:txBody>
      </p:sp>
      <p:sp>
        <p:nvSpPr>
          <p:cNvPr id="12291" name="Rectangle 3">
            <a:extLst>
              <a:ext uri="{FF2B5EF4-FFF2-40B4-BE49-F238E27FC236}">
                <a16:creationId xmlns:a16="http://schemas.microsoft.com/office/drawing/2014/main" id="{8B8B01D9-C151-4B1A-BD6D-CF061FCDFC53}"/>
              </a:ext>
            </a:extLst>
          </p:cNvPr>
          <p:cNvSpPr>
            <a:spLocks noGrp="1" noChangeArrowheads="1"/>
          </p:cNvSpPr>
          <p:nvPr>
            <p:ph type="body" idx="1"/>
          </p:nvPr>
        </p:nvSpPr>
        <p:spPr>
          <a:xfrm>
            <a:off x="428625" y="1428750"/>
            <a:ext cx="8229600" cy="511175"/>
          </a:xfrm>
        </p:spPr>
        <p:txBody>
          <a:bodyPr/>
          <a:lstStyle/>
          <a:p>
            <a:r>
              <a:rPr lang="cs-CZ" altLang="cs-CZ">
                <a:solidFill>
                  <a:srgbClr val="002060"/>
                </a:solidFill>
              </a:rPr>
              <a:t>Ljapunovská stabilita</a:t>
            </a:r>
          </a:p>
        </p:txBody>
      </p:sp>
      <p:pic>
        <p:nvPicPr>
          <p:cNvPr id="12292" name="Picture 5" descr="obr12_2">
            <a:extLst>
              <a:ext uri="{FF2B5EF4-FFF2-40B4-BE49-F238E27FC236}">
                <a16:creationId xmlns:a16="http://schemas.microsoft.com/office/drawing/2014/main" id="{B4C8C426-E994-4CBB-B383-F352FF2357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2357438"/>
            <a:ext cx="3529013" cy="340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ljapunov_stabil">
            <a:extLst>
              <a:ext uri="{FF2B5EF4-FFF2-40B4-BE49-F238E27FC236}">
                <a16:creationId xmlns:a16="http://schemas.microsoft.com/office/drawing/2014/main" id="{62B7AE73-63E8-4569-BC95-97DC025053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2063" y="2428875"/>
            <a:ext cx="32385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3605C2A9-1D00-4F71-AD0E-8D1529A4CA1F}"/>
              </a:ext>
            </a:extLst>
          </p:cNvPr>
          <p:cNvSpPr>
            <a:spLocks noGrp="1" noChangeArrowheads="1"/>
          </p:cNvSpPr>
          <p:nvPr>
            <p:ph type="body" idx="1"/>
          </p:nvPr>
        </p:nvSpPr>
        <p:spPr>
          <a:xfrm>
            <a:off x="500063" y="1484313"/>
            <a:ext cx="8535987" cy="4897437"/>
          </a:xfrm>
        </p:spPr>
        <p:txBody>
          <a:bodyPr/>
          <a:lstStyle/>
          <a:p>
            <a:pPr marL="0" indent="0">
              <a:buFont typeface="Wingdings" panose="05000000000000000000" pitchFamily="2" charset="2"/>
              <a:buNone/>
              <a:defRPr/>
            </a:pPr>
            <a:r>
              <a:rPr lang="cs-CZ" altLang="cs-CZ" dirty="0">
                <a:solidFill>
                  <a:srgbClr val="002060"/>
                </a:solidFill>
                <a:cs typeface="Arial" charset="0"/>
              </a:rPr>
              <a:t>asymptotická stabilita</a:t>
            </a:r>
            <a:r>
              <a:rPr lang="cs-CZ" altLang="cs-CZ" dirty="0">
                <a:cs typeface="Arial" charset="0"/>
              </a:rPr>
              <a:t>: </a:t>
            </a:r>
          </a:p>
          <a:p>
            <a:pPr marL="0" indent="0">
              <a:buFont typeface="Wingdings" panose="05000000000000000000" pitchFamily="2" charset="2"/>
              <a:buNone/>
              <a:defRPr/>
            </a:pPr>
            <a:r>
              <a:rPr lang="cs-CZ" altLang="cs-CZ" dirty="0">
                <a:cs typeface="Arial" charset="0"/>
              </a:rPr>
              <a:t>asymptoticky stabilní systém je systém, jehož přirozená odezva časem zaniká</a:t>
            </a:r>
          </a:p>
          <a:p>
            <a:pPr marL="0" indent="0">
              <a:buFont typeface="Wingdings" panose="05000000000000000000" pitchFamily="2" charset="2"/>
              <a:buNone/>
              <a:defRPr/>
            </a:pPr>
            <a:endParaRPr lang="cs-CZ" altLang="cs-CZ" dirty="0">
              <a:cs typeface="Arial" charset="0"/>
            </a:endParaRPr>
          </a:p>
          <a:p>
            <a:pPr>
              <a:buFont typeface="Wingdings" panose="05000000000000000000" pitchFamily="2" charset="2"/>
              <a:buNone/>
              <a:defRPr/>
            </a:pPr>
            <a:r>
              <a:rPr lang="cs-CZ" altLang="cs-CZ" dirty="0">
                <a:cs typeface="Arial" charset="0"/>
              </a:rPr>
              <a:t>	</a:t>
            </a:r>
          </a:p>
        </p:txBody>
      </p:sp>
      <p:pic>
        <p:nvPicPr>
          <p:cNvPr id="2" name="Picture 4" descr="asymptotic_stabil">
            <a:extLst>
              <a:ext uri="{FF2B5EF4-FFF2-40B4-BE49-F238E27FC236}">
                <a16:creationId xmlns:a16="http://schemas.microsoft.com/office/drawing/2014/main" id="{62FF2401-D775-45F7-9E56-CDB9150099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090863"/>
            <a:ext cx="31845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7DA46BE1-6474-4EEC-B033-191171474CBF}"/>
              </a:ext>
            </a:extLst>
          </p:cNvPr>
          <p:cNvSpPr>
            <a:spLocks noGrp="1" noChangeArrowheads="1"/>
          </p:cNvSpPr>
          <p:nvPr>
            <p:ph type="title"/>
          </p:nvPr>
        </p:nvSpPr>
        <p:spPr/>
        <p:txBody>
          <a:bodyPr/>
          <a:lstStyle/>
          <a:p>
            <a:pPr>
              <a:defRPr/>
            </a:pPr>
            <a:r>
              <a:rPr lang="cs-CZ" sz="3200" dirty="0"/>
              <a:t>Stabilita lineárních systémů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F8F8D492-D3C7-415E-B28B-F7E25CCF90DF}"/>
              </a:ext>
            </a:extLst>
          </p:cNvPr>
          <p:cNvSpPr>
            <a:spLocks noGrp="1" noChangeArrowheads="1"/>
          </p:cNvSpPr>
          <p:nvPr>
            <p:ph type="body" idx="1"/>
          </p:nvPr>
        </p:nvSpPr>
        <p:spPr>
          <a:xfrm>
            <a:off x="500063" y="1214438"/>
            <a:ext cx="8535987" cy="5167312"/>
          </a:xfrm>
        </p:spPr>
        <p:txBody>
          <a:bodyPr/>
          <a:lstStyle/>
          <a:p>
            <a:pPr>
              <a:buFontTx/>
              <a:buNone/>
            </a:pPr>
            <a:r>
              <a:rPr lang="cs-CZ" altLang="cs-CZ"/>
              <a:t>dva základní přístupy k určení stability:</a:t>
            </a:r>
          </a:p>
          <a:p>
            <a:r>
              <a:rPr lang="cs-CZ" altLang="cs-CZ"/>
              <a:t>stabilita </a:t>
            </a:r>
            <a:r>
              <a:rPr lang="cs-CZ" altLang="cs-CZ">
                <a:solidFill>
                  <a:srgbClr val="002060"/>
                </a:solidFill>
              </a:rPr>
              <a:t>vynuceného pohybu/externí stabilita</a:t>
            </a:r>
            <a:r>
              <a:rPr lang="cs-CZ" altLang="cs-CZ"/>
              <a:t>;</a:t>
            </a:r>
          </a:p>
          <a:p>
            <a:r>
              <a:rPr lang="cs-CZ" altLang="cs-CZ"/>
              <a:t>stabilita </a:t>
            </a:r>
            <a:r>
              <a:rPr lang="cs-CZ" altLang="cs-CZ">
                <a:solidFill>
                  <a:srgbClr val="002060"/>
                </a:solidFill>
              </a:rPr>
              <a:t>vůči počátečnímu stavu/interní </a:t>
            </a:r>
            <a:r>
              <a:rPr lang="cs-CZ" altLang="cs-CZ"/>
              <a:t>(daná konvergencí přirozené odezvy);</a:t>
            </a:r>
          </a:p>
          <a:p>
            <a:pPr>
              <a:buFontTx/>
              <a:buNone/>
            </a:pPr>
            <a:endParaRPr lang="cs-CZ" altLang="cs-CZ">
              <a:solidFill>
                <a:schemeClr val="accent2"/>
              </a:solidFill>
            </a:endParaRPr>
          </a:p>
        </p:txBody>
      </p:sp>
      <p:sp>
        <p:nvSpPr>
          <p:cNvPr id="5" name="Rectangle 2">
            <a:extLst>
              <a:ext uri="{FF2B5EF4-FFF2-40B4-BE49-F238E27FC236}">
                <a16:creationId xmlns:a16="http://schemas.microsoft.com/office/drawing/2014/main" id="{4E850628-EAB2-45F2-8268-7A8B3C5161A1}"/>
              </a:ext>
            </a:extLst>
          </p:cNvPr>
          <p:cNvSpPr>
            <a:spLocks noGrp="1" noChangeArrowheads="1"/>
          </p:cNvSpPr>
          <p:nvPr>
            <p:ph type="title"/>
          </p:nvPr>
        </p:nvSpPr>
        <p:spPr/>
        <p:txBody>
          <a:bodyPr/>
          <a:lstStyle/>
          <a:p>
            <a:pPr>
              <a:defRPr/>
            </a:pPr>
            <a:r>
              <a:rPr lang="cs-CZ" sz="3200" dirty="0"/>
              <a:t>Stabilita lineárních systémů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31BA033-5A47-445B-8C51-5360651F4BDE}"/>
              </a:ext>
            </a:extLst>
          </p:cNvPr>
          <p:cNvSpPr>
            <a:spLocks noGrp="1" noChangeArrowheads="1"/>
          </p:cNvSpPr>
          <p:nvPr>
            <p:ph type="title"/>
          </p:nvPr>
        </p:nvSpPr>
        <p:spPr/>
        <p:txBody>
          <a:bodyPr/>
          <a:lstStyle/>
          <a:p>
            <a:pPr>
              <a:defRPr/>
            </a:pPr>
            <a:r>
              <a:rPr lang="cs-CZ" sz="2800" dirty="0"/>
              <a:t>STABILITA VYNUCENÉHO POHYBU</a:t>
            </a:r>
          </a:p>
        </p:txBody>
      </p:sp>
      <p:sp>
        <p:nvSpPr>
          <p:cNvPr id="15363" name="Rectangle 3">
            <a:extLst>
              <a:ext uri="{FF2B5EF4-FFF2-40B4-BE49-F238E27FC236}">
                <a16:creationId xmlns:a16="http://schemas.microsoft.com/office/drawing/2014/main" id="{DE27BA15-CC45-4041-AAE9-317A9CEAEFBA}"/>
              </a:ext>
            </a:extLst>
          </p:cNvPr>
          <p:cNvSpPr>
            <a:spLocks noGrp="1" noChangeArrowheads="1"/>
          </p:cNvSpPr>
          <p:nvPr>
            <p:ph type="body" idx="1"/>
          </p:nvPr>
        </p:nvSpPr>
        <p:spPr>
          <a:xfrm>
            <a:off x="500063" y="1214438"/>
            <a:ext cx="8535987" cy="5167312"/>
          </a:xfrm>
        </p:spPr>
        <p:txBody>
          <a:bodyPr/>
          <a:lstStyle/>
          <a:p>
            <a:pPr>
              <a:lnSpc>
                <a:spcPct val="80000"/>
              </a:lnSpc>
            </a:pPr>
            <a:r>
              <a:rPr lang="cs-CZ" altLang="cs-CZ" sz="2400"/>
              <a:t>tendence systému reagovat přiměřeně na konečný podnět (co do hodnot i trvání) a po jeho zániku se vrátit do výchozího stavu (není nezbytnou podmínkou);</a:t>
            </a:r>
          </a:p>
          <a:p>
            <a:pPr>
              <a:lnSpc>
                <a:spcPct val="80000"/>
              </a:lnSpc>
              <a:buFont typeface="Wingdings" panose="05000000000000000000" pitchFamily="2" charset="2"/>
              <a:buNone/>
            </a:pPr>
            <a:r>
              <a:rPr lang="cs-CZ" altLang="cs-CZ" sz="2400"/>
              <a:t>stabilita BIBO (Bounded Input Bouded Output)</a:t>
            </a:r>
          </a:p>
          <a:p>
            <a:pPr>
              <a:lnSpc>
                <a:spcPct val="80000"/>
              </a:lnSpc>
              <a:spcBef>
                <a:spcPct val="50000"/>
              </a:spcBef>
              <a:buFontTx/>
              <a:buNone/>
            </a:pPr>
            <a:r>
              <a:rPr lang="cs-CZ" altLang="cs-CZ" sz="2400" b="1">
                <a:solidFill>
                  <a:srgbClr val="002060"/>
                </a:solidFill>
              </a:rPr>
              <a:t>DEFINICE</a:t>
            </a:r>
            <a:r>
              <a:rPr lang="cs-CZ" altLang="cs-CZ" sz="2400"/>
              <a:t>:</a:t>
            </a:r>
          </a:p>
          <a:p>
            <a:pPr>
              <a:lnSpc>
                <a:spcPct val="80000"/>
              </a:lnSpc>
              <a:buFontTx/>
              <a:buNone/>
            </a:pPr>
            <a:r>
              <a:rPr lang="cs-CZ" altLang="cs-CZ" sz="2400"/>
              <a:t>Systém je stabilní, pokud na každý ohraničený vstup x(t) </a:t>
            </a:r>
            <a:r>
              <a:rPr lang="en-US" altLang="cs-CZ" sz="2400"/>
              <a:t>[x(nT</a:t>
            </a:r>
            <a:r>
              <a:rPr lang="cs-CZ" altLang="cs-CZ" sz="2400" baseline="-25000"/>
              <a:t>vz</a:t>
            </a:r>
            <a:r>
              <a:rPr lang="en-US" altLang="cs-CZ" sz="2400"/>
              <a:t>)]</a:t>
            </a:r>
            <a:r>
              <a:rPr lang="cs-CZ" altLang="cs-CZ" sz="2400"/>
              <a:t> reaguje rovněž ohraničeným výstupem y(t) </a:t>
            </a:r>
            <a:r>
              <a:rPr lang="en-US" altLang="cs-CZ" sz="2400"/>
              <a:t>[</a:t>
            </a:r>
            <a:r>
              <a:rPr lang="cs-CZ" altLang="cs-CZ" sz="2400"/>
              <a:t>y</a:t>
            </a:r>
            <a:r>
              <a:rPr lang="en-US" altLang="cs-CZ" sz="2400"/>
              <a:t>(nT</a:t>
            </a:r>
            <a:r>
              <a:rPr lang="cs-CZ" altLang="cs-CZ" sz="2400" baseline="-25000"/>
              <a:t>vz</a:t>
            </a:r>
            <a:r>
              <a:rPr lang="en-US" altLang="cs-CZ" sz="2400"/>
              <a:t>)]</a:t>
            </a:r>
            <a:r>
              <a:rPr lang="cs-CZ" altLang="cs-CZ" sz="2400"/>
              <a:t>.</a:t>
            </a:r>
          </a:p>
          <a:p>
            <a:pPr>
              <a:lnSpc>
                <a:spcPct val="80000"/>
              </a:lnSpc>
              <a:buFontTx/>
              <a:buNone/>
            </a:pPr>
            <a:endParaRPr lang="cs-CZ" altLang="cs-CZ" sz="2400"/>
          </a:p>
          <a:p>
            <a:pPr>
              <a:lnSpc>
                <a:spcPct val="80000"/>
              </a:lnSpc>
              <a:buFontTx/>
              <a:buNone/>
            </a:pPr>
            <a:r>
              <a:rPr lang="cs-CZ" altLang="cs-CZ" sz="2000"/>
              <a:t>Dle této definice lze ověřit pouze nestabilitu – jakmile je nalezen </a:t>
            </a:r>
            <a:r>
              <a:rPr lang="cs-CZ" altLang="en-US" sz="2000"/>
              <a:t>takový vstup, pro který se systém chová nestabilně, je systém nestabilní. Pokud na všechny vyzkoušené ohraničené vstupní posloupnosti reaguje systém stabilně, neznamená to ještě, že neexistuje žádný vstup, na který by reagoval nestabilně.</a:t>
            </a:r>
            <a:endParaRPr lang="cs-CZ" altLang="cs-CZ"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a:extLst>
              <a:ext uri="{FF2B5EF4-FFF2-40B4-BE49-F238E27FC236}">
                <a16:creationId xmlns:a16="http://schemas.microsoft.com/office/drawing/2014/main" id="{CB3E4852-7B6C-4A6C-8144-88D1CB4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250" y="1250950"/>
            <a:ext cx="4765675" cy="533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a:extLst>
              <a:ext uri="{FF2B5EF4-FFF2-40B4-BE49-F238E27FC236}">
                <a16:creationId xmlns:a16="http://schemas.microsoft.com/office/drawing/2014/main" id="{86C21B01-7989-4D7C-92F0-26328A349B2A}"/>
              </a:ext>
            </a:extLst>
          </p:cNvPr>
          <p:cNvSpPr>
            <a:spLocks noGrp="1" noChangeArrowheads="1"/>
          </p:cNvSpPr>
          <p:nvPr>
            <p:ph type="title"/>
          </p:nvPr>
        </p:nvSpPr>
        <p:spPr/>
        <p:txBody>
          <a:bodyPr/>
          <a:lstStyle/>
          <a:p>
            <a:pPr>
              <a:defRPr/>
            </a:pPr>
            <a:r>
              <a:rPr lang="cs-CZ" sz="2800" dirty="0"/>
              <a:t>VNĚJŠÍ POPIS LINEÁRNÍCH SYSTÉMŮ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7F35C0D7-4210-4058-B059-FF74CF503565}"/>
              </a:ext>
            </a:extLst>
          </p:cNvPr>
          <p:cNvSpPr>
            <a:spLocks noGrp="1" noChangeArrowheads="1"/>
          </p:cNvSpPr>
          <p:nvPr>
            <p:ph type="title"/>
          </p:nvPr>
        </p:nvSpPr>
        <p:spPr/>
        <p:txBody>
          <a:bodyPr/>
          <a:lstStyle/>
          <a:p>
            <a:pPr>
              <a:defRPr/>
            </a:pPr>
            <a:r>
              <a:rPr lang="cs-CZ" sz="2800" dirty="0"/>
              <a:t>STABILITA VYNUCENÉHO POHYBU</a:t>
            </a:r>
          </a:p>
        </p:txBody>
      </p:sp>
      <p:sp>
        <p:nvSpPr>
          <p:cNvPr id="16387" name="Zástupný symbol pro obsah 3">
            <a:extLst>
              <a:ext uri="{FF2B5EF4-FFF2-40B4-BE49-F238E27FC236}">
                <a16:creationId xmlns:a16="http://schemas.microsoft.com/office/drawing/2014/main" id="{1EAFDA0A-40E7-4C63-A4EC-23A690C2C8D7}"/>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Nutnou a postačující podmínkou pro tuto formu stability je tzv. </a:t>
            </a:r>
            <a:r>
              <a:rPr lang="cs-CZ" altLang="cs-CZ" sz="2400" i="1"/>
              <a:t>Hurwitzovo kritérium</a:t>
            </a:r>
            <a:r>
              <a:rPr lang="cs-CZ" altLang="cs-CZ" sz="2400"/>
              <a:t>, které je v diskrétním tvaru</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kde h(k) je impulzní charakteristika systému. </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a:p>
        </p:txBody>
      </p:sp>
      <p:sp>
        <p:nvSpPr>
          <p:cNvPr id="16388" name="Rectangle 8">
            <a:extLst>
              <a:ext uri="{FF2B5EF4-FFF2-40B4-BE49-F238E27FC236}">
                <a16:creationId xmlns:a16="http://schemas.microsoft.com/office/drawing/2014/main" id="{509453FE-FF56-437E-A835-109B013C2F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16389" name="Objekt 5">
                <a:extLst>
                  <a:ext uri="{FF2B5EF4-FFF2-40B4-BE49-F238E27FC236}">
                    <a16:creationId xmlns:a16="http://schemas.microsoft.com/office/drawing/2014/main" id="{965BE426-59CF-43A4-A7FD-93781CC556C1}"/>
                  </a:ext>
                </a:extLst>
              </p:cNvPr>
              <p:cNvSpPr txBox="1"/>
              <p:nvPr/>
            </p:nvSpPr>
            <p:spPr bwMode="auto">
              <a:xfrm>
                <a:off x="3851275" y="2133600"/>
                <a:ext cx="2522538" cy="12477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&lt;∞</m:t>
                      </m:r>
                    </m:oMath>
                  </m:oMathPara>
                </a14:m>
                <a:endParaRPr lang="cs-CZ"/>
              </a:p>
            </p:txBody>
          </p:sp>
        </mc:Choice>
        <mc:Fallback>
          <p:sp>
            <p:nvSpPr>
              <p:cNvPr id="16389" name="Objekt 5">
                <a:extLst>
                  <a:ext uri="{FF2B5EF4-FFF2-40B4-BE49-F238E27FC236}">
                    <a16:creationId xmlns:a16="http://schemas.microsoft.com/office/drawing/2014/main" id="{965BE426-59CF-43A4-A7FD-93781CC556C1}"/>
                  </a:ext>
                </a:extLst>
              </p:cNvPr>
              <p:cNvSpPr txBox="1">
                <a:spLocks noRot="1" noChangeAspect="1" noMove="1" noResize="1" noEditPoints="1" noAdjustHandles="1" noChangeArrowheads="1" noChangeShapeType="1" noTextEdit="1"/>
              </p:cNvSpPr>
              <p:nvPr/>
            </p:nvSpPr>
            <p:spPr bwMode="auto">
              <a:xfrm>
                <a:off x="3851275" y="2133600"/>
                <a:ext cx="2522538" cy="124777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85602859-8937-4791-B4B6-D0EA2B491EBF}"/>
              </a:ext>
            </a:extLst>
          </p:cNvPr>
          <p:cNvSpPr>
            <a:spLocks noGrp="1" noChangeArrowheads="1"/>
          </p:cNvSpPr>
          <p:nvPr>
            <p:ph type="title"/>
          </p:nvPr>
        </p:nvSpPr>
        <p:spPr/>
        <p:txBody>
          <a:bodyPr/>
          <a:lstStyle/>
          <a:p>
            <a:pPr>
              <a:defRPr/>
            </a:pPr>
            <a:r>
              <a:rPr lang="cs-CZ" sz="2800" dirty="0"/>
              <a:t>STABILITA VYNUCENÉHO POHYBU</a:t>
            </a:r>
          </a:p>
        </p:txBody>
      </p:sp>
      <p:sp>
        <p:nvSpPr>
          <p:cNvPr id="17411" name="Zástupný symbol pro obsah 3">
            <a:extLst>
              <a:ext uri="{FF2B5EF4-FFF2-40B4-BE49-F238E27FC236}">
                <a16:creationId xmlns:a16="http://schemas.microsoft.com/office/drawing/2014/main" id="{B3248092-BF79-43A9-A5B2-E519A70A72D2}"/>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Pokud platí výše uvedená podmínka a současně je vstupní posloupnost ohraničená, tj.</a:t>
            </a:r>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pak z konvoluční sumy</a:t>
            </a:r>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je</a:t>
            </a:r>
          </a:p>
          <a:p>
            <a:pPr marL="0" indent="0">
              <a:buFont typeface="Wingdings" panose="05000000000000000000" pitchFamily="2" charset="2"/>
              <a:buNone/>
            </a:pPr>
            <a:endParaRPr lang="cs-CZ" altLang="cs-CZ" sz="600"/>
          </a:p>
          <a:p>
            <a:pPr marL="0" indent="0">
              <a:buFont typeface="Wingdings" panose="05000000000000000000" pitchFamily="2" charset="2"/>
              <a:buNone/>
            </a:pPr>
            <a:r>
              <a:rPr lang="cs-CZ" altLang="cs-CZ" sz="2400"/>
              <a:t>                                                                 </a:t>
            </a:r>
            <a:r>
              <a:rPr lang="cs-CZ" altLang="cs-CZ" sz="2000"/>
              <a:t>W,V </a:t>
            </a:r>
            <a:r>
              <a:rPr lang="en-US" altLang="cs-CZ" sz="2000"/>
              <a:t>&lt; </a:t>
            </a:r>
            <a:r>
              <a:rPr lang="en-US" altLang="cs-CZ" sz="2000">
                <a:sym typeface="Symbol" panose="05050102010706020507" pitchFamily="18" charset="2"/>
              </a:rPr>
              <a:t></a:t>
            </a:r>
            <a:endParaRPr lang="cs-CZ" altLang="cs-CZ" sz="20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výstupní posloupnost je ohraničená a Hurwitzova podmínka je postačující. Že je to i podmínka nutná, dokažme sporem.</a:t>
            </a:r>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 </a:t>
            </a:r>
          </a:p>
          <a:p>
            <a:pPr marL="0" indent="0">
              <a:buFont typeface="Wingdings" panose="05000000000000000000" pitchFamily="2" charset="2"/>
              <a:buNone/>
            </a:pPr>
            <a:endParaRPr lang="cs-CZ" altLang="cs-CZ"/>
          </a:p>
        </p:txBody>
      </p:sp>
      <p:sp>
        <p:nvSpPr>
          <p:cNvPr id="17412" name="Rectangle 8">
            <a:extLst>
              <a:ext uri="{FF2B5EF4-FFF2-40B4-BE49-F238E27FC236}">
                <a16:creationId xmlns:a16="http://schemas.microsoft.com/office/drawing/2014/main" id="{39210CAB-5286-4BA7-95C2-C61C5BFA6F4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7413" name="Rectangle 2">
            <a:extLst>
              <a:ext uri="{FF2B5EF4-FFF2-40B4-BE49-F238E27FC236}">
                <a16:creationId xmlns:a16="http://schemas.microsoft.com/office/drawing/2014/main" id="{6B4D7E3D-97C9-4D0D-B3DB-6B0EAD28806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17414" name="Objekt 2">
                <a:extLst>
                  <a:ext uri="{FF2B5EF4-FFF2-40B4-BE49-F238E27FC236}">
                    <a16:creationId xmlns:a16="http://schemas.microsoft.com/office/drawing/2014/main" id="{A434255B-CD2C-411C-BD51-7F2FBC42E8A2}"/>
                  </a:ext>
                </a:extLst>
              </p:cNvPr>
              <p:cNvSpPr txBox="1"/>
              <p:nvPr/>
            </p:nvSpPr>
            <p:spPr bwMode="auto">
              <a:xfrm>
                <a:off x="3492500" y="2016125"/>
                <a:ext cx="2016125" cy="5873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𝑊</m:t>
                      </m:r>
                      <m:r>
                        <a:rPr lang="cs-CZ" i="1">
                          <a:solidFill>
                            <a:srgbClr val="000000"/>
                          </a:solidFill>
                          <a:latin typeface="Cambria Math" panose="02040503050406030204" pitchFamily="18" charset="0"/>
                        </a:rPr>
                        <m:t>&lt;∞</m:t>
                      </m:r>
                    </m:oMath>
                  </m:oMathPara>
                </a14:m>
                <a:endParaRPr lang="cs-CZ"/>
              </a:p>
            </p:txBody>
          </p:sp>
        </mc:Choice>
        <mc:Fallback>
          <p:sp>
            <p:nvSpPr>
              <p:cNvPr id="17414" name="Objekt 2">
                <a:extLst>
                  <a:ext uri="{FF2B5EF4-FFF2-40B4-BE49-F238E27FC236}">
                    <a16:creationId xmlns:a16="http://schemas.microsoft.com/office/drawing/2014/main" id="{A434255B-CD2C-411C-BD51-7F2FBC42E8A2}"/>
                  </a:ext>
                </a:extLst>
              </p:cNvPr>
              <p:cNvSpPr txBox="1">
                <a:spLocks noRot="1" noChangeAspect="1" noMove="1" noResize="1" noEditPoints="1" noAdjustHandles="1" noChangeArrowheads="1" noChangeShapeType="1" noTextEdit="1"/>
              </p:cNvSpPr>
              <p:nvPr/>
            </p:nvSpPr>
            <p:spPr bwMode="auto">
              <a:xfrm>
                <a:off x="3492500" y="2016125"/>
                <a:ext cx="2016125" cy="587375"/>
              </a:xfrm>
              <a:prstGeom prst="rect">
                <a:avLst/>
              </a:prstGeom>
              <a:blipFill>
                <a:blip r:embed="rId2"/>
                <a:stretch>
                  <a:fillRect/>
                </a:stretch>
              </a:blipFill>
              <a:ln>
                <a:noFill/>
              </a:ln>
            </p:spPr>
            <p:txBody>
              <a:bodyPr/>
              <a:lstStyle/>
              <a:p>
                <a:r>
                  <a:rPr lang="cs-CZ">
                    <a:noFill/>
                  </a:rPr>
                  <a:t> </a:t>
                </a:r>
              </a:p>
            </p:txBody>
          </p:sp>
        </mc:Fallback>
      </mc:AlternateContent>
      <p:sp>
        <p:nvSpPr>
          <p:cNvPr id="17415" name="Rectangle 5">
            <a:extLst>
              <a:ext uri="{FF2B5EF4-FFF2-40B4-BE49-F238E27FC236}">
                <a16:creationId xmlns:a16="http://schemas.microsoft.com/office/drawing/2014/main" id="{E52E521A-C66E-4780-9D59-6F5AC0B8B8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17416" name="Objekt 8">
                <a:extLst>
                  <a:ext uri="{FF2B5EF4-FFF2-40B4-BE49-F238E27FC236}">
                    <a16:creationId xmlns:a16="http://schemas.microsoft.com/office/drawing/2014/main" id="{68D3C6CE-7661-4A58-94B3-1BDA75DE72DA}"/>
                  </a:ext>
                </a:extLst>
              </p:cNvPr>
              <p:cNvSpPr txBox="1"/>
              <p:nvPr/>
            </p:nvSpPr>
            <p:spPr bwMode="auto">
              <a:xfrm>
                <a:off x="3276600" y="2708275"/>
                <a:ext cx="2757488" cy="1081088"/>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nary>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oMath>
                  </m:oMathPara>
                </a14:m>
                <a:endParaRPr lang="cs-CZ"/>
              </a:p>
            </p:txBody>
          </p:sp>
        </mc:Choice>
        <mc:Fallback>
          <p:sp>
            <p:nvSpPr>
              <p:cNvPr id="17416" name="Objekt 8">
                <a:extLst>
                  <a:ext uri="{FF2B5EF4-FFF2-40B4-BE49-F238E27FC236}">
                    <a16:creationId xmlns:a16="http://schemas.microsoft.com/office/drawing/2014/main" id="{68D3C6CE-7661-4A58-94B3-1BDA75DE72DA}"/>
                  </a:ext>
                </a:extLst>
              </p:cNvPr>
              <p:cNvSpPr txBox="1">
                <a:spLocks noRot="1" noChangeAspect="1" noMove="1" noResize="1" noEditPoints="1" noAdjustHandles="1" noChangeArrowheads="1" noChangeShapeType="1" noTextEdit="1"/>
              </p:cNvSpPr>
              <p:nvPr/>
            </p:nvSpPr>
            <p:spPr bwMode="auto">
              <a:xfrm>
                <a:off x="3276600" y="2708275"/>
                <a:ext cx="2757488" cy="1081088"/>
              </a:xfrm>
              <a:prstGeom prst="rect">
                <a:avLst/>
              </a:prstGeom>
              <a:blipFill>
                <a:blip r:embed="rId3"/>
                <a:stretch>
                  <a:fillRect/>
                </a:stretch>
              </a:blipFill>
              <a:ln>
                <a:noFill/>
              </a:ln>
            </p:spPr>
            <p:txBody>
              <a:bodyPr/>
              <a:lstStyle/>
              <a:p>
                <a:r>
                  <a:rPr lang="cs-CZ">
                    <a:noFill/>
                  </a:rPr>
                  <a:t> </a:t>
                </a:r>
              </a:p>
            </p:txBody>
          </p:sp>
        </mc:Fallback>
      </mc:AlternateContent>
      <p:sp>
        <p:nvSpPr>
          <p:cNvPr id="17417" name="Rectangle 7">
            <a:extLst>
              <a:ext uri="{FF2B5EF4-FFF2-40B4-BE49-F238E27FC236}">
                <a16:creationId xmlns:a16="http://schemas.microsoft.com/office/drawing/2014/main" id="{F07A90AB-A20D-47DA-8D0A-B2B2489DF86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17418" name="Objekt 10">
                <a:extLst>
                  <a:ext uri="{FF2B5EF4-FFF2-40B4-BE49-F238E27FC236}">
                    <a16:creationId xmlns:a16="http://schemas.microsoft.com/office/drawing/2014/main" id="{4ED9A6AD-79AE-4703-AF81-3A38B22C65A0}"/>
                  </a:ext>
                </a:extLst>
              </p:cNvPr>
              <p:cNvSpPr txBox="1"/>
              <p:nvPr/>
            </p:nvSpPr>
            <p:spPr bwMode="auto">
              <a:xfrm>
                <a:off x="2001838" y="3833813"/>
                <a:ext cx="5378450" cy="1008062"/>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𝑊</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𝑊</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e>
                      </m:nary>
                      <m:r>
                        <a:rPr lang="cs-CZ" i="1">
                          <a:solidFill>
                            <a:srgbClr val="000000"/>
                          </a:solidFill>
                          <a:latin typeface="Cambria Math" panose="02040503050406030204" pitchFamily="18" charset="0"/>
                        </a:rPr>
                        <m:t>;</m:t>
                      </m:r>
                    </m:oMath>
                  </m:oMathPara>
                </a14:m>
                <a:endParaRPr lang="cs-CZ"/>
              </a:p>
            </p:txBody>
          </p:sp>
        </mc:Choice>
        <mc:Fallback>
          <p:sp>
            <p:nvSpPr>
              <p:cNvPr id="17418" name="Objekt 10">
                <a:extLst>
                  <a:ext uri="{FF2B5EF4-FFF2-40B4-BE49-F238E27FC236}">
                    <a16:creationId xmlns:a16="http://schemas.microsoft.com/office/drawing/2014/main" id="{4ED9A6AD-79AE-4703-AF81-3A38B22C65A0}"/>
                  </a:ext>
                </a:extLst>
              </p:cNvPr>
              <p:cNvSpPr txBox="1">
                <a:spLocks noRot="1" noChangeAspect="1" noMove="1" noResize="1" noEditPoints="1" noAdjustHandles="1" noChangeArrowheads="1" noChangeShapeType="1" noTextEdit="1"/>
              </p:cNvSpPr>
              <p:nvPr/>
            </p:nvSpPr>
            <p:spPr bwMode="auto">
              <a:xfrm>
                <a:off x="2001838" y="3833813"/>
                <a:ext cx="5378450" cy="1008062"/>
              </a:xfrm>
              <a:prstGeom prst="rect">
                <a:avLst/>
              </a:prstGeom>
              <a:blipFill>
                <a:blip r:embed="rId4"/>
                <a:stretch>
                  <a:fillRect/>
                </a:stretch>
              </a:blipFill>
              <a:ln>
                <a:noFill/>
              </a:ln>
            </p:spPr>
            <p:txBody>
              <a:bodyPr/>
              <a:lstStyle/>
              <a:p>
                <a:r>
                  <a:rPr lang="cs-CZ">
                    <a:noFill/>
                  </a:rPr>
                  <a:t> </a:t>
                </a:r>
              </a:p>
            </p:txBody>
          </p:sp>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sah 2">
            <a:extLst>
              <a:ext uri="{FF2B5EF4-FFF2-40B4-BE49-F238E27FC236}">
                <a16:creationId xmlns:a16="http://schemas.microsoft.com/office/drawing/2014/main" id="{E74A4F8B-D222-40A0-B5B6-8F04CE382E52}"/>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Předpokládejme, že Hurwitzova podmínka neplatí, tj.</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a přesto je systém stabilní. Pokusme se nyní najít takovou posloupnost, která by nesplňovala základní, výše uvedenou podmínku BIBO stability, tj. že by na ohraničený vstup systém reagoval neomezeným výstupem.</a:t>
            </a:r>
          </a:p>
          <a:p>
            <a:pPr marL="0" indent="0">
              <a:buFont typeface="Wingdings" panose="05000000000000000000" pitchFamily="2" charset="2"/>
              <a:buNone/>
            </a:pPr>
            <a:r>
              <a:rPr lang="cs-CZ" altLang="cs-CZ" sz="2400"/>
              <a:t>Pro vstupní posloupnost použijme</a:t>
            </a:r>
          </a:p>
          <a:p>
            <a:pPr marL="0" indent="0" algn="ctr">
              <a:buFont typeface="Wingdings" panose="05000000000000000000" pitchFamily="2" charset="2"/>
              <a:buNone/>
            </a:pPr>
            <a:r>
              <a:rPr lang="cs-CZ" altLang="cs-CZ" sz="2400"/>
              <a:t>x(i) = sign</a:t>
            </a:r>
            <a:r>
              <a:rPr lang="en-US" altLang="cs-CZ" sz="2400"/>
              <a:t>[h</a:t>
            </a:r>
            <a:r>
              <a:rPr lang="cs-CZ" altLang="cs-CZ" sz="2400"/>
              <a:t>(k-i)</a:t>
            </a:r>
            <a:r>
              <a:rPr lang="en-US" altLang="cs-CZ" sz="2400"/>
              <a:t>]</a:t>
            </a:r>
            <a:r>
              <a:rPr lang="cs-CZ" altLang="cs-CZ" sz="2400"/>
              <a:t>, tj. x(k-i) = sign</a:t>
            </a:r>
            <a:r>
              <a:rPr lang="en-US" altLang="cs-CZ" sz="2400"/>
              <a:t>[h</a:t>
            </a:r>
            <a:r>
              <a:rPr lang="cs-CZ" altLang="cs-CZ" sz="2400"/>
              <a:t>(i)</a:t>
            </a:r>
            <a:r>
              <a:rPr lang="en-US" altLang="cs-CZ" sz="2400"/>
              <a:t>]</a:t>
            </a:r>
            <a:r>
              <a:rPr lang="cs-CZ" altLang="cs-CZ" sz="2400"/>
              <a:t>.</a:t>
            </a:r>
          </a:p>
          <a:p>
            <a:pPr marL="0" indent="0">
              <a:buFont typeface="Wingdings" panose="05000000000000000000" pitchFamily="2" charset="2"/>
              <a:buNone/>
            </a:pPr>
            <a:endParaRPr lang="cs-CZ" altLang="cs-CZ" sz="2400"/>
          </a:p>
        </p:txBody>
      </p:sp>
      <p:sp>
        <p:nvSpPr>
          <p:cNvPr id="4" name="Rectangle 2">
            <a:extLst>
              <a:ext uri="{FF2B5EF4-FFF2-40B4-BE49-F238E27FC236}">
                <a16:creationId xmlns:a16="http://schemas.microsoft.com/office/drawing/2014/main" id="{832D1D93-945E-4E50-9C65-6B25B57EA990}"/>
              </a:ext>
            </a:extLst>
          </p:cNvPr>
          <p:cNvSpPr>
            <a:spLocks noGrp="1" noChangeArrowheads="1"/>
          </p:cNvSpPr>
          <p:nvPr>
            <p:ph type="title"/>
          </p:nvPr>
        </p:nvSpPr>
        <p:spPr/>
        <p:txBody>
          <a:bodyPr/>
          <a:lstStyle/>
          <a:p>
            <a:pPr>
              <a:defRPr/>
            </a:pPr>
            <a:r>
              <a:rPr lang="cs-CZ" sz="2800" dirty="0"/>
              <a:t>STABILITA VYNUCENÉHO POHYBU</a:t>
            </a:r>
          </a:p>
        </p:txBody>
      </p:sp>
      <p:sp>
        <p:nvSpPr>
          <p:cNvPr id="18436" name="Rectangle 2">
            <a:extLst>
              <a:ext uri="{FF2B5EF4-FFF2-40B4-BE49-F238E27FC236}">
                <a16:creationId xmlns:a16="http://schemas.microsoft.com/office/drawing/2014/main" id="{08FDB41B-B56B-458F-980D-FE3907A78AB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18437" name="Objekt 5">
                <a:extLst>
                  <a:ext uri="{FF2B5EF4-FFF2-40B4-BE49-F238E27FC236}">
                    <a16:creationId xmlns:a16="http://schemas.microsoft.com/office/drawing/2014/main" id="{4DCB7799-B468-44DB-9458-E481B3398C0D}"/>
                  </a:ext>
                </a:extLst>
              </p:cNvPr>
              <p:cNvSpPr txBox="1"/>
              <p:nvPr/>
            </p:nvSpPr>
            <p:spPr bwMode="auto">
              <a:xfrm>
                <a:off x="3419475" y="1484313"/>
                <a:ext cx="1811338" cy="115252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m:t>
                      </m:r>
                    </m:oMath>
                  </m:oMathPara>
                </a14:m>
                <a:endParaRPr lang="cs-CZ"/>
              </a:p>
            </p:txBody>
          </p:sp>
        </mc:Choice>
        <mc:Fallback>
          <p:sp>
            <p:nvSpPr>
              <p:cNvPr id="18437" name="Objekt 5">
                <a:extLst>
                  <a:ext uri="{FF2B5EF4-FFF2-40B4-BE49-F238E27FC236}">
                    <a16:creationId xmlns:a16="http://schemas.microsoft.com/office/drawing/2014/main" id="{4DCB7799-B468-44DB-9458-E481B3398C0D}"/>
                  </a:ext>
                </a:extLst>
              </p:cNvPr>
              <p:cNvSpPr txBox="1">
                <a:spLocks noRot="1" noChangeAspect="1" noMove="1" noResize="1" noEditPoints="1" noAdjustHandles="1" noChangeArrowheads="1" noChangeShapeType="1" noTextEdit="1"/>
              </p:cNvSpPr>
              <p:nvPr/>
            </p:nvSpPr>
            <p:spPr bwMode="auto">
              <a:xfrm>
                <a:off x="3419475" y="1484313"/>
                <a:ext cx="1811338" cy="1152525"/>
              </a:xfrm>
              <a:prstGeom prst="rect">
                <a:avLst/>
              </a:prstGeom>
              <a:blipFill>
                <a:blip r:embed="rId2"/>
                <a:stretch>
                  <a:fillRect/>
                </a:stretch>
              </a:blipFill>
              <a:ln>
                <a:noFill/>
              </a:ln>
            </p:spPr>
            <p:txBody>
              <a:bodyPr/>
              <a:lstStyle/>
              <a:p>
                <a:r>
                  <a:rPr lang="cs-CZ">
                    <a:noFill/>
                  </a:rPr>
                  <a:t> </a:t>
                </a:r>
              </a:p>
            </p:txBody>
          </p:sp>
        </mc:Fallback>
      </mc:AlternateContent>
      <p:sp>
        <p:nvSpPr>
          <p:cNvPr id="18438" name="Rectangle 6">
            <a:extLst>
              <a:ext uri="{FF2B5EF4-FFF2-40B4-BE49-F238E27FC236}">
                <a16:creationId xmlns:a16="http://schemas.microsoft.com/office/drawing/2014/main" id="{B2FC5CE0-EADC-4349-AA4F-0A23A67CDEC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8439" name="Rectangle 7">
            <a:extLst>
              <a:ext uri="{FF2B5EF4-FFF2-40B4-BE49-F238E27FC236}">
                <a16:creationId xmlns:a16="http://schemas.microsoft.com/office/drawing/2014/main" id="{8D56BCC0-E053-495A-8066-D0786AFEADD5}"/>
              </a:ext>
            </a:extLst>
          </p:cNvPr>
          <p:cNvSpPr>
            <a:spLocks noChangeArrowheads="1"/>
          </p:cNvSpPr>
          <p:nvPr/>
        </p:nvSpPr>
        <p:spPr bwMode="auto">
          <a:xfrm>
            <a:off x="0" y="182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 tj. </a:t>
            </a:r>
            <a:endParaRPr lang="cs-CZ" altLang="cs-CZ" sz="1800">
              <a:cs typeface="Calibri" panose="020F0502020204030204" pitchFamily="34" charset="0"/>
            </a:endParaRPr>
          </a:p>
        </p:txBody>
      </p:sp>
      <p:sp>
        <p:nvSpPr>
          <p:cNvPr id="18440" name="Rectangle 8">
            <a:extLst>
              <a:ext uri="{FF2B5EF4-FFF2-40B4-BE49-F238E27FC236}">
                <a16:creationId xmlns:a16="http://schemas.microsoft.com/office/drawing/2014/main" id="{10D2DADF-E509-49A8-8EF5-85BF2188450A}"/>
              </a:ext>
            </a:extLst>
          </p:cNvPr>
          <p:cNvSpPr>
            <a:spLocks noChangeArrowheads="1"/>
          </p:cNvSpPr>
          <p:nvPr/>
        </p:nvSpPr>
        <p:spPr bwMode="auto">
          <a:xfrm>
            <a:off x="0" y="365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a:t>
            </a:r>
            <a:r>
              <a:rPr lang="cs-CZ" altLang="cs-CZ" sz="600">
                <a:cs typeface="Calibri" panose="020F0502020204030204" pitchFamily="34" charset="0"/>
              </a:rPr>
              <a:t> </a:t>
            </a:r>
            <a:endParaRPr lang="cs-CZ" altLang="cs-CZ" sz="1800">
              <a:cs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2">
            <a:extLst>
              <a:ext uri="{FF2B5EF4-FFF2-40B4-BE49-F238E27FC236}">
                <a16:creationId xmlns:a16="http://schemas.microsoft.com/office/drawing/2014/main" id="{B4862432-436C-4DEA-AFA8-72F14E8075B3}"/>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Potom</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Není-li Hurwitzova podmínka splněna, je systém nestabilní. Je tedy současně i podmínkou nutnou.</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p:txBody>
      </p:sp>
      <p:sp>
        <p:nvSpPr>
          <p:cNvPr id="4" name="Rectangle 2">
            <a:extLst>
              <a:ext uri="{FF2B5EF4-FFF2-40B4-BE49-F238E27FC236}">
                <a16:creationId xmlns:a16="http://schemas.microsoft.com/office/drawing/2014/main" id="{0A6415D1-8146-4DB2-9A3B-963460C650BF}"/>
              </a:ext>
            </a:extLst>
          </p:cNvPr>
          <p:cNvSpPr>
            <a:spLocks noGrp="1" noChangeArrowheads="1"/>
          </p:cNvSpPr>
          <p:nvPr>
            <p:ph type="title"/>
          </p:nvPr>
        </p:nvSpPr>
        <p:spPr/>
        <p:txBody>
          <a:bodyPr/>
          <a:lstStyle/>
          <a:p>
            <a:pPr>
              <a:defRPr/>
            </a:pPr>
            <a:r>
              <a:rPr lang="cs-CZ" sz="2800" dirty="0"/>
              <a:t>STABILITA VYNUCENÉHO POHYBU</a:t>
            </a:r>
          </a:p>
        </p:txBody>
      </p:sp>
      <p:sp>
        <p:nvSpPr>
          <p:cNvPr id="19460" name="Rectangle 2">
            <a:extLst>
              <a:ext uri="{FF2B5EF4-FFF2-40B4-BE49-F238E27FC236}">
                <a16:creationId xmlns:a16="http://schemas.microsoft.com/office/drawing/2014/main" id="{965D4CC7-63A6-4297-9C8D-7BE75D9F3FC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9461" name="Rectangle 6">
            <a:extLst>
              <a:ext uri="{FF2B5EF4-FFF2-40B4-BE49-F238E27FC236}">
                <a16:creationId xmlns:a16="http://schemas.microsoft.com/office/drawing/2014/main" id="{4191E7E2-B6EF-43F7-AB9E-36D81BE17A2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9462" name="Rectangle 7">
            <a:extLst>
              <a:ext uri="{FF2B5EF4-FFF2-40B4-BE49-F238E27FC236}">
                <a16:creationId xmlns:a16="http://schemas.microsoft.com/office/drawing/2014/main" id="{73F0AFA5-46E6-4260-A98A-7AB0022D93ED}"/>
              </a:ext>
            </a:extLst>
          </p:cNvPr>
          <p:cNvSpPr>
            <a:spLocks noChangeArrowheads="1"/>
          </p:cNvSpPr>
          <p:nvPr/>
        </p:nvSpPr>
        <p:spPr bwMode="auto">
          <a:xfrm>
            <a:off x="0" y="182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 tj. </a:t>
            </a:r>
            <a:endParaRPr lang="cs-CZ" altLang="cs-CZ" sz="1800">
              <a:cs typeface="Calibri" panose="020F0502020204030204" pitchFamily="34" charset="0"/>
            </a:endParaRPr>
          </a:p>
        </p:txBody>
      </p:sp>
      <p:sp>
        <p:nvSpPr>
          <p:cNvPr id="19463" name="Rectangle 8">
            <a:extLst>
              <a:ext uri="{FF2B5EF4-FFF2-40B4-BE49-F238E27FC236}">
                <a16:creationId xmlns:a16="http://schemas.microsoft.com/office/drawing/2014/main" id="{871EFA29-DFF8-4225-BDA3-94F79DD1995E}"/>
              </a:ext>
            </a:extLst>
          </p:cNvPr>
          <p:cNvSpPr>
            <a:spLocks noChangeArrowheads="1"/>
          </p:cNvSpPr>
          <p:nvPr/>
        </p:nvSpPr>
        <p:spPr bwMode="auto">
          <a:xfrm>
            <a:off x="0" y="365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a:t>
            </a:r>
            <a:r>
              <a:rPr lang="cs-CZ" altLang="cs-CZ" sz="600">
                <a:cs typeface="Calibri" panose="020F0502020204030204" pitchFamily="34" charset="0"/>
              </a:rPr>
              <a:t> </a:t>
            </a:r>
            <a:endParaRPr lang="cs-CZ" altLang="cs-CZ" sz="1800">
              <a:cs typeface="Calibri" panose="020F0502020204030204" pitchFamily="34" charset="0"/>
            </a:endParaRPr>
          </a:p>
        </p:txBody>
      </p:sp>
      <p:sp>
        <p:nvSpPr>
          <p:cNvPr id="19464" name="Rectangle 2">
            <a:extLst>
              <a:ext uri="{FF2B5EF4-FFF2-40B4-BE49-F238E27FC236}">
                <a16:creationId xmlns:a16="http://schemas.microsoft.com/office/drawing/2014/main" id="{60A4368C-11D0-4101-B5BC-0E9C60A85B3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pic>
        <p:nvPicPr>
          <p:cNvPr id="19465" name="Picture 12">
            <a:extLst>
              <a:ext uri="{FF2B5EF4-FFF2-40B4-BE49-F238E27FC236}">
                <a16:creationId xmlns:a16="http://schemas.microsoft.com/office/drawing/2014/main" id="{34144763-9A10-4CE0-A034-39F833F03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675" y="1582738"/>
            <a:ext cx="72326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a:extLst>
              <a:ext uri="{FF2B5EF4-FFF2-40B4-BE49-F238E27FC236}">
                <a16:creationId xmlns:a16="http://schemas.microsoft.com/office/drawing/2014/main" id="{72F11560-919A-4299-AAD7-6CE469A87681}"/>
              </a:ext>
            </a:extLst>
          </p:cNvPr>
          <p:cNvSpPr>
            <a:spLocks noGrp="1" noChangeArrowheads="1"/>
          </p:cNvSpPr>
          <p:nvPr>
            <p:ph type="title"/>
          </p:nvPr>
        </p:nvSpPr>
        <p:spPr/>
        <p:txBody>
          <a:bodyPr/>
          <a:lstStyle/>
          <a:p>
            <a:pPr>
              <a:defRPr/>
            </a:pPr>
            <a:r>
              <a:rPr lang="cs-CZ" sz="2800" dirty="0"/>
              <a:t>Stabilita vůči počátečnímu stavu</a:t>
            </a:r>
          </a:p>
        </p:txBody>
      </p:sp>
      <p:sp>
        <p:nvSpPr>
          <p:cNvPr id="20483" name="Zástupný symbol pro obsah 1">
            <a:extLst>
              <a:ext uri="{FF2B5EF4-FFF2-40B4-BE49-F238E27FC236}">
                <a16:creationId xmlns:a16="http://schemas.microsoft.com/office/drawing/2014/main" id="{E2438093-0270-4A44-9BEF-ACB6405F5105}"/>
              </a:ext>
            </a:extLst>
          </p:cNvPr>
          <p:cNvSpPr>
            <a:spLocks noGrp="1"/>
          </p:cNvSpPr>
          <p:nvPr>
            <p:ph idx="1"/>
          </p:nvPr>
        </p:nvSpPr>
        <p:spPr>
          <a:xfrm>
            <a:off x="500063" y="1214438"/>
            <a:ext cx="8535987" cy="5167312"/>
          </a:xfrm>
        </p:spPr>
        <p:txBody>
          <a:bodyPr/>
          <a:lstStyle/>
          <a:p>
            <a:r>
              <a:rPr lang="cs-CZ" altLang="cs-CZ" sz="2400"/>
              <a:t>je dána jen a jen vlastnostmi systému samotného – interní stabilita;</a:t>
            </a:r>
          </a:p>
          <a:p>
            <a:r>
              <a:rPr lang="cs-CZ" altLang="cs-CZ" sz="2400"/>
              <a:t>lze ji rozpoznat z vlastností některého (libovolného) popisu jeho vlastností. Jak existuje několik způsobů popisu lineárního systému, tak existuje i více kritérií (metod), jak interní stabilitu vůči počátečnímu stavu odhalit.</a:t>
            </a:r>
          </a:p>
          <a:p>
            <a:r>
              <a:rPr lang="cs-CZ" altLang="cs-CZ" sz="2400"/>
              <a:t>zabývejme se tím nejběžnějším způsobem podle polohy pólů obrazové přenosové funkce (resp.vlastních čísel matice systému) a ukažme na základě dílčích případů, jaká je oblast, ve které se musí nacházet póly stabilního v čase diskrétního systému. </a:t>
            </a:r>
          </a:p>
          <a:p>
            <a:endParaRPr lang="cs-CZ" alt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4">
            <a:extLst>
              <a:ext uri="{FF2B5EF4-FFF2-40B4-BE49-F238E27FC236}">
                <a16:creationId xmlns:a16="http://schemas.microsoft.com/office/drawing/2014/main" id="{EC7C410F-0AE3-495D-A84C-CA60F37AE259}"/>
              </a:ext>
            </a:extLst>
          </p:cNvPr>
          <p:cNvSpPr>
            <a:spLocks noGrp="1"/>
          </p:cNvSpPr>
          <p:nvPr>
            <p:ph type="sldNum" sz="quarter" idx="10"/>
          </p:nvPr>
        </p:nvSpPr>
        <p:spPr>
          <a:xfrm>
            <a:off x="6553200" y="6248400"/>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92FCCE0C-2D83-45EA-A1D8-5DAB9F5AD829}" type="slidenum">
              <a:rPr lang="cs-CZ" altLang="cs-CZ" sz="1200"/>
              <a:pPr>
                <a:spcBef>
                  <a:spcPct val="0"/>
                </a:spcBef>
                <a:buClrTx/>
                <a:buSzTx/>
                <a:buFontTx/>
                <a:buNone/>
              </a:pPr>
              <a:t>25</a:t>
            </a:fld>
            <a:endParaRPr lang="cs-CZ" altLang="cs-CZ" sz="1200"/>
          </a:p>
        </p:txBody>
      </p:sp>
      <p:sp>
        <p:nvSpPr>
          <p:cNvPr id="21507" name="Rectangle 3">
            <a:extLst>
              <a:ext uri="{FF2B5EF4-FFF2-40B4-BE49-F238E27FC236}">
                <a16:creationId xmlns:a16="http://schemas.microsoft.com/office/drawing/2014/main" id="{317D9EB0-F4C3-4BE7-9AED-F559E1D43672}"/>
              </a:ext>
            </a:extLst>
          </p:cNvPr>
          <p:cNvSpPr>
            <a:spLocks noGrp="1" noChangeArrowheads="1"/>
          </p:cNvSpPr>
          <p:nvPr>
            <p:ph type="body" idx="1"/>
          </p:nvPr>
        </p:nvSpPr>
        <p:spPr>
          <a:xfrm>
            <a:off x="500063" y="1214438"/>
            <a:ext cx="8535987" cy="5167312"/>
          </a:xfrm>
        </p:spPr>
        <p:txBody>
          <a:bodyPr/>
          <a:lstStyle/>
          <a:p>
            <a:r>
              <a:rPr lang="cs-CZ" altLang="cs-CZ" sz="2400"/>
              <a:t>Lineární stacionární systém je asymptoticky stabilní právě tehdy, jsou-li póly systému v absolutní hodnotě (resp. vlastní čísla matice systému) menší než 1.</a:t>
            </a:r>
          </a:p>
          <a:p>
            <a:endParaRPr lang="cs-CZ" altLang="cs-CZ"/>
          </a:p>
        </p:txBody>
      </p:sp>
      <p:pic>
        <p:nvPicPr>
          <p:cNvPr id="21508" name="Picture 5">
            <a:extLst>
              <a:ext uri="{FF2B5EF4-FFF2-40B4-BE49-F238E27FC236}">
                <a16:creationId xmlns:a16="http://schemas.microsoft.com/office/drawing/2014/main" id="{5F8487D6-D3F5-4F4B-AF64-42BF5AB51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2486025"/>
            <a:ext cx="3889375" cy="408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2">
            <a:extLst>
              <a:ext uri="{FF2B5EF4-FFF2-40B4-BE49-F238E27FC236}">
                <a16:creationId xmlns:a16="http://schemas.microsoft.com/office/drawing/2014/main" id="{32B95BA6-2BF9-4B83-8E6C-9800B9EAF62A}"/>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a:extLst>
              <a:ext uri="{FF2B5EF4-FFF2-40B4-BE49-F238E27FC236}">
                <a16:creationId xmlns:a16="http://schemas.microsoft.com/office/drawing/2014/main" id="{2288469A-DB4C-4063-B179-B649E527D2F9}"/>
              </a:ext>
            </a:extLst>
          </p:cNvPr>
          <p:cNvSpPr>
            <a:spLocks noGrp="1" noChangeArrowheads="1"/>
          </p:cNvSpPr>
          <p:nvPr>
            <p:ph type="title"/>
          </p:nvPr>
        </p:nvSpPr>
        <p:spPr/>
        <p:txBody>
          <a:bodyPr/>
          <a:lstStyle/>
          <a:p>
            <a:pPr>
              <a:defRPr/>
            </a:pPr>
            <a:r>
              <a:rPr lang="cs-CZ" sz="2800"/>
              <a:t>Vnější popis lineárního </a:t>
            </a:r>
            <a:r>
              <a:rPr lang="cs-CZ" sz="2800" dirty="0"/>
              <a:t>systému</a:t>
            </a:r>
            <a:br>
              <a:rPr lang="cs-CZ" sz="2400"/>
            </a:br>
            <a:r>
              <a:rPr lang="cs-CZ" sz="2400"/>
              <a:t>nulové </a:t>
            </a:r>
            <a:r>
              <a:rPr lang="cs-CZ" sz="2400" dirty="0"/>
              <a:t>body a póly</a:t>
            </a:r>
          </a:p>
        </p:txBody>
      </p:sp>
      <mc:AlternateContent xmlns:mc="http://schemas.openxmlformats.org/markup-compatibility/2006">
        <mc:Choice xmlns:a14="http://schemas.microsoft.com/office/drawing/2010/main" Requires="a14">
          <p:sp>
            <p:nvSpPr>
              <p:cNvPr id="22531" name="Object 2">
                <a:extLst>
                  <a:ext uri="{FF2B5EF4-FFF2-40B4-BE49-F238E27FC236}">
                    <a16:creationId xmlns:a16="http://schemas.microsoft.com/office/drawing/2014/main" id="{84F7322A-657B-4760-ADA2-5870CC206F5E}"/>
                  </a:ext>
                </a:extLst>
              </p:cNvPr>
              <p:cNvSpPr txBox="1"/>
              <p:nvPr>
                <p:ph idx="1"/>
              </p:nvPr>
            </p:nvSpPr>
            <p:spPr bwMode="auto">
              <a:xfrm>
                <a:off x="642938" y="1714500"/>
                <a:ext cx="8228012" cy="2998788"/>
              </a:xfrm>
              <a:prstGeom prst="rect">
                <a:avLst/>
              </a:prstGeom>
              <a:noFill/>
              <a:ln>
                <a:noFill/>
              </a:ln>
              <a:effectLst/>
            </p:spPr>
            <p:txBody>
              <a:bodyPr>
                <a:normAutofit fontScale="92500"/>
              </a:bodyPr>
              <a:lstStyle/>
              <a:p>
                <a:pPr>
                  <a:buNone/>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𝐻</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𝑛</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0</m:t>
                              </m:r>
                            </m:sub>
                          </m:sSub>
                        </m:num>
                        <m:den>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𝑚</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𝑚</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𝑚</m:t>
                              </m:r>
                              <m:r>
                                <a:rPr lang="cs-CZ" i="1">
                                  <a:solidFill>
                                    <a:srgbClr val="000000"/>
                                  </a:solidFill>
                                  <a:latin typeface="Cambria Math" panose="02040503050406030204" pitchFamily="18" charset="0"/>
                                </a:rPr>
                                <m:t>−1</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𝑚</m:t>
                              </m:r>
                              <m:r>
                                <a:rPr lang="cs-CZ" i="1">
                                  <a:solidFill>
                                    <a:srgbClr val="000000"/>
                                  </a:solidFill>
                                  <a:latin typeface="Cambria Math" panose="02040503050406030204" pitchFamily="18" charset="0"/>
                                </a:rPr>
                                <m:t>+1</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𝑚</m:t>
                              </m:r>
                              <m:r>
                                <a:rPr lang="cs-CZ" i="1">
                                  <a:solidFill>
                                    <a:srgbClr val="000000"/>
                                  </a:solidFill>
                                  <a:latin typeface="Cambria Math" panose="02040503050406030204" pitchFamily="18" charset="0"/>
                                </a:rPr>
                                <m:t>−2</m:t>
                              </m:r>
                            </m:sub>
                          </m:sSub>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𝑚</m:t>
                              </m:r>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0</m:t>
                              </m:r>
                            </m:sub>
                          </m:sSub>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𝑚</m:t>
                              </m:r>
                            </m:sup>
                          </m:sSup>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𝑚</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𝑚</m:t>
                      </m:r>
                    </m:oMath>
                    <m:oMath xmlns:m="http://schemas.openxmlformats.org/officeDocument/2006/math">
                      <m:r>
                        <a:rPr lang="cs-CZ" i="1">
                          <a:solidFill>
                            <a:srgbClr val="000000"/>
                          </a:solidFill>
                          <a:latin typeface="Cambria Math" panose="02040503050406030204" pitchFamily="18" charset="0"/>
                        </a:rPr>
                        <m:t>𝐻</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𝐴</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𝑚</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𝑛</m:t>
                              </m:r>
                            </m:sup>
                          </m:sSup>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=1</m:t>
                              </m:r>
                            </m:sub>
                            <m:sup>
                              <m:r>
                                <a:rPr lang="cs-CZ" i="1">
                                  <a:solidFill>
                                    <a:srgbClr val="000000"/>
                                  </a:solidFill>
                                  <a:latin typeface="Cambria Math" panose="02040503050406030204" pitchFamily="18" charset="0"/>
                                </a:rPr>
                                <m:t>𝑛</m:t>
                              </m:r>
                            </m:sup>
                            <m:e>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𝑧</m:t>
                                  </m:r>
                                </m:e>
                                <m:sub>
                                  <m:r>
                                    <a:rPr lang="cs-CZ" i="1">
                                      <a:solidFill>
                                        <a:srgbClr val="000000"/>
                                      </a:solidFill>
                                      <a:latin typeface="Cambria Math" panose="02040503050406030204" pitchFamily="18" charset="0"/>
                                    </a:rPr>
                                    <m:t>𝑛𝑖</m:t>
                                  </m:r>
                                </m:sub>
                              </m:sSub>
                              <m:r>
                                <a:rPr lang="cs-CZ" i="1">
                                  <a:solidFill>
                                    <a:srgbClr val="000000"/>
                                  </a:solidFill>
                                  <a:latin typeface="Cambria Math" panose="02040503050406030204" pitchFamily="18" charset="0"/>
                                </a:rPr>
                                <m:t>)</m:t>
                              </m:r>
                            </m:e>
                          </m:nary>
                        </m:num>
                        <m:den>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=1</m:t>
                              </m:r>
                            </m:sub>
                            <m:sup>
                              <m:r>
                                <a:rPr lang="cs-CZ" i="1">
                                  <a:solidFill>
                                    <a:srgbClr val="000000"/>
                                  </a:solidFill>
                                  <a:latin typeface="Cambria Math" panose="02040503050406030204" pitchFamily="18" charset="0"/>
                                </a:rPr>
                                <m:t>𝑚</m:t>
                              </m:r>
                            </m:sup>
                            <m:e>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𝑧</m:t>
                                  </m:r>
                                </m:e>
                                <m:sub>
                                  <m:r>
                                    <a:rPr lang="cs-CZ" i="1">
                                      <a:solidFill>
                                        <a:srgbClr val="000000"/>
                                      </a:solidFill>
                                      <a:latin typeface="Cambria Math" panose="02040503050406030204" pitchFamily="18" charset="0"/>
                                    </a:rPr>
                                    <m:t>𝑝𝑖</m:t>
                                  </m:r>
                                </m:sub>
                              </m:sSub>
                              <m:r>
                                <a:rPr lang="cs-CZ" i="1">
                                  <a:solidFill>
                                    <a:srgbClr val="000000"/>
                                  </a:solidFill>
                                  <a:latin typeface="Cambria Math" panose="02040503050406030204" pitchFamily="18" charset="0"/>
                                </a:rPr>
                                <m:t>)</m:t>
                              </m:r>
                            </m:e>
                          </m:nary>
                        </m:den>
                      </m:f>
                    </m:oMath>
                  </m:oMathPara>
                </a14:m>
                <a:endParaRPr lang="cs-CZ"/>
              </a:p>
            </p:txBody>
          </p:sp>
        </mc:Choice>
        <mc:Fallback>
          <p:sp>
            <p:nvSpPr>
              <p:cNvPr id="22531" name="Object 2">
                <a:extLst>
                  <a:ext uri="{FF2B5EF4-FFF2-40B4-BE49-F238E27FC236}">
                    <a16:creationId xmlns:a16="http://schemas.microsoft.com/office/drawing/2014/main" id="{84F7322A-657B-4760-ADA2-5870CC206F5E}"/>
                  </a:ext>
                </a:extLst>
              </p:cNvPr>
              <p:cNvSpPr txBox="1">
                <a:spLocks noRot="1" noChangeAspect="1" noMove="1" noResize="1" noEditPoints="1" noAdjustHandles="1" noChangeArrowheads="1" noChangeShapeType="1" noTextEdit="1"/>
              </p:cNvSpPr>
              <p:nvPr>
                <p:ph idx="1"/>
              </p:nvPr>
            </p:nvSpPr>
            <p:spPr bwMode="auto">
              <a:xfrm>
                <a:off x="642938" y="1714500"/>
                <a:ext cx="8228012" cy="2998788"/>
              </a:xfrm>
              <a:prstGeom prst="rect">
                <a:avLst/>
              </a:prstGeom>
              <a:blipFill>
                <a:blip r:embed="rId2"/>
                <a:stretch>
                  <a:fillRect l="-222" r="-963"/>
                </a:stretch>
              </a:blipFill>
              <a:ln>
                <a:noFill/>
              </a:ln>
              <a:effectLst/>
            </p:spPr>
            <p:txBody>
              <a:bodyPr/>
              <a:lstStyle/>
              <a:p>
                <a:r>
                  <a:rPr lang="cs-CZ">
                    <a:noFill/>
                  </a:rPr>
                  <a:t> </a:t>
                </a:r>
              </a:p>
            </p:txBody>
          </p:sp>
        </mc:Fallback>
      </mc:AlternateContent>
      <p:sp>
        <p:nvSpPr>
          <p:cNvPr id="22532" name="Text Box 7">
            <a:extLst>
              <a:ext uri="{FF2B5EF4-FFF2-40B4-BE49-F238E27FC236}">
                <a16:creationId xmlns:a16="http://schemas.microsoft.com/office/drawing/2014/main" id="{DE0DFD82-CFBB-48CC-9665-C4CC2C861CB3}"/>
              </a:ext>
            </a:extLst>
          </p:cNvPr>
          <p:cNvSpPr txBox="1">
            <a:spLocks noChangeArrowheads="1"/>
          </p:cNvSpPr>
          <p:nvPr/>
        </p:nvSpPr>
        <p:spPr bwMode="auto">
          <a:xfrm>
            <a:off x="428625" y="4786313"/>
            <a:ext cx="8280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buClrTx/>
              <a:buSzTx/>
              <a:buFontTx/>
              <a:buNone/>
            </a:pPr>
            <a:r>
              <a:rPr lang="cs-CZ" altLang="cs-CZ" sz="2400">
                <a:latin typeface="Arial" panose="020B0604020202020204" pitchFamily="34" charset="0"/>
              </a:rPr>
              <a:t>A – zesílení; z</a:t>
            </a:r>
            <a:r>
              <a:rPr lang="cs-CZ" altLang="cs-CZ" sz="2400" baseline="-25000">
                <a:latin typeface="Arial" panose="020B0604020202020204" pitchFamily="34" charset="0"/>
              </a:rPr>
              <a:t>ni</a:t>
            </a:r>
            <a:r>
              <a:rPr lang="cs-CZ" altLang="cs-CZ" sz="2400">
                <a:latin typeface="Arial" panose="020B0604020202020204" pitchFamily="34" charset="0"/>
              </a:rPr>
              <a:t> … nulové body; z</a:t>
            </a:r>
            <a:r>
              <a:rPr lang="cs-CZ" altLang="cs-CZ" sz="2400" baseline="-25000">
                <a:latin typeface="Arial" panose="020B0604020202020204" pitchFamily="34" charset="0"/>
              </a:rPr>
              <a:t>pi</a:t>
            </a:r>
            <a:r>
              <a:rPr lang="cs-CZ" altLang="cs-CZ" sz="2400">
                <a:latin typeface="Arial" panose="020B0604020202020204" pitchFamily="34" charset="0"/>
              </a:rPr>
              <a:t> … póly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23696F6-167D-4A2A-8FDC-A0596A1972F8}"/>
              </a:ext>
            </a:extLst>
          </p:cNvPr>
          <p:cNvSpPr>
            <a:spLocks noGrp="1" noChangeArrowheads="1"/>
          </p:cNvSpPr>
          <p:nvPr>
            <p:ph type="title"/>
          </p:nvPr>
        </p:nvSpPr>
        <p:spPr/>
        <p:txBody>
          <a:bodyPr/>
          <a:lstStyle/>
          <a:p>
            <a:pPr>
              <a:defRPr/>
            </a:pPr>
            <a:r>
              <a:rPr lang="cs-CZ" sz="2800" dirty="0"/>
              <a:t>Stabilita vůči počátečnímu stavu</a:t>
            </a:r>
          </a:p>
        </p:txBody>
      </p:sp>
      <p:pic>
        <p:nvPicPr>
          <p:cNvPr id="23555" name="Picture 2">
            <a:extLst>
              <a:ext uri="{FF2B5EF4-FFF2-40B4-BE49-F238E27FC236}">
                <a16:creationId xmlns:a16="http://schemas.microsoft.com/office/drawing/2014/main" id="{495EDC22-3378-4E73-A665-D9D9CF2299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484313"/>
            <a:ext cx="8589962" cy="2665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a:extLst>
              <a:ext uri="{FF2B5EF4-FFF2-40B4-BE49-F238E27FC236}">
                <a16:creationId xmlns:a16="http://schemas.microsoft.com/office/drawing/2014/main" id="{BE4FB81E-0FB6-4D14-B9CD-ADE256B7C243}"/>
              </a:ext>
            </a:extLst>
          </p:cNvPr>
          <p:cNvGraphicFramePr>
            <a:graphicFrameLocks noGrp="1"/>
          </p:cNvGraphicFramePr>
          <p:nvPr>
            <p:ph idx="1"/>
          </p:nvPr>
        </p:nvGraphicFramePr>
        <p:xfrm>
          <a:off x="1808163" y="1268413"/>
          <a:ext cx="5519737" cy="5127627"/>
        </p:xfrm>
        <a:graphic>
          <a:graphicData uri="http://schemas.openxmlformats.org/drawingml/2006/table">
            <a:tbl>
              <a:tblPr firstRow="1" firstCol="1" bandRow="1">
                <a:tableStyleId>{5C22544A-7EE6-4342-B048-85BDC9FD1C3A}</a:tableStyleId>
              </a:tblPr>
              <a:tblGrid>
                <a:gridCol w="2759419">
                  <a:extLst>
                    <a:ext uri="{9D8B030D-6E8A-4147-A177-3AD203B41FA5}">
                      <a16:colId xmlns:a16="http://schemas.microsoft.com/office/drawing/2014/main" val="20000"/>
                    </a:ext>
                  </a:extLst>
                </a:gridCol>
                <a:gridCol w="2760318">
                  <a:extLst>
                    <a:ext uri="{9D8B030D-6E8A-4147-A177-3AD203B41FA5}">
                      <a16:colId xmlns:a16="http://schemas.microsoft.com/office/drawing/2014/main" val="20001"/>
                    </a:ext>
                  </a:extLst>
                </a:gridCol>
              </a:tblGrid>
              <a:tr h="256479">
                <a:tc>
                  <a:txBody>
                    <a:bodyPr/>
                    <a:lstStyle/>
                    <a:p>
                      <a:pPr algn="ctr">
                        <a:lnSpc>
                          <a:spcPct val="115000"/>
                        </a:lnSpc>
                        <a:spcBef>
                          <a:spcPts val="600"/>
                        </a:spcBef>
                        <a:spcAft>
                          <a:spcPts val="600"/>
                        </a:spcAft>
                      </a:pPr>
                      <a:r>
                        <a:rPr lang="cs-CZ" sz="1100" dirty="0">
                          <a:effectLst/>
                        </a:rPr>
                        <a:t>x(k)</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r>
                        <a:rPr lang="cs-CZ" sz="1100">
                          <a:effectLst/>
                        </a:rPr>
                        <a:t>X(z)</a:t>
                      </a:r>
                      <a:endParaRPr lang="cs-CZ" sz="110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0"/>
                  </a:ext>
                </a:extLst>
              </a:tr>
              <a:tr h="256479">
                <a:tc>
                  <a:txBody>
                    <a:bodyPr/>
                    <a:lstStyle/>
                    <a:p>
                      <a:pPr algn="ctr">
                        <a:lnSpc>
                          <a:spcPct val="115000"/>
                        </a:lnSpc>
                        <a:spcBef>
                          <a:spcPts val="1200"/>
                        </a:spcBef>
                        <a:spcAft>
                          <a:spcPts val="600"/>
                        </a:spcAft>
                      </a:pP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r>
                        <a:rPr lang="cs-CZ" sz="1100" dirty="0">
                          <a:effectLst/>
                        </a:rPr>
                        <a:t>1</a:t>
                      </a:r>
                      <a:endParaRPr lang="cs-CZ" sz="1100" dirty="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1"/>
                  </a:ext>
                </a:extLst>
              </a:tr>
              <a:tr h="452743">
                <a:tc>
                  <a:txBody>
                    <a:bodyPr/>
                    <a:lstStyle/>
                    <a:p>
                      <a:pPr algn="ctr">
                        <a:lnSpc>
                          <a:spcPct val="115000"/>
                        </a:lnSpc>
                        <a:spcBef>
                          <a:spcPts val="1800"/>
                        </a:spcBef>
                        <a:spcAft>
                          <a:spcPts val="600"/>
                        </a:spcAft>
                      </a:pPr>
                      <a:endParaRPr lang="cs-CZ" sz="200" dirty="0">
                        <a:effectLst/>
                        <a:sym typeface="Symbol"/>
                      </a:endParaRPr>
                    </a:p>
                    <a:p>
                      <a:pPr algn="ctr">
                        <a:lnSpc>
                          <a:spcPct val="115000"/>
                        </a:lnSpc>
                        <a:spcBef>
                          <a:spcPts val="0"/>
                        </a:spcBef>
                        <a:spcAft>
                          <a:spcPts val="600"/>
                        </a:spcAft>
                      </a:pPr>
                      <a:r>
                        <a:rPr lang="cs-CZ" sz="1100" dirty="0">
                          <a:effectLst/>
                          <a:sym typeface="Symbol"/>
                        </a:rPr>
                        <a:t></a:t>
                      </a:r>
                      <a:r>
                        <a:rPr lang="cs-CZ" sz="1100" dirty="0">
                          <a:effectLst/>
                        </a:rPr>
                        <a:t>(k–i)</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endParaRPr lang="cs-CZ" sz="100" dirty="0">
                        <a:effectLst/>
                      </a:endParaRPr>
                    </a:p>
                    <a:p>
                      <a:pPr algn="ctr">
                        <a:lnSpc>
                          <a:spcPct val="115000"/>
                        </a:lnSpc>
                        <a:spcBef>
                          <a:spcPts val="0"/>
                        </a:spcBef>
                        <a:spcAft>
                          <a:spcPts val="600"/>
                        </a:spcAft>
                      </a:pPr>
                      <a:r>
                        <a:rPr lang="cs-CZ" sz="1100" dirty="0">
                          <a:effectLst/>
                        </a:rPr>
                        <a:t>z</a:t>
                      </a:r>
                      <a:r>
                        <a:rPr lang="cs-CZ" sz="1100" baseline="30000" dirty="0">
                          <a:effectLst/>
                        </a:rPr>
                        <a:t>-i</a:t>
                      </a:r>
                      <a:endParaRPr lang="cs-CZ" sz="1100" dirty="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2"/>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a:effectLst/>
                          <a:sym typeface="Symbol"/>
                        </a:rPr>
                        <a:t></a:t>
                      </a:r>
                      <a:r>
                        <a:rPr lang="cs-CZ" sz="1100" dirty="0">
                          <a:effectLst/>
                        </a:rPr>
                        <a:t>(k), resp.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3"/>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err="1">
                          <a:effectLst/>
                        </a:rPr>
                        <a:t>a</a:t>
                      </a:r>
                      <a:r>
                        <a:rPr lang="cs-CZ" sz="1100" baseline="30000" dirty="0" err="1">
                          <a:effectLst/>
                        </a:rPr>
                        <a:t>k</a:t>
                      </a:r>
                      <a:r>
                        <a:rPr lang="cs-CZ" sz="1100" dirty="0">
                          <a:effectLst/>
                          <a:sym typeface="Symbol"/>
                        </a:rPr>
                        <a:t></a:t>
                      </a:r>
                      <a:r>
                        <a:rPr lang="cs-CZ" sz="1100" dirty="0">
                          <a:effectLst/>
                        </a:rPr>
                        <a:t>(k), resp. –</a:t>
                      </a:r>
                      <a:r>
                        <a:rPr lang="cs-CZ" sz="1100" dirty="0" err="1">
                          <a:effectLst/>
                        </a:rPr>
                        <a:t>a</a:t>
                      </a:r>
                      <a:r>
                        <a:rPr lang="cs-CZ" sz="1100" baseline="30000" dirty="0" err="1">
                          <a:effectLst/>
                        </a:rPr>
                        <a:t>k</a:t>
                      </a:r>
                      <a:r>
                        <a:rPr lang="cs-CZ" sz="1100" dirty="0">
                          <a:effectLst/>
                        </a:rPr>
                        <a:t>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4"/>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err="1">
                          <a:effectLst/>
                        </a:rPr>
                        <a:t>ka</a:t>
                      </a:r>
                      <a:r>
                        <a:rPr lang="cs-CZ" sz="1100" baseline="30000" dirty="0" err="1">
                          <a:effectLst/>
                        </a:rPr>
                        <a:t>k</a:t>
                      </a:r>
                      <a:r>
                        <a:rPr lang="cs-CZ" sz="1100" dirty="0">
                          <a:effectLst/>
                          <a:sym typeface="Symbol"/>
                        </a:rPr>
                        <a:t></a:t>
                      </a:r>
                      <a:r>
                        <a:rPr lang="cs-CZ" sz="1100" dirty="0">
                          <a:effectLst/>
                        </a:rPr>
                        <a:t>(k), resp. –</a:t>
                      </a:r>
                      <a:r>
                        <a:rPr lang="cs-CZ" sz="1100" dirty="0" err="1">
                          <a:effectLst/>
                        </a:rPr>
                        <a:t>ka</a:t>
                      </a:r>
                      <a:r>
                        <a:rPr lang="cs-CZ" sz="1100" baseline="30000" dirty="0" err="1">
                          <a:effectLst/>
                        </a:rPr>
                        <a:t>k</a:t>
                      </a:r>
                      <a:r>
                        <a:rPr lang="cs-CZ" sz="1100" dirty="0">
                          <a:effectLst/>
                        </a:rPr>
                        <a:t>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5"/>
                  </a:ext>
                </a:extLst>
              </a:tr>
              <a:tr h="452743">
                <a:tc>
                  <a:txBody>
                    <a:bodyPr/>
                    <a:lstStyle/>
                    <a:p>
                      <a:pPr algn="ctr">
                        <a:lnSpc>
                          <a:spcPct val="115000"/>
                        </a:lnSpc>
                        <a:spcAft>
                          <a:spcPts val="0"/>
                        </a:spcAft>
                      </a:pPr>
                      <a:r>
                        <a:rPr lang="cs-CZ" sz="1100" dirty="0">
                          <a:effectLst/>
                        </a:rPr>
                        <a:t>(k+1)</a:t>
                      </a:r>
                      <a:r>
                        <a:rPr lang="cs-CZ" sz="1100" dirty="0" err="1">
                          <a:effectLst/>
                        </a:rPr>
                        <a:t>a</a:t>
                      </a:r>
                      <a:r>
                        <a:rPr lang="cs-CZ" sz="1100" baseline="30000" dirty="0" err="1">
                          <a:effectLst/>
                        </a:rPr>
                        <a:t>k</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6"/>
                  </a:ext>
                </a:extLst>
              </a:tr>
              <a:tr h="452743">
                <a:tc>
                  <a:txBody>
                    <a:bodyPr/>
                    <a:lstStyle/>
                    <a:p>
                      <a:pPr algn="ctr">
                        <a:lnSpc>
                          <a:spcPct val="115000"/>
                        </a:lnSpc>
                        <a:spcAft>
                          <a:spcPts val="0"/>
                        </a:spcAft>
                      </a:pPr>
                      <a:r>
                        <a:rPr lang="cs-CZ" sz="1100" dirty="0">
                          <a:effectLst/>
                        </a:rPr>
                        <a:t>cos(k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7"/>
                  </a:ext>
                </a:extLst>
              </a:tr>
              <a:tr h="452743">
                <a:tc>
                  <a:txBody>
                    <a:bodyPr/>
                    <a:lstStyle/>
                    <a:p>
                      <a:pPr algn="ctr">
                        <a:lnSpc>
                          <a:spcPct val="115000"/>
                        </a:lnSpc>
                        <a:spcAft>
                          <a:spcPts val="0"/>
                        </a:spcAft>
                      </a:pPr>
                      <a:r>
                        <a:rPr lang="cs-CZ" sz="1100" dirty="0">
                          <a:effectLst/>
                        </a:rPr>
                        <a:t>sin(k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8"/>
                  </a:ext>
                </a:extLst>
              </a:tr>
              <a:tr h="452743">
                <a:tc>
                  <a:txBody>
                    <a:bodyPr/>
                    <a:lstStyle/>
                    <a:p>
                      <a:pPr algn="ctr">
                        <a:lnSpc>
                          <a:spcPct val="115000"/>
                        </a:lnSpc>
                        <a:spcAft>
                          <a:spcPts val="0"/>
                        </a:spcAft>
                      </a:pPr>
                      <a:r>
                        <a:rPr lang="en-US" sz="1100" dirty="0">
                          <a:effectLst/>
                        </a:rPr>
                        <a:t>[</a:t>
                      </a:r>
                      <a:r>
                        <a:rPr lang="cs-CZ" sz="1100" dirty="0" err="1">
                          <a:effectLst/>
                        </a:rPr>
                        <a:t>a</a:t>
                      </a:r>
                      <a:r>
                        <a:rPr lang="cs-CZ" sz="1100" baseline="30000" dirty="0" err="1">
                          <a:effectLst/>
                        </a:rPr>
                        <a:t>k</a:t>
                      </a:r>
                      <a:r>
                        <a:rPr lang="cs-CZ" sz="1100" dirty="0" err="1">
                          <a:effectLst/>
                        </a:rPr>
                        <a:t>·cos</a:t>
                      </a:r>
                      <a:r>
                        <a:rPr lang="cs-CZ" sz="1100" dirty="0">
                          <a:effectLst/>
                        </a:rPr>
                        <a:t>(k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9"/>
                  </a:ext>
                </a:extLst>
              </a:tr>
              <a:tr h="452743">
                <a:tc>
                  <a:txBody>
                    <a:bodyPr/>
                    <a:lstStyle/>
                    <a:p>
                      <a:pPr algn="ctr">
                        <a:lnSpc>
                          <a:spcPct val="115000"/>
                        </a:lnSpc>
                        <a:spcAft>
                          <a:spcPts val="0"/>
                        </a:spcAft>
                      </a:pPr>
                      <a:r>
                        <a:rPr lang="en-US" sz="1100" dirty="0">
                          <a:effectLst/>
                        </a:rPr>
                        <a:t>[</a:t>
                      </a:r>
                      <a:r>
                        <a:rPr lang="cs-CZ" sz="1100" dirty="0" err="1">
                          <a:effectLst/>
                        </a:rPr>
                        <a:t>a</a:t>
                      </a:r>
                      <a:r>
                        <a:rPr lang="cs-CZ" sz="1100" baseline="30000" dirty="0" err="1">
                          <a:effectLst/>
                        </a:rPr>
                        <a:t>k</a:t>
                      </a:r>
                      <a:r>
                        <a:rPr lang="cs-CZ" sz="1100" dirty="0" err="1">
                          <a:effectLst/>
                        </a:rPr>
                        <a:t>·sin</a:t>
                      </a:r>
                      <a:r>
                        <a:rPr lang="cs-CZ" sz="1100" dirty="0">
                          <a:effectLst/>
                        </a:rPr>
                        <a:t>(k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10"/>
                  </a:ext>
                </a:extLst>
              </a:tr>
              <a:tr h="539982">
                <a:tc>
                  <a:txBody>
                    <a:bodyPr/>
                    <a:lstStyle/>
                    <a:p>
                      <a:pPr algn="ctr">
                        <a:lnSpc>
                          <a:spcPct val="115000"/>
                        </a:lnSpc>
                        <a:spcAft>
                          <a:spcPts val="0"/>
                        </a:spcAft>
                      </a:pPr>
                      <a:endParaRPr lang="en-US" sz="1100" dirty="0">
                        <a:solidFill>
                          <a:srgbClr val="000000"/>
                        </a:solidFill>
                        <a:effectLst/>
                        <a:latin typeface="Calibri"/>
                        <a:ea typeface="Calibri"/>
                        <a:cs typeface="Calibri"/>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11"/>
                  </a:ext>
                </a:extLst>
              </a:tr>
            </a:tbl>
          </a:graphicData>
        </a:graphic>
      </p:graphicFrame>
      <mc:AlternateContent xmlns:mc="http://schemas.openxmlformats.org/markup-compatibility/2006">
        <mc:Choice xmlns:a14="http://schemas.microsoft.com/office/drawing/2010/main" Requires="a14">
          <p:sp>
            <p:nvSpPr>
              <p:cNvPr id="24619" name="Objekt 4">
                <a:extLst>
                  <a:ext uri="{FF2B5EF4-FFF2-40B4-BE49-F238E27FC236}">
                    <a16:creationId xmlns:a16="http://schemas.microsoft.com/office/drawing/2014/main" id="{49283B3D-F8CC-4DB2-A917-C551CC42C47E}"/>
                  </a:ext>
                </a:extLst>
              </p:cNvPr>
              <p:cNvSpPr txBox="1"/>
              <p:nvPr/>
            </p:nvSpPr>
            <p:spPr bwMode="auto">
              <a:xfrm>
                <a:off x="5327650" y="2222500"/>
                <a:ext cx="1214438" cy="414338"/>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num>
                        <m:den>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−1</m:t>
                          </m:r>
                        </m:den>
                      </m:f>
                    </m:oMath>
                  </m:oMathPara>
                </a14:m>
                <a:endParaRPr lang="cs-CZ"/>
              </a:p>
            </p:txBody>
          </p:sp>
        </mc:Choice>
        <mc:Fallback>
          <p:sp>
            <p:nvSpPr>
              <p:cNvPr id="24619" name="Objekt 4">
                <a:extLst>
                  <a:ext uri="{FF2B5EF4-FFF2-40B4-BE49-F238E27FC236}">
                    <a16:creationId xmlns:a16="http://schemas.microsoft.com/office/drawing/2014/main" id="{49283B3D-F8CC-4DB2-A917-C551CC42C47E}"/>
                  </a:ext>
                </a:extLst>
              </p:cNvPr>
              <p:cNvSpPr txBox="1">
                <a:spLocks noRot="1" noChangeAspect="1" noMove="1" noResize="1" noEditPoints="1" noAdjustHandles="1" noChangeArrowheads="1" noChangeShapeType="1" noTextEdit="1"/>
              </p:cNvSpPr>
              <p:nvPr/>
            </p:nvSpPr>
            <p:spPr bwMode="auto">
              <a:xfrm>
                <a:off x="5327650" y="2222500"/>
                <a:ext cx="1214438" cy="414338"/>
              </a:xfrm>
              <a:prstGeom prst="rect">
                <a:avLst/>
              </a:prstGeom>
              <a:blipFill>
                <a:blip r:embed="rId2"/>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0" name="Objekt 6">
                <a:extLst>
                  <a:ext uri="{FF2B5EF4-FFF2-40B4-BE49-F238E27FC236}">
                    <a16:creationId xmlns:a16="http://schemas.microsoft.com/office/drawing/2014/main" id="{06FCD0A9-554C-433E-AD73-8FE5B04E9A7D}"/>
                  </a:ext>
                </a:extLst>
              </p:cNvPr>
              <p:cNvSpPr txBox="1"/>
              <p:nvPr/>
            </p:nvSpPr>
            <p:spPr bwMode="auto">
              <a:xfrm>
                <a:off x="5283200" y="2708275"/>
                <a:ext cx="1223963" cy="393700"/>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num>
                        <m:den>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den>
                      </m:f>
                    </m:oMath>
                  </m:oMathPara>
                </a14:m>
                <a:endParaRPr lang="cs-CZ"/>
              </a:p>
            </p:txBody>
          </p:sp>
        </mc:Choice>
        <mc:Fallback>
          <p:sp>
            <p:nvSpPr>
              <p:cNvPr id="24620" name="Objekt 6">
                <a:extLst>
                  <a:ext uri="{FF2B5EF4-FFF2-40B4-BE49-F238E27FC236}">
                    <a16:creationId xmlns:a16="http://schemas.microsoft.com/office/drawing/2014/main" id="{06FCD0A9-554C-433E-AD73-8FE5B04E9A7D}"/>
                  </a:ext>
                </a:extLst>
              </p:cNvPr>
              <p:cNvSpPr txBox="1">
                <a:spLocks noRot="1" noChangeAspect="1" noMove="1" noResize="1" noEditPoints="1" noAdjustHandles="1" noChangeArrowheads="1" noChangeShapeType="1" noTextEdit="1"/>
              </p:cNvSpPr>
              <p:nvPr/>
            </p:nvSpPr>
            <p:spPr bwMode="auto">
              <a:xfrm>
                <a:off x="5283200" y="2708275"/>
                <a:ext cx="1223963" cy="393700"/>
              </a:xfrm>
              <a:prstGeom prst="rect">
                <a:avLst/>
              </a:prstGeom>
              <a:blipFill>
                <a:blip r:embed="rId3"/>
                <a:stretch>
                  <a:fillRect r="-3500"/>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1" name="Objekt 8">
                <a:extLst>
                  <a:ext uri="{FF2B5EF4-FFF2-40B4-BE49-F238E27FC236}">
                    <a16:creationId xmlns:a16="http://schemas.microsoft.com/office/drawing/2014/main" id="{D9254021-332E-4804-B4ED-AFF4A1B371B2}"/>
                  </a:ext>
                </a:extLst>
              </p:cNvPr>
              <p:cNvSpPr txBox="1"/>
              <p:nvPr/>
            </p:nvSpPr>
            <p:spPr bwMode="auto">
              <a:xfrm>
                <a:off x="5175250" y="3144838"/>
                <a:ext cx="1441450" cy="428625"/>
              </a:xfrm>
              <a:prstGeom prst="rect">
                <a:avLst/>
              </a:prstGeom>
              <a:noFill/>
              <a:ln>
                <a:noFill/>
              </a:ln>
            </p:spPr>
            <p:txBody>
              <a:bodyPr>
                <a:normAutofit fontScale="475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𝑎𝑧</m:t>
                          </m:r>
                        </m:num>
                        <m:den>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oMath>
                  </m:oMathPara>
                </a14:m>
                <a:endParaRPr lang="cs-CZ"/>
              </a:p>
            </p:txBody>
          </p:sp>
        </mc:Choice>
        <mc:Fallback>
          <p:sp>
            <p:nvSpPr>
              <p:cNvPr id="24621" name="Objekt 8">
                <a:extLst>
                  <a:ext uri="{FF2B5EF4-FFF2-40B4-BE49-F238E27FC236}">
                    <a16:creationId xmlns:a16="http://schemas.microsoft.com/office/drawing/2014/main" id="{D9254021-332E-4804-B4ED-AFF4A1B371B2}"/>
                  </a:ext>
                </a:extLst>
              </p:cNvPr>
              <p:cNvSpPr txBox="1">
                <a:spLocks noRot="1" noChangeAspect="1" noMove="1" noResize="1" noEditPoints="1" noAdjustHandles="1" noChangeArrowheads="1" noChangeShapeType="1" noTextEdit="1"/>
              </p:cNvSpPr>
              <p:nvPr/>
            </p:nvSpPr>
            <p:spPr bwMode="auto">
              <a:xfrm>
                <a:off x="5175250" y="3144838"/>
                <a:ext cx="1441450" cy="428625"/>
              </a:xfrm>
              <a:prstGeom prst="rect">
                <a:avLst/>
              </a:prstGeom>
              <a:blipFill>
                <a:blip r:embed="rId4"/>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2" name="Objekt 10">
                <a:extLst>
                  <a:ext uri="{FF2B5EF4-FFF2-40B4-BE49-F238E27FC236}">
                    <a16:creationId xmlns:a16="http://schemas.microsoft.com/office/drawing/2014/main" id="{4DF19A69-CF42-4837-AB23-640152C7B883}"/>
                  </a:ext>
                </a:extLst>
              </p:cNvPr>
              <p:cNvSpPr txBox="1"/>
              <p:nvPr/>
            </p:nvSpPr>
            <p:spPr bwMode="auto">
              <a:xfrm>
                <a:off x="5087938" y="3602038"/>
                <a:ext cx="1598612" cy="474662"/>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num>
                        <m:den>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oMath>
                  </m:oMathPara>
                </a14:m>
                <a:endParaRPr lang="cs-CZ"/>
              </a:p>
            </p:txBody>
          </p:sp>
        </mc:Choice>
        <mc:Fallback>
          <p:sp>
            <p:nvSpPr>
              <p:cNvPr id="24622" name="Objekt 10">
                <a:extLst>
                  <a:ext uri="{FF2B5EF4-FFF2-40B4-BE49-F238E27FC236}">
                    <a16:creationId xmlns:a16="http://schemas.microsoft.com/office/drawing/2014/main" id="{4DF19A69-CF42-4837-AB23-640152C7B883}"/>
                  </a:ext>
                </a:extLst>
              </p:cNvPr>
              <p:cNvSpPr txBox="1">
                <a:spLocks noRot="1" noChangeAspect="1" noMove="1" noResize="1" noEditPoints="1" noAdjustHandles="1" noChangeArrowheads="1" noChangeShapeType="1" noTextEdit="1"/>
              </p:cNvSpPr>
              <p:nvPr/>
            </p:nvSpPr>
            <p:spPr bwMode="auto">
              <a:xfrm>
                <a:off x="5087938" y="3602038"/>
                <a:ext cx="1598612" cy="474662"/>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3" name="Objekt 11">
                <a:extLst>
                  <a:ext uri="{FF2B5EF4-FFF2-40B4-BE49-F238E27FC236}">
                    <a16:creationId xmlns:a16="http://schemas.microsoft.com/office/drawing/2014/main" id="{ED1A23C5-578A-4A35-A356-316E44D9DE56}"/>
                  </a:ext>
                </a:extLst>
              </p:cNvPr>
              <p:cNvSpPr txBox="1"/>
              <p:nvPr/>
            </p:nvSpPr>
            <p:spPr bwMode="auto">
              <a:xfrm>
                <a:off x="5364163" y="4030663"/>
                <a:ext cx="1196975" cy="504825"/>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+1</m:t>
                          </m:r>
                        </m:den>
                      </m:f>
                    </m:oMath>
                  </m:oMathPara>
                </a14:m>
                <a:endParaRPr lang="cs-CZ"/>
              </a:p>
            </p:txBody>
          </p:sp>
        </mc:Choice>
        <mc:Fallback>
          <p:sp>
            <p:nvSpPr>
              <p:cNvPr id="24623" name="Objekt 11">
                <a:extLst>
                  <a:ext uri="{FF2B5EF4-FFF2-40B4-BE49-F238E27FC236}">
                    <a16:creationId xmlns:a16="http://schemas.microsoft.com/office/drawing/2014/main" id="{ED1A23C5-578A-4A35-A356-316E44D9DE56}"/>
                  </a:ext>
                </a:extLst>
              </p:cNvPr>
              <p:cNvSpPr txBox="1">
                <a:spLocks noRot="1" noChangeAspect="1" noMove="1" noResize="1" noEditPoints="1" noAdjustHandles="1" noChangeArrowheads="1" noChangeShapeType="1" noTextEdit="1"/>
              </p:cNvSpPr>
              <p:nvPr/>
            </p:nvSpPr>
            <p:spPr bwMode="auto">
              <a:xfrm>
                <a:off x="5364163" y="4030663"/>
                <a:ext cx="1196975" cy="504825"/>
              </a:xfrm>
              <a:prstGeom prst="rect">
                <a:avLst/>
              </a:prstGeom>
              <a:blipFill>
                <a:blip r:embed="rId6"/>
                <a:stretch>
                  <a:fillRect r="-1020"/>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4" name="Objekt 12">
                <a:extLst>
                  <a:ext uri="{FF2B5EF4-FFF2-40B4-BE49-F238E27FC236}">
                    <a16:creationId xmlns:a16="http://schemas.microsoft.com/office/drawing/2014/main" id="{5930796A-BB11-4BC0-8B4A-1E0F33912A67}"/>
                  </a:ext>
                </a:extLst>
              </p:cNvPr>
              <p:cNvSpPr txBox="1"/>
              <p:nvPr/>
            </p:nvSpPr>
            <p:spPr bwMode="auto">
              <a:xfrm>
                <a:off x="5435600" y="4518025"/>
                <a:ext cx="1152525" cy="431800"/>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sin</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+1</m:t>
                          </m:r>
                        </m:den>
                      </m:f>
                    </m:oMath>
                  </m:oMathPara>
                </a14:m>
                <a:endParaRPr lang="cs-CZ"/>
              </a:p>
            </p:txBody>
          </p:sp>
        </mc:Choice>
        <mc:Fallback>
          <p:sp>
            <p:nvSpPr>
              <p:cNvPr id="24624" name="Objekt 12">
                <a:extLst>
                  <a:ext uri="{FF2B5EF4-FFF2-40B4-BE49-F238E27FC236}">
                    <a16:creationId xmlns:a16="http://schemas.microsoft.com/office/drawing/2014/main" id="{5930796A-BB11-4BC0-8B4A-1E0F33912A67}"/>
                  </a:ext>
                </a:extLst>
              </p:cNvPr>
              <p:cNvSpPr txBox="1">
                <a:spLocks noRot="1" noChangeAspect="1" noMove="1" noResize="1" noEditPoints="1" noAdjustHandles="1" noChangeArrowheads="1" noChangeShapeType="1" noTextEdit="1"/>
              </p:cNvSpPr>
              <p:nvPr/>
            </p:nvSpPr>
            <p:spPr bwMode="auto">
              <a:xfrm>
                <a:off x="5435600" y="4518025"/>
                <a:ext cx="1152525" cy="431800"/>
              </a:xfrm>
              <a:prstGeom prst="rect">
                <a:avLst/>
              </a:prstGeom>
              <a:blipFill>
                <a:blip r:embed="rId7"/>
                <a:stretch>
                  <a:fillRect r="-4762"/>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5" name="Objekt 13">
                <a:extLst>
                  <a:ext uri="{FF2B5EF4-FFF2-40B4-BE49-F238E27FC236}">
                    <a16:creationId xmlns:a16="http://schemas.microsoft.com/office/drawing/2014/main" id="{5AD32E99-A949-44B1-AAD5-A5A1C6ED80D5}"/>
                  </a:ext>
                </a:extLst>
              </p:cNvPr>
              <p:cNvSpPr txBox="1"/>
              <p:nvPr/>
            </p:nvSpPr>
            <p:spPr bwMode="auto">
              <a:xfrm>
                <a:off x="5310188" y="4941888"/>
                <a:ext cx="1368425" cy="484187"/>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2</m:t>
                              </m:r>
                            </m:sup>
                          </m:sSup>
                        </m:den>
                      </m:f>
                    </m:oMath>
                  </m:oMathPara>
                </a14:m>
                <a:endParaRPr lang="cs-CZ"/>
              </a:p>
            </p:txBody>
          </p:sp>
        </mc:Choice>
        <mc:Fallback>
          <p:sp>
            <p:nvSpPr>
              <p:cNvPr id="24625" name="Objekt 13">
                <a:extLst>
                  <a:ext uri="{FF2B5EF4-FFF2-40B4-BE49-F238E27FC236}">
                    <a16:creationId xmlns:a16="http://schemas.microsoft.com/office/drawing/2014/main" id="{5AD32E99-A949-44B1-AAD5-A5A1C6ED80D5}"/>
                  </a:ext>
                </a:extLst>
              </p:cNvPr>
              <p:cNvSpPr txBox="1">
                <a:spLocks noRot="1" noChangeAspect="1" noMove="1" noResize="1" noEditPoints="1" noAdjustHandles="1" noChangeArrowheads="1" noChangeShapeType="1" noTextEdit="1"/>
              </p:cNvSpPr>
              <p:nvPr/>
            </p:nvSpPr>
            <p:spPr bwMode="auto">
              <a:xfrm>
                <a:off x="5310188" y="4941888"/>
                <a:ext cx="1368425" cy="484187"/>
              </a:xfrm>
              <a:prstGeom prst="rect">
                <a:avLst/>
              </a:prstGeom>
              <a:blipFill>
                <a:blip r:embed="rId8"/>
                <a:stretch>
                  <a:fillRect r="-3556"/>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6" name="Objekt 14">
                <a:extLst>
                  <a:ext uri="{FF2B5EF4-FFF2-40B4-BE49-F238E27FC236}">
                    <a16:creationId xmlns:a16="http://schemas.microsoft.com/office/drawing/2014/main" id="{EF8B4897-61F1-467B-BB87-42013AF72FEC}"/>
                  </a:ext>
                </a:extLst>
              </p:cNvPr>
              <p:cNvSpPr txBox="1"/>
              <p:nvPr/>
            </p:nvSpPr>
            <p:spPr bwMode="auto">
              <a:xfrm>
                <a:off x="5292725" y="5445125"/>
                <a:ext cx="1439863" cy="474663"/>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sin</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2</m:t>
                              </m:r>
                            </m:sup>
                          </m:sSup>
                        </m:den>
                      </m:f>
                    </m:oMath>
                  </m:oMathPara>
                </a14:m>
                <a:endParaRPr lang="cs-CZ"/>
              </a:p>
            </p:txBody>
          </p:sp>
        </mc:Choice>
        <mc:Fallback>
          <p:sp>
            <p:nvSpPr>
              <p:cNvPr id="24626" name="Objekt 14">
                <a:extLst>
                  <a:ext uri="{FF2B5EF4-FFF2-40B4-BE49-F238E27FC236}">
                    <a16:creationId xmlns:a16="http://schemas.microsoft.com/office/drawing/2014/main" id="{EF8B4897-61F1-467B-BB87-42013AF72FEC}"/>
                  </a:ext>
                </a:extLst>
              </p:cNvPr>
              <p:cNvSpPr txBox="1">
                <a:spLocks noRot="1" noChangeAspect="1" noMove="1" noResize="1" noEditPoints="1" noAdjustHandles="1" noChangeArrowheads="1" noChangeShapeType="1" noTextEdit="1"/>
              </p:cNvSpPr>
              <p:nvPr/>
            </p:nvSpPr>
            <p:spPr bwMode="auto">
              <a:xfrm>
                <a:off x="5292725" y="5445125"/>
                <a:ext cx="1439863" cy="474663"/>
              </a:xfrm>
              <a:prstGeom prst="rect">
                <a:avLst/>
              </a:prstGeom>
              <a:blipFill>
                <a:blip r:embed="rId9"/>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627" name="Objekt 16">
                <a:extLst>
                  <a:ext uri="{FF2B5EF4-FFF2-40B4-BE49-F238E27FC236}">
                    <a16:creationId xmlns:a16="http://schemas.microsoft.com/office/drawing/2014/main" id="{9639A7A3-3DD5-4C79-99BD-78E82855C7C7}"/>
                  </a:ext>
                </a:extLst>
              </p:cNvPr>
              <p:cNvSpPr txBox="1"/>
              <p:nvPr/>
            </p:nvSpPr>
            <p:spPr bwMode="auto">
              <a:xfrm>
                <a:off x="5722938" y="5876925"/>
                <a:ext cx="720725" cy="471488"/>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𝑁</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𝑁</m:t>
                              </m:r>
                            </m:sup>
                          </m:sSup>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oMath>
                  </m:oMathPara>
                </a14:m>
                <a:endParaRPr lang="cs-CZ"/>
              </a:p>
            </p:txBody>
          </p:sp>
        </mc:Choice>
        <mc:Fallback>
          <p:sp>
            <p:nvSpPr>
              <p:cNvPr id="24627" name="Objekt 16">
                <a:extLst>
                  <a:ext uri="{FF2B5EF4-FFF2-40B4-BE49-F238E27FC236}">
                    <a16:creationId xmlns:a16="http://schemas.microsoft.com/office/drawing/2014/main" id="{9639A7A3-3DD5-4C79-99BD-78E82855C7C7}"/>
                  </a:ext>
                </a:extLst>
              </p:cNvPr>
              <p:cNvSpPr txBox="1">
                <a:spLocks noRot="1" noChangeAspect="1" noMove="1" noResize="1" noEditPoints="1" noAdjustHandles="1" noChangeArrowheads="1" noChangeShapeType="1" noTextEdit="1"/>
              </p:cNvSpPr>
              <p:nvPr/>
            </p:nvSpPr>
            <p:spPr bwMode="auto">
              <a:xfrm>
                <a:off x="5722938" y="5876925"/>
                <a:ext cx="720725" cy="471488"/>
              </a:xfrm>
              <a:prstGeom prst="rect">
                <a:avLst/>
              </a:prstGeom>
              <a:blipFill>
                <a:blip r:embed="rId10"/>
                <a:stretch>
                  <a:fillRect r="-847"/>
                </a:stretch>
              </a:blipFill>
              <a:ln>
                <a:noFill/>
              </a:ln>
            </p:spPr>
            <p:txBody>
              <a:bodyPr/>
              <a:lstStyle/>
              <a:p>
                <a:r>
                  <a:rPr lang="cs-CZ">
                    <a:noFill/>
                  </a:rPr>
                  <a:t> </a:t>
                </a:r>
              </a:p>
            </p:txBody>
          </p:sp>
        </mc:Fallback>
      </mc:AlternateContent>
      <p:sp>
        <p:nvSpPr>
          <p:cNvPr id="18" name="Rectangle 2">
            <a:extLst>
              <a:ext uri="{FF2B5EF4-FFF2-40B4-BE49-F238E27FC236}">
                <a16:creationId xmlns:a16="http://schemas.microsoft.com/office/drawing/2014/main" id="{934A759E-EC07-4135-A0B0-DB26E8E76B06}"/>
              </a:ext>
            </a:extLst>
          </p:cNvPr>
          <p:cNvSpPr>
            <a:spLocks noGrp="1" noChangeArrowheads="1"/>
          </p:cNvSpPr>
          <p:nvPr>
            <p:ph type="title"/>
          </p:nvPr>
        </p:nvSpPr>
        <p:spPr/>
        <p:txBody>
          <a:bodyPr/>
          <a:lstStyle/>
          <a:p>
            <a:pPr>
              <a:defRPr/>
            </a:pPr>
            <a:r>
              <a:rPr lang="cs-CZ" sz="3200" dirty="0"/>
              <a:t>VLASTNOSTI Z TRANSFORMACE</a:t>
            </a:r>
          </a:p>
        </p:txBody>
      </p:sp>
      <p:pic>
        <p:nvPicPr>
          <p:cNvPr id="24629" name="Picture 92">
            <a:extLst>
              <a:ext uri="{FF2B5EF4-FFF2-40B4-BE49-F238E27FC236}">
                <a16:creationId xmlns:a16="http://schemas.microsoft.com/office/drawing/2014/main" id="{E21E6725-EA75-4779-AF12-1AD702475B0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52713" y="5881688"/>
            <a:ext cx="1198562" cy="493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D89C1283-9433-43FC-B399-084A1B748CA2}"/>
              </a:ext>
            </a:extLst>
          </p:cNvPr>
          <p:cNvSpPr>
            <a:spLocks noGrp="1" noChangeArrowheads="1"/>
          </p:cNvSpPr>
          <p:nvPr>
            <p:ph type="body" idx="1"/>
          </p:nvPr>
        </p:nvSpPr>
        <p:spPr>
          <a:xfrm>
            <a:off x="428625" y="1428750"/>
            <a:ext cx="8229600" cy="1000125"/>
          </a:xfrm>
        </p:spPr>
        <p:txBody>
          <a:bodyPr/>
          <a:lstStyle/>
          <a:p>
            <a:r>
              <a:rPr lang="cs-CZ" altLang="cs-CZ" sz="2400" i="1"/>
              <a:t>Příklad</a:t>
            </a:r>
            <a:r>
              <a:rPr lang="cs-CZ" altLang="cs-CZ" sz="2400"/>
              <a:t>: Mějme diskrétní systém s přenosovou funkcí</a:t>
            </a:r>
          </a:p>
        </p:txBody>
      </p:sp>
      <p:sp>
        <p:nvSpPr>
          <p:cNvPr id="25603" name="Rectangle 5">
            <a:extLst>
              <a:ext uri="{FF2B5EF4-FFF2-40B4-BE49-F238E27FC236}">
                <a16:creationId xmlns:a16="http://schemas.microsoft.com/office/drawing/2014/main" id="{D360FAE3-20A5-4BC6-8800-1A532B930CFF}"/>
              </a:ext>
            </a:extLst>
          </p:cNvPr>
          <p:cNvSpPr>
            <a:spLocks noChangeArrowheads="1"/>
          </p:cNvSpPr>
          <p:nvPr/>
        </p:nvSpPr>
        <p:spPr bwMode="auto">
          <a:xfrm>
            <a:off x="428625" y="4221163"/>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400"/>
              <a:t>		Tento systém je nestabilní.</a:t>
            </a:r>
          </a:p>
        </p:txBody>
      </p:sp>
      <p:sp>
        <p:nvSpPr>
          <p:cNvPr id="25604" name="Rectangle 5">
            <a:extLst>
              <a:ext uri="{FF2B5EF4-FFF2-40B4-BE49-F238E27FC236}">
                <a16:creationId xmlns:a16="http://schemas.microsoft.com/office/drawing/2014/main" id="{220F9E34-08BF-4C91-A3D5-B595C75A3996}"/>
              </a:ext>
            </a:extLst>
          </p:cNvPr>
          <p:cNvSpPr>
            <a:spLocks noChangeArrowheads="1"/>
          </p:cNvSpPr>
          <p:nvPr/>
        </p:nvSpPr>
        <p:spPr bwMode="auto">
          <a:xfrm>
            <a:off x="428625" y="3141663"/>
            <a:ext cx="8464550"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400"/>
              <a:t>Póly přenosové funkce jsou:</a:t>
            </a:r>
          </a:p>
          <a:p>
            <a:pPr algn="ctr" eaLnBrk="1" hangingPunct="1">
              <a:spcBef>
                <a:spcPct val="20000"/>
              </a:spcBef>
              <a:buClr>
                <a:schemeClr val="bg2"/>
              </a:buClr>
              <a:buSzPct val="75000"/>
              <a:buFontTx/>
              <a:buNone/>
            </a:pPr>
            <a:r>
              <a:rPr lang="cs-CZ" altLang="cs-CZ" sz="2400"/>
              <a:t>z</a:t>
            </a:r>
            <a:r>
              <a:rPr lang="cs-CZ" altLang="cs-CZ" sz="2400" baseline="-25000"/>
              <a:t>1,2 </a:t>
            </a:r>
            <a:r>
              <a:rPr lang="cs-CZ" altLang="cs-CZ" sz="2400"/>
              <a:t>=</a:t>
            </a:r>
            <a:r>
              <a:rPr lang="cs-CZ" altLang="cs-CZ" sz="1200"/>
              <a:t> </a:t>
            </a:r>
            <a:r>
              <a:rPr lang="cs-CZ" altLang="cs-CZ" sz="2400"/>
              <a:t>-0,4; z</a:t>
            </a:r>
            <a:r>
              <a:rPr lang="cs-CZ" altLang="cs-CZ" sz="2400" baseline="-25000"/>
              <a:t>3 </a:t>
            </a:r>
            <a:r>
              <a:rPr lang="cs-CZ" altLang="cs-CZ" sz="2400"/>
              <a:t>=</a:t>
            </a:r>
            <a:r>
              <a:rPr lang="cs-CZ" altLang="cs-CZ" sz="1200"/>
              <a:t> </a:t>
            </a:r>
            <a:r>
              <a:rPr lang="cs-CZ" altLang="cs-CZ" sz="2400"/>
              <a:t>-0,667; z</a:t>
            </a:r>
            <a:r>
              <a:rPr lang="cs-CZ" altLang="cs-CZ" sz="2400" baseline="-25000"/>
              <a:t>4 </a:t>
            </a:r>
            <a:r>
              <a:rPr lang="cs-CZ" altLang="cs-CZ" sz="2400"/>
              <a:t>=</a:t>
            </a:r>
            <a:r>
              <a:rPr lang="cs-CZ" altLang="cs-CZ" sz="1200"/>
              <a:t> </a:t>
            </a:r>
            <a:r>
              <a:rPr lang="cs-CZ" altLang="cs-CZ" sz="2400"/>
              <a:t>0,1; z</a:t>
            </a:r>
            <a:r>
              <a:rPr lang="cs-CZ" altLang="cs-CZ" sz="2400" baseline="-25000"/>
              <a:t>5 </a:t>
            </a:r>
            <a:r>
              <a:rPr lang="cs-CZ" altLang="cs-CZ" sz="2400"/>
              <a:t>=</a:t>
            </a:r>
            <a:r>
              <a:rPr lang="cs-CZ" altLang="cs-CZ" sz="1200"/>
              <a:t> </a:t>
            </a:r>
            <a:r>
              <a:rPr lang="cs-CZ" altLang="cs-CZ" sz="2400"/>
              <a:t>-1-i; z</a:t>
            </a:r>
            <a:r>
              <a:rPr lang="cs-CZ" altLang="cs-CZ" sz="2400" baseline="-25000"/>
              <a:t>6 </a:t>
            </a:r>
            <a:r>
              <a:rPr lang="cs-CZ" altLang="cs-CZ" sz="2400"/>
              <a:t>=</a:t>
            </a:r>
            <a:r>
              <a:rPr lang="cs-CZ" altLang="cs-CZ" sz="1200"/>
              <a:t> </a:t>
            </a:r>
            <a:r>
              <a:rPr lang="cs-CZ" altLang="cs-CZ" sz="2400"/>
              <a:t>-1+i; </a:t>
            </a:r>
          </a:p>
        </p:txBody>
      </p:sp>
      <p:sp>
        <p:nvSpPr>
          <p:cNvPr id="9" name="Rectangle 2">
            <a:extLst>
              <a:ext uri="{FF2B5EF4-FFF2-40B4-BE49-F238E27FC236}">
                <a16:creationId xmlns:a16="http://schemas.microsoft.com/office/drawing/2014/main" id="{4846093C-E748-4DE5-8A0E-EB4EE75267D3}"/>
              </a:ext>
            </a:extLst>
          </p:cNvPr>
          <p:cNvSpPr>
            <a:spLocks noGrp="1" noChangeArrowheads="1"/>
          </p:cNvSpPr>
          <p:nvPr>
            <p:ph type="title"/>
          </p:nvPr>
        </p:nvSpPr>
        <p:spPr/>
        <p:txBody>
          <a:bodyPr/>
          <a:lstStyle/>
          <a:p>
            <a:pPr>
              <a:defRPr/>
            </a:pPr>
            <a:r>
              <a:rPr lang="cs-CZ" sz="2800" dirty="0"/>
              <a:t>Stabilita vůči počátečnímu stavu</a:t>
            </a:r>
          </a:p>
        </p:txBody>
      </p:sp>
      <p:pic>
        <p:nvPicPr>
          <p:cNvPr id="25606" name="Picture 14">
            <a:extLst>
              <a:ext uri="{FF2B5EF4-FFF2-40B4-BE49-F238E27FC236}">
                <a16:creationId xmlns:a16="http://schemas.microsoft.com/office/drawing/2014/main" id="{604B89D5-F289-4DA6-9697-CED1C6505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133600"/>
            <a:ext cx="6121400" cy="979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6F9D2-A506-4FAE-ACA8-97BE1CEEC7A6}"/>
              </a:ext>
            </a:extLst>
          </p:cNvPr>
          <p:cNvSpPr>
            <a:spLocks noGrp="1"/>
          </p:cNvSpPr>
          <p:nvPr>
            <p:ph type="title"/>
          </p:nvPr>
        </p:nvSpPr>
        <p:spPr/>
        <p:txBody>
          <a:bodyPr/>
          <a:lstStyle/>
          <a:p>
            <a:pPr>
              <a:defRPr/>
            </a:pPr>
            <a:r>
              <a:rPr lang="cs-CZ" sz="3200" dirty="0"/>
              <a:t>Model dravec/kořist</a:t>
            </a:r>
          </a:p>
        </p:txBody>
      </p:sp>
      <p:sp>
        <p:nvSpPr>
          <p:cNvPr id="37891" name="Zástupný symbol pro obsah 2">
            <a:extLst>
              <a:ext uri="{FF2B5EF4-FFF2-40B4-BE49-F238E27FC236}">
                <a16:creationId xmlns:a16="http://schemas.microsoft.com/office/drawing/2014/main" id="{BE25A931-2484-41E1-9E85-D22613805BF2}"/>
              </a:ext>
            </a:extLst>
          </p:cNvPr>
          <p:cNvSpPr>
            <a:spLocks noGrp="1" noChangeArrowheads="1"/>
          </p:cNvSpPr>
          <p:nvPr>
            <p:ph idx="1"/>
          </p:nvPr>
        </p:nvSpPr>
        <p:spPr>
          <a:xfrm>
            <a:off x="500063" y="1268413"/>
            <a:ext cx="8535987" cy="5113337"/>
          </a:xfrm>
        </p:spPr>
        <p:txBody>
          <a:bodyPr/>
          <a:lstStyle/>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x(k+1) = </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1</a:t>
            </a:r>
            <a:r>
              <a:rPr lang="cs-CZ" altLang="cs-CZ" sz="2400">
                <a:latin typeface="Arial" panose="020B0604020202020204" pitchFamily="34" charset="0"/>
                <a:cs typeface="Times New Roman" panose="02020603050405020304" pitchFamily="18" charset="0"/>
              </a:rPr>
              <a:t>.x(k)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.x(k).y(k)</a:t>
            </a:r>
            <a:endParaRPr lang="cs-CZ" altLang="cs-CZ" sz="2400">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y(k+1) = </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.k</a:t>
            </a:r>
            <a:r>
              <a:rPr lang="cs-CZ" altLang="cs-CZ" sz="2400" baseline="-25000">
                <a:latin typeface="Arial" panose="020B0604020202020204" pitchFamily="34" charset="0"/>
                <a:cs typeface="Times New Roman" panose="02020603050405020304" pitchFamily="18" charset="0"/>
              </a:rPr>
              <a:t>3</a:t>
            </a:r>
            <a:r>
              <a:rPr lang="cs-CZ" altLang="cs-CZ" sz="2400">
                <a:latin typeface="Arial" panose="020B0604020202020204" pitchFamily="34" charset="0"/>
                <a:cs typeface="Times New Roman" panose="02020603050405020304" pitchFamily="18" charset="0"/>
              </a:rPr>
              <a:t>.x(k).y(k) - k</a:t>
            </a:r>
            <a:r>
              <a:rPr lang="cs-CZ" altLang="cs-CZ" sz="2400" baseline="-25000">
                <a:latin typeface="Arial" panose="020B0604020202020204" pitchFamily="34" charset="0"/>
                <a:cs typeface="Times New Roman" panose="02020603050405020304" pitchFamily="18" charset="0"/>
              </a:rPr>
              <a:t>4</a:t>
            </a:r>
            <a:r>
              <a:rPr lang="cs-CZ" altLang="cs-CZ" sz="2400">
                <a:latin typeface="Arial" panose="020B0604020202020204" pitchFamily="34" charset="0"/>
                <a:cs typeface="Times New Roman" panose="02020603050405020304" pitchFamily="18" charset="0"/>
              </a:rPr>
              <a:t>.y(k)</a:t>
            </a: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buFont typeface="Wingdings" panose="05000000000000000000" pitchFamily="2" charset="2"/>
              <a:buNone/>
            </a:pPr>
            <a:endParaRPr lang="cs-CZ" alt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1659B9F7-9AFE-406F-888F-6630388EF56D}"/>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0" indent="0">
              <a:buFont typeface="Wingdings" panose="05000000000000000000" pitchFamily="2" charset="2"/>
              <a:buNone/>
              <a:defRPr/>
            </a:pPr>
            <a:r>
              <a:rPr lang="cs-CZ" altLang="cs-CZ" sz="2400" dirty="0"/>
              <a:t>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DE4EB71B-1E9E-4B7A-B519-98DD867A8FF6}"/>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D86952C0-75AB-49CF-8D7E-6F47691DD742}"/>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EFE4094E-B6D9-4195-B7EB-355E5ED76FF4}"/>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49EB23B1-548C-449F-B889-BC759EB4CA8C}"/>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CB86DC09-8ACA-4F05-8C07-2573CB3EE756}"/>
              </a:ext>
            </a:extLst>
          </p:cNvPr>
          <p:cNvSpPr>
            <a:spLocks noGrp="1" noChangeArrowheads="1"/>
          </p:cNvSpPr>
          <p:nvPr>
            <p:ph type="title"/>
          </p:nvPr>
        </p:nvSpPr>
        <p:spPr/>
        <p:txBody>
          <a:bodyPr/>
          <a:lstStyle/>
          <a:p>
            <a:pPr>
              <a:defRPr/>
            </a:pPr>
            <a:r>
              <a:rPr lang="cs-CZ" sz="2800" dirty="0"/>
              <a:t>Stabilita vůči počátečnímu stavu</a:t>
            </a:r>
          </a:p>
        </p:txBody>
      </p:sp>
      <p:sp>
        <p:nvSpPr>
          <p:cNvPr id="7" name="Rectangle 3">
            <a:extLst>
              <a:ext uri="{FF2B5EF4-FFF2-40B4-BE49-F238E27FC236}">
                <a16:creationId xmlns:a16="http://schemas.microsoft.com/office/drawing/2014/main" id="{3DC85E0D-A427-45AD-8511-E931F6EB4EE6}"/>
              </a:ext>
            </a:extLst>
          </p:cNvPr>
          <p:cNvSpPr txBox="1">
            <a:spLocks noChangeArrowheads="1"/>
          </p:cNvSpPr>
          <p:nvPr/>
        </p:nvSpPr>
        <p:spPr bwMode="auto">
          <a:xfrm>
            <a:off x="431800" y="3933825"/>
            <a:ext cx="82296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30000"/>
              </a:spcBef>
              <a:spcAft>
                <a:spcPct val="0"/>
              </a:spcAft>
              <a:buClr>
                <a:schemeClr val="accent1"/>
              </a:buClr>
              <a:buSzPct val="80000"/>
              <a:buFont typeface="Wingdings" pitchFamily="2" charset="2"/>
              <a:buChar char="þ"/>
              <a:defRPr sz="2800" b="0" i="0" baseline="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itchFamily="2" charset="2"/>
              <a:buChar char="è"/>
              <a:defRPr sz="2400" b="0" i="0" baseline="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itchFamily="2" charset="2"/>
              <a:buChar char="q"/>
              <a:defRPr sz="2000" b="0" i="0" baseline="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itchFamily="2" charset="2"/>
              <a:buChar char="l"/>
              <a:defRPr sz="2000" b="0" i="0" baseline="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b="0" i="0" baseline="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a:lstStyle>
          <a:p>
            <a:pPr>
              <a:defRPr/>
            </a:pPr>
            <a:r>
              <a:rPr lang="cs-CZ" altLang="cs-CZ" sz="2400" i="1" kern="0" dirty="0">
                <a:cs typeface="Arial" charset="0"/>
              </a:rPr>
              <a:t>Příklad</a:t>
            </a:r>
            <a:r>
              <a:rPr lang="cs-CZ" altLang="cs-CZ" sz="2400" kern="0" dirty="0">
                <a:cs typeface="Arial" charset="0"/>
              </a:rPr>
              <a:t>: Nechť jsou póly diskrétního systému</a:t>
            </a:r>
          </a:p>
          <a:p>
            <a:pPr marL="0" indent="0" algn="ctr">
              <a:buFont typeface="Wingdings" pitchFamily="2" charset="2"/>
              <a:buNone/>
              <a:defRPr/>
            </a:pPr>
            <a:r>
              <a:rPr lang="cs-CZ" altLang="cs-CZ" sz="2400" kern="0" dirty="0"/>
              <a:t>z</a:t>
            </a:r>
            <a:r>
              <a:rPr lang="cs-CZ" altLang="cs-CZ" sz="2400" kern="0" baseline="-25000" dirty="0"/>
              <a:t>1 </a:t>
            </a:r>
            <a:r>
              <a:rPr lang="cs-CZ" altLang="cs-CZ" sz="2400" kern="0" dirty="0"/>
              <a:t>=</a:t>
            </a:r>
            <a:r>
              <a:rPr lang="cs-CZ" altLang="cs-CZ" sz="1200" kern="0" dirty="0"/>
              <a:t> </a:t>
            </a:r>
            <a:r>
              <a:rPr lang="cs-CZ" altLang="cs-CZ" sz="2400" kern="0" dirty="0"/>
              <a:t>0,1; z</a:t>
            </a:r>
            <a:r>
              <a:rPr lang="cs-CZ" altLang="cs-CZ" sz="2400" kern="0" baseline="-25000" dirty="0"/>
              <a:t>2 </a:t>
            </a:r>
            <a:r>
              <a:rPr lang="cs-CZ" altLang="cs-CZ" sz="2400" kern="0" dirty="0"/>
              <a:t>=</a:t>
            </a:r>
            <a:r>
              <a:rPr lang="cs-CZ" altLang="cs-CZ" sz="1200" kern="0" dirty="0"/>
              <a:t> </a:t>
            </a:r>
            <a:r>
              <a:rPr lang="cs-CZ" altLang="cs-CZ" sz="2400" kern="0" dirty="0"/>
              <a:t>-0,5-0,2i; z</a:t>
            </a:r>
            <a:r>
              <a:rPr lang="cs-CZ" altLang="cs-CZ" sz="2400" kern="0" baseline="-25000" dirty="0"/>
              <a:t>3 </a:t>
            </a:r>
            <a:r>
              <a:rPr lang="cs-CZ" altLang="cs-CZ" sz="2400" kern="0" dirty="0"/>
              <a:t>=</a:t>
            </a:r>
            <a:r>
              <a:rPr lang="cs-CZ" altLang="cs-CZ" sz="1200" kern="0" dirty="0"/>
              <a:t> </a:t>
            </a:r>
            <a:r>
              <a:rPr lang="cs-CZ" altLang="cs-CZ" sz="2400" kern="0" dirty="0"/>
              <a:t>-0,5+0,5i;</a:t>
            </a:r>
          </a:p>
          <a:p>
            <a:pPr marL="0" indent="0">
              <a:buFont typeface="Wingdings" pitchFamily="2" charset="2"/>
              <a:buNone/>
              <a:defRPr/>
            </a:pPr>
            <a:endParaRPr lang="cs-CZ" altLang="cs-CZ" sz="2400" kern="0" dirty="0"/>
          </a:p>
          <a:p>
            <a:pPr marL="0" indent="0">
              <a:buFont typeface="Wingdings" pitchFamily="2" charset="2"/>
              <a:buNone/>
              <a:defRPr/>
            </a:pPr>
            <a:endParaRPr lang="cs-CZ" altLang="cs-CZ" sz="2400" kern="0" dirty="0">
              <a:cs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5A222610-0D93-476A-92BE-573B023ABC8C}"/>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D3BFF040-4A13-4E06-A73B-41502BBD769B}"/>
              </a:ext>
            </a:extLst>
          </p:cNvPr>
          <p:cNvSpPr>
            <a:spLocks noGrp="1" noChangeArrowheads="1"/>
          </p:cNvSpPr>
          <p:nvPr>
            <p:ph type="title"/>
          </p:nvPr>
        </p:nvSpPr>
        <p:spPr/>
        <p:txBody>
          <a:bodyPr/>
          <a:lstStyle/>
          <a:p>
            <a:pPr>
              <a:defRPr/>
            </a:pPr>
            <a:r>
              <a:rPr lang="cs-CZ" sz="2800" dirty="0"/>
              <a:t>Stabilita vůči počátečnímu stavu</a:t>
            </a:r>
          </a:p>
        </p:txBody>
      </p:sp>
      <p:sp>
        <p:nvSpPr>
          <p:cNvPr id="26628" name="Rectangle 3">
            <a:extLst>
              <a:ext uri="{FF2B5EF4-FFF2-40B4-BE49-F238E27FC236}">
                <a16:creationId xmlns:a16="http://schemas.microsoft.com/office/drawing/2014/main" id="{FB363B90-0334-4BDE-8299-6D692A557A38}"/>
              </a:ext>
            </a:extLst>
          </p:cNvPr>
          <p:cNvSpPr txBox="1">
            <a:spLocks noChangeArrowheads="1"/>
          </p:cNvSpPr>
          <p:nvPr/>
        </p:nvSpPr>
        <p:spPr bwMode="auto">
          <a:xfrm>
            <a:off x="431800" y="3933825"/>
            <a:ext cx="82296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a:defRPr/>
            </a:pPr>
            <a:r>
              <a:rPr lang="cs-CZ" altLang="cs-CZ" sz="2400" i="1" dirty="0"/>
              <a:t>Příklad</a:t>
            </a:r>
            <a:r>
              <a:rPr lang="cs-CZ" altLang="cs-CZ" sz="2400" dirty="0"/>
              <a:t>: Nechť jsou póly diskrétního systému</a:t>
            </a:r>
          </a:p>
          <a:p>
            <a:pPr algn="ctr">
              <a:buFont typeface="Wingdings"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0,1; z</a:t>
            </a:r>
            <a:r>
              <a:rPr lang="cs-CZ" altLang="cs-CZ" sz="2400" baseline="-25000" dirty="0"/>
              <a:t>2 </a:t>
            </a:r>
            <a:r>
              <a:rPr lang="cs-CZ" altLang="cs-CZ" sz="2400" dirty="0"/>
              <a:t>=</a:t>
            </a:r>
            <a:r>
              <a:rPr lang="cs-CZ" altLang="cs-CZ" sz="1200" dirty="0"/>
              <a:t> </a:t>
            </a:r>
            <a:r>
              <a:rPr lang="cs-CZ" altLang="cs-CZ" sz="2400" dirty="0"/>
              <a:t>-0,5-0,2i; z</a:t>
            </a:r>
            <a:r>
              <a:rPr lang="cs-CZ" altLang="cs-CZ" sz="2400" baseline="-25000" dirty="0"/>
              <a:t>3 </a:t>
            </a:r>
            <a:r>
              <a:rPr lang="cs-CZ" altLang="cs-CZ" sz="2400" dirty="0"/>
              <a:t>=</a:t>
            </a:r>
            <a:r>
              <a:rPr lang="cs-CZ" altLang="cs-CZ" sz="1200" dirty="0"/>
              <a:t> </a:t>
            </a:r>
            <a:r>
              <a:rPr lang="cs-CZ" altLang="cs-CZ" sz="2400" dirty="0"/>
              <a:t>-0,5+0,5i;</a:t>
            </a:r>
          </a:p>
          <a:p>
            <a:pPr>
              <a:buFont typeface="Wingdings" pitchFamily="2" charset="2"/>
              <a:buNone/>
              <a:defRPr/>
            </a:pPr>
            <a:endParaRPr lang="cs-CZ" altLang="cs-CZ" sz="2400" dirty="0"/>
          </a:p>
          <a:p>
            <a:pPr indent="12700">
              <a:buFont typeface="Wingdings" pitchFamily="2" charset="2"/>
              <a:buNone/>
              <a:defRPr/>
            </a:pPr>
            <a:r>
              <a:rPr lang="cs-CZ" altLang="cs-CZ" sz="2400" dirty="0"/>
              <a:t>Systém je stabilní, nicméně koeficienty jmenovatele jeho přenosové funkce nejsou reálné a tedy odezva na reálný vstup je komplexní. </a:t>
            </a:r>
          </a:p>
          <a:p>
            <a:pPr>
              <a:buFont typeface="Wingdings" pitchFamily="2" charset="2"/>
              <a:buNone/>
              <a:defRPr/>
            </a:pPr>
            <a:endParaRPr lang="cs-CZ" altLang="cs-CZ"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A97E30-50AB-4E30-B26F-68925EE0257F}"/>
              </a:ext>
            </a:extLst>
          </p:cNvPr>
          <p:cNvSpPr>
            <a:spLocks noGrp="1"/>
          </p:cNvSpPr>
          <p:nvPr>
            <p:ph type="ctrTitle"/>
          </p:nvPr>
        </p:nvSpPr>
        <p:spPr>
          <a:xfrm>
            <a:off x="823913" y="1916113"/>
            <a:ext cx="7493000" cy="1973262"/>
          </a:xfrm>
        </p:spPr>
        <p:txBody>
          <a:bodyPr/>
          <a:lstStyle/>
          <a:p>
            <a:pPr>
              <a:defRPr/>
            </a:pPr>
            <a:r>
              <a:rPr lang="cs-CZ" sz="4000" dirty="0"/>
              <a:t>XIII. </a:t>
            </a:r>
            <a:br>
              <a:rPr lang="cs-CZ" sz="4000" dirty="0"/>
            </a:br>
            <a:r>
              <a:rPr lang="cs-CZ" sz="4000" dirty="0"/>
              <a:t>SPOJOVÁNÍ SYSTÉMŮ</a:t>
            </a:r>
            <a:br>
              <a:rPr lang="cs-CZ" sz="4000" dirty="0"/>
            </a:br>
            <a:r>
              <a:rPr lang="cs-CZ" sz="4000" dirty="0"/>
              <a:t>ZPĚTNÁ VAZBA</a:t>
            </a:r>
            <a:endParaRPr lang="cs-CZ" sz="4000" cap="al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8E88839-C32A-47FC-91D4-C45F718260AD}"/>
              </a:ext>
            </a:extLst>
          </p:cNvPr>
          <p:cNvSpPr>
            <a:spLocks noGrp="1" noChangeArrowheads="1"/>
          </p:cNvSpPr>
          <p:nvPr>
            <p:ph type="title"/>
          </p:nvPr>
        </p:nvSpPr>
        <p:spPr/>
        <p:txBody>
          <a:bodyPr/>
          <a:lstStyle/>
          <a:p>
            <a:pPr>
              <a:defRPr/>
            </a:pPr>
            <a:r>
              <a:rPr lang="cs-CZ" sz="2800" dirty="0"/>
              <a:t>SÉRIOVÉ (KASKÁDNÍ) ZAPOJENÍ</a:t>
            </a:r>
          </a:p>
        </p:txBody>
      </p:sp>
      <p:sp>
        <p:nvSpPr>
          <p:cNvPr id="31747" name="Rectangle 5">
            <a:extLst>
              <a:ext uri="{FF2B5EF4-FFF2-40B4-BE49-F238E27FC236}">
                <a16:creationId xmlns:a16="http://schemas.microsoft.com/office/drawing/2014/main" id="{843AF14A-D782-4F61-96BB-2D805EFA768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1748" name="Rectangle 8">
            <a:extLst>
              <a:ext uri="{FF2B5EF4-FFF2-40B4-BE49-F238E27FC236}">
                <a16:creationId xmlns:a16="http://schemas.microsoft.com/office/drawing/2014/main" id="{42131E2F-DE31-49C2-B89B-BD41FD1E7FC7}"/>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1749" name="Rectangle 10">
            <a:extLst>
              <a:ext uri="{FF2B5EF4-FFF2-40B4-BE49-F238E27FC236}">
                <a16:creationId xmlns:a16="http://schemas.microsoft.com/office/drawing/2014/main" id="{CC813261-CEB5-4022-9069-F642BB78DCC3}"/>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1750" name="Object 4">
                <a:extLst>
                  <a:ext uri="{FF2B5EF4-FFF2-40B4-BE49-F238E27FC236}">
                    <a16:creationId xmlns:a16="http://schemas.microsoft.com/office/drawing/2014/main" id="{75866377-550D-4DF7-BA0A-7278C8541E38}"/>
                  </a:ext>
                </a:extLst>
              </p:cNvPr>
              <p:cNvSpPr txBox="1"/>
              <p:nvPr/>
            </p:nvSpPr>
            <p:spPr bwMode="auto">
              <a:xfrm>
                <a:off x="3143250" y="3059113"/>
                <a:ext cx="1752600" cy="8826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a:p>
            </p:txBody>
          </p:sp>
        </mc:Choice>
        <mc:Fallback>
          <p:sp>
            <p:nvSpPr>
              <p:cNvPr id="31750" name="Object 4">
                <a:extLst>
                  <a:ext uri="{FF2B5EF4-FFF2-40B4-BE49-F238E27FC236}">
                    <a16:creationId xmlns:a16="http://schemas.microsoft.com/office/drawing/2014/main" id="{75866377-550D-4DF7-BA0A-7278C8541E38}"/>
                  </a:ext>
                </a:extLst>
              </p:cNvPr>
              <p:cNvSpPr txBox="1">
                <a:spLocks noRot="1" noChangeAspect="1" noMove="1" noResize="1" noEditPoints="1" noAdjustHandles="1" noChangeArrowheads="1" noChangeShapeType="1" noTextEdit="1"/>
              </p:cNvSpPr>
              <p:nvPr/>
            </p:nvSpPr>
            <p:spPr bwMode="auto">
              <a:xfrm>
                <a:off x="3143250" y="3059113"/>
                <a:ext cx="1752600" cy="882650"/>
              </a:xfrm>
              <a:prstGeom prst="rect">
                <a:avLst/>
              </a:prstGeom>
              <a:blipFill>
                <a:blip r:embed="rId2"/>
                <a:stretch>
                  <a:fillRect/>
                </a:stretch>
              </a:blipFill>
              <a:ln>
                <a:noFill/>
              </a:ln>
            </p:spPr>
            <p:txBody>
              <a:bodyPr/>
              <a:lstStyle/>
              <a:p>
                <a:r>
                  <a:rPr lang="cs-CZ">
                    <a:noFill/>
                  </a:rPr>
                  <a:t> </a:t>
                </a:r>
              </a:p>
            </p:txBody>
          </p:sp>
        </mc:Fallback>
      </mc:AlternateContent>
      <p:sp>
        <p:nvSpPr>
          <p:cNvPr id="31751" name="Rectangle 12">
            <a:extLst>
              <a:ext uri="{FF2B5EF4-FFF2-40B4-BE49-F238E27FC236}">
                <a16:creationId xmlns:a16="http://schemas.microsoft.com/office/drawing/2014/main" id="{B7FEADC0-9C63-4083-94E6-9A0EFE959130}"/>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1752" name="Object 5">
                <a:extLst>
                  <a:ext uri="{FF2B5EF4-FFF2-40B4-BE49-F238E27FC236}">
                    <a16:creationId xmlns:a16="http://schemas.microsoft.com/office/drawing/2014/main" id="{4DD86CB9-164F-4C04-98E1-1E6BEC593FB3}"/>
                  </a:ext>
                </a:extLst>
              </p:cNvPr>
              <p:cNvSpPr txBox="1"/>
              <p:nvPr/>
            </p:nvSpPr>
            <p:spPr bwMode="auto">
              <a:xfrm>
                <a:off x="6372225" y="2944813"/>
                <a:ext cx="1660525" cy="108743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dirty="0"/>
              </a:p>
            </p:txBody>
          </p:sp>
        </mc:Choice>
        <mc:Fallback>
          <p:sp>
            <p:nvSpPr>
              <p:cNvPr id="31752" name="Object 5">
                <a:extLst>
                  <a:ext uri="{FF2B5EF4-FFF2-40B4-BE49-F238E27FC236}">
                    <a16:creationId xmlns:a16="http://schemas.microsoft.com/office/drawing/2014/main" id="{4DD86CB9-164F-4C04-98E1-1E6BEC593FB3}"/>
                  </a:ext>
                </a:extLst>
              </p:cNvPr>
              <p:cNvSpPr txBox="1">
                <a:spLocks noRot="1" noChangeAspect="1" noMove="1" noResize="1" noEditPoints="1" noAdjustHandles="1" noChangeArrowheads="1" noChangeShapeType="1" noTextEdit="1"/>
              </p:cNvSpPr>
              <p:nvPr/>
            </p:nvSpPr>
            <p:spPr bwMode="auto">
              <a:xfrm>
                <a:off x="6372225" y="2944813"/>
                <a:ext cx="1660525" cy="1087437"/>
              </a:xfrm>
              <a:prstGeom prst="rect">
                <a:avLst/>
              </a:prstGeom>
              <a:blipFill>
                <a:blip r:embed="rId3"/>
                <a:stretch>
                  <a:fillRect/>
                </a:stretch>
              </a:blipFill>
              <a:ln>
                <a:noFill/>
              </a:ln>
            </p:spPr>
            <p:txBody>
              <a:bodyPr/>
              <a:lstStyle/>
              <a:p>
                <a:r>
                  <a:rPr lang="cs-CZ">
                    <a:noFill/>
                  </a:rPr>
                  <a:t> </a:t>
                </a:r>
              </a:p>
            </p:txBody>
          </p:sp>
        </mc:Fallback>
      </mc:AlternateContent>
      <p:sp>
        <p:nvSpPr>
          <p:cNvPr id="31753" name="Rectangle 14">
            <a:extLst>
              <a:ext uri="{FF2B5EF4-FFF2-40B4-BE49-F238E27FC236}">
                <a16:creationId xmlns:a16="http://schemas.microsoft.com/office/drawing/2014/main" id="{026BFD69-60B3-4575-9952-0E79F50E4A7B}"/>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1754" name="Object 6">
                <a:extLst>
                  <a:ext uri="{FF2B5EF4-FFF2-40B4-BE49-F238E27FC236}">
                    <a16:creationId xmlns:a16="http://schemas.microsoft.com/office/drawing/2014/main" id="{1A75ECB0-5E1A-4C62-BFEB-C128AF0CAD3B}"/>
                  </a:ext>
                </a:extLst>
              </p:cNvPr>
              <p:cNvSpPr txBox="1"/>
              <p:nvPr/>
            </p:nvSpPr>
            <p:spPr bwMode="auto">
              <a:xfrm>
                <a:off x="1143000" y="4214813"/>
                <a:ext cx="6072188" cy="90328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oMath>
                  </m:oMathPara>
                </a14:m>
                <a:endParaRPr lang="cs-CZ"/>
              </a:p>
            </p:txBody>
          </p:sp>
        </mc:Choice>
        <mc:Fallback>
          <p:sp>
            <p:nvSpPr>
              <p:cNvPr id="31754" name="Object 6">
                <a:extLst>
                  <a:ext uri="{FF2B5EF4-FFF2-40B4-BE49-F238E27FC236}">
                    <a16:creationId xmlns:a16="http://schemas.microsoft.com/office/drawing/2014/main" id="{1A75ECB0-5E1A-4C62-BFEB-C128AF0CAD3B}"/>
                  </a:ext>
                </a:extLst>
              </p:cNvPr>
              <p:cNvSpPr txBox="1">
                <a:spLocks noRot="1" noChangeAspect="1" noMove="1" noResize="1" noEditPoints="1" noAdjustHandles="1" noChangeArrowheads="1" noChangeShapeType="1" noTextEdit="1"/>
              </p:cNvSpPr>
              <p:nvPr/>
            </p:nvSpPr>
            <p:spPr bwMode="auto">
              <a:xfrm>
                <a:off x="1143000" y="4214813"/>
                <a:ext cx="6072188" cy="903287"/>
              </a:xfrm>
              <a:prstGeom prst="rect">
                <a:avLst/>
              </a:prstGeom>
              <a:blipFill>
                <a:blip r:embed="rId4"/>
                <a:stretch>
                  <a:fillRect/>
                </a:stretch>
              </a:blipFill>
              <a:ln>
                <a:noFill/>
              </a:ln>
            </p:spPr>
            <p:txBody>
              <a:bodyPr/>
              <a:lstStyle/>
              <a:p>
                <a:r>
                  <a:rPr lang="cs-CZ">
                    <a:noFill/>
                  </a:rPr>
                  <a:t> </a:t>
                </a:r>
              </a:p>
            </p:txBody>
          </p:sp>
        </mc:Fallback>
      </mc:AlternateContent>
      <p:sp>
        <p:nvSpPr>
          <p:cNvPr id="31755" name="Rectangle 16">
            <a:extLst>
              <a:ext uri="{FF2B5EF4-FFF2-40B4-BE49-F238E27FC236}">
                <a16:creationId xmlns:a16="http://schemas.microsoft.com/office/drawing/2014/main" id="{B3AD70F2-24DA-444A-AD6C-5FB6159B930C}"/>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1756" name="Object 7">
                <a:extLst>
                  <a:ext uri="{FF2B5EF4-FFF2-40B4-BE49-F238E27FC236}">
                    <a16:creationId xmlns:a16="http://schemas.microsoft.com/office/drawing/2014/main" id="{268E75D8-9453-478E-B676-007BDA0F1A0C}"/>
                  </a:ext>
                </a:extLst>
              </p:cNvPr>
              <p:cNvSpPr txBox="1"/>
              <p:nvPr/>
            </p:nvSpPr>
            <p:spPr bwMode="auto">
              <a:xfrm>
                <a:off x="1150938" y="5357813"/>
                <a:ext cx="2143125" cy="963612"/>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=1</m:t>
                          </m:r>
                        </m:sub>
                        <m:sup>
                          <m:r>
                            <a:rPr lang="cs-CZ" i="1">
                              <a:solidFill>
                                <a:srgbClr val="000000"/>
                              </a:solidFill>
                              <a:latin typeface="Cambria Math" panose="02040503050406030204" pitchFamily="18" charset="0"/>
                            </a:rPr>
                            <m:t>𝑁</m:t>
                          </m:r>
                        </m:sup>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𝑖</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e>
                      </m:nary>
                    </m:oMath>
                  </m:oMathPara>
                </a14:m>
                <a:endParaRPr lang="cs-CZ"/>
              </a:p>
            </p:txBody>
          </p:sp>
        </mc:Choice>
        <mc:Fallback>
          <p:sp>
            <p:nvSpPr>
              <p:cNvPr id="31756" name="Object 7">
                <a:extLst>
                  <a:ext uri="{FF2B5EF4-FFF2-40B4-BE49-F238E27FC236}">
                    <a16:creationId xmlns:a16="http://schemas.microsoft.com/office/drawing/2014/main" id="{268E75D8-9453-478E-B676-007BDA0F1A0C}"/>
                  </a:ext>
                </a:extLst>
              </p:cNvPr>
              <p:cNvSpPr txBox="1">
                <a:spLocks noRot="1" noChangeAspect="1" noMove="1" noResize="1" noEditPoints="1" noAdjustHandles="1" noChangeArrowheads="1" noChangeShapeType="1" noTextEdit="1"/>
              </p:cNvSpPr>
              <p:nvPr/>
            </p:nvSpPr>
            <p:spPr bwMode="auto">
              <a:xfrm>
                <a:off x="1150938" y="5357813"/>
                <a:ext cx="2143125" cy="963612"/>
              </a:xfrm>
              <a:prstGeom prst="rect">
                <a:avLst/>
              </a:prstGeom>
              <a:blipFill>
                <a:blip r:embed="rId5"/>
                <a:stretch>
                  <a:fillRect/>
                </a:stretch>
              </a:blipFill>
              <a:ln>
                <a:noFill/>
              </a:ln>
            </p:spPr>
            <p:txBody>
              <a:bodyPr/>
              <a:lstStyle/>
              <a:p>
                <a:r>
                  <a:rPr lang="cs-CZ">
                    <a:noFill/>
                  </a:rPr>
                  <a:t> </a:t>
                </a:r>
              </a:p>
            </p:txBody>
          </p:sp>
        </mc:Fallback>
      </mc:AlternateContent>
      <p:pic>
        <p:nvPicPr>
          <p:cNvPr id="31757" name="Picture 16">
            <a:extLst>
              <a:ext uri="{FF2B5EF4-FFF2-40B4-BE49-F238E27FC236}">
                <a16:creationId xmlns:a16="http://schemas.microsoft.com/office/drawing/2014/main" id="{DD7A92E7-45FD-4315-82B3-93CE82DFC9C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6475" y="1557338"/>
            <a:ext cx="7121525"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8" name="Picture 18">
            <a:extLst>
              <a:ext uri="{FF2B5EF4-FFF2-40B4-BE49-F238E27FC236}">
                <a16:creationId xmlns:a16="http://schemas.microsoft.com/office/drawing/2014/main" id="{B1C60C44-08E0-458C-8080-38CC353948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6813" y="3074988"/>
            <a:ext cx="1676400"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0850EE8-9364-4C3D-B10E-DA7426F32313}"/>
              </a:ext>
            </a:extLst>
          </p:cNvPr>
          <p:cNvSpPr>
            <a:spLocks noGrp="1" noChangeArrowheads="1"/>
          </p:cNvSpPr>
          <p:nvPr>
            <p:ph type="title"/>
          </p:nvPr>
        </p:nvSpPr>
        <p:spPr/>
        <p:txBody>
          <a:bodyPr/>
          <a:lstStyle/>
          <a:p>
            <a:pPr>
              <a:defRPr/>
            </a:pPr>
            <a:r>
              <a:rPr lang="cs-CZ" sz="2800" dirty="0"/>
              <a:t>SÉRIOVÉ (KASKÁDNÍ) ZAPOJENÍ</a:t>
            </a:r>
          </a:p>
        </p:txBody>
      </p:sp>
      <p:sp>
        <p:nvSpPr>
          <p:cNvPr id="32771" name="Rectangle 5">
            <a:extLst>
              <a:ext uri="{FF2B5EF4-FFF2-40B4-BE49-F238E27FC236}">
                <a16:creationId xmlns:a16="http://schemas.microsoft.com/office/drawing/2014/main" id="{CD04575C-CA58-40A1-9750-542E99D511AA}"/>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2772" name="Objekt 7">
                <a:extLst>
                  <a:ext uri="{FF2B5EF4-FFF2-40B4-BE49-F238E27FC236}">
                    <a16:creationId xmlns:a16="http://schemas.microsoft.com/office/drawing/2014/main" id="{CD1E9E8F-4035-4CFD-8CA1-8DA471DB2F44}"/>
                  </a:ext>
                </a:extLst>
              </p:cNvPr>
              <p:cNvSpPr txBox="1"/>
              <p:nvPr/>
            </p:nvSpPr>
            <p:spPr bwMode="auto">
              <a:xfrm>
                <a:off x="755650" y="3429000"/>
                <a:ext cx="8156575" cy="431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p:sp>
            <p:nvSpPr>
              <p:cNvPr id="32772" name="Objekt 7">
                <a:extLst>
                  <a:ext uri="{FF2B5EF4-FFF2-40B4-BE49-F238E27FC236}">
                    <a16:creationId xmlns:a16="http://schemas.microsoft.com/office/drawing/2014/main" id="{CD1E9E8F-4035-4CFD-8CA1-8DA471DB2F44}"/>
                  </a:ext>
                </a:extLst>
              </p:cNvPr>
              <p:cNvSpPr txBox="1">
                <a:spLocks noRot="1" noChangeAspect="1" noMove="1" noResize="1" noEditPoints="1" noAdjustHandles="1" noChangeArrowheads="1" noChangeShapeType="1" noTextEdit="1"/>
              </p:cNvSpPr>
              <p:nvPr/>
            </p:nvSpPr>
            <p:spPr bwMode="auto">
              <a:xfrm>
                <a:off x="755650" y="3429000"/>
                <a:ext cx="8156575" cy="431800"/>
              </a:xfrm>
              <a:prstGeom prst="rect">
                <a:avLst/>
              </a:prstGeom>
              <a:blipFill>
                <a:blip r:embed="rId2"/>
                <a:stretch>
                  <a:fillRect b="-1429"/>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2773" name="Objekt 8">
                <a:extLst>
                  <a:ext uri="{FF2B5EF4-FFF2-40B4-BE49-F238E27FC236}">
                    <a16:creationId xmlns:a16="http://schemas.microsoft.com/office/drawing/2014/main" id="{914B5790-C93A-4736-875A-F63A1A83757F}"/>
                  </a:ext>
                </a:extLst>
              </p:cNvPr>
              <p:cNvSpPr txBox="1"/>
              <p:nvPr/>
            </p:nvSpPr>
            <p:spPr bwMode="auto">
              <a:xfrm>
                <a:off x="2911475" y="4221163"/>
                <a:ext cx="3321050" cy="4191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), </m:t>
                      </m:r>
                    </m:oMath>
                  </m:oMathPara>
                </a14:m>
                <a:endParaRPr lang="cs-CZ"/>
              </a:p>
            </p:txBody>
          </p:sp>
        </mc:Choice>
        <mc:Fallback>
          <p:sp>
            <p:nvSpPr>
              <p:cNvPr id="32773" name="Objekt 8">
                <a:extLst>
                  <a:ext uri="{FF2B5EF4-FFF2-40B4-BE49-F238E27FC236}">
                    <a16:creationId xmlns:a16="http://schemas.microsoft.com/office/drawing/2014/main" id="{914B5790-C93A-4736-875A-F63A1A83757F}"/>
                  </a:ext>
                </a:extLst>
              </p:cNvPr>
              <p:cNvSpPr txBox="1">
                <a:spLocks noRot="1" noChangeAspect="1" noMove="1" noResize="1" noEditPoints="1" noAdjustHandles="1" noChangeArrowheads="1" noChangeShapeType="1" noTextEdit="1"/>
              </p:cNvSpPr>
              <p:nvPr/>
            </p:nvSpPr>
            <p:spPr bwMode="auto">
              <a:xfrm>
                <a:off x="2911475" y="4221163"/>
                <a:ext cx="3321050" cy="419100"/>
              </a:xfrm>
              <a:prstGeom prst="rect">
                <a:avLst/>
              </a:prstGeom>
              <a:blipFill>
                <a:blip r:embed="rId3"/>
                <a:stretch>
                  <a:fillRect b="-4348"/>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2774" name="Objekt 9">
                <a:extLst>
                  <a:ext uri="{FF2B5EF4-FFF2-40B4-BE49-F238E27FC236}">
                    <a16:creationId xmlns:a16="http://schemas.microsoft.com/office/drawing/2014/main" id="{B950A8B2-AD35-4037-B8EF-1C799C67F155}"/>
                  </a:ext>
                </a:extLst>
              </p:cNvPr>
              <p:cNvSpPr txBox="1"/>
              <p:nvPr/>
            </p:nvSpPr>
            <p:spPr bwMode="auto">
              <a:xfrm>
                <a:off x="1476375" y="4868863"/>
                <a:ext cx="3359150" cy="431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) .</m:t>
                      </m:r>
                    </m:oMath>
                  </m:oMathPara>
                </a14:m>
                <a:endParaRPr lang="cs-CZ"/>
              </a:p>
            </p:txBody>
          </p:sp>
        </mc:Choice>
        <mc:Fallback>
          <p:sp>
            <p:nvSpPr>
              <p:cNvPr id="32774" name="Objekt 9">
                <a:extLst>
                  <a:ext uri="{FF2B5EF4-FFF2-40B4-BE49-F238E27FC236}">
                    <a16:creationId xmlns:a16="http://schemas.microsoft.com/office/drawing/2014/main" id="{B950A8B2-AD35-4037-B8EF-1C799C67F155}"/>
                  </a:ext>
                </a:extLst>
              </p:cNvPr>
              <p:cNvSpPr txBox="1">
                <a:spLocks noRot="1" noChangeAspect="1" noMove="1" noResize="1" noEditPoints="1" noAdjustHandles="1" noChangeArrowheads="1" noChangeShapeType="1" noTextEdit="1"/>
              </p:cNvSpPr>
              <p:nvPr/>
            </p:nvSpPr>
            <p:spPr bwMode="auto">
              <a:xfrm>
                <a:off x="1476375" y="4868863"/>
                <a:ext cx="3359150" cy="431800"/>
              </a:xfrm>
              <a:prstGeom prst="rect">
                <a:avLst/>
              </a:prstGeom>
              <a:blipFill>
                <a:blip r:embed="rId4"/>
                <a:stretch>
                  <a:fillRect b="-1408"/>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2775" name="Objekt 10">
                <a:extLst>
                  <a:ext uri="{FF2B5EF4-FFF2-40B4-BE49-F238E27FC236}">
                    <a16:creationId xmlns:a16="http://schemas.microsoft.com/office/drawing/2014/main" id="{B93F9138-356A-43B2-8A9D-3A0474FB8E5F}"/>
                  </a:ext>
                </a:extLst>
              </p:cNvPr>
              <p:cNvSpPr txBox="1"/>
              <p:nvPr/>
            </p:nvSpPr>
            <p:spPr bwMode="auto">
              <a:xfrm>
                <a:off x="5292725" y="4868863"/>
                <a:ext cx="2592388" cy="4730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𝑠</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p:sp>
            <p:nvSpPr>
              <p:cNvPr id="32775" name="Objekt 10">
                <a:extLst>
                  <a:ext uri="{FF2B5EF4-FFF2-40B4-BE49-F238E27FC236}">
                    <a16:creationId xmlns:a16="http://schemas.microsoft.com/office/drawing/2014/main" id="{B93F9138-356A-43B2-8A9D-3A0474FB8E5F}"/>
                  </a:ext>
                </a:extLst>
              </p:cNvPr>
              <p:cNvSpPr txBox="1">
                <a:spLocks noRot="1" noChangeAspect="1" noMove="1" noResize="1" noEditPoints="1" noAdjustHandles="1" noChangeArrowheads="1" noChangeShapeType="1" noTextEdit="1"/>
              </p:cNvSpPr>
              <p:nvPr/>
            </p:nvSpPr>
            <p:spPr bwMode="auto">
              <a:xfrm>
                <a:off x="5292725" y="4868863"/>
                <a:ext cx="2592388" cy="473075"/>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2776" name="Objekt 11">
                <a:extLst>
                  <a:ext uri="{FF2B5EF4-FFF2-40B4-BE49-F238E27FC236}">
                    <a16:creationId xmlns:a16="http://schemas.microsoft.com/office/drawing/2014/main" id="{78900DE2-FF12-4C93-B1E5-ABC953629564}"/>
                  </a:ext>
                </a:extLst>
              </p:cNvPr>
              <p:cNvSpPr txBox="1"/>
              <p:nvPr/>
            </p:nvSpPr>
            <p:spPr bwMode="auto">
              <a:xfrm>
                <a:off x="2916238" y="5589588"/>
                <a:ext cx="3527425" cy="461962"/>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𝑠</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𝑁</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p:sp>
            <p:nvSpPr>
              <p:cNvPr id="32776" name="Objekt 11">
                <a:extLst>
                  <a:ext uri="{FF2B5EF4-FFF2-40B4-BE49-F238E27FC236}">
                    <a16:creationId xmlns:a16="http://schemas.microsoft.com/office/drawing/2014/main" id="{78900DE2-FF12-4C93-B1E5-ABC953629564}"/>
                  </a:ext>
                </a:extLst>
              </p:cNvPr>
              <p:cNvSpPr txBox="1">
                <a:spLocks noRot="1" noChangeAspect="1" noMove="1" noResize="1" noEditPoints="1" noAdjustHandles="1" noChangeArrowheads="1" noChangeShapeType="1" noTextEdit="1"/>
              </p:cNvSpPr>
              <p:nvPr/>
            </p:nvSpPr>
            <p:spPr bwMode="auto">
              <a:xfrm>
                <a:off x="2916238" y="5589588"/>
                <a:ext cx="3527425" cy="461962"/>
              </a:xfrm>
              <a:prstGeom prst="rect">
                <a:avLst/>
              </a:prstGeom>
              <a:blipFill>
                <a:blip r:embed="rId6"/>
                <a:stretch>
                  <a:fillRect/>
                </a:stretch>
              </a:blipFill>
              <a:ln>
                <a:noFill/>
              </a:ln>
            </p:spPr>
            <p:txBody>
              <a:bodyPr/>
              <a:lstStyle/>
              <a:p>
                <a:r>
                  <a:rPr lang="cs-CZ">
                    <a:noFill/>
                  </a:rPr>
                  <a:t> </a:t>
                </a:r>
              </a:p>
            </p:txBody>
          </p:sp>
        </mc:Fallback>
      </mc:AlternateContent>
      <p:sp>
        <p:nvSpPr>
          <p:cNvPr id="18" name="TextovéPole 17">
            <a:extLst>
              <a:ext uri="{FF2B5EF4-FFF2-40B4-BE49-F238E27FC236}">
                <a16:creationId xmlns:a16="http://schemas.microsoft.com/office/drawing/2014/main" id="{A95996A5-8562-458B-A6E7-55B1C4A6E318}"/>
              </a:ext>
            </a:extLst>
          </p:cNvPr>
          <p:cNvSpPr txBox="1">
            <a:spLocks noRot="1" noChangeAspect="1" noMove="1" noResize="1" noEditPoints="1" noAdjustHandles="1" noChangeArrowheads="1" noChangeShapeType="1" noTextEdit="1"/>
          </p:cNvSpPr>
          <p:nvPr/>
        </p:nvSpPr>
        <p:spPr>
          <a:xfrm>
            <a:off x="3275856" y="2708920"/>
            <a:ext cx="2664296" cy="461665"/>
          </a:xfrm>
          <a:prstGeom prst="rect">
            <a:avLst/>
          </a:prstGeom>
          <a:blipFill rotWithShape="1">
            <a:blip r:embed="rId7"/>
            <a:stretch>
              <a:fillRect b="-19737"/>
            </a:stretch>
          </a:blipFill>
        </p:spPr>
        <p:txBody>
          <a:bodyPr/>
          <a:lstStyle/>
          <a:p>
            <a:pPr eaLnBrk="1" hangingPunct="1">
              <a:defRPr/>
            </a:pPr>
            <a:r>
              <a:rPr lang="cs-CZ">
                <a:noFill/>
              </a:rPr>
              <a:t> </a:t>
            </a:r>
          </a:p>
        </p:txBody>
      </p:sp>
      <p:pic>
        <p:nvPicPr>
          <p:cNvPr id="32778" name="Picture 16">
            <a:extLst>
              <a:ext uri="{FF2B5EF4-FFF2-40B4-BE49-F238E27FC236}">
                <a16:creationId xmlns:a16="http://schemas.microsoft.com/office/drawing/2014/main" id="{7FE1AF88-7B6F-4354-950B-877D66FF591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6475" y="1557338"/>
            <a:ext cx="7121525"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540C8E0-A28E-40B2-ACE3-29D5CEAF7388}"/>
              </a:ext>
            </a:extLst>
          </p:cNvPr>
          <p:cNvSpPr>
            <a:spLocks noGrp="1" noChangeArrowheads="1"/>
          </p:cNvSpPr>
          <p:nvPr>
            <p:ph type="title"/>
          </p:nvPr>
        </p:nvSpPr>
        <p:spPr/>
        <p:txBody>
          <a:bodyPr/>
          <a:lstStyle/>
          <a:p>
            <a:pPr>
              <a:defRPr/>
            </a:pPr>
            <a:r>
              <a:rPr lang="cs-CZ" sz="2800" dirty="0"/>
              <a:t>PARALELNÍ ZAPOJENÍ</a:t>
            </a:r>
          </a:p>
        </p:txBody>
      </p:sp>
      <mc:AlternateContent xmlns:mc="http://schemas.openxmlformats.org/markup-compatibility/2006">
        <mc:Choice xmlns:a14="http://schemas.microsoft.com/office/drawing/2010/main" Requires="a14">
          <p:sp>
            <p:nvSpPr>
              <p:cNvPr id="33797" name="Object 2">
                <a:extLst>
                  <a:ext uri="{FF2B5EF4-FFF2-40B4-BE49-F238E27FC236}">
                    <a16:creationId xmlns:a16="http://schemas.microsoft.com/office/drawing/2014/main" id="{CBCBACFF-B885-44BD-A96C-CB0036AD2EF5}"/>
                  </a:ext>
                </a:extLst>
              </p:cNvPr>
              <p:cNvSpPr txBox="1"/>
              <p:nvPr/>
            </p:nvSpPr>
            <p:spPr bwMode="auto">
              <a:xfrm>
                <a:off x="1000124" y="3500437"/>
                <a:ext cx="1928813" cy="10096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cs-CZ" sz="2400"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3797" name="Object 2">
                <a:extLst>
                  <a:ext uri="{FF2B5EF4-FFF2-40B4-BE49-F238E27FC236}">
                    <a16:creationId xmlns:a16="http://schemas.microsoft.com/office/drawing/2014/main" id="{CBCBACFF-B885-44BD-A96C-CB0036AD2EF5}"/>
                  </a:ext>
                </a:extLst>
              </p:cNvPr>
              <p:cNvSpPr txBox="1">
                <a:spLocks noRot="1" noChangeAspect="1" noMove="1" noResize="1" noEditPoints="1" noAdjustHandles="1" noChangeArrowheads="1" noChangeShapeType="1" noTextEdit="1"/>
              </p:cNvSpPr>
              <p:nvPr/>
            </p:nvSpPr>
            <p:spPr bwMode="auto">
              <a:xfrm>
                <a:off x="1000124" y="3500437"/>
                <a:ext cx="1928813" cy="1009643"/>
              </a:xfrm>
              <a:prstGeom prst="rect">
                <a:avLst/>
              </a:prstGeom>
              <a:blipFill>
                <a:blip r:embed="rId3"/>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799" name="Object 3">
                <a:extLst>
                  <a:ext uri="{FF2B5EF4-FFF2-40B4-BE49-F238E27FC236}">
                    <a16:creationId xmlns:a16="http://schemas.microsoft.com/office/drawing/2014/main" id="{B923941B-CCD3-4034-B2B1-227939D8A26E}"/>
                  </a:ext>
                </a:extLst>
              </p:cNvPr>
              <p:cNvSpPr txBox="1"/>
              <p:nvPr/>
            </p:nvSpPr>
            <p:spPr bwMode="auto">
              <a:xfrm>
                <a:off x="2928938" y="3500438"/>
                <a:ext cx="1882775" cy="900112"/>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cs-CZ" sz="2400"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3799" name="Object 3">
                <a:extLst>
                  <a:ext uri="{FF2B5EF4-FFF2-40B4-BE49-F238E27FC236}">
                    <a16:creationId xmlns:a16="http://schemas.microsoft.com/office/drawing/2014/main" id="{B923941B-CCD3-4034-B2B1-227939D8A26E}"/>
                  </a:ext>
                </a:extLst>
              </p:cNvPr>
              <p:cNvSpPr txBox="1">
                <a:spLocks noRot="1" noChangeAspect="1" noMove="1" noResize="1" noEditPoints="1" noAdjustHandles="1" noChangeArrowheads="1" noChangeShapeType="1" noTextEdit="1"/>
              </p:cNvSpPr>
              <p:nvPr/>
            </p:nvSpPr>
            <p:spPr bwMode="auto">
              <a:xfrm>
                <a:off x="2928938" y="3500438"/>
                <a:ext cx="1882775" cy="900112"/>
              </a:xfrm>
              <a:prstGeom prst="rect">
                <a:avLst/>
              </a:prstGeom>
              <a:blipFill>
                <a:blip r:embed="rId4"/>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801" name="Object 4">
                <a:extLst>
                  <a:ext uri="{FF2B5EF4-FFF2-40B4-BE49-F238E27FC236}">
                    <a16:creationId xmlns:a16="http://schemas.microsoft.com/office/drawing/2014/main" id="{80340EBA-72F6-4340-A0CB-92AF86D8DB22}"/>
                  </a:ext>
                </a:extLst>
              </p:cNvPr>
              <p:cNvSpPr txBox="1"/>
              <p:nvPr/>
            </p:nvSpPr>
            <p:spPr bwMode="auto">
              <a:xfrm>
                <a:off x="5357813" y="3429000"/>
                <a:ext cx="1785937" cy="96202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3801" name="Object 4">
                <a:extLst>
                  <a:ext uri="{FF2B5EF4-FFF2-40B4-BE49-F238E27FC236}">
                    <a16:creationId xmlns:a16="http://schemas.microsoft.com/office/drawing/2014/main" id="{80340EBA-72F6-4340-A0CB-92AF86D8DB22}"/>
                  </a:ext>
                </a:extLst>
              </p:cNvPr>
              <p:cNvSpPr txBox="1">
                <a:spLocks noRot="1" noChangeAspect="1" noMove="1" noResize="1" noEditPoints="1" noAdjustHandles="1" noChangeArrowheads="1" noChangeShapeType="1" noTextEdit="1"/>
              </p:cNvSpPr>
              <p:nvPr/>
            </p:nvSpPr>
            <p:spPr bwMode="auto">
              <a:xfrm>
                <a:off x="5357813" y="3429000"/>
                <a:ext cx="1785937" cy="962025"/>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803" name="Object 5">
                <a:extLst>
                  <a:ext uri="{FF2B5EF4-FFF2-40B4-BE49-F238E27FC236}">
                    <a16:creationId xmlns:a16="http://schemas.microsoft.com/office/drawing/2014/main" id="{AFE5B740-34F7-4ED4-970B-4159F8770683}"/>
                  </a:ext>
                </a:extLst>
              </p:cNvPr>
              <p:cNvSpPr txBox="1"/>
              <p:nvPr/>
            </p:nvSpPr>
            <p:spPr bwMode="auto">
              <a:xfrm>
                <a:off x="1285875" y="4500563"/>
                <a:ext cx="6670501" cy="909637"/>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r>
                        <a:rPr lang="cs-CZ" sz="2400" i="0">
                          <a:solidFill>
                            <a:srgbClr val="000000"/>
                          </a:solidFill>
                          <a:latin typeface="Cambria Math" panose="02040503050406030204" pitchFamily="18" charset="0"/>
                        </a:rPr>
                        <m:t>=</m:t>
                      </m:r>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oMath>
                  </m:oMathPara>
                </a14:m>
                <a:endParaRPr lang="cs-CZ" sz="2400" dirty="0"/>
              </a:p>
            </p:txBody>
          </p:sp>
        </mc:Choice>
        <mc:Fallback>
          <p:sp>
            <p:nvSpPr>
              <p:cNvPr id="33803" name="Object 5">
                <a:extLst>
                  <a:ext uri="{FF2B5EF4-FFF2-40B4-BE49-F238E27FC236}">
                    <a16:creationId xmlns:a16="http://schemas.microsoft.com/office/drawing/2014/main" id="{AFE5B740-34F7-4ED4-970B-4159F8770683}"/>
                  </a:ext>
                </a:extLst>
              </p:cNvPr>
              <p:cNvSpPr txBox="1">
                <a:spLocks noRot="1" noChangeAspect="1" noMove="1" noResize="1" noEditPoints="1" noAdjustHandles="1" noChangeArrowheads="1" noChangeShapeType="1" noTextEdit="1"/>
              </p:cNvSpPr>
              <p:nvPr/>
            </p:nvSpPr>
            <p:spPr bwMode="auto">
              <a:xfrm>
                <a:off x="1285875" y="4500563"/>
                <a:ext cx="6670501" cy="909637"/>
              </a:xfrm>
              <a:prstGeom prst="rect">
                <a:avLst/>
              </a:prstGeom>
              <a:blipFill>
                <a:blip r:embed="rId6"/>
                <a:stretch>
                  <a:fillRect/>
                </a:stretch>
              </a:blipFill>
              <a:ln>
                <a:noFill/>
              </a:ln>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805" name="Object 6">
                <a:extLst>
                  <a:ext uri="{FF2B5EF4-FFF2-40B4-BE49-F238E27FC236}">
                    <a16:creationId xmlns:a16="http://schemas.microsoft.com/office/drawing/2014/main" id="{B84ADF92-DE75-49CC-99AF-6C52641FF953}"/>
                  </a:ext>
                </a:extLst>
              </p:cNvPr>
              <p:cNvSpPr txBox="1"/>
              <p:nvPr/>
            </p:nvSpPr>
            <p:spPr bwMode="auto">
              <a:xfrm>
                <a:off x="3214688" y="5500687"/>
                <a:ext cx="2509440" cy="1166811"/>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ary>
                        <m:naryPr>
                          <m:chr m:val="∑"/>
                          <m:ctrlPr>
                            <a:rPr lang="cs-CZ" sz="2400">
                              <a:solidFill>
                                <a:srgbClr val="000000"/>
                              </a:solidFill>
                              <a:latin typeface="Cambria Math" panose="02040503050406030204" pitchFamily="18" charset="0"/>
                            </a:rPr>
                          </m:ctrlPr>
                        </m:naryPr>
                        <m:sub>
                          <m:r>
                            <m:rPr>
                              <m:sty m:val="p"/>
                            </m:rPr>
                            <a:rPr lang="cs-CZ" sz="2400" i="0">
                              <a:solidFill>
                                <a:srgbClr val="000000"/>
                              </a:solidFill>
                              <a:latin typeface="Cambria Math" panose="02040503050406030204" pitchFamily="18" charset="0"/>
                            </a:rPr>
                            <m:t>i</m:t>
                          </m:r>
                          <m:r>
                            <a:rPr lang="cs-CZ" sz="2400" i="0">
                              <a:solidFill>
                                <a:srgbClr val="000000"/>
                              </a:solidFill>
                              <a:latin typeface="Cambria Math" panose="02040503050406030204" pitchFamily="18" charset="0"/>
                            </a:rPr>
                            <m:t>=1</m:t>
                          </m:r>
                        </m:sub>
                        <m:sup>
                          <m:r>
                            <m:rPr>
                              <m:sty m:val="p"/>
                            </m:rPr>
                            <a:rPr lang="cs-CZ" sz="2400" i="0">
                              <a:solidFill>
                                <a:srgbClr val="000000"/>
                              </a:solidFill>
                              <a:latin typeface="Cambria Math" panose="02040503050406030204" pitchFamily="18" charset="0"/>
                            </a:rPr>
                            <m:t>N</m:t>
                          </m:r>
                        </m:sup>
                        <m:e>
                          <m:sSub>
                            <m:sSubPr>
                              <m:ctrlPr>
                                <a:rPr lang="cs-CZ" sz="240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m:rPr>
                                  <m:sty m:val="p"/>
                                </m:rPr>
                                <a:rPr lang="cs-CZ" sz="2400" i="0">
                                  <a:solidFill>
                                    <a:srgbClr val="000000"/>
                                  </a:solidFill>
                                  <a:latin typeface="Cambria Math" panose="02040503050406030204" pitchFamily="18" charset="0"/>
                                </a:rPr>
                                <m:t>i</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e>
                      </m:nary>
                    </m:oMath>
                  </m:oMathPara>
                </a14:m>
                <a:endParaRPr lang="cs-CZ" sz="2400" dirty="0"/>
              </a:p>
            </p:txBody>
          </p:sp>
        </mc:Choice>
        <mc:Fallback>
          <p:sp>
            <p:nvSpPr>
              <p:cNvPr id="33805" name="Object 6">
                <a:extLst>
                  <a:ext uri="{FF2B5EF4-FFF2-40B4-BE49-F238E27FC236}">
                    <a16:creationId xmlns:a16="http://schemas.microsoft.com/office/drawing/2014/main" id="{B84ADF92-DE75-49CC-99AF-6C52641FF953}"/>
                  </a:ext>
                </a:extLst>
              </p:cNvPr>
              <p:cNvSpPr txBox="1">
                <a:spLocks noRot="1" noChangeAspect="1" noMove="1" noResize="1" noEditPoints="1" noAdjustHandles="1" noChangeArrowheads="1" noChangeShapeType="1" noTextEdit="1"/>
              </p:cNvSpPr>
              <p:nvPr/>
            </p:nvSpPr>
            <p:spPr bwMode="auto">
              <a:xfrm>
                <a:off x="3214688" y="5500687"/>
                <a:ext cx="2509440" cy="1166811"/>
              </a:xfrm>
              <a:prstGeom prst="rect">
                <a:avLst/>
              </a:prstGeom>
              <a:blipFill>
                <a:blip r:embed="rId7"/>
                <a:stretch>
                  <a:fillRect/>
                </a:stretch>
              </a:blipFill>
              <a:ln>
                <a:noFill/>
              </a:ln>
            </p:spPr>
            <p:txBody>
              <a:bodyPr/>
              <a:lstStyle/>
              <a:p>
                <a:r>
                  <a:rPr lang="cs-CZ">
                    <a:noFill/>
                  </a:rPr>
                  <a:t> </a:t>
                </a:r>
              </a:p>
            </p:txBody>
          </p:sp>
        </mc:Fallback>
      </mc:AlternateContent>
      <p:graphicFrame>
        <p:nvGraphicFramePr>
          <p:cNvPr id="15" name="Objekt 14">
            <a:extLst>
              <a:ext uri="{FF2B5EF4-FFF2-40B4-BE49-F238E27FC236}">
                <a16:creationId xmlns:a16="http://schemas.microsoft.com/office/drawing/2014/main" id="{69E3B360-B266-4634-8488-ED96BFB5188D}"/>
              </a:ext>
            </a:extLst>
          </p:cNvPr>
          <p:cNvGraphicFramePr>
            <a:graphicFrameLocks noChangeAspect="1"/>
          </p:cNvGraphicFramePr>
          <p:nvPr>
            <p:extLst>
              <p:ext uri="{D42A27DB-BD31-4B8C-83A1-F6EECF244321}">
                <p14:modId xmlns:p14="http://schemas.microsoft.com/office/powerpoint/2010/main" val="2084049013"/>
              </p:ext>
            </p:extLst>
          </p:nvPr>
        </p:nvGraphicFramePr>
        <p:xfrm>
          <a:off x="1577355" y="1787904"/>
          <a:ext cx="5989290" cy="1569658"/>
        </p:xfrm>
        <a:graphic>
          <a:graphicData uri="http://schemas.openxmlformats.org/presentationml/2006/ole">
            <mc:AlternateContent xmlns:mc="http://schemas.openxmlformats.org/markup-compatibility/2006">
              <mc:Choice xmlns:v="urn:schemas-microsoft-com:vml" Requires="v">
                <p:oleObj spid="_x0000_s33821" name="Image" r:id="rId8" imgW="7656840" imgH="2006280" progId="Photoshop.Image.12">
                  <p:embed/>
                </p:oleObj>
              </mc:Choice>
              <mc:Fallback>
                <p:oleObj name="Image" r:id="rId8" imgW="7656840" imgH="2006280" progId="Photoshop.Image.12">
                  <p:embed/>
                  <p:pic>
                    <p:nvPicPr>
                      <p:cNvPr id="0" name=""/>
                      <p:cNvPicPr/>
                      <p:nvPr/>
                    </p:nvPicPr>
                    <p:blipFill>
                      <a:blip r:embed="rId9"/>
                      <a:stretch>
                        <a:fillRect/>
                      </a:stretch>
                    </p:blipFill>
                    <p:spPr>
                      <a:xfrm>
                        <a:off x="1577355" y="1787904"/>
                        <a:ext cx="5989290" cy="1569658"/>
                      </a:xfrm>
                      <a:prstGeom prst="rect">
                        <a:avLst/>
                      </a:prstGeom>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22D7CD2-10AA-4DE7-8754-DF9FCC48BDB2}"/>
              </a:ext>
            </a:extLst>
          </p:cNvPr>
          <p:cNvSpPr>
            <a:spLocks noGrp="1" noChangeArrowheads="1"/>
          </p:cNvSpPr>
          <p:nvPr>
            <p:ph type="title"/>
          </p:nvPr>
        </p:nvSpPr>
        <p:spPr/>
        <p:txBody>
          <a:bodyPr/>
          <a:lstStyle/>
          <a:p>
            <a:pPr>
              <a:defRPr/>
            </a:pPr>
            <a:r>
              <a:rPr lang="cs-CZ" sz="2800" dirty="0"/>
              <a:t>PARALELNÍ ZAPOJENÍ</a:t>
            </a:r>
          </a:p>
        </p:txBody>
      </p:sp>
      <p:sp>
        <p:nvSpPr>
          <p:cNvPr id="34820" name="Rectangle 17">
            <a:extLst>
              <a:ext uri="{FF2B5EF4-FFF2-40B4-BE49-F238E27FC236}">
                <a16:creationId xmlns:a16="http://schemas.microsoft.com/office/drawing/2014/main" id="{99A84180-E2C2-4873-B9D5-634AD377D8F0}"/>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1" name="Rectangle 19">
            <a:extLst>
              <a:ext uri="{FF2B5EF4-FFF2-40B4-BE49-F238E27FC236}">
                <a16:creationId xmlns:a16="http://schemas.microsoft.com/office/drawing/2014/main" id="{A0DC18C9-F219-4FB4-976C-31B752271432}"/>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2" name="Rectangle 21">
            <a:extLst>
              <a:ext uri="{FF2B5EF4-FFF2-40B4-BE49-F238E27FC236}">
                <a16:creationId xmlns:a16="http://schemas.microsoft.com/office/drawing/2014/main" id="{F3676A9B-C968-447A-A429-ED2793E62AA6}"/>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3" name="Rectangle 23">
            <a:extLst>
              <a:ext uri="{FF2B5EF4-FFF2-40B4-BE49-F238E27FC236}">
                <a16:creationId xmlns:a16="http://schemas.microsoft.com/office/drawing/2014/main" id="{E54C1F34-A831-466B-9627-C5C6FF2B56E4}"/>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4" name="Rectangle 25">
            <a:extLst>
              <a:ext uri="{FF2B5EF4-FFF2-40B4-BE49-F238E27FC236}">
                <a16:creationId xmlns:a16="http://schemas.microsoft.com/office/drawing/2014/main" id="{C472772F-A781-4780-A09B-17C146B30CE8}"/>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pic>
        <p:nvPicPr>
          <p:cNvPr id="34825" name="Picture 2" descr="http://is.muni.cz/system/tex2img?code=y_1%28t%29%3Dh_1%28t%29%2Ax_1%28t%29%3Dh_1%28t%29%2Ax%28t%29%5C%5C%0Ay_2%28t%29%3Dh_2%28t%29%2Ax_2%28t%29%3Dh_2%28t%29%2Ax%28t%29.">
            <a:extLst>
              <a:ext uri="{FF2B5EF4-FFF2-40B4-BE49-F238E27FC236}">
                <a16:creationId xmlns:a16="http://schemas.microsoft.com/office/drawing/2014/main" id="{5C2F7D7B-3343-4207-9C05-F65E2D0B8F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3644900"/>
            <a:ext cx="4752975"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6" name="Picture 4" descr="http://is.muni.cz/system/tex2img?code=y%28t%29%3Dy_1%28t%29%2By_2%28t%29%3Dh_1%28t%29%2Ax%28t%29%2Bh_2%28t%29%2Ax%28t%29%3D%5Bh_1%28t%29%2Bh_2%28t%29%5D%2Ax%28t%29.">
            <a:extLst>
              <a:ext uri="{FF2B5EF4-FFF2-40B4-BE49-F238E27FC236}">
                <a16:creationId xmlns:a16="http://schemas.microsoft.com/office/drawing/2014/main" id="{83178E46-0932-4B4A-B94E-47EB98505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4652963"/>
            <a:ext cx="85677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7" name="Picture 6" descr="http://is.muni.cz/system/tex2img?code=h_p%28t%29%3Dh_1%28t%29%2Bh_2%28t%29%2C">
            <a:extLst>
              <a:ext uri="{FF2B5EF4-FFF2-40B4-BE49-F238E27FC236}">
                <a16:creationId xmlns:a16="http://schemas.microsoft.com/office/drawing/2014/main" id="{915FBCF3-317B-4EF2-8162-E21D97664C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5426075"/>
            <a:ext cx="2952750"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8" name="Picture 8" descr="http://is.muni.cz/system/tex2img?code=h_p%28t%29%3D%5Csum%5Climits_%7Bi%3D1%7D%5EN%20h_i%28t%29.">
            <a:extLst>
              <a:ext uri="{FF2B5EF4-FFF2-40B4-BE49-F238E27FC236}">
                <a16:creationId xmlns:a16="http://schemas.microsoft.com/office/drawing/2014/main" id="{1961C3A1-3D0A-4483-87A8-0AA8D9B6966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2400" y="5235575"/>
            <a:ext cx="2435225"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Objekt 12">
            <a:extLst>
              <a:ext uri="{FF2B5EF4-FFF2-40B4-BE49-F238E27FC236}">
                <a16:creationId xmlns:a16="http://schemas.microsoft.com/office/drawing/2014/main" id="{0EA61131-E9F1-4F2D-AC00-732A3A09FD5F}"/>
              </a:ext>
            </a:extLst>
          </p:cNvPr>
          <p:cNvGraphicFramePr>
            <a:graphicFrameLocks noChangeAspect="1"/>
          </p:cNvGraphicFramePr>
          <p:nvPr>
            <p:extLst>
              <p:ext uri="{D42A27DB-BD31-4B8C-83A1-F6EECF244321}">
                <p14:modId xmlns:p14="http://schemas.microsoft.com/office/powerpoint/2010/main" val="3086013962"/>
              </p:ext>
            </p:extLst>
          </p:nvPr>
        </p:nvGraphicFramePr>
        <p:xfrm>
          <a:off x="1577355" y="1787904"/>
          <a:ext cx="5989290" cy="1569658"/>
        </p:xfrm>
        <a:graphic>
          <a:graphicData uri="http://schemas.openxmlformats.org/presentationml/2006/ole">
            <mc:AlternateContent xmlns:mc="http://schemas.openxmlformats.org/markup-compatibility/2006">
              <mc:Choice xmlns:v="urn:schemas-microsoft-com:vml" Requires="v">
                <p:oleObj spid="_x0000_s34833" name="Image" r:id="rId7" imgW="7656840" imgH="2006280" progId="Photoshop.Image.12">
                  <p:embed/>
                </p:oleObj>
              </mc:Choice>
              <mc:Fallback>
                <p:oleObj name="Image" r:id="rId7" imgW="7656840" imgH="2006280" progId="Photoshop.Image.12">
                  <p:embed/>
                  <p:pic>
                    <p:nvPicPr>
                      <p:cNvPr id="15" name="Objekt 14">
                        <a:extLst>
                          <a:ext uri="{FF2B5EF4-FFF2-40B4-BE49-F238E27FC236}">
                            <a16:creationId xmlns:a16="http://schemas.microsoft.com/office/drawing/2014/main" id="{69E3B360-B266-4634-8488-ED96BFB5188D}"/>
                          </a:ext>
                        </a:extLst>
                      </p:cNvPr>
                      <p:cNvPicPr/>
                      <p:nvPr/>
                    </p:nvPicPr>
                    <p:blipFill>
                      <a:blip r:embed="rId8"/>
                      <a:stretch>
                        <a:fillRect/>
                      </a:stretch>
                    </p:blipFill>
                    <p:spPr>
                      <a:xfrm>
                        <a:off x="1577355" y="1787904"/>
                        <a:ext cx="5989290" cy="1569658"/>
                      </a:xfrm>
                      <a:prstGeom prst="rect">
                        <a:avLst/>
                      </a:prstGeom>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141725A-93BA-46EC-B018-6B79DD20548E}"/>
              </a:ext>
            </a:extLst>
          </p:cNvPr>
          <p:cNvSpPr>
            <a:spLocks noGrp="1" noChangeArrowheads="1"/>
          </p:cNvSpPr>
          <p:nvPr>
            <p:ph type="title"/>
          </p:nvPr>
        </p:nvSpPr>
        <p:spPr/>
        <p:txBody>
          <a:bodyPr/>
          <a:lstStyle/>
          <a:p>
            <a:pPr>
              <a:defRPr/>
            </a:pPr>
            <a:r>
              <a:rPr lang="cs-CZ" sz="2800" dirty="0"/>
              <a:t>ZPĚTNOVAZEBNÍ ZAPOJENÍ</a:t>
            </a:r>
          </a:p>
        </p:txBody>
      </p:sp>
      <p:pic>
        <p:nvPicPr>
          <p:cNvPr id="35843" name="Picture 4">
            <a:extLst>
              <a:ext uri="{FF2B5EF4-FFF2-40B4-BE49-F238E27FC236}">
                <a16:creationId xmlns:a16="http://schemas.microsoft.com/office/drawing/2014/main" id="{766809C5-A4B1-444F-8CDF-6CF9E41D08F0}"/>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57313" y="1571625"/>
            <a:ext cx="6278562" cy="2101850"/>
          </a:xfrm>
          <a:noFill/>
        </p:spPr>
      </p:pic>
      <p:sp>
        <p:nvSpPr>
          <p:cNvPr id="35844" name="Rectangle 7">
            <a:extLst>
              <a:ext uri="{FF2B5EF4-FFF2-40B4-BE49-F238E27FC236}">
                <a16:creationId xmlns:a16="http://schemas.microsoft.com/office/drawing/2014/main" id="{766D7D1B-0544-42DC-AD60-89A6D0F7728D}"/>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5845" name="Object 2">
                <a:extLst>
                  <a:ext uri="{FF2B5EF4-FFF2-40B4-BE49-F238E27FC236}">
                    <a16:creationId xmlns:a16="http://schemas.microsoft.com/office/drawing/2014/main" id="{534F3629-99AB-4912-8318-8B11BEE5BF25}"/>
                  </a:ext>
                </a:extLst>
              </p:cNvPr>
              <p:cNvSpPr txBox="1"/>
              <p:nvPr/>
            </p:nvSpPr>
            <p:spPr bwMode="auto">
              <a:xfrm>
                <a:off x="947737" y="4021137"/>
                <a:ext cx="2052637" cy="99202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sz="2400"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E</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5845" name="Object 2">
                <a:extLst>
                  <a:ext uri="{FF2B5EF4-FFF2-40B4-BE49-F238E27FC236}">
                    <a16:creationId xmlns:a16="http://schemas.microsoft.com/office/drawing/2014/main" id="{534F3629-99AB-4912-8318-8B11BEE5BF25}"/>
                  </a:ext>
                </a:extLst>
              </p:cNvPr>
              <p:cNvSpPr txBox="1">
                <a:spLocks noRot="1" noChangeAspect="1" noMove="1" noResize="1" noEditPoints="1" noAdjustHandles="1" noChangeArrowheads="1" noChangeShapeType="1" noTextEdit="1"/>
              </p:cNvSpPr>
              <p:nvPr/>
            </p:nvSpPr>
            <p:spPr bwMode="auto">
              <a:xfrm>
                <a:off x="947737" y="4021137"/>
                <a:ext cx="2052637" cy="992027"/>
              </a:xfrm>
              <a:prstGeom prst="rect">
                <a:avLst/>
              </a:prstGeom>
              <a:blipFill>
                <a:blip r:embed="rId3"/>
                <a:stretch>
                  <a:fillRect/>
                </a:stretch>
              </a:blipFill>
              <a:ln>
                <a:noFill/>
              </a:ln>
            </p:spPr>
            <p:txBody>
              <a:bodyPr/>
              <a:lstStyle/>
              <a:p>
                <a:r>
                  <a:rPr lang="cs-CZ">
                    <a:noFill/>
                  </a:rPr>
                  <a:t> </a:t>
                </a:r>
              </a:p>
            </p:txBody>
          </p:sp>
        </mc:Fallback>
      </mc:AlternateContent>
      <p:sp>
        <p:nvSpPr>
          <p:cNvPr id="35846" name="Rectangle 9">
            <a:extLst>
              <a:ext uri="{FF2B5EF4-FFF2-40B4-BE49-F238E27FC236}">
                <a16:creationId xmlns:a16="http://schemas.microsoft.com/office/drawing/2014/main" id="{F28B1B4C-560E-4F08-A4F0-710D530F0056}"/>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5847" name="Object 3">
                <a:extLst>
                  <a:ext uri="{FF2B5EF4-FFF2-40B4-BE49-F238E27FC236}">
                    <a16:creationId xmlns:a16="http://schemas.microsoft.com/office/drawing/2014/main" id="{49D2AA90-DF02-4E9B-8C5E-CFD2F5BBAAE6}"/>
                  </a:ext>
                </a:extLst>
              </p:cNvPr>
              <p:cNvSpPr txBox="1"/>
              <p:nvPr/>
            </p:nvSpPr>
            <p:spPr bwMode="auto">
              <a:xfrm>
                <a:off x="3000375" y="4051300"/>
                <a:ext cx="2291705" cy="99202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sz="2400"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V</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5847" name="Object 3">
                <a:extLst>
                  <a:ext uri="{FF2B5EF4-FFF2-40B4-BE49-F238E27FC236}">
                    <a16:creationId xmlns:a16="http://schemas.microsoft.com/office/drawing/2014/main" id="{49D2AA90-DF02-4E9B-8C5E-CFD2F5BBAAE6}"/>
                  </a:ext>
                </a:extLst>
              </p:cNvPr>
              <p:cNvSpPr txBox="1">
                <a:spLocks noRot="1" noChangeAspect="1" noMove="1" noResize="1" noEditPoints="1" noAdjustHandles="1" noChangeArrowheads="1" noChangeShapeType="1" noTextEdit="1"/>
              </p:cNvSpPr>
              <p:nvPr/>
            </p:nvSpPr>
            <p:spPr bwMode="auto">
              <a:xfrm>
                <a:off x="3000375" y="4051300"/>
                <a:ext cx="2291705" cy="992026"/>
              </a:xfrm>
              <a:prstGeom prst="rect">
                <a:avLst/>
              </a:prstGeom>
              <a:blipFill>
                <a:blip r:embed="rId4"/>
                <a:stretch>
                  <a:fillRect/>
                </a:stretch>
              </a:blipFill>
              <a:ln>
                <a:noFill/>
              </a:ln>
            </p:spPr>
            <p:txBody>
              <a:bodyPr/>
              <a:lstStyle/>
              <a:p>
                <a:r>
                  <a:rPr lang="cs-CZ">
                    <a:noFill/>
                  </a:rPr>
                  <a:t> </a:t>
                </a:r>
              </a:p>
            </p:txBody>
          </p:sp>
        </mc:Fallback>
      </mc:AlternateContent>
      <p:sp>
        <p:nvSpPr>
          <p:cNvPr id="35848" name="Rectangle 11">
            <a:extLst>
              <a:ext uri="{FF2B5EF4-FFF2-40B4-BE49-F238E27FC236}">
                <a16:creationId xmlns:a16="http://schemas.microsoft.com/office/drawing/2014/main" id="{02A3F3AC-2288-43EA-A94C-486D876C93A2}"/>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5849" name="Object 4">
                <a:extLst>
                  <a:ext uri="{FF2B5EF4-FFF2-40B4-BE49-F238E27FC236}">
                    <a16:creationId xmlns:a16="http://schemas.microsoft.com/office/drawing/2014/main" id="{A5D8AD86-EF75-4B02-BD82-233A4B86DBC9}"/>
                  </a:ext>
                </a:extLst>
              </p:cNvPr>
              <p:cNvSpPr txBox="1"/>
              <p:nvPr/>
            </p:nvSpPr>
            <p:spPr bwMode="auto">
              <a:xfrm>
                <a:off x="5483225" y="4000500"/>
                <a:ext cx="2052637" cy="104282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smtClean="0">
                          <a:solidFill>
                            <a:srgbClr val="000000"/>
                          </a:solidFill>
                          <a:latin typeface="Cambria Math" panose="02040503050406030204" pitchFamily="18" charset="0"/>
                        </a:rPr>
                        <m:t>)=</m:t>
                      </m:r>
                      <m:f>
                        <m:fPr>
                          <m:ctrlPr>
                            <a:rPr lang="cs-CZ" sz="2400">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p:sp>
            <p:nvSpPr>
              <p:cNvPr id="35849" name="Object 4">
                <a:extLst>
                  <a:ext uri="{FF2B5EF4-FFF2-40B4-BE49-F238E27FC236}">
                    <a16:creationId xmlns:a16="http://schemas.microsoft.com/office/drawing/2014/main" id="{A5D8AD86-EF75-4B02-BD82-233A4B86DBC9}"/>
                  </a:ext>
                </a:extLst>
              </p:cNvPr>
              <p:cNvSpPr txBox="1">
                <a:spLocks noRot="1" noChangeAspect="1" noMove="1" noResize="1" noEditPoints="1" noAdjustHandles="1" noChangeArrowheads="1" noChangeShapeType="1" noTextEdit="1"/>
              </p:cNvSpPr>
              <p:nvPr/>
            </p:nvSpPr>
            <p:spPr bwMode="auto">
              <a:xfrm>
                <a:off x="5483225" y="4000500"/>
                <a:ext cx="2052637" cy="1042826"/>
              </a:xfrm>
              <a:prstGeom prst="rect">
                <a:avLst/>
              </a:prstGeom>
              <a:blipFill>
                <a:blip r:embed="rId5"/>
                <a:stretch>
                  <a:fillRect/>
                </a:stretch>
              </a:blipFill>
              <a:ln>
                <a:noFill/>
              </a:ln>
            </p:spPr>
            <p:txBody>
              <a:bodyPr/>
              <a:lstStyle/>
              <a:p>
                <a:r>
                  <a:rPr lang="cs-CZ">
                    <a:noFill/>
                  </a:rPr>
                  <a:t> </a:t>
                </a:r>
              </a:p>
            </p:txBody>
          </p:sp>
        </mc:Fallback>
      </mc:AlternateContent>
      <p:sp>
        <p:nvSpPr>
          <p:cNvPr id="11277" name="Rectangle 13">
            <a:extLst>
              <a:ext uri="{FF2B5EF4-FFF2-40B4-BE49-F238E27FC236}">
                <a16:creationId xmlns:a16="http://schemas.microsoft.com/office/drawing/2014/main" id="{3BC15BA9-6A21-490C-9A74-AA066D995298}"/>
              </a:ext>
            </a:extLst>
          </p:cNvPr>
          <p:cNvSpPr>
            <a:spLocks noChangeArrowheads="1"/>
          </p:cNvSpPr>
          <p:nvPr/>
        </p:nvSpPr>
        <p:spPr bwMode="auto">
          <a:xfrm>
            <a:off x="684213" y="5157788"/>
            <a:ext cx="7848600" cy="523875"/>
          </a:xfrm>
          <a:prstGeom prst="rect">
            <a:avLst/>
          </a:prstGeom>
          <a:noFill/>
          <a:ln w="9525">
            <a:noFill/>
            <a:miter lim="800000"/>
            <a:headEnd/>
            <a:tailEnd/>
          </a:ln>
          <a:effectLst/>
        </p:spPr>
        <p:txBody>
          <a:bodyPr anchor="ctr">
            <a:spAutoFit/>
          </a:bodyPr>
          <a:lstStyle/>
          <a:p>
            <a:pPr algn="ctr" eaLnBrk="1" hangingPunct="1">
              <a:defRPr/>
            </a:pPr>
            <a:r>
              <a:rPr lang="cs-CZ" sz="2800" dirty="0">
                <a:solidFill>
                  <a:schemeClr val="bg2"/>
                </a:solidFill>
                <a:latin typeface="Arial" charset="0"/>
              </a:rPr>
              <a:t>E(z) = X(z) - V(z) 	X(z) = E(z) + V(z)</a:t>
            </a:r>
            <a:r>
              <a:rPr lang="cs-CZ" sz="2800" dirty="0">
                <a:solidFill>
                  <a:schemeClr val="bg2"/>
                </a:solidFill>
                <a:effectLst>
                  <a:outerShdw blurRad="38100" dist="38100" dir="2700000" algn="tl">
                    <a:srgbClr val="000000"/>
                  </a:outerShdw>
                </a:effectLst>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734F12-DA7D-4525-9A4F-0ECD72A6A845}"/>
              </a:ext>
            </a:extLst>
          </p:cNvPr>
          <p:cNvSpPr>
            <a:spLocks noGrp="1"/>
          </p:cNvSpPr>
          <p:nvPr>
            <p:ph type="title"/>
          </p:nvPr>
        </p:nvSpPr>
        <p:spPr/>
        <p:txBody>
          <a:bodyPr/>
          <a:lstStyle/>
          <a:p>
            <a:pPr>
              <a:defRPr/>
            </a:pPr>
            <a:r>
              <a:rPr lang="cs-CZ" sz="3200" dirty="0"/>
              <a:t>Model dravec/kořist</a:t>
            </a:r>
          </a:p>
        </p:txBody>
      </p:sp>
      <p:sp>
        <p:nvSpPr>
          <p:cNvPr id="38915" name="Zástupný symbol pro obsah 2">
            <a:extLst>
              <a:ext uri="{FF2B5EF4-FFF2-40B4-BE49-F238E27FC236}">
                <a16:creationId xmlns:a16="http://schemas.microsoft.com/office/drawing/2014/main" id="{E1CB12A2-A75C-4B8A-9945-27F94CEBC1FC}"/>
              </a:ext>
            </a:extLst>
          </p:cNvPr>
          <p:cNvSpPr>
            <a:spLocks noGrp="1" noChangeArrowheads="1"/>
          </p:cNvSpPr>
          <p:nvPr>
            <p:ph idx="1"/>
          </p:nvPr>
        </p:nvSpPr>
        <p:spPr>
          <a:xfrm>
            <a:off x="500063" y="1268413"/>
            <a:ext cx="8535987" cy="5113337"/>
          </a:xfrm>
        </p:spPr>
        <p:txBody>
          <a:bodyPr/>
          <a:lstStyle/>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x(k+1) = </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1</a:t>
            </a:r>
            <a:r>
              <a:rPr lang="cs-CZ" altLang="cs-CZ" sz="2400">
                <a:latin typeface="Arial" panose="020B0604020202020204" pitchFamily="34" charset="0"/>
                <a:cs typeface="Times New Roman" panose="02020603050405020304" pitchFamily="18" charset="0"/>
              </a:rPr>
              <a:t>.x(k)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.x(k).y(k)</a:t>
            </a:r>
            <a:endParaRPr lang="cs-CZ" altLang="cs-CZ" sz="2400">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y(k+1) = </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.k</a:t>
            </a:r>
            <a:r>
              <a:rPr lang="cs-CZ" altLang="cs-CZ" sz="2400" baseline="-25000">
                <a:latin typeface="Arial" panose="020B0604020202020204" pitchFamily="34" charset="0"/>
                <a:cs typeface="Times New Roman" panose="02020603050405020304" pitchFamily="18" charset="0"/>
              </a:rPr>
              <a:t>3</a:t>
            </a:r>
            <a:r>
              <a:rPr lang="cs-CZ" altLang="cs-CZ" sz="2400">
                <a:latin typeface="Arial" panose="020B0604020202020204" pitchFamily="34" charset="0"/>
                <a:cs typeface="Times New Roman" panose="02020603050405020304" pitchFamily="18" charset="0"/>
              </a:rPr>
              <a:t>.x(k).y(k) - k</a:t>
            </a:r>
            <a:r>
              <a:rPr lang="cs-CZ" altLang="cs-CZ" sz="2400" baseline="-25000">
                <a:latin typeface="Arial" panose="020B0604020202020204" pitchFamily="34" charset="0"/>
                <a:cs typeface="Times New Roman" panose="02020603050405020304" pitchFamily="18" charset="0"/>
              </a:rPr>
              <a:t>4</a:t>
            </a:r>
            <a:r>
              <a:rPr lang="cs-CZ" altLang="cs-CZ" sz="2400">
                <a:latin typeface="Arial" panose="020B0604020202020204" pitchFamily="34" charset="0"/>
                <a:cs typeface="Times New Roman" panose="02020603050405020304" pitchFamily="18" charset="0"/>
              </a:rPr>
              <a:t>.y(k)</a:t>
            </a: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lgn="ctr">
              <a:buFont typeface="Wingdings" panose="05000000000000000000" pitchFamily="2" charset="2"/>
              <a:buNone/>
            </a:pPr>
            <a:r>
              <a:rPr lang="cs-CZ" altLang="cs-CZ">
                <a:latin typeface="Arial" panose="020B0604020202020204" pitchFamily="34" charset="0"/>
                <a:cs typeface="Times New Roman" panose="02020603050405020304" pitchFamily="18" charset="0"/>
              </a:rPr>
              <a:t>lineární  </a:t>
            </a:r>
            <a:r>
              <a:rPr lang="cs-CZ" altLang="cs-CZ" sz="3600" b="1">
                <a:solidFill>
                  <a:srgbClr val="C00000"/>
                </a:solidFill>
                <a:latin typeface="Arial" panose="020B0604020202020204" pitchFamily="34" charset="0"/>
                <a:cs typeface="Times New Roman" panose="02020603050405020304" pitchFamily="18" charset="0"/>
              </a:rPr>
              <a:t>? </a:t>
            </a:r>
            <a:r>
              <a:rPr lang="cs-CZ" altLang="cs-CZ">
                <a:latin typeface="Arial" panose="020B0604020202020204" pitchFamily="34" charset="0"/>
                <a:cs typeface="Times New Roman" panose="02020603050405020304" pitchFamily="18" charset="0"/>
              </a:rPr>
              <a:t> nelineární</a:t>
            </a: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buFont typeface="Wingdings" panose="05000000000000000000" pitchFamily="2" charset="2"/>
              <a:buNone/>
            </a:pPr>
            <a:endParaRPr lang="cs-CZ" altLang="cs-CZ"/>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08DF5D1-4C1E-482F-B3AD-7D120EBADA6B}"/>
              </a:ext>
            </a:extLst>
          </p:cNvPr>
          <p:cNvSpPr>
            <a:spLocks noGrp="1" noChangeArrowheads="1"/>
          </p:cNvSpPr>
          <p:nvPr>
            <p:ph type="title"/>
          </p:nvPr>
        </p:nvSpPr>
        <p:spPr/>
        <p:txBody>
          <a:bodyPr/>
          <a:lstStyle/>
          <a:p>
            <a:pPr>
              <a:defRPr/>
            </a:pPr>
            <a:r>
              <a:rPr lang="cs-CZ" sz="2800" dirty="0"/>
              <a:t>ZPĚTNOVAZEBNÍ ZAPOJENÍ</a:t>
            </a:r>
          </a:p>
        </p:txBody>
      </p:sp>
      <p:sp>
        <p:nvSpPr>
          <p:cNvPr id="36867" name="Rectangle 4">
            <a:extLst>
              <a:ext uri="{FF2B5EF4-FFF2-40B4-BE49-F238E27FC236}">
                <a16:creationId xmlns:a16="http://schemas.microsoft.com/office/drawing/2014/main" id="{6C23E56F-6FFA-4311-9C34-C8244E25105F}"/>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68" name="Rectangle 6">
            <a:extLst>
              <a:ext uri="{FF2B5EF4-FFF2-40B4-BE49-F238E27FC236}">
                <a16:creationId xmlns:a16="http://schemas.microsoft.com/office/drawing/2014/main" id="{3567A9AD-E870-478D-8302-C2E93BF92E37}"/>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69" name="Rectangle 8">
            <a:extLst>
              <a:ext uri="{FF2B5EF4-FFF2-40B4-BE49-F238E27FC236}">
                <a16:creationId xmlns:a16="http://schemas.microsoft.com/office/drawing/2014/main" id="{F0413C28-62B8-44A4-B41C-572D51B163BA}"/>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70" name="Rectangle 13">
            <a:extLst>
              <a:ext uri="{FF2B5EF4-FFF2-40B4-BE49-F238E27FC236}">
                <a16:creationId xmlns:a16="http://schemas.microsoft.com/office/drawing/2014/main" id="{DA06123B-7F0C-4453-B0FC-89DE099385FE}"/>
              </a:ext>
            </a:extLst>
          </p:cNvPr>
          <p:cNvSpPr>
            <a:spLocks noChangeArrowheads="1"/>
          </p:cNvSpPr>
          <p:nvPr/>
        </p:nvSpPr>
        <p:spPr bwMode="auto">
          <a:xfrm>
            <a:off x="0"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6871" name="Object 2">
                <a:extLst>
                  <a:ext uri="{FF2B5EF4-FFF2-40B4-BE49-F238E27FC236}">
                    <a16:creationId xmlns:a16="http://schemas.microsoft.com/office/drawing/2014/main" id="{AD4BADE9-277F-483D-95F4-1063DD369857}"/>
                  </a:ext>
                </a:extLst>
              </p:cNvPr>
              <p:cNvSpPr txBox="1"/>
              <p:nvPr/>
            </p:nvSpPr>
            <p:spPr bwMode="auto">
              <a:xfrm>
                <a:off x="214313" y="1571625"/>
                <a:ext cx="8648700" cy="2928938"/>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m:rPr>
                          <m:aln/>
                        </m:rP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oMath>
                    <m:oMath xmlns:m="http://schemas.openxmlformats.org/officeDocument/2006/math">
                      <m:r>
                        <m:rPr>
                          <m:aln/>
                        </m:rP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1+</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a:p>
            </p:txBody>
          </p:sp>
        </mc:Choice>
        <mc:Fallback>
          <p:sp>
            <p:nvSpPr>
              <p:cNvPr id="36871" name="Object 2">
                <a:extLst>
                  <a:ext uri="{FF2B5EF4-FFF2-40B4-BE49-F238E27FC236}">
                    <a16:creationId xmlns:a16="http://schemas.microsoft.com/office/drawing/2014/main" id="{AD4BADE9-277F-483D-95F4-1063DD369857}"/>
                  </a:ext>
                </a:extLst>
              </p:cNvPr>
              <p:cNvSpPr txBox="1">
                <a:spLocks noRot="1" noChangeAspect="1" noMove="1" noResize="1" noEditPoints="1" noAdjustHandles="1" noChangeArrowheads="1" noChangeShapeType="1" noTextEdit="1"/>
              </p:cNvSpPr>
              <p:nvPr/>
            </p:nvSpPr>
            <p:spPr bwMode="auto">
              <a:xfrm>
                <a:off x="214313" y="1571625"/>
                <a:ext cx="8648700" cy="2928938"/>
              </a:xfrm>
              <a:prstGeom prst="rect">
                <a:avLst/>
              </a:prstGeom>
              <a:blipFill>
                <a:blip r:embed="rId3"/>
                <a:stretch>
                  <a:fillRect/>
                </a:stretch>
              </a:blipFill>
              <a:ln>
                <a:noFill/>
              </a:ln>
            </p:spPr>
            <p:txBody>
              <a:bodyPr/>
              <a:lstStyle/>
              <a:p>
                <a:r>
                  <a:rPr lang="cs-CZ">
                    <a:noFill/>
                  </a:rPr>
                  <a:t> </a:t>
                </a:r>
              </a:p>
            </p:txBody>
          </p:sp>
        </mc:Fallback>
      </mc:AlternateContent>
      <p:sp>
        <p:nvSpPr>
          <p:cNvPr id="36872" name="Rectangle 15">
            <a:extLst>
              <a:ext uri="{FF2B5EF4-FFF2-40B4-BE49-F238E27FC236}">
                <a16:creationId xmlns:a16="http://schemas.microsoft.com/office/drawing/2014/main" id="{E5C3B550-C823-41F7-989D-D40FEB33E8BF}"/>
              </a:ext>
            </a:extLst>
          </p:cNvPr>
          <p:cNvSpPr>
            <a:spLocks noChangeArrowheads="1"/>
          </p:cNvSpPr>
          <p:nvPr/>
        </p:nvSpPr>
        <p:spPr bwMode="auto">
          <a:xfrm>
            <a:off x="0" y="3238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36873" name="Object 3">
                <a:extLst>
                  <a:ext uri="{FF2B5EF4-FFF2-40B4-BE49-F238E27FC236}">
                    <a16:creationId xmlns:a16="http://schemas.microsoft.com/office/drawing/2014/main" id="{864B7E54-0D8B-428B-841A-093379D1F1CC}"/>
                  </a:ext>
                </a:extLst>
              </p:cNvPr>
              <p:cNvSpPr txBox="1"/>
              <p:nvPr/>
            </p:nvSpPr>
            <p:spPr bwMode="auto">
              <a:xfrm>
                <a:off x="5572125" y="3357563"/>
                <a:ext cx="2635250" cy="8509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1−</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a:p>
            </p:txBody>
          </p:sp>
        </mc:Choice>
        <mc:Fallback>
          <p:sp>
            <p:nvSpPr>
              <p:cNvPr id="36873" name="Object 3">
                <a:extLst>
                  <a:ext uri="{FF2B5EF4-FFF2-40B4-BE49-F238E27FC236}">
                    <a16:creationId xmlns:a16="http://schemas.microsoft.com/office/drawing/2014/main" id="{864B7E54-0D8B-428B-841A-093379D1F1CC}"/>
                  </a:ext>
                </a:extLst>
              </p:cNvPr>
              <p:cNvSpPr txBox="1">
                <a:spLocks noRot="1" noChangeAspect="1" noMove="1" noResize="1" noEditPoints="1" noAdjustHandles="1" noChangeArrowheads="1" noChangeShapeType="1" noTextEdit="1"/>
              </p:cNvSpPr>
              <p:nvPr/>
            </p:nvSpPr>
            <p:spPr bwMode="auto">
              <a:xfrm>
                <a:off x="5572125" y="3357563"/>
                <a:ext cx="2635250" cy="850900"/>
              </a:xfrm>
              <a:prstGeom prst="rect">
                <a:avLst/>
              </a:prstGeom>
              <a:blipFill>
                <a:blip r:embed="rId4"/>
                <a:stretch>
                  <a:fillRect/>
                </a:stretch>
              </a:blipFill>
              <a:ln>
                <a:noFill/>
              </a:ln>
            </p:spPr>
            <p:txBody>
              <a:bodyPr/>
              <a:lstStyle/>
              <a:p>
                <a:r>
                  <a:rPr lang="cs-CZ">
                    <a:noFill/>
                  </a:rPr>
                  <a:t> </a:t>
                </a:r>
              </a:p>
            </p:txBody>
          </p:sp>
        </mc:Fallback>
      </mc:AlternateContent>
      <p:sp>
        <p:nvSpPr>
          <p:cNvPr id="36874" name="Rectangle 17">
            <a:extLst>
              <a:ext uri="{FF2B5EF4-FFF2-40B4-BE49-F238E27FC236}">
                <a16:creationId xmlns:a16="http://schemas.microsoft.com/office/drawing/2014/main" id="{7E6340E0-0B2D-455D-A217-AE08E205555F}"/>
              </a:ext>
            </a:extLst>
          </p:cNvPr>
          <p:cNvSpPr>
            <a:spLocks noChangeArrowheads="1"/>
          </p:cNvSpPr>
          <p:nvPr/>
        </p:nvSpPr>
        <p:spPr bwMode="auto">
          <a:xfrm>
            <a:off x="0" y="3238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graphicFrame>
        <p:nvGraphicFramePr>
          <p:cNvPr id="36875" name="Object 4">
            <a:extLst>
              <a:ext uri="{FF2B5EF4-FFF2-40B4-BE49-F238E27FC236}">
                <a16:creationId xmlns:a16="http://schemas.microsoft.com/office/drawing/2014/main" id="{2F568D4C-F95E-45F5-96BD-012A9B65ED6D}"/>
              </a:ext>
            </a:extLst>
          </p:cNvPr>
          <p:cNvGraphicFramePr>
            <a:graphicFrameLocks noChangeAspect="1"/>
          </p:cNvGraphicFramePr>
          <p:nvPr/>
        </p:nvGraphicFramePr>
        <p:xfrm>
          <a:off x="323850" y="5141913"/>
          <a:ext cx="8569325" cy="904875"/>
        </p:xfrm>
        <a:graphic>
          <a:graphicData uri="http://schemas.openxmlformats.org/presentationml/2006/ole">
            <mc:AlternateContent xmlns:mc="http://schemas.openxmlformats.org/markup-compatibility/2006">
              <mc:Choice xmlns:v="urn:schemas-microsoft-com:vml" Requires="v">
                <p:oleObj spid="_x0000_s36887" name="Rovnice" r:id="rId5" imgW="3606800" imgH="381000" progId="Equation.3">
                  <p:embed/>
                </p:oleObj>
              </mc:Choice>
              <mc:Fallback>
                <p:oleObj name="Rovnice" r:id="rId5" imgW="3606800" imgH="3810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5141913"/>
                        <a:ext cx="856932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6" name="Text Box 18">
            <a:extLst>
              <a:ext uri="{FF2B5EF4-FFF2-40B4-BE49-F238E27FC236}">
                <a16:creationId xmlns:a16="http://schemas.microsoft.com/office/drawing/2014/main" id="{41F2AC0D-3AE8-40FC-8129-39558FF22614}"/>
              </a:ext>
            </a:extLst>
          </p:cNvPr>
          <p:cNvSpPr txBox="1">
            <a:spLocks noChangeArrowheads="1"/>
          </p:cNvSpPr>
          <p:nvPr/>
        </p:nvSpPr>
        <p:spPr bwMode="auto">
          <a:xfrm>
            <a:off x="5364163" y="4508500"/>
            <a:ext cx="338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lgn="r" eaLnBrk="1" hangingPunct="1">
              <a:spcBef>
                <a:spcPct val="50000"/>
              </a:spcBef>
              <a:buClrTx/>
              <a:buSzTx/>
              <a:buFontTx/>
              <a:buNone/>
            </a:pPr>
            <a:r>
              <a:rPr lang="cs-CZ" altLang="cs-CZ" sz="1800">
                <a:latin typeface="Arial" panose="020B0604020202020204" pitchFamily="34" charset="0"/>
              </a:rPr>
              <a:t>kladná ZV</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F21906E-8FC8-44E9-A207-5872636EFE93}"/>
              </a:ext>
            </a:extLst>
          </p:cNvPr>
          <p:cNvSpPr>
            <a:spLocks noGrp="1" noChangeArrowheads="1"/>
          </p:cNvSpPr>
          <p:nvPr>
            <p:ph type="title"/>
          </p:nvPr>
        </p:nvSpPr>
        <p:spPr/>
        <p:txBody>
          <a:bodyPr/>
          <a:lstStyle/>
          <a:p>
            <a:pPr>
              <a:defRPr/>
            </a:pPr>
            <a:r>
              <a:rPr lang="cs-CZ" sz="2800" dirty="0"/>
              <a:t>ZPĚTNÁ VAZBA</a:t>
            </a:r>
            <a:br>
              <a:rPr lang="cs-CZ" dirty="0"/>
            </a:br>
            <a:r>
              <a:rPr lang="cs-CZ" sz="2400" dirty="0"/>
              <a:t>VLASTNOSTI</a:t>
            </a:r>
            <a:endParaRPr lang="cs-CZ" dirty="0"/>
          </a:p>
        </p:txBody>
      </p:sp>
      <p:sp>
        <p:nvSpPr>
          <p:cNvPr id="37891" name="Rectangle 3">
            <a:extLst>
              <a:ext uri="{FF2B5EF4-FFF2-40B4-BE49-F238E27FC236}">
                <a16:creationId xmlns:a16="http://schemas.microsoft.com/office/drawing/2014/main" id="{9D9506B8-F18D-4AAA-AA7C-4338EAF7E932}"/>
              </a:ext>
            </a:extLst>
          </p:cNvPr>
          <p:cNvSpPr>
            <a:spLocks noGrp="1" noChangeArrowheads="1"/>
          </p:cNvSpPr>
          <p:nvPr>
            <p:ph type="body" idx="1"/>
          </p:nvPr>
        </p:nvSpPr>
        <p:spPr>
          <a:xfrm>
            <a:off x="500063" y="1214438"/>
            <a:ext cx="8535987" cy="5167312"/>
          </a:xfrm>
        </p:spPr>
        <p:txBody>
          <a:bodyPr/>
          <a:lstStyle/>
          <a:p>
            <a:r>
              <a:rPr lang="cs-CZ" altLang="cs-CZ"/>
              <a:t>zvýšená přesnost – např. schopnost věrně reprodukovat vstup;</a:t>
            </a:r>
          </a:p>
          <a:p>
            <a:r>
              <a:rPr lang="cs-CZ" altLang="cs-CZ"/>
              <a:t>snížená citlivost poměru výstup/vstup na změny parametrů systému;</a:t>
            </a:r>
          </a:p>
          <a:p>
            <a:r>
              <a:rPr lang="cs-CZ" altLang="cs-CZ"/>
              <a:t>snížený vliv nelinearit;</a:t>
            </a:r>
          </a:p>
          <a:p>
            <a:r>
              <a:rPr lang="cs-CZ" altLang="cs-CZ"/>
              <a:t>snížený vliv vnějších poruch a šumu;</a:t>
            </a:r>
          </a:p>
          <a:p>
            <a:r>
              <a:rPr lang="cs-CZ" altLang="cs-CZ">
                <a:solidFill>
                  <a:schemeClr val="bg2"/>
                </a:solidFill>
              </a:rPr>
              <a:t>širší rozsah frekvenčního pásma;</a:t>
            </a:r>
          </a:p>
          <a:p>
            <a:r>
              <a:rPr lang="cs-CZ" altLang="cs-CZ">
                <a:solidFill>
                  <a:schemeClr val="bg2"/>
                </a:solidFill>
              </a:rPr>
              <a:t>tendence k oscilacím a nestabilitě;</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B10E977-CAFB-4AAD-9CA7-3612F1319D09}"/>
              </a:ext>
            </a:extLst>
          </p:cNvPr>
          <p:cNvSpPr>
            <a:spLocks noGrp="1" noChangeArrowheads="1"/>
          </p:cNvSpPr>
          <p:nvPr>
            <p:ph type="title"/>
          </p:nvPr>
        </p:nvSpPr>
        <p:spPr/>
        <p:txBody>
          <a:bodyPr/>
          <a:lstStyle/>
          <a:p>
            <a:pPr>
              <a:defRPr/>
            </a:pPr>
            <a:r>
              <a:rPr lang="cs-CZ" sz="2800" dirty="0"/>
              <a:t>ZPĚTNÁ VAZBA</a:t>
            </a:r>
            <a:br>
              <a:rPr lang="cs-CZ" dirty="0"/>
            </a:br>
            <a:r>
              <a:rPr lang="cs-CZ" sz="2400" dirty="0"/>
              <a:t>PRINCIP REGULACE</a:t>
            </a:r>
            <a:endParaRPr lang="cs-CZ" dirty="0"/>
          </a:p>
        </p:txBody>
      </p:sp>
      <p:graphicFrame>
        <p:nvGraphicFramePr>
          <p:cNvPr id="38915" name="Object 2">
            <a:extLst>
              <a:ext uri="{FF2B5EF4-FFF2-40B4-BE49-F238E27FC236}">
                <a16:creationId xmlns:a16="http://schemas.microsoft.com/office/drawing/2014/main" id="{F792F0FF-2214-4D9C-9CAA-7C4A0DDC1C32}"/>
              </a:ext>
            </a:extLst>
          </p:cNvPr>
          <p:cNvGraphicFramePr>
            <a:graphicFrameLocks noChangeAspect="1"/>
          </p:cNvGraphicFramePr>
          <p:nvPr>
            <p:ph idx="1"/>
          </p:nvPr>
        </p:nvGraphicFramePr>
        <p:xfrm>
          <a:off x="757238" y="2228850"/>
          <a:ext cx="7627937" cy="3619500"/>
        </p:xfrm>
        <a:graphic>
          <a:graphicData uri="http://schemas.openxmlformats.org/presentationml/2006/ole">
            <mc:AlternateContent xmlns:mc="http://schemas.openxmlformats.org/markup-compatibility/2006">
              <mc:Choice xmlns:v="urn:schemas-microsoft-com:vml" Requires="v">
                <p:oleObj spid="_x0000_s38921" name="Rastrový obrázek" r:id="rId3" imgW="7628571" imgH="3619048" progId="Paint.Picture">
                  <p:embed/>
                </p:oleObj>
              </mc:Choice>
              <mc:Fallback>
                <p:oleObj name="Rastrový obrázek" r:id="rId3" imgW="7628571" imgH="3619048"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238" y="2228850"/>
                        <a:ext cx="7627937"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5AC65D4-1D8F-4DD0-818D-FDA025469975}"/>
              </a:ext>
            </a:extLst>
          </p:cNvPr>
          <p:cNvSpPr>
            <a:spLocks noGrp="1" noChangeArrowheads="1"/>
          </p:cNvSpPr>
          <p:nvPr>
            <p:ph type="title"/>
          </p:nvPr>
        </p:nvSpPr>
        <p:spPr/>
        <p:txBody>
          <a:bodyPr/>
          <a:lstStyle/>
          <a:p>
            <a:pPr>
              <a:defRPr/>
            </a:pPr>
            <a:r>
              <a:rPr lang="cs-CZ" sz="2800" dirty="0"/>
              <a:t>BIOLOGICKÁ ZPĚTNÁ VAZBA</a:t>
            </a:r>
            <a:endParaRPr lang="cs-CZ" sz="2400" dirty="0"/>
          </a:p>
        </p:txBody>
      </p:sp>
      <p:sp>
        <p:nvSpPr>
          <p:cNvPr id="39939" name="Rectangle 8">
            <a:extLst>
              <a:ext uri="{FF2B5EF4-FFF2-40B4-BE49-F238E27FC236}">
                <a16:creationId xmlns:a16="http://schemas.microsoft.com/office/drawing/2014/main" id="{CFAF300D-6821-4FE9-AE35-85210187FA81}"/>
              </a:ext>
            </a:extLst>
          </p:cNvPr>
          <p:cNvSpPr>
            <a:spLocks noGrp="1" noChangeArrowheads="1"/>
          </p:cNvSpPr>
          <p:nvPr>
            <p:ph type="body" idx="1"/>
          </p:nvPr>
        </p:nvSpPr>
        <p:spPr>
          <a:xfrm>
            <a:off x="500063" y="1214438"/>
            <a:ext cx="8535987" cy="5167312"/>
          </a:xfrm>
        </p:spPr>
        <p:txBody>
          <a:bodyPr/>
          <a:lstStyle/>
          <a:p>
            <a:pPr>
              <a:lnSpc>
                <a:spcPct val="80000"/>
              </a:lnSpc>
              <a:buFontTx/>
              <a:buNone/>
            </a:pPr>
            <a:r>
              <a:rPr lang="cs-CZ" altLang="cs-CZ" sz="2000" b="1">
                <a:solidFill>
                  <a:schemeClr val="bg2"/>
                </a:solidFill>
              </a:rPr>
              <a:t>Biologická zpětná vazba</a:t>
            </a:r>
            <a:r>
              <a:rPr lang="cs-CZ" altLang="cs-CZ" sz="2000"/>
              <a:t> je mechanismus, který prostřednictvím měření a smyslově vnímatelného znázornění stavu určitého subsystému lidského organismu umožňuje tento stav změnit volní činnosti vyšetřované osoby.</a:t>
            </a:r>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r>
              <a:rPr lang="cs-CZ" altLang="cs-CZ" sz="2000"/>
              <a:t>Může-li si člověk prostřednictvím určitého přístroje uvědomit stav či změnu stavu svého organismu (které by si normálně nevšimnul), např. generování EEG signálu s převažujícím výskytem složek o frekvencích z intervalu 8 – 12 Hz – rytmus alfa, pak se může naučit tento stav do určité míry ovlivňovat.</a:t>
            </a:r>
          </a:p>
        </p:txBody>
      </p:sp>
      <p:pic>
        <p:nvPicPr>
          <p:cNvPr id="39940" name="Picture 5" descr="http://programujte.com/../galerie/2005/12/200512030221_feedback.jpg">
            <a:extLst>
              <a:ext uri="{FF2B5EF4-FFF2-40B4-BE49-F238E27FC236}">
                <a16:creationId xmlns:a16="http://schemas.microsoft.com/office/drawing/2014/main" id="{01167F04-8476-4823-B2FB-D881946C3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306638"/>
            <a:ext cx="4040188"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5DB422A-21BD-4852-9B5B-606109465DF9}"/>
              </a:ext>
            </a:extLst>
          </p:cNvPr>
          <p:cNvSpPr>
            <a:spLocks noGrp="1" noChangeArrowheads="1"/>
          </p:cNvSpPr>
          <p:nvPr>
            <p:ph type="title"/>
          </p:nvPr>
        </p:nvSpPr>
        <p:spPr/>
        <p:txBody>
          <a:bodyPr/>
          <a:lstStyle/>
          <a:p>
            <a:pPr>
              <a:defRPr/>
            </a:pPr>
            <a:r>
              <a:rPr lang="cs-CZ" sz="2800" dirty="0"/>
              <a:t>BIOLOGICKÁ ZPĚTNÁ VAZBA</a:t>
            </a:r>
            <a:endParaRPr lang="cs-CZ" sz="2400" dirty="0"/>
          </a:p>
        </p:txBody>
      </p:sp>
      <p:sp>
        <p:nvSpPr>
          <p:cNvPr id="40963" name="Rectangle 3">
            <a:extLst>
              <a:ext uri="{FF2B5EF4-FFF2-40B4-BE49-F238E27FC236}">
                <a16:creationId xmlns:a16="http://schemas.microsoft.com/office/drawing/2014/main" id="{33CB808E-F4C0-4386-B68E-CF142A01307C}"/>
              </a:ext>
            </a:extLst>
          </p:cNvPr>
          <p:cNvSpPr>
            <a:spLocks noGrp="1" noChangeArrowheads="1"/>
          </p:cNvSpPr>
          <p:nvPr>
            <p:ph type="body" idx="1"/>
          </p:nvPr>
        </p:nvSpPr>
        <p:spPr>
          <a:xfrm>
            <a:off x="500063" y="1214438"/>
            <a:ext cx="8535987" cy="5167312"/>
          </a:xfrm>
        </p:spPr>
        <p:txBody>
          <a:bodyPr/>
          <a:lstStyle/>
          <a:p>
            <a:pPr>
              <a:buFontTx/>
              <a:buNone/>
            </a:pPr>
            <a:r>
              <a:rPr lang="cs-CZ" altLang="cs-CZ" sz="2400"/>
              <a:t>Veličiny, které mohou být biologickou zpětnou vazbou vědomě modifikovány, jsou např. klidové svalové napětí, srdeční rytmus, tlak krve, periferní tok krve (vasokonstrikce, resp. vasodilatace), kožní odpor či EEG signál.</a:t>
            </a:r>
          </a:p>
          <a:p>
            <a:pPr>
              <a:buFontTx/>
              <a:buNone/>
            </a:pPr>
            <a:r>
              <a:rPr lang="cs-CZ" altLang="cs-CZ" sz="2400"/>
              <a:t>Znázornění hodnoty sledované veličiny je především vizuální (poloha ukazatele, umístění bodu na ploše obrazovky) nebo akustické (výška či hlasitost tónu). V poslední době se prosazuje forma jednoduchých počítačových her.</a:t>
            </a:r>
          </a:p>
          <a:p>
            <a:pPr>
              <a:buFont typeface="Wingdings" panose="05000000000000000000" pitchFamily="2" charset="2"/>
              <a:buNone/>
            </a:pPr>
            <a:r>
              <a:rPr lang="cs-CZ" altLang="cs-CZ" sz="2400"/>
              <a:t>Možnost (schopnost) ovlivňovat stav vlastního organismu umožňuje využít tohoto principu v terapii psychických poruch různého typu.</a:t>
            </a:r>
          </a:p>
          <a:p>
            <a:pPr>
              <a:buFontTx/>
              <a:buNone/>
            </a:pPr>
            <a:endParaRPr lang="cs-CZ" altLang="cs-CZ"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66AC04-CDD4-4110-B5B7-F0D9591DBFED}"/>
              </a:ext>
            </a:extLst>
          </p:cNvPr>
          <p:cNvSpPr>
            <a:spLocks noGrp="1"/>
          </p:cNvSpPr>
          <p:nvPr>
            <p:ph type="title"/>
          </p:nvPr>
        </p:nvSpPr>
        <p:spPr/>
        <p:txBody>
          <a:bodyPr/>
          <a:lstStyle/>
          <a:p>
            <a:pPr>
              <a:defRPr/>
            </a:pPr>
            <a:r>
              <a:rPr lang="cs-CZ" sz="3200" dirty="0"/>
              <a:t>Model dravec/kořist</a:t>
            </a:r>
          </a:p>
        </p:txBody>
      </p:sp>
      <p:sp>
        <p:nvSpPr>
          <p:cNvPr id="3" name="Zástupný symbol pro obsah 2">
            <a:extLst>
              <a:ext uri="{FF2B5EF4-FFF2-40B4-BE49-F238E27FC236}">
                <a16:creationId xmlns:a16="http://schemas.microsoft.com/office/drawing/2014/main" id="{FEFBC045-1A30-4ED3-A1D5-2B17B1D60674}"/>
              </a:ext>
            </a:extLst>
          </p:cNvPr>
          <p:cNvSpPr>
            <a:spLocks noGrp="1"/>
          </p:cNvSpPr>
          <p:nvPr>
            <p:ph idx="1"/>
          </p:nvPr>
        </p:nvSpPr>
        <p:spPr>
          <a:xfrm>
            <a:off x="500063" y="1268413"/>
            <a:ext cx="8535987" cy="5113337"/>
          </a:xfrm>
        </p:spPr>
        <p:txBody>
          <a:bodyPr/>
          <a:lstStyle/>
          <a:p>
            <a:pPr marL="0" indent="0" algn="ctr">
              <a:buFont typeface="Wingdings" panose="05000000000000000000" pitchFamily="2" charset="2"/>
              <a:buNone/>
              <a:defRPr/>
            </a:pPr>
            <a:endParaRPr lang="cs-CZ" dirty="0">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.x(k).y(k)</a:t>
            </a:r>
            <a:endParaRPr lang="cs-CZ" sz="2400" dirty="0">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.x(k).y(k) - k</a:t>
            </a:r>
            <a:r>
              <a:rPr lang="cs-CZ" sz="2400" baseline="-25000" dirty="0">
                <a:latin typeface="Arial"/>
                <a:ea typeface="Times New Roman"/>
                <a:cs typeface="Times New Roman"/>
              </a:rPr>
              <a:t>4</a:t>
            </a:r>
            <a:r>
              <a:rPr lang="cs-CZ" sz="2400" dirty="0">
                <a:latin typeface="Arial"/>
                <a:ea typeface="Times New Roman"/>
                <a:cs typeface="Times New Roman"/>
              </a:rPr>
              <a:t>.y(k)</a:t>
            </a:r>
          </a:p>
          <a:p>
            <a:pPr marL="0" indent="0" algn="ctr">
              <a:buFont typeface="Wingdings" panose="05000000000000000000" pitchFamily="2" charset="2"/>
              <a:buNone/>
              <a:defRPr/>
            </a:pPr>
            <a:endParaRPr lang="cs-CZ" sz="2400" dirty="0">
              <a:latin typeface="Arial"/>
              <a:ea typeface="Times New Roman"/>
              <a:cs typeface="Times New Roman"/>
            </a:endParaRPr>
          </a:p>
          <a:p>
            <a:pPr marL="0" indent="0">
              <a:buFont typeface="Wingdings" panose="05000000000000000000" pitchFamily="2" charset="2"/>
              <a:buNone/>
              <a:tabLst>
                <a:tab pos="3951288" algn="ctr"/>
              </a:tabLst>
              <a:defRPr/>
            </a:pPr>
            <a:r>
              <a:rPr lang="cs-CZ" sz="2400" dirty="0">
                <a:latin typeface="Arial"/>
                <a:ea typeface="Times New Roman"/>
                <a:cs typeface="Times New Roman"/>
                <a:sym typeface="Symbol"/>
              </a:rPr>
              <a:t>a)	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y(k)</a:t>
            </a:r>
            <a:endParaRPr lang="cs-CZ" sz="2400" dirty="0">
              <a:solidFill>
                <a:srgbClr val="C00000"/>
              </a:solidFill>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y(k)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solidFill>
                  <a:srgbClr val="C00000"/>
                </a:solidFill>
                <a:latin typeface="Arial"/>
                <a:ea typeface="Times New Roman"/>
                <a:cs typeface="Times New Roman"/>
              </a:rPr>
              <a:t>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 </a:t>
            </a:r>
          </a:p>
          <a:p>
            <a:pPr marL="0" indent="0" algn="ctr">
              <a:buFont typeface="Wingdings" panose="05000000000000000000" pitchFamily="2" charset="2"/>
              <a:buNone/>
              <a:defRPr/>
            </a:pPr>
            <a:endParaRPr lang="cs-CZ" sz="2400" dirty="0">
              <a:latin typeface="Arial"/>
              <a:ea typeface="Times New Roman"/>
              <a:cs typeface="Times New Roman"/>
            </a:endParaRPr>
          </a:p>
          <a:p>
            <a:pPr marL="0" indent="0">
              <a:buFont typeface="Wingdings" panose="05000000000000000000" pitchFamily="2" charset="2"/>
              <a:buNone/>
              <a:tabLst>
                <a:tab pos="4127500" algn="ctr"/>
              </a:tabLst>
              <a:defRPr/>
            </a:pPr>
            <a:r>
              <a:rPr lang="cs-CZ" sz="2400" dirty="0">
                <a:latin typeface="Arial"/>
                <a:ea typeface="Times New Roman"/>
                <a:cs typeface="Times New Roman"/>
                <a:sym typeface="Symbol"/>
              </a:rPr>
              <a:t>b)	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 </a:t>
            </a:r>
            <a:r>
              <a:rPr lang="cs-CZ" sz="2400" dirty="0">
                <a:solidFill>
                  <a:schemeClr val="accent4"/>
                </a:solidFill>
                <a:latin typeface="Arial"/>
                <a:ea typeface="Times New Roman"/>
                <a:cs typeface="Times New Roman"/>
              </a:rPr>
              <a:t>= (</a:t>
            </a:r>
            <a:r>
              <a:rPr lang="cs-CZ" sz="2400" dirty="0">
                <a:latin typeface="Arial"/>
                <a:ea typeface="Times New Roman"/>
                <a:cs typeface="Times New Roman"/>
              </a:rPr>
              <a:t>k</a:t>
            </a:r>
            <a:r>
              <a:rPr lang="cs-CZ" sz="2400" baseline="-25000" dirty="0">
                <a:latin typeface="Arial"/>
                <a:ea typeface="Times New Roman"/>
                <a:cs typeface="Times New Roman"/>
              </a:rPr>
              <a:t>1</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a:t>
            </a:r>
            <a:endParaRPr lang="cs-CZ" sz="2400" dirty="0">
              <a:solidFill>
                <a:schemeClr val="accent4"/>
              </a:solidFill>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a:t>
            </a:r>
          </a:p>
          <a:p>
            <a:pPr marL="0" indent="0" algn="ctr">
              <a:buFont typeface="Wingdings" panose="05000000000000000000" pitchFamily="2" charset="2"/>
              <a:buNone/>
              <a:defRPr/>
            </a:pPr>
            <a:endParaRPr lang="cs-CZ" dirty="0">
              <a:latin typeface="Arial"/>
              <a:ea typeface="Times New Roman"/>
              <a:cs typeface="Times New Roman"/>
            </a:endParaRPr>
          </a:p>
          <a:p>
            <a:pPr marL="0" indent="0">
              <a:buFont typeface="Wingdings" panose="05000000000000000000" pitchFamily="2" charset="2"/>
              <a:buNone/>
              <a:defRPr/>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B314FC-5F84-492A-963E-A571DAC15258}"/>
              </a:ext>
            </a:extLst>
          </p:cNvPr>
          <p:cNvSpPr>
            <a:spLocks noGrp="1"/>
          </p:cNvSpPr>
          <p:nvPr>
            <p:ph type="title"/>
          </p:nvPr>
        </p:nvSpPr>
        <p:spPr/>
        <p:txBody>
          <a:bodyPr/>
          <a:lstStyle/>
          <a:p>
            <a:pPr>
              <a:defRPr/>
            </a:pPr>
            <a:r>
              <a:rPr lang="cs-CZ" sz="2800"/>
              <a:t>vnitřní </a:t>
            </a:r>
            <a:r>
              <a:rPr lang="cs-CZ" sz="2800" dirty="0"/>
              <a:t>stavový popis</a:t>
            </a:r>
          </a:p>
        </p:txBody>
      </p:sp>
      <p:sp>
        <p:nvSpPr>
          <p:cNvPr id="40963" name="Zástupný symbol pro obsah 2">
            <a:extLst>
              <a:ext uri="{FF2B5EF4-FFF2-40B4-BE49-F238E27FC236}">
                <a16:creationId xmlns:a16="http://schemas.microsoft.com/office/drawing/2014/main" id="{84C3D450-EAC4-4744-87B2-87A15D5150F6}"/>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1900"/>
              <a:t>Dynamika je vyjádřena jejich hodnotami stavových proměnných v následujícím časovém kroku. </a:t>
            </a:r>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r>
              <a:rPr lang="cs-CZ" altLang="cs-CZ" sz="1900"/>
              <a:t>kde </a:t>
            </a:r>
            <a:r>
              <a:rPr lang="cs-CZ" altLang="cs-CZ" sz="1900" b="1"/>
              <a:t>s</a:t>
            </a:r>
            <a:r>
              <a:rPr lang="cs-CZ" altLang="cs-CZ" sz="1900"/>
              <a:t>(k+1) = (s</a:t>
            </a:r>
            <a:r>
              <a:rPr lang="cs-CZ" altLang="cs-CZ" sz="1900" baseline="-25000"/>
              <a:t>1</a:t>
            </a:r>
            <a:r>
              <a:rPr lang="cs-CZ" altLang="cs-CZ" sz="1900"/>
              <a:t>(k+1), s</a:t>
            </a:r>
            <a:r>
              <a:rPr lang="cs-CZ" altLang="cs-CZ" sz="1900" baseline="-25000"/>
              <a:t>2</a:t>
            </a:r>
            <a:r>
              <a:rPr lang="cs-CZ" altLang="cs-CZ" sz="1900"/>
              <a:t>(k+1), …, s</a:t>
            </a:r>
            <a:r>
              <a:rPr lang="cs-CZ" altLang="cs-CZ" sz="1900" baseline="-25000"/>
              <a:t>n</a:t>
            </a:r>
            <a:r>
              <a:rPr lang="cs-CZ" altLang="cs-CZ" sz="1900"/>
              <a:t>(k+1))</a:t>
            </a:r>
            <a:r>
              <a:rPr lang="cs-CZ" altLang="cs-CZ" sz="1900" baseline="30000"/>
              <a:t>T</a:t>
            </a:r>
            <a:r>
              <a:rPr lang="cs-CZ" altLang="cs-CZ" sz="1900"/>
              <a:t>   je vektor hodnot stavových veličin v čase k+1, </a:t>
            </a:r>
            <a:r>
              <a:rPr lang="cs-CZ" altLang="cs-CZ" sz="1900" b="1"/>
              <a:t>s</a:t>
            </a:r>
            <a:r>
              <a:rPr lang="cs-CZ" altLang="cs-CZ" sz="1900"/>
              <a:t>(k) je vektor hodnot stavových veličin v čase k a vektor</a:t>
            </a:r>
            <a:r>
              <a:rPr lang="cs-CZ" altLang="cs-CZ" sz="1900" b="1"/>
              <a:t> x</a:t>
            </a:r>
            <a:r>
              <a:rPr lang="cs-CZ" altLang="cs-CZ" sz="1900"/>
              <a:t>(k) představuje hodnoty vstupních posloupností v čase k. Matice </a:t>
            </a:r>
            <a:r>
              <a:rPr lang="cs-CZ" altLang="cs-CZ" sz="1900" b="1"/>
              <a:t>A</a:t>
            </a:r>
            <a:r>
              <a:rPr lang="cs-CZ" altLang="cs-CZ" sz="1900"/>
              <a:t>(n,n) je </a:t>
            </a:r>
            <a:r>
              <a:rPr lang="cs-CZ" altLang="cs-CZ" sz="1900" b="1" i="1"/>
              <a:t>matice dynamiky systému</a:t>
            </a:r>
            <a:r>
              <a:rPr lang="cs-CZ" altLang="cs-CZ" sz="1900"/>
              <a:t> a její (v případě lineárních, časově invariantních systémů konstantní) prvky vyjadřují vztah mezi hodnotami stavových veličin v čase k+1 a k. Matice </a:t>
            </a:r>
            <a:r>
              <a:rPr lang="cs-CZ" altLang="cs-CZ" sz="1900" b="1"/>
              <a:t>B</a:t>
            </a:r>
            <a:r>
              <a:rPr lang="cs-CZ" altLang="cs-CZ" sz="1900"/>
              <a:t>(n,m) je tzv. </a:t>
            </a:r>
            <a:r>
              <a:rPr lang="cs-CZ" altLang="cs-CZ" sz="1900" b="1" i="1"/>
              <a:t>vstupní matice systému</a:t>
            </a:r>
            <a:r>
              <a:rPr lang="cs-CZ" altLang="cs-CZ" sz="1900"/>
              <a:t> a popisuje vzájemný vztah mezi hodnotami stavových veličin v čase k+1 a hodnotami vstupních veličin v čase k.</a:t>
            </a:r>
          </a:p>
        </p:txBody>
      </p:sp>
      <p:sp>
        <p:nvSpPr>
          <p:cNvPr id="40964" name="Rectangle 2">
            <a:extLst>
              <a:ext uri="{FF2B5EF4-FFF2-40B4-BE49-F238E27FC236}">
                <a16:creationId xmlns:a16="http://schemas.microsoft.com/office/drawing/2014/main" id="{4B881A16-6B60-48DE-983E-096B90E636F9}"/>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0965" name="Object 1">
                <a:extLst>
                  <a:ext uri="{FF2B5EF4-FFF2-40B4-BE49-F238E27FC236}">
                    <a16:creationId xmlns:a16="http://schemas.microsoft.com/office/drawing/2014/main" id="{5774D650-76A7-48B2-8F44-5E0B79F2AADA}"/>
                  </a:ext>
                </a:extLst>
              </p:cNvPr>
              <p:cNvSpPr txBox="1"/>
              <p:nvPr/>
            </p:nvSpPr>
            <p:spPr bwMode="auto">
              <a:xfrm>
                <a:off x="755650" y="1989138"/>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0965" name="Object 1">
                <a:extLst>
                  <a:ext uri="{FF2B5EF4-FFF2-40B4-BE49-F238E27FC236}">
                    <a16:creationId xmlns:a16="http://schemas.microsoft.com/office/drawing/2014/main" id="{5774D650-76A7-48B2-8F44-5E0B79F2AADA}"/>
                  </a:ext>
                </a:extLst>
              </p:cNvPr>
              <p:cNvSpPr txBox="1">
                <a:spLocks noRot="1" noChangeAspect="1" noMove="1" noResize="1" noEditPoints="1" noAdjustHandles="1" noChangeArrowheads="1" noChangeShapeType="1" noTextEdit="1"/>
              </p:cNvSpPr>
              <p:nvPr/>
            </p:nvSpPr>
            <p:spPr bwMode="auto">
              <a:xfrm>
                <a:off x="755650" y="1989138"/>
                <a:ext cx="7102475" cy="180022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AA8C7-E19E-48A7-B766-A32D4C042D3E}"/>
              </a:ext>
            </a:extLst>
          </p:cNvPr>
          <p:cNvSpPr>
            <a:spLocks noGrp="1"/>
          </p:cNvSpPr>
          <p:nvPr>
            <p:ph type="title"/>
          </p:nvPr>
        </p:nvSpPr>
        <p:spPr/>
        <p:txBody>
          <a:bodyPr/>
          <a:lstStyle/>
          <a:p>
            <a:pPr>
              <a:defRPr/>
            </a:pPr>
            <a:r>
              <a:rPr lang="cs-CZ" sz="2800"/>
              <a:t>vnitřní </a:t>
            </a:r>
            <a:r>
              <a:rPr lang="cs-CZ" sz="2800" dirty="0"/>
              <a:t>stavový popis</a:t>
            </a:r>
          </a:p>
        </p:txBody>
      </p:sp>
      <p:sp>
        <p:nvSpPr>
          <p:cNvPr id="41987" name="Zástupný symbol pro obsah 2">
            <a:extLst>
              <a:ext uri="{FF2B5EF4-FFF2-40B4-BE49-F238E27FC236}">
                <a16:creationId xmlns:a16="http://schemas.microsoft.com/office/drawing/2014/main" id="{05F807EA-EE0D-49EA-86C2-27749CDA98FD}"/>
              </a:ext>
            </a:extLst>
          </p:cNvPr>
          <p:cNvSpPr>
            <a:spLocks noGrp="1" noChangeArrowheads="1"/>
          </p:cNvSpPr>
          <p:nvPr>
            <p:ph idx="1"/>
          </p:nvPr>
        </p:nvSpPr>
        <p:spPr>
          <a:xfrm>
            <a:off x="573088" y="1214438"/>
            <a:ext cx="8535987" cy="846137"/>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900"/>
          </a:p>
        </p:txBody>
      </p:sp>
      <p:sp>
        <p:nvSpPr>
          <p:cNvPr id="41988" name="Rectangle 2">
            <a:extLst>
              <a:ext uri="{FF2B5EF4-FFF2-40B4-BE49-F238E27FC236}">
                <a16:creationId xmlns:a16="http://schemas.microsoft.com/office/drawing/2014/main" id="{274D89D4-C7FB-4F69-9355-87ED6F10DA6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1989" name="Object 1">
                <a:extLst>
                  <a:ext uri="{FF2B5EF4-FFF2-40B4-BE49-F238E27FC236}">
                    <a16:creationId xmlns:a16="http://schemas.microsoft.com/office/drawing/2014/main" id="{43E3392D-3F5E-4EDC-957D-833CFB2302AB}"/>
                  </a:ext>
                </a:extLst>
              </p:cNvPr>
              <p:cNvSpPr txBox="1"/>
              <p:nvPr/>
            </p:nvSpPr>
            <p:spPr bwMode="auto">
              <a:xfrm>
                <a:off x="827088" y="2276475"/>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1989" name="Object 1">
                <a:extLst>
                  <a:ext uri="{FF2B5EF4-FFF2-40B4-BE49-F238E27FC236}">
                    <a16:creationId xmlns:a16="http://schemas.microsoft.com/office/drawing/2014/main" id="{43E3392D-3F5E-4EDC-957D-833CFB2302AB}"/>
                  </a:ext>
                </a:extLst>
              </p:cNvPr>
              <p:cNvSpPr txBox="1">
                <a:spLocks noRot="1" noChangeAspect="1" noMove="1" noResize="1" noEditPoints="1" noAdjustHandles="1" noChangeArrowheads="1" noChangeShapeType="1" noTextEdit="1"/>
              </p:cNvSpPr>
              <p:nvPr/>
            </p:nvSpPr>
            <p:spPr bwMode="auto">
              <a:xfrm>
                <a:off x="827088" y="2276475"/>
                <a:ext cx="7102475" cy="180022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D0D090-0471-479B-B6D5-AE93DE67C172}"/>
              </a:ext>
            </a:extLst>
          </p:cNvPr>
          <p:cNvSpPr>
            <a:spLocks noGrp="1"/>
          </p:cNvSpPr>
          <p:nvPr>
            <p:ph type="title"/>
          </p:nvPr>
        </p:nvSpPr>
        <p:spPr/>
        <p:txBody>
          <a:bodyPr/>
          <a:lstStyle/>
          <a:p>
            <a:pPr>
              <a:defRPr/>
            </a:pPr>
            <a:r>
              <a:rPr lang="cs-CZ" sz="2800"/>
              <a:t>vnitřní </a:t>
            </a:r>
            <a:r>
              <a:rPr lang="cs-CZ" sz="2800" dirty="0"/>
              <a:t>stavový popis</a:t>
            </a:r>
          </a:p>
        </p:txBody>
      </p:sp>
      <p:sp>
        <p:nvSpPr>
          <p:cNvPr id="43011" name="Rectangle 2">
            <a:extLst>
              <a:ext uri="{FF2B5EF4-FFF2-40B4-BE49-F238E27FC236}">
                <a16:creationId xmlns:a16="http://schemas.microsoft.com/office/drawing/2014/main" id="{EB094BD0-8265-4AB9-8546-4FEC845E16A1}"/>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3012" name="Object 1">
                <a:extLst>
                  <a:ext uri="{FF2B5EF4-FFF2-40B4-BE49-F238E27FC236}">
                    <a16:creationId xmlns:a16="http://schemas.microsoft.com/office/drawing/2014/main" id="{45D4191A-62F6-4AF6-B4CC-CF60243183B7}"/>
                  </a:ext>
                </a:extLst>
              </p:cNvPr>
              <p:cNvSpPr txBox="1"/>
              <p:nvPr/>
            </p:nvSpPr>
            <p:spPr bwMode="auto">
              <a:xfrm>
                <a:off x="827088" y="2276475"/>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3012" name="Object 1">
                <a:extLst>
                  <a:ext uri="{FF2B5EF4-FFF2-40B4-BE49-F238E27FC236}">
                    <a16:creationId xmlns:a16="http://schemas.microsoft.com/office/drawing/2014/main" id="{45D4191A-62F6-4AF6-B4CC-CF60243183B7}"/>
                  </a:ext>
                </a:extLst>
              </p:cNvPr>
              <p:cNvSpPr txBox="1">
                <a:spLocks noRot="1" noChangeAspect="1" noMove="1" noResize="1" noEditPoints="1" noAdjustHandles="1" noChangeArrowheads="1" noChangeShapeType="1" noTextEdit="1"/>
              </p:cNvSpPr>
              <p:nvPr/>
            </p:nvSpPr>
            <p:spPr bwMode="auto">
              <a:xfrm>
                <a:off x="827088" y="2276475"/>
                <a:ext cx="7102475" cy="1800225"/>
              </a:xfrm>
              <a:prstGeom prst="rect">
                <a:avLst/>
              </a:prstGeom>
              <a:blipFill>
                <a:blip r:embed="rId2"/>
                <a:stretch>
                  <a:fillRect/>
                </a:stretch>
              </a:blipFill>
              <a:ln>
                <a:noFill/>
              </a:ln>
            </p:spPr>
            <p:txBody>
              <a:bodyPr/>
              <a:lstStyle/>
              <a:p>
                <a:r>
                  <a:rPr lang="cs-CZ">
                    <a:noFill/>
                  </a:rPr>
                  <a:t> </a:t>
                </a:r>
              </a:p>
            </p:txBody>
          </p:sp>
        </mc:Fallback>
      </mc:AlternateContent>
      <p:pic>
        <p:nvPicPr>
          <p:cNvPr id="43013" name="Picture 4">
            <a:extLst>
              <a:ext uri="{FF2B5EF4-FFF2-40B4-BE49-F238E27FC236}">
                <a16:creationId xmlns:a16="http://schemas.microsoft.com/office/drawing/2014/main" id="{37477365-B9A3-4510-B833-CA2676E920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5088" y="4365625"/>
            <a:ext cx="641032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014" name="Zástupný symbol pro obsah 2">
            <a:extLst>
              <a:ext uri="{FF2B5EF4-FFF2-40B4-BE49-F238E27FC236}">
                <a16:creationId xmlns:a16="http://schemas.microsoft.com/office/drawing/2014/main" id="{B500E7A8-F979-4B28-A166-33D7B02151AC}"/>
              </a:ext>
            </a:extLst>
          </p:cNvPr>
          <p:cNvSpPr>
            <a:spLocks noGrp="1" noChangeArrowheads="1"/>
          </p:cNvSpPr>
          <p:nvPr>
            <p:ph idx="1"/>
          </p:nvPr>
        </p:nvSpPr>
        <p:spPr>
          <a:xfrm>
            <a:off x="573088" y="1214438"/>
            <a:ext cx="8535987" cy="846137"/>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9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7608B-E9AC-4A49-ABB0-371AD9576E19}"/>
              </a:ext>
            </a:extLst>
          </p:cNvPr>
          <p:cNvSpPr>
            <a:spLocks noGrp="1"/>
          </p:cNvSpPr>
          <p:nvPr>
            <p:ph type="title"/>
          </p:nvPr>
        </p:nvSpPr>
        <p:spPr/>
        <p:txBody>
          <a:bodyPr/>
          <a:lstStyle/>
          <a:p>
            <a:pPr>
              <a:defRPr/>
            </a:pPr>
            <a:r>
              <a:rPr lang="cs-CZ" sz="2800"/>
              <a:t>vnitřní </a:t>
            </a:r>
            <a:r>
              <a:rPr lang="cs-CZ" sz="2800" dirty="0"/>
              <a:t>stavový popis</a:t>
            </a:r>
          </a:p>
        </p:txBody>
      </p:sp>
      <p:sp>
        <p:nvSpPr>
          <p:cNvPr id="3" name="Zástupný symbol pro obsah 2">
            <a:extLst>
              <a:ext uri="{FF2B5EF4-FFF2-40B4-BE49-F238E27FC236}">
                <a16:creationId xmlns:a16="http://schemas.microsoft.com/office/drawing/2014/main" id="{1BB109A2-67CD-44DE-82D1-686A31F1834D}"/>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defRPr/>
            </a:pPr>
            <a:r>
              <a:rPr lang="cs-CZ" sz="1800" dirty="0"/>
              <a:t>Informaci o ději uvnitř systému získáváme prostřednictvím hodnot výstupních veličin, které určujeme pomocí druhé stavové rovnice, kterou píšeme ve tvaru</a:t>
            </a:r>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r>
              <a:rPr lang="cs-CZ" sz="1800" dirty="0"/>
              <a:t>kde kromě již výše použitých symbolů je </a:t>
            </a:r>
            <a:r>
              <a:rPr lang="cs-CZ" sz="1800" b="1" dirty="0"/>
              <a:t>y</a:t>
            </a:r>
            <a:r>
              <a:rPr lang="cs-CZ" sz="1800" dirty="0"/>
              <a:t>(k) = (y</a:t>
            </a:r>
            <a:r>
              <a:rPr lang="cs-CZ" sz="1800" baseline="-25000" dirty="0"/>
              <a:t>1</a:t>
            </a:r>
            <a:r>
              <a:rPr lang="cs-CZ" sz="1800" dirty="0"/>
              <a:t>(k), y</a:t>
            </a:r>
            <a:r>
              <a:rPr lang="cs-CZ" sz="1800" baseline="-25000" dirty="0"/>
              <a:t>2</a:t>
            </a:r>
            <a:r>
              <a:rPr lang="cs-CZ" sz="1800" dirty="0"/>
              <a:t>(k), …, </a:t>
            </a:r>
            <a:r>
              <a:rPr lang="cs-CZ" sz="1800" dirty="0" err="1"/>
              <a:t>y</a:t>
            </a:r>
            <a:r>
              <a:rPr lang="cs-CZ" sz="1800" baseline="-25000" dirty="0" err="1"/>
              <a:t>r</a:t>
            </a:r>
            <a:r>
              <a:rPr lang="cs-CZ" sz="1800" dirty="0"/>
              <a:t>(k))</a:t>
            </a:r>
            <a:r>
              <a:rPr lang="cs-CZ" sz="1800" baseline="30000" dirty="0"/>
              <a:t>T</a:t>
            </a:r>
            <a:r>
              <a:rPr lang="cs-CZ" sz="1800" dirty="0"/>
              <a:t> vektor hodnot </a:t>
            </a:r>
            <a:r>
              <a:rPr lang="cs-CZ" sz="1800"/>
              <a:t>výstupních posloupností </a:t>
            </a:r>
            <a:r>
              <a:rPr lang="cs-CZ" sz="1800" dirty="0"/>
              <a:t>v čase k, matice </a:t>
            </a:r>
            <a:r>
              <a:rPr lang="cs-CZ" sz="1800" b="1" dirty="0"/>
              <a:t>C</a:t>
            </a:r>
            <a:r>
              <a:rPr lang="cs-CZ" sz="1800" dirty="0"/>
              <a:t>(</a:t>
            </a:r>
            <a:r>
              <a:rPr lang="cs-CZ" sz="1800" dirty="0" err="1"/>
              <a:t>r,n</a:t>
            </a:r>
            <a:r>
              <a:rPr lang="cs-CZ" sz="1800" dirty="0"/>
              <a:t>) matice popisující vliv stavu systému na výstup a matice </a:t>
            </a:r>
            <a:r>
              <a:rPr lang="cs-CZ" sz="1800" b="1" dirty="0"/>
              <a:t>D</a:t>
            </a:r>
            <a:r>
              <a:rPr lang="cs-CZ" sz="1800" dirty="0"/>
              <a:t>(r,m) je </a:t>
            </a:r>
            <a:r>
              <a:rPr lang="cs-CZ" sz="1800" b="1" i="1" dirty="0"/>
              <a:t>matice přímých vstupně-výstupních vazeb</a:t>
            </a:r>
            <a:r>
              <a:rPr lang="cs-CZ" sz="1800" dirty="0"/>
              <a:t>.</a:t>
            </a:r>
          </a:p>
          <a:p>
            <a:pPr>
              <a:defRPr/>
            </a:pPr>
            <a:endParaRPr lang="cs-CZ" sz="1800" dirty="0"/>
          </a:p>
          <a:p>
            <a:pPr marL="0" indent="0">
              <a:buFont typeface="Wingdings" panose="05000000000000000000" pitchFamily="2" charset="2"/>
              <a:buNone/>
              <a:defRPr/>
            </a:pPr>
            <a:endParaRPr lang="cs-CZ" sz="1900" dirty="0"/>
          </a:p>
        </p:txBody>
      </p:sp>
      <p:sp>
        <p:nvSpPr>
          <p:cNvPr id="44036" name="Rectangle 2">
            <a:extLst>
              <a:ext uri="{FF2B5EF4-FFF2-40B4-BE49-F238E27FC236}">
                <a16:creationId xmlns:a16="http://schemas.microsoft.com/office/drawing/2014/main" id="{C959BA0E-155C-4604-85B5-D1293D36441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44037" name="Rectangle 4">
            <a:extLst>
              <a:ext uri="{FF2B5EF4-FFF2-40B4-BE49-F238E27FC236}">
                <a16:creationId xmlns:a16="http://schemas.microsoft.com/office/drawing/2014/main" id="{71E5292F-9F33-425F-BF08-274FAA92F86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mc:Choice xmlns:a14="http://schemas.microsoft.com/office/drawing/2010/main" Requires="a14">
          <p:sp>
            <p:nvSpPr>
              <p:cNvPr id="44038" name="Object 3">
                <a:extLst>
                  <a:ext uri="{FF2B5EF4-FFF2-40B4-BE49-F238E27FC236}">
                    <a16:creationId xmlns:a16="http://schemas.microsoft.com/office/drawing/2014/main" id="{EFD1E48F-C229-45E1-857C-9B7829AFAC4B}"/>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p:sp>
            <p:nvSpPr>
              <p:cNvPr id="44038" name="Object 3">
                <a:extLst>
                  <a:ext uri="{FF2B5EF4-FFF2-40B4-BE49-F238E27FC236}">
                    <a16:creationId xmlns:a16="http://schemas.microsoft.com/office/drawing/2014/main" id="{EFD1E48F-C229-45E1-857C-9B7829AFAC4B}"/>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theme/theme1.xml><?xml version="1.0" encoding="utf-8"?>
<a:theme xmlns:a="http://schemas.openxmlformats.org/drawingml/2006/main" name="BS IBA predn1">
  <a:themeElements>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fontScheme name="Balónky">
      <a:majorFont>
        <a:latin typeface="Georgi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ónky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ónky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ónky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ónky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ónky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ónky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ónky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ónky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ónky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Balónky 10">
        <a:dk1>
          <a:srgbClr val="292929"/>
        </a:dk1>
        <a:lt1>
          <a:srgbClr val="FFFFFF"/>
        </a:lt1>
        <a:dk2>
          <a:srgbClr val="C49654"/>
        </a:dk2>
        <a:lt2>
          <a:srgbClr val="B2B2B2"/>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 IBA predn1</Template>
  <TotalTime>6316</TotalTime>
  <Words>2701</Words>
  <Application>Microsoft Office PowerPoint</Application>
  <PresentationFormat>Předvádění na obrazovce (4:3)</PresentationFormat>
  <Paragraphs>263</Paragraphs>
  <Slides>44</Slides>
  <Notes>1</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3</vt:i4>
      </vt:variant>
      <vt:variant>
        <vt:lpstr>Nadpisy snímků</vt:lpstr>
      </vt:variant>
      <vt:variant>
        <vt:i4>44</vt:i4>
      </vt:variant>
    </vt:vector>
  </HeadingPairs>
  <TitlesOfParts>
    <vt:vector size="55" baseType="lpstr">
      <vt:lpstr>Verdana</vt:lpstr>
      <vt:lpstr>Arial</vt:lpstr>
      <vt:lpstr>Arial Rounded MT Bold</vt:lpstr>
      <vt:lpstr>Wingdings</vt:lpstr>
      <vt:lpstr>Times New Roman</vt:lpstr>
      <vt:lpstr>Symbol</vt:lpstr>
      <vt:lpstr>Calibri</vt:lpstr>
      <vt:lpstr>BS IBA predn1</vt:lpstr>
      <vt:lpstr>Rastrový obrázek</vt:lpstr>
      <vt:lpstr>Editor rovnic 3.0</vt:lpstr>
      <vt:lpstr>Adobe Photoshop Image</vt:lpstr>
      <vt:lpstr>ČASOVÉ ŘADY </vt:lpstr>
      <vt:lpstr>VNĚJŠÍ POPIS LINEÁRNÍCH SYSTÉMŮ</vt:lpstr>
      <vt:lpstr>Model dravec/kořist</vt:lpstr>
      <vt:lpstr>Model dravec/kořist</vt:lpstr>
      <vt:lpstr>Model dravec/kořist</vt:lpstr>
      <vt:lpstr>vnitřní stavový popis</vt:lpstr>
      <vt:lpstr>vnitřní stavový popis</vt:lpstr>
      <vt:lpstr>vnitřní stavový popis</vt:lpstr>
      <vt:lpstr>vnitřní stavový popis</vt:lpstr>
      <vt:lpstr>vnitřní stavový popis</vt:lpstr>
      <vt:lpstr>vnitřní stavový popis</vt:lpstr>
      <vt:lpstr>XII. STABILITA</vt:lpstr>
      <vt:lpstr>KDY JE A KDY NENÍ SYSTÉM STABILNÍ</vt:lpstr>
      <vt:lpstr>KDY JE A KDY NENÍ SYSTÉM STABILNÍ</vt:lpstr>
      <vt:lpstr>Stabilita nelineárních systémů</vt:lpstr>
      <vt:lpstr>Stabilita nelineárních systémů</vt:lpstr>
      <vt:lpstr>Stabilita lineárních systémů</vt:lpstr>
      <vt:lpstr>Stabilita lineárních systémů</vt:lpstr>
      <vt:lpstr>STABILITA VYNUCENÉHO POHYBU</vt:lpstr>
      <vt:lpstr>STABILITA VYNUCENÉHO POHYBU</vt:lpstr>
      <vt:lpstr>STABILITA VYNUCENÉHO POHYBU</vt:lpstr>
      <vt:lpstr>STABILITA VYNUCENÉHO POHYBU</vt:lpstr>
      <vt:lpstr>STABILITA VYNUCENÉHO POHYBU</vt:lpstr>
      <vt:lpstr>Stabilita vůči počátečnímu stavu</vt:lpstr>
      <vt:lpstr>Stabilita vůči počátečnímu stavu</vt:lpstr>
      <vt:lpstr>Vnější popis lineárního systému nulové body a póly</vt:lpstr>
      <vt:lpstr>Stabilita vůči počátečnímu stavu</vt:lpstr>
      <vt:lpstr>VLASTNOSTI Z TRANSFORMACE</vt:lpstr>
      <vt:lpstr>Stabilita vůči počátečnímu stavu</vt:lpstr>
      <vt:lpstr>Stabilita vůči počátečnímu stavu</vt:lpstr>
      <vt:lpstr>Stabilita vůči počátečnímu stavu</vt:lpstr>
      <vt:lpstr>Stabilita vůči počátečnímu stavu</vt:lpstr>
      <vt:lpstr>Stabilita vůči počátečnímu stavu</vt:lpstr>
      <vt:lpstr>XIII.  SPOJOVÁNÍ SYSTÉMŮ ZPĚTNÁ VAZBA</vt:lpstr>
      <vt:lpstr>SÉRIOVÉ (KASKÁDNÍ) ZAPOJENÍ</vt:lpstr>
      <vt:lpstr>SÉRIOVÉ (KASKÁDNÍ) ZAPOJENÍ</vt:lpstr>
      <vt:lpstr>PARALELNÍ ZAPOJENÍ</vt:lpstr>
      <vt:lpstr>PARALELNÍ ZAPOJENÍ</vt:lpstr>
      <vt:lpstr>ZPĚTNOVAZEBNÍ ZAPOJENÍ</vt:lpstr>
      <vt:lpstr>ZPĚTNOVAZEBNÍ ZAPOJENÍ</vt:lpstr>
      <vt:lpstr>ZPĚTNÁ VAZBA VLASTNOSTI</vt:lpstr>
      <vt:lpstr>ZPĚTNÁ VAZBA PRINCIP REGULACE</vt:lpstr>
      <vt:lpstr>BIOLOGICKÁ ZPĚTNÁ VAZBA</vt:lpstr>
      <vt:lpstr>BIOLOGICKÁ ZPĚTNÁ VAZBA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ZPRACOVÁNÍ A ANALÝZA BIOSIGNÁLŮ  I.</dc:title>
  <dc:creator>admin</dc:creator>
  <cp:lastModifiedBy>Jiří Kalina</cp:lastModifiedBy>
  <cp:revision>146</cp:revision>
  <cp:lastPrinted>2019-11-18T14:52:39Z</cp:lastPrinted>
  <dcterms:created xsi:type="dcterms:W3CDTF">2008-01-29T10:34:59Z</dcterms:created>
  <dcterms:modified xsi:type="dcterms:W3CDTF">2021-05-03T07:52:21Z</dcterms:modified>
</cp:coreProperties>
</file>