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3" r:id="rId3"/>
    <p:sldId id="289" r:id="rId4"/>
    <p:sldId id="296" r:id="rId5"/>
    <p:sldId id="291" r:id="rId6"/>
    <p:sldId id="257" r:id="rId7"/>
    <p:sldId id="258" r:id="rId8"/>
    <p:sldId id="284" r:id="rId9"/>
    <p:sldId id="259" r:id="rId10"/>
    <p:sldId id="285" r:id="rId11"/>
    <p:sldId id="260" r:id="rId12"/>
    <p:sldId id="288" r:id="rId13"/>
    <p:sldId id="295" r:id="rId14"/>
    <p:sldId id="287" r:id="rId15"/>
    <p:sldId id="263" r:id="rId16"/>
    <p:sldId id="294" r:id="rId17"/>
    <p:sldId id="29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35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03.03.2021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8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428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beaver.io/download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Klíče/</a:t>
            </a:r>
            <a:r>
              <a:rPr lang="cs-CZ" dirty="0" err="1" smtClean="0"/>
              <a:t>keys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11848"/>
              </p:ext>
            </p:extLst>
          </p:nvPr>
        </p:nvGraphicFramePr>
        <p:xfrm>
          <a:off x="539552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17634"/>
              </p:ext>
            </p:extLst>
          </p:nvPr>
        </p:nvGraphicFramePr>
        <p:xfrm>
          <a:off x="4788024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8456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</a:t>
            </a:r>
            <a:r>
              <a:rPr lang="cs-CZ" b="1" dirty="0" smtClean="0">
                <a:latin typeface="Trebuchet MS" pitchFamily="34" charset="0"/>
              </a:rPr>
              <a:t>Primární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1 až </a:t>
            </a:r>
            <a:r>
              <a:rPr lang="cs-CZ" dirty="0">
                <a:latin typeface="Trebuchet MS" pitchFamily="34" charset="0"/>
              </a:rPr>
              <a:t>n sloupců jednoznačně identifikující </a:t>
            </a:r>
            <a:r>
              <a:rPr lang="cs-CZ" dirty="0" smtClean="0">
                <a:latin typeface="Trebuchet MS" pitchFamily="34" charset="0"/>
              </a:rPr>
              <a:t>řádek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			(</a:t>
            </a:r>
            <a:r>
              <a:rPr lang="cs-CZ" dirty="0" err="1" smtClean="0">
                <a:latin typeface="Trebuchet MS" pitchFamily="34" charset="0"/>
              </a:rPr>
              <a:t>unique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values</a:t>
            </a:r>
            <a:r>
              <a:rPr lang="cs-CZ" dirty="0" smtClean="0">
                <a:latin typeface="Trebuchet MS" pitchFamily="34" charset="0"/>
              </a:rPr>
              <a:t>)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</a:t>
            </a:r>
            <a:r>
              <a:rPr lang="cs-CZ" b="1" dirty="0" smtClean="0">
                <a:latin typeface="Trebuchet MS" pitchFamily="34" charset="0"/>
              </a:rPr>
              <a:t>Cizí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879648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951656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47431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627620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3311696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723964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6228020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6011996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867980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 do databáze/Access to a database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806022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Klient/</a:t>
            </a:r>
            <a:r>
              <a:rPr lang="cs-CZ" b="1" dirty="0" err="1" smtClean="0">
                <a:latin typeface="Trebuchet MS" pitchFamily="34" charset="0"/>
              </a:rPr>
              <a:t>client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SW umožňující ověření uživatele a spouštění řídících </a:t>
            </a:r>
            <a:r>
              <a:rPr lang="cs-CZ" dirty="0" smtClean="0">
                <a:latin typeface="Trebuchet MS" pitchFamily="34" charset="0"/>
              </a:rPr>
              <a:t>příkazů</a:t>
            </a:r>
          </a:p>
          <a:p>
            <a:r>
              <a:rPr lang="cs-CZ" dirty="0" smtClean="0">
                <a:latin typeface="Trebuchet MS" pitchFamily="34" charset="0"/>
              </a:rPr>
              <a:t>Ovladač/Driver = komponenta klienta 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</a:t>
            </a:r>
            <a:r>
              <a:rPr lang="cs-CZ" dirty="0" smtClean="0">
                <a:latin typeface="Trebuchet MS" pitchFamily="34" charset="0"/>
              </a:rPr>
              <a:t>příkazy/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= data </a:t>
            </a:r>
            <a:r>
              <a:rPr lang="cs-CZ" dirty="0" err="1" smtClean="0">
                <a:latin typeface="Trebuchet MS" pitchFamily="34" charset="0"/>
              </a:rPr>
              <a:t>definiton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 = data </a:t>
            </a:r>
            <a:r>
              <a:rPr lang="cs-CZ" dirty="0" err="1" smtClean="0">
                <a:latin typeface="Trebuchet MS" pitchFamily="34" charset="0"/>
              </a:rPr>
              <a:t>manipulation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příkazy / 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for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transactions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ROLLBACK 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790793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/</a:t>
            </a:r>
            <a:r>
              <a:rPr lang="cs-CZ" dirty="0" err="1" smtClean="0"/>
              <a:t>keywords</a:t>
            </a:r>
            <a:r>
              <a:rPr lang="cs-CZ" dirty="0" smtClean="0"/>
              <a:t> – pro názornost VELKÝM písmem/</a:t>
            </a:r>
            <a:r>
              <a:rPr lang="cs-CZ" dirty="0" err="1" smtClean="0"/>
              <a:t>uppercase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/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 /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alfanumeric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 /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letter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 / </a:t>
            </a:r>
            <a:r>
              <a:rPr lang="cs-CZ" dirty="0" err="1" smtClean="0"/>
              <a:t>length</a:t>
            </a:r>
            <a:r>
              <a:rPr lang="cs-CZ" dirty="0" smtClean="0"/>
              <a:t> limit 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 / </a:t>
            </a:r>
            <a:r>
              <a:rPr lang="cs-CZ" dirty="0" err="1" smtClean="0"/>
              <a:t>operators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 / </a:t>
            </a:r>
            <a:r>
              <a:rPr lang="cs-CZ" dirty="0" err="1" smtClean="0"/>
              <a:t>function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/ </a:t>
            </a:r>
            <a:r>
              <a:rPr lang="cs-CZ" dirty="0" err="1" smtClean="0"/>
              <a:t>comments</a:t>
            </a:r>
            <a:r>
              <a:rPr lang="cs-CZ" dirty="0" smtClean="0"/>
              <a:t>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Instalace </a:t>
            </a:r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1560" y="213020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https://www.enterprisedb.com/downloads/postgres-postgresql-downloads</a:t>
            </a:r>
          </a:p>
        </p:txBody>
      </p:sp>
    </p:spTree>
    <p:extLst>
      <p:ext uri="{BB962C8B-B14F-4D97-AF65-F5344CB8AC3E}">
        <p14:creationId xmlns:p14="http://schemas.microsoft.com/office/powerpoint/2010/main" val="683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klienta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196752"/>
            <a:ext cx="463780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Klient/</a:t>
            </a:r>
            <a:r>
              <a:rPr lang="cs-CZ" dirty="0" err="1" smtClean="0"/>
              <a:t>client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pgAdmin</a:t>
            </a:r>
            <a:r>
              <a:rPr lang="en-US" b="1" dirty="0" smtClean="0"/>
              <a:t> – </a:t>
            </a:r>
            <a:r>
              <a:rPr lang="en-US" b="1" dirty="0" err="1" smtClean="0"/>
              <a:t>specifick</a:t>
            </a:r>
            <a:r>
              <a:rPr lang="cs-CZ" b="1" dirty="0" smtClean="0"/>
              <a:t>ý pro </a:t>
            </a:r>
            <a:r>
              <a:rPr lang="cs-CZ" b="1" dirty="0" err="1" smtClean="0"/>
              <a:t>postgres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serveru/</a:t>
            </a:r>
            <a:r>
              <a:rPr lang="cs-CZ" dirty="0" err="1" smtClean="0"/>
              <a:t>connection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databáze/</a:t>
            </a:r>
            <a:r>
              <a:rPr lang="cs-CZ" dirty="0" err="1" smtClean="0"/>
              <a:t>new</a:t>
            </a:r>
            <a:r>
              <a:rPr lang="cs-CZ" dirty="0" smtClean="0"/>
              <a:t> database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Schéma/</a:t>
            </a:r>
            <a:r>
              <a:rPr lang="cs-CZ" dirty="0" err="1" smtClean="0"/>
              <a:t>schema</a:t>
            </a:r>
            <a:r>
              <a:rPr lang="cs-CZ" dirty="0" smtClean="0"/>
              <a:t> – public</a:t>
            </a:r>
            <a:endParaRPr lang="en-US" dirty="0" smtClean="0"/>
          </a:p>
          <a:p>
            <a:pPr lvl="1"/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err="1" smtClean="0"/>
              <a:t>Dbeaver</a:t>
            </a:r>
            <a:endParaRPr lang="cs-CZ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Univerzální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510" y="2981327"/>
            <a:ext cx="5760640" cy="3462386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79512" y="3859767"/>
            <a:ext cx="3057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https://dbeaver.io/download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560" y="1196752"/>
            <a:ext cx="877259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err="1">
                <a:latin typeface="Trebuchet MS" pitchFamily="34" charset="0"/>
              </a:rPr>
              <a:t>all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rows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 /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 / 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WHERE sloupec1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en-US" dirty="0" smtClean="0">
                <a:latin typeface="Trebuchet MS" pitchFamily="34" charset="0"/>
              </a:rPr>
              <a:t>1;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 WHERE </a:t>
            </a:r>
            <a:r>
              <a:rPr lang="en-US" dirty="0" smtClean="0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cs-CZ" dirty="0" smtClean="0">
                <a:latin typeface="Trebuchet MS" pitchFamily="34" charset="0"/>
              </a:rPr>
              <a:t>'Jan'</a:t>
            </a:r>
            <a:r>
              <a:rPr lang="en-US" dirty="0" smtClean="0">
                <a:latin typeface="Trebuchet MS" pitchFamily="34" charset="0"/>
              </a:rPr>
              <a:t> ; -- 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text do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apostrof</a:t>
            </a:r>
            <a:r>
              <a:rPr lang="cs-CZ" dirty="0" smtClean="0">
                <a:solidFill>
                  <a:srgbClr val="FF0000"/>
                </a:solidFill>
                <a:latin typeface="Trebuchet MS" pitchFamily="34" charset="0"/>
              </a:rPr>
              <a:t>ů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</a:t>
            </a:r>
            <a:r>
              <a:rPr lang="cs-CZ" dirty="0" err="1" smtClean="0">
                <a:latin typeface="Trebuchet MS" pitchFamily="34" charset="0"/>
              </a:rPr>
              <a:t>etřídění</a:t>
            </a:r>
            <a:r>
              <a:rPr lang="cs-CZ" dirty="0" smtClean="0">
                <a:latin typeface="Trebuchet MS" pitchFamily="34" charset="0"/>
              </a:rPr>
              <a:t> výstupu (ORDER BY)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1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-- vzestupné třídění /</a:t>
            </a:r>
            <a:r>
              <a:rPr lang="cs-CZ" dirty="0" err="1" smtClean="0">
                <a:latin typeface="Trebuchet MS" pitchFamily="34" charset="0"/>
              </a:rPr>
              <a:t>ascending</a:t>
            </a:r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DESC; -- </a:t>
            </a:r>
            <a:r>
              <a:rPr lang="en-US" dirty="0" err="1" smtClean="0">
                <a:latin typeface="Trebuchet MS" pitchFamily="34" charset="0"/>
              </a:rPr>
              <a:t>sestupn</a:t>
            </a:r>
            <a:r>
              <a:rPr lang="cs-CZ" dirty="0" smtClean="0">
                <a:latin typeface="Trebuchet MS" pitchFamily="34" charset="0"/>
              </a:rPr>
              <a:t>é třídění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/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descending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SELECT </a:t>
            </a:r>
            <a:r>
              <a:rPr lang="en-US" dirty="0" smtClean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sloupec1, sloupec2 DESC</a:t>
            </a:r>
            <a:r>
              <a:rPr lang="cs-CZ" dirty="0" smtClean="0">
                <a:latin typeface="Trebuchet MS" pitchFamily="34" charset="0"/>
              </a:rPr>
              <a:t> --kombinace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908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výstupy = Agregační funkce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 / </a:t>
            </a:r>
            <a:r>
              <a:rPr lang="cs-CZ" dirty="0" err="1" smtClean="0">
                <a:latin typeface="Trebuchet MS" pitchFamily="34" charset="0"/>
              </a:rPr>
              <a:t>number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of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endParaRPr lang="en-US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/</a:t>
            </a:r>
            <a:r>
              <a:rPr lang="en-US" dirty="0" smtClean="0">
                <a:latin typeface="Trebuchet MS" pitchFamily="34" charset="0"/>
              </a:rPr>
              <a:t>* </a:t>
            </a:r>
            <a:r>
              <a:rPr lang="en-US" dirty="0" err="1" smtClean="0">
                <a:latin typeface="Trebuchet MS" pitchFamily="34" charset="0"/>
              </a:rPr>
              <a:t>suma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en-US" dirty="0" err="1" smtClean="0">
                <a:latin typeface="Trebuchet MS" pitchFamily="34" charset="0"/>
              </a:rPr>
              <a:t>aritmetick</a:t>
            </a:r>
            <a:r>
              <a:rPr lang="cs-CZ" dirty="0" smtClean="0">
                <a:latin typeface="Trebuchet MS" pitchFamily="34" charset="0"/>
              </a:rPr>
              <a:t>ý průměr, minimum, maximum </a:t>
            </a:r>
            <a:r>
              <a:rPr lang="en-US" dirty="0" smtClean="0">
                <a:latin typeface="Trebuchet MS" pitchFamily="34" charset="0"/>
              </a:rPr>
              <a:t>*/</a:t>
            </a:r>
            <a:endParaRPr lang="cs-CZ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nelze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 / error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  <a:r>
              <a:rPr lang="en-US" dirty="0" smtClean="0"/>
              <a:t>2 / Task 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899592" y="1268760"/>
            <a:ext cx="839685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Spuštění prvního skriptu (skript1.sql)</a:t>
            </a:r>
            <a:r>
              <a:rPr lang="en-US" dirty="0" smtClean="0">
                <a:latin typeface="Trebuchet MS" pitchFamily="34" charset="0"/>
              </a:rPr>
              <a:t> / Run script</a:t>
            </a:r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/Table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b="1" dirty="0" smtClean="0">
                <a:latin typeface="Trebuchet MS" pitchFamily="34" charset="0"/>
              </a:rPr>
              <a:t>ST</a:t>
            </a:r>
            <a:r>
              <a:rPr lang="cs-CZ" b="1" dirty="0" smtClean="0">
                <a:latin typeface="Trebuchet MS" pitchFamily="34" charset="0"/>
              </a:rPr>
              <a:t>UDENT</a:t>
            </a:r>
          </a:p>
          <a:p>
            <a:endParaRPr lang="cs-CZ" b="1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celý o</a:t>
            </a:r>
            <a:r>
              <a:rPr lang="en-US" dirty="0" err="1" smtClean="0">
                <a:latin typeface="Trebuchet MS" pitchFamily="34" charset="0"/>
              </a:rPr>
              <a:t>bsah</a:t>
            </a:r>
            <a:r>
              <a:rPr lang="en-US" dirty="0" smtClean="0">
                <a:latin typeface="Trebuchet MS" pitchFamily="34" charset="0"/>
              </a:rPr>
              <a:t> tabulky  / select all data from table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jen jméno a příjmení</a:t>
            </a:r>
            <a:r>
              <a:rPr lang="en-US" dirty="0" smtClean="0">
                <a:latin typeface="Trebuchet MS" pitchFamily="34" charset="0"/>
              </a:rPr>
              <a:t> / select only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r>
              <a:rPr lang="en-US" dirty="0" smtClean="0">
                <a:latin typeface="Trebuchet MS" pitchFamily="34" charset="0"/>
              </a:rPr>
              <a:t> and </a:t>
            </a:r>
            <a:r>
              <a:rPr lang="en-US" dirty="0" err="1" smtClean="0">
                <a:latin typeface="Trebuchet MS" pitchFamily="34" charset="0"/>
              </a:rPr>
              <a:t>lastname</a:t>
            </a:r>
            <a:r>
              <a:rPr lang="en-US" dirty="0" smtClean="0">
                <a:latin typeface="Trebuchet MS" pitchFamily="34" charset="0"/>
              </a:rPr>
              <a:t> columns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Setřiďte výstup podle studia, </a:t>
            </a:r>
            <a:r>
              <a:rPr lang="en-US" dirty="0" err="1" smtClean="0">
                <a:latin typeface="Trebuchet MS" pitchFamily="34" charset="0"/>
              </a:rPr>
              <a:t>jm</a:t>
            </a:r>
            <a:r>
              <a:rPr lang="cs-CZ" dirty="0" err="1" smtClean="0">
                <a:latin typeface="Trebuchet MS" pitchFamily="34" charset="0"/>
              </a:rPr>
              <a:t>éna</a:t>
            </a:r>
            <a:r>
              <a:rPr lang="en-US" dirty="0" smtClean="0">
                <a:latin typeface="Trebuchet MS" pitchFamily="34" charset="0"/>
              </a:rPr>
              <a:t> / order by study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</a:t>
            </a:r>
            <a:r>
              <a:rPr lang="cs-CZ" dirty="0">
                <a:latin typeface="Trebuchet MS" pitchFamily="34" charset="0"/>
              </a:rPr>
              <a:t>má </a:t>
            </a:r>
            <a:r>
              <a:rPr lang="cs-CZ" dirty="0" smtClean="0">
                <a:latin typeface="Trebuchet MS" pitchFamily="34" charset="0"/>
              </a:rPr>
              <a:t>tabulka řádků?</a:t>
            </a:r>
            <a:r>
              <a:rPr lang="en-US" dirty="0" smtClean="0">
                <a:latin typeface="Trebuchet MS" pitchFamily="34" charset="0"/>
              </a:rPr>
              <a:t> / how many rows are in the table?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Vyberte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pouze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sv</a:t>
            </a:r>
            <a:r>
              <a:rPr lang="cs-CZ" dirty="0" err="1">
                <a:latin typeface="Trebuchet MS" pitchFamily="34" charset="0"/>
              </a:rPr>
              <a:t>ůj</a:t>
            </a:r>
            <a:r>
              <a:rPr lang="cs-CZ" dirty="0">
                <a:latin typeface="Trebuchet MS" pitchFamily="34" charset="0"/>
              </a:rPr>
              <a:t> záznam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(své UČO)</a:t>
            </a:r>
            <a:r>
              <a:rPr lang="en-US" dirty="0" smtClean="0">
                <a:latin typeface="Trebuchet MS" pitchFamily="34" charset="0"/>
              </a:rPr>
              <a:t> / select only your UCO row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Minimum</a:t>
            </a:r>
            <a:r>
              <a:rPr lang="cs-CZ" dirty="0">
                <a:latin typeface="Trebuchet MS" pitchFamily="34" charset="0"/>
              </a:rPr>
              <a:t>, maximum a průměrná hodnota sloupce </a:t>
            </a:r>
            <a:r>
              <a:rPr lang="en-US" b="1" i="1" dirty="0" smtClean="0">
                <a:latin typeface="Trebuchet MS" pitchFamily="34" charset="0"/>
              </a:rPr>
              <a:t>UCO</a:t>
            </a:r>
            <a:r>
              <a:rPr lang="cs-CZ" dirty="0" smtClean="0">
                <a:latin typeface="Trebuchet MS" pitchFamily="34" charset="0"/>
              </a:rPr>
              <a:t>?</a:t>
            </a:r>
            <a:r>
              <a:rPr lang="en-US" dirty="0" smtClean="0">
                <a:latin typeface="Trebuchet MS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                                                                Min, max , average of UCO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Minimum, maximum z </a:t>
            </a:r>
            <a:r>
              <a:rPr lang="cs-CZ" dirty="0" smtClean="0">
                <a:latin typeface="Trebuchet MS" pitchFamily="34" charset="0"/>
              </a:rPr>
              <a:t>jména</a:t>
            </a:r>
            <a:r>
              <a:rPr lang="en-US" dirty="0" smtClean="0">
                <a:latin typeface="Trebuchet MS" pitchFamily="34" charset="0"/>
              </a:rPr>
              <a:t> / min, max of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máme v seznamu mužů?</a:t>
            </a:r>
            <a:r>
              <a:rPr lang="en-US" dirty="0" smtClean="0">
                <a:latin typeface="Trebuchet MS" pitchFamily="34" charset="0"/>
              </a:rPr>
              <a:t> / How many men are in the table?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5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Screeningové projekty v onkologii, </a:t>
            </a:r>
            <a:r>
              <a:rPr lang="en-US" dirty="0" smtClean="0"/>
              <a:t>N</a:t>
            </a:r>
            <a:r>
              <a:rPr lang="cs-CZ" dirty="0" err="1" smtClean="0"/>
              <a:t>árodní</a:t>
            </a:r>
            <a:r>
              <a:rPr lang="cs-CZ" dirty="0" smtClean="0"/>
              <a:t> zdravotní registry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</a:t>
            </a:r>
            <a:r>
              <a:rPr lang="en-US" dirty="0"/>
              <a:t>MS </a:t>
            </a:r>
            <a:r>
              <a:rPr lang="en-US" dirty="0" smtClean="0"/>
              <a:t>SQL, </a:t>
            </a:r>
            <a:r>
              <a:rPr lang="en-US" dirty="0" err="1" smtClean="0"/>
              <a:t>Pos</a:t>
            </a:r>
            <a:r>
              <a:rPr lang="cs-CZ" dirty="0" smtClean="0"/>
              <a:t>t</a:t>
            </a:r>
            <a:r>
              <a:rPr lang="en-US" dirty="0" err="1" smtClean="0"/>
              <a:t>greSQL</a:t>
            </a:r>
            <a:r>
              <a:rPr lang="en-US" dirty="0" smtClean="0"/>
              <a:t>, </a:t>
            </a:r>
            <a:r>
              <a:rPr lang="cs-CZ" dirty="0" smtClean="0"/>
              <a:t>ORACLE</a:t>
            </a:r>
            <a:r>
              <a:rPr lang="en-US" dirty="0" smtClean="0"/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Zaměstnání: </a:t>
            </a:r>
            <a:r>
              <a:rPr lang="en-US" dirty="0" err="1" smtClean="0"/>
              <a:t>Datov</a:t>
            </a:r>
            <a:r>
              <a:rPr lang="cs-CZ" dirty="0" smtClean="0"/>
              <a:t>é centrum ÚZIS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81996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Lectures</a:t>
            </a:r>
          </a:p>
          <a:p>
            <a:r>
              <a:rPr lang="cs-CZ" dirty="0" smtClean="0"/>
              <a:t>Každou střed</a:t>
            </a:r>
            <a:r>
              <a:rPr lang="en-US" dirty="0" smtClean="0"/>
              <a:t>u/</a:t>
            </a:r>
            <a:r>
              <a:rPr lang="en-US" dirty="0" err="1" smtClean="0"/>
              <a:t>wednesday</a:t>
            </a:r>
            <a:r>
              <a:rPr lang="cs-CZ" dirty="0" smtClean="0"/>
              <a:t> od </a:t>
            </a:r>
            <a:r>
              <a:rPr lang="cs-CZ" dirty="0" smtClean="0"/>
              <a:t>10:00 </a:t>
            </a:r>
            <a:r>
              <a:rPr lang="cs-CZ" dirty="0" smtClean="0"/>
              <a:t>– do </a:t>
            </a:r>
            <a:r>
              <a:rPr lang="cs-CZ" dirty="0" smtClean="0"/>
              <a:t>11:40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</a:t>
            </a:r>
            <a:r>
              <a:rPr lang="en-US" dirty="0" smtClean="0"/>
              <a:t>/practical tasks</a:t>
            </a:r>
            <a:r>
              <a:rPr lang="cs-CZ" dirty="0" smtClean="0"/>
              <a:t> :  </a:t>
            </a:r>
            <a:r>
              <a:rPr lang="cs-CZ" dirty="0" err="1" smtClean="0"/>
              <a:t>PostgreSQL</a:t>
            </a:r>
            <a:r>
              <a:rPr lang="cs-CZ" dirty="0" smtClean="0"/>
              <a:t>,</a:t>
            </a:r>
          </a:p>
          <a:p>
            <a:r>
              <a:rPr lang="cs-CZ" dirty="0" smtClean="0"/>
              <a:t>Domácí cvičení</a:t>
            </a:r>
            <a:r>
              <a:rPr lang="en-US" dirty="0" smtClean="0"/>
              <a:t>/homework</a:t>
            </a:r>
            <a:r>
              <a:rPr lang="cs-CZ" dirty="0" smtClean="0"/>
              <a:t>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zápočet/</a:t>
            </a:r>
            <a:r>
              <a:rPr lang="cs-CZ" dirty="0" err="1" smtClean="0"/>
              <a:t>credit</a:t>
            </a:r>
            <a:r>
              <a:rPr lang="cs-CZ" dirty="0" smtClean="0"/>
              <a:t> – domácí úkol/</a:t>
            </a:r>
            <a:r>
              <a:rPr lang="cs-CZ" dirty="0" err="1" smtClean="0"/>
              <a:t>homework</a:t>
            </a:r>
            <a:endParaRPr lang="cs-CZ" dirty="0" smtClean="0"/>
          </a:p>
          <a:p>
            <a:r>
              <a:rPr lang="cs-CZ" dirty="0" smtClean="0"/>
              <a:t>	    zkouška/</a:t>
            </a:r>
            <a:r>
              <a:rPr lang="cs-CZ" dirty="0" err="1" smtClean="0"/>
              <a:t>exam</a:t>
            </a:r>
            <a:r>
              <a:rPr lang="cs-CZ" dirty="0" smtClean="0"/>
              <a:t> – praktický </a:t>
            </a:r>
            <a:r>
              <a:rPr lang="cs-CZ" b="1" dirty="0" smtClean="0"/>
              <a:t>test</a:t>
            </a:r>
            <a:r>
              <a:rPr lang="cs-CZ" dirty="0" smtClean="0"/>
              <a:t>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</a:t>
            </a:r>
            <a:r>
              <a:rPr lang="cs-CZ" dirty="0" err="1" smtClean="0"/>
              <a:t>zsah</a:t>
            </a:r>
            <a:r>
              <a:rPr lang="cs-CZ" dirty="0" smtClean="0"/>
              <a:t> předmětu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835696" y="1196752"/>
            <a:ext cx="60486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Základy SQL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SELECT, UPDATE, DELTE, INSERT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Funkce a operátory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Základy agregace dat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GROUP BY, HAVING, AVG, SUM, …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Práce s více tabulkami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JOIN, UNION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Zanořené dotazy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err="1" smtClean="0"/>
              <a:t>Window</a:t>
            </a:r>
            <a:r>
              <a:rPr lang="cs-CZ" sz="1600" dirty="0" smtClean="0"/>
              <a:t> funkce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Rank, </a:t>
            </a:r>
            <a:r>
              <a:rPr lang="cs-CZ" sz="1600" dirty="0" err="1" smtClean="0"/>
              <a:t>lag</a:t>
            </a:r>
            <a:r>
              <a:rPr lang="cs-CZ" sz="1600" dirty="0" smtClean="0"/>
              <a:t>, </a:t>
            </a:r>
            <a:r>
              <a:rPr lang="cs-CZ" sz="1600" dirty="0" err="1" smtClean="0"/>
              <a:t>lead</a:t>
            </a:r>
            <a:r>
              <a:rPr lang="cs-CZ" sz="1600" dirty="0" smtClean="0"/>
              <a:t>, OVER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Vyhledávání v textu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err="1" smtClean="0"/>
              <a:t>Like</a:t>
            </a:r>
            <a:r>
              <a:rPr lang="cs-CZ" sz="1600" dirty="0" smtClean="0"/>
              <a:t>, regulární výrazy</a:t>
            </a:r>
          </a:p>
        </p:txBody>
      </p:sp>
    </p:spTree>
    <p:extLst>
      <p:ext uri="{BB962C8B-B14F-4D97-AF65-F5344CB8AC3E}">
        <p14:creationId xmlns:p14="http://schemas.microsoft.com/office/powerpoint/2010/main" val="414106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zpracov</a:t>
            </a:r>
            <a:r>
              <a:rPr lang="cs-CZ" dirty="0" err="1" smtClean="0"/>
              <a:t>ávat</a:t>
            </a:r>
            <a:r>
              <a:rPr lang="cs-CZ" dirty="0" smtClean="0"/>
              <a:t> data v databázi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5767" y="1422112"/>
            <a:ext cx="655277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Data jsou primárně v databázi uložena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Zpracováváme objemná data v řádu sto tisíc záznamů a více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Zpracování dat plánujeme provádět opakovaně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S daty bude pracovat více </a:t>
            </a:r>
            <a:r>
              <a:rPr lang="cs-CZ" sz="2000" dirty="0" smtClean="0">
                <a:latin typeface="Trebuchet MS" pitchFamily="34" charset="0"/>
              </a:rPr>
              <a:t>uživatelů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Způsob zpracování potřebujete dokladovat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Nechcete se zbláznit z </a:t>
            </a:r>
            <a:r>
              <a:rPr lang="cs-CZ" sz="2000" dirty="0" err="1" smtClean="0">
                <a:latin typeface="Trebuchet MS" pitchFamily="34" charset="0"/>
              </a:rPr>
              <a:t>excelu</a:t>
            </a:r>
            <a:endParaRPr lang="cs-CZ" sz="2000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39752" y="5231200"/>
            <a:ext cx="4061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Relační databáze </a:t>
            </a:r>
            <a:r>
              <a:rPr lang="cs-CZ" dirty="0" smtClean="0"/>
              <a:t>x </a:t>
            </a:r>
            <a:r>
              <a:rPr lang="cs-CZ" dirty="0" err="1" smtClean="0"/>
              <a:t>NoSQL</a:t>
            </a:r>
            <a:r>
              <a:rPr lang="cs-CZ" dirty="0" smtClean="0"/>
              <a:t>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693841" y="4249935"/>
            <a:ext cx="405752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programovací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3342" y="2312973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12100" y="1389643"/>
            <a:ext cx="287771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</a:t>
            </a:r>
            <a:r>
              <a:rPr lang="cs-CZ" b="1" dirty="0" smtClean="0"/>
              <a:t>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R, </a:t>
            </a:r>
            <a:endParaRPr lang="cs-CZ" dirty="0"/>
          </a:p>
          <a:p>
            <a:pPr algn="ctr">
              <a:defRPr/>
            </a:pPr>
            <a:r>
              <a:rPr lang="cs-CZ" dirty="0"/>
              <a:t>SPSS, SAS, MS Excel </a:t>
            </a:r>
          </a:p>
        </p:txBody>
      </p:sp>
      <p:sp>
        <p:nvSpPr>
          <p:cNvPr id="18" name="Šipka dolů 17"/>
          <p:cNvSpPr/>
          <p:nvPr/>
        </p:nvSpPr>
        <p:spPr>
          <a:xfrm rot="18206513" flipH="1">
            <a:off x="3543817" y="3550194"/>
            <a:ext cx="360363" cy="1232320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Šipka dolů 21"/>
          <p:cNvSpPr/>
          <p:nvPr/>
        </p:nvSpPr>
        <p:spPr>
          <a:xfrm rot="14329725" flipH="1">
            <a:off x="3594509" y="1749138"/>
            <a:ext cx="320017" cy="1262851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50246" y="3073321"/>
            <a:ext cx="260199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Předzpracování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Č</a:t>
            </a:r>
            <a:r>
              <a:rPr lang="cs-CZ" b="1" dirty="0" smtClean="0"/>
              <a:t>ištění dat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Popisná analýza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Filtrov</a:t>
            </a:r>
            <a:r>
              <a:rPr lang="cs-CZ" dirty="0" err="1" smtClean="0"/>
              <a:t>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Propojení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</a:t>
            </a:r>
            <a:r>
              <a:rPr lang="en-US" dirty="0" err="1" smtClean="0"/>
              <a:t>gregace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32014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Relational</a:t>
            </a:r>
            <a:r>
              <a:rPr lang="cs-CZ" dirty="0">
                <a:latin typeface="Trebuchet MS" pitchFamily="34" charset="0"/>
              </a:rPr>
              <a:t> database management </a:t>
            </a:r>
            <a:r>
              <a:rPr lang="cs-CZ" dirty="0" err="1">
                <a:latin typeface="Trebuchet MS" pitchFamily="34" charset="0"/>
              </a:rPr>
              <a:t>system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- RDBMS)</a:t>
            </a:r>
          </a:p>
          <a:p>
            <a:r>
              <a:rPr lang="cs-CZ" dirty="0" smtClean="0">
                <a:latin typeface="Trebuchet MS" pitchFamily="34" charset="0"/>
              </a:rPr>
              <a:t>Relace/</a:t>
            </a:r>
            <a:r>
              <a:rPr lang="cs-CZ" dirty="0" err="1" smtClean="0">
                <a:latin typeface="Trebuchet MS" pitchFamily="34" charset="0"/>
              </a:rPr>
              <a:t>relation</a:t>
            </a:r>
            <a:r>
              <a:rPr lang="cs-CZ" dirty="0" smtClean="0">
                <a:latin typeface="Trebuchet MS" pitchFamily="34" charset="0"/>
              </a:rPr>
              <a:t> 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</a:t>
            </a:r>
            <a:r>
              <a:rPr lang="cs-CZ" b="1" dirty="0" smtClean="0">
                <a:latin typeface="Trebuchet MS" pitchFamily="34" charset="0"/>
              </a:rPr>
              <a:t>tabulka</a:t>
            </a:r>
            <a:r>
              <a:rPr lang="en-US" b="1" dirty="0" smtClean="0">
                <a:latin typeface="Trebuchet MS" pitchFamily="34" charset="0"/>
              </a:rPr>
              <a:t>/table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sloupec</a:t>
            </a:r>
            <a:r>
              <a:rPr lang="en-US" dirty="0" smtClean="0">
                <a:latin typeface="Trebuchet MS" pitchFamily="34" charset="0"/>
              </a:rPr>
              <a:t>/column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řádek</a:t>
            </a:r>
            <a:r>
              <a:rPr lang="en-US" dirty="0" smtClean="0">
                <a:latin typeface="Trebuchet MS" pitchFamily="34" charset="0"/>
              </a:rPr>
              <a:t>/row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7431191" y="1530496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11588"/>
              </p:ext>
            </p:extLst>
          </p:nvPr>
        </p:nvGraphicFramePr>
        <p:xfrm>
          <a:off x="395536" y="3927072"/>
          <a:ext cx="403244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5647"/>
              </p:ext>
            </p:extLst>
          </p:nvPr>
        </p:nvGraphicFramePr>
        <p:xfrm>
          <a:off x="4615116" y="4509120"/>
          <a:ext cx="42053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703876" y="1660195"/>
            <a:ext cx="425512" cy="2927217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2052876" flipH="1">
            <a:off x="7010378" y="2968551"/>
            <a:ext cx="396339" cy="1635138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323556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410400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Jednouživatelské/single user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Víceuživatelské/</a:t>
            </a:r>
            <a:r>
              <a:rPr lang="cs-CZ" dirty="0" err="1" smtClean="0">
                <a:latin typeface="Trebuchet MS" pitchFamily="34" charset="0"/>
              </a:rPr>
              <a:t>multiuser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  <p:sp>
        <p:nvSpPr>
          <p:cNvPr id="8" name="Obdélník 7"/>
          <p:cNvSpPr/>
          <p:nvPr/>
        </p:nvSpPr>
        <p:spPr>
          <a:xfrm>
            <a:off x="323528" y="5587762"/>
            <a:ext cx="8820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https://en.wikipedia.org/wiki/List_of_relational_database_management_systems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Tabulka/Table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210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Definují </a:t>
            </a:r>
            <a:r>
              <a:rPr lang="cs-CZ" dirty="0">
                <a:latin typeface="Trebuchet MS" pitchFamily="34" charset="0"/>
              </a:rPr>
              <a:t>se </a:t>
            </a:r>
            <a:r>
              <a:rPr lang="cs-CZ" b="1" dirty="0" smtClean="0">
                <a:latin typeface="Trebuchet MS" pitchFamily="34" charset="0"/>
              </a:rPr>
              <a:t>sloupce/</a:t>
            </a:r>
            <a:r>
              <a:rPr lang="cs-CZ" b="1" dirty="0" err="1" smtClean="0">
                <a:latin typeface="Trebuchet MS" pitchFamily="34" charset="0"/>
              </a:rPr>
              <a:t>columns</a:t>
            </a:r>
            <a:endParaRPr lang="cs-CZ" b="1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jméno/</a:t>
            </a:r>
            <a:r>
              <a:rPr lang="cs-CZ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typ /</a:t>
            </a:r>
            <a:r>
              <a:rPr lang="cs-CZ" dirty="0" err="1" smtClean="0">
                <a:latin typeface="Trebuchet MS" pitchFamily="34" charset="0"/>
              </a:rPr>
              <a:t>datatype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číslo/</a:t>
            </a:r>
            <a:r>
              <a:rPr lang="cs-CZ" dirty="0" err="1" smtClean="0">
                <a:latin typeface="Trebuchet MS" pitchFamily="34" charset="0"/>
              </a:rPr>
              <a:t>number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datum/</a:t>
            </a:r>
            <a:r>
              <a:rPr lang="cs-CZ" dirty="0" err="1" smtClean="0">
                <a:latin typeface="Trebuchet MS" pitchFamily="34" charset="0"/>
              </a:rPr>
              <a:t>date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vlastnosti/</a:t>
            </a:r>
            <a:r>
              <a:rPr lang="cs-CZ" dirty="0" err="1" smtClean="0">
                <a:latin typeface="Trebuchet MS" pitchFamily="34" charset="0"/>
              </a:rPr>
              <a:t>other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properties</a:t>
            </a:r>
            <a:endParaRPr lang="cs-CZ" dirty="0">
              <a:latin typeface="Trebuchet MS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4941"/>
              </p:ext>
            </p:extLst>
          </p:nvPr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918774" y="5042123"/>
            <a:ext cx="491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Definice tabulky předchází načtení dat</a:t>
            </a:r>
          </a:p>
          <a:p>
            <a:r>
              <a:rPr lang="cs-CZ" b="1" dirty="0" smtClean="0"/>
              <a:t>A table </a:t>
            </a:r>
            <a:r>
              <a:rPr lang="cs-CZ" b="1" dirty="0" err="1" smtClean="0"/>
              <a:t>must</a:t>
            </a:r>
            <a:r>
              <a:rPr lang="cs-CZ" b="1" dirty="0" smtClean="0"/>
              <a:t> </a:t>
            </a:r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created</a:t>
            </a:r>
            <a:r>
              <a:rPr lang="cs-CZ" b="1" dirty="0" smtClean="0"/>
              <a:t> </a:t>
            </a:r>
            <a:r>
              <a:rPr lang="cs-CZ" b="1" dirty="0" err="1" smtClean="0"/>
              <a:t>before</a:t>
            </a:r>
            <a:r>
              <a:rPr lang="cs-CZ" b="1" dirty="0" smtClean="0"/>
              <a:t> data import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9498</TotalTime>
  <Words>1270</Words>
  <Application>Microsoft Office PowerPoint</Application>
  <PresentationFormat>Předvádění na obrazovce (4:3)</PresentationFormat>
  <Paragraphs>310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About me</vt:lpstr>
      <vt:lpstr>Databáze v biomedicíně</vt:lpstr>
      <vt:lpstr>Rozsah předmětu</vt:lpstr>
      <vt:lpstr>Kdy zpracovávat data v databázi</vt:lpstr>
      <vt:lpstr>Význam databáze pro analytika</vt:lpstr>
      <vt:lpstr>Databázové systémy</vt:lpstr>
      <vt:lpstr>Databázové systémy - Produkty</vt:lpstr>
      <vt:lpstr>Tabulka/Table</vt:lpstr>
      <vt:lpstr>Klíče/keys</vt:lpstr>
      <vt:lpstr>Přístup do databáze/Access to a database</vt:lpstr>
      <vt:lpstr>SQL</vt:lpstr>
      <vt:lpstr>Cvičení</vt:lpstr>
      <vt:lpstr>Instalace klienta</vt:lpstr>
      <vt:lpstr>SQL - SELECT</vt:lpstr>
      <vt:lpstr>SQL - SELECT</vt:lpstr>
      <vt:lpstr>Cvičení 2 / Task 2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259</cp:revision>
  <dcterms:created xsi:type="dcterms:W3CDTF">2011-01-19T10:31:11Z</dcterms:created>
  <dcterms:modified xsi:type="dcterms:W3CDTF">2021-03-03T07:13:20Z</dcterms:modified>
</cp:coreProperties>
</file>