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4" r:id="rId3"/>
    <p:sldId id="311" r:id="rId4"/>
    <p:sldId id="312" r:id="rId5"/>
    <p:sldId id="325" r:id="rId6"/>
    <p:sldId id="315" r:id="rId7"/>
    <p:sldId id="305" r:id="rId8"/>
    <p:sldId id="306" r:id="rId9"/>
    <p:sldId id="307" r:id="rId10"/>
    <p:sldId id="316" r:id="rId11"/>
    <p:sldId id="308" r:id="rId12"/>
    <p:sldId id="317" r:id="rId13"/>
    <p:sldId id="318" r:id="rId14"/>
    <p:sldId id="326" r:id="rId15"/>
    <p:sldId id="327" r:id="rId16"/>
    <p:sldId id="329" r:id="rId17"/>
    <p:sldId id="332" r:id="rId18"/>
    <p:sldId id="330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 </a:t>
            </a:r>
            <a:r>
              <a:rPr lang="cs-CZ" dirty="0"/>
              <a:t>/ DISTINCT </a:t>
            </a:r>
            <a:r>
              <a:rPr lang="cs-CZ" dirty="0" err="1"/>
              <a:t>Clause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r>
              <a:rPr lang="en-US" dirty="0" smtClean="0"/>
              <a:t>SELECT DISTINCT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 </a:t>
            </a:r>
          </a:p>
          <a:p>
            <a:r>
              <a:rPr lang="en-US" dirty="0" smtClean="0"/>
              <a:t>GROUP BY </a:t>
            </a:r>
            <a:r>
              <a:rPr lang="cs-CZ" dirty="0" err="1"/>
              <a:t>lastname</a:t>
            </a:r>
            <a:r>
              <a:rPr lang="cs-CZ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SELECT DISTINCT </a:t>
            </a:r>
            <a:r>
              <a:rPr lang="en-US" dirty="0" smtClean="0"/>
              <a:t>sex,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student</a:t>
            </a:r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r>
              <a:rPr lang="cs-CZ" dirty="0" smtClean="0"/>
              <a:t> - </a:t>
            </a:r>
            <a:r>
              <a:rPr lang="cs-CZ" dirty="0" err="1" smtClean="0"/>
              <a:t>ag</a:t>
            </a:r>
            <a:r>
              <a:rPr lang="en-US" dirty="0" smtClean="0"/>
              <a:t>g</a:t>
            </a:r>
            <a:r>
              <a:rPr lang="cs-CZ" dirty="0" err="1" smtClean="0"/>
              <a:t>rega</a:t>
            </a:r>
            <a:r>
              <a:rPr lang="en-US" dirty="0" err="1" smtClean="0"/>
              <a:t>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1769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  <a:r>
              <a:rPr lang="en-US" dirty="0" smtClean="0"/>
              <a:t> / compute from table student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</a:t>
            </a:r>
            <a:r>
              <a:rPr lang="cs-CZ" dirty="0" smtClean="0"/>
              <a:t>č</a:t>
            </a:r>
            <a:r>
              <a:rPr lang="en-US" dirty="0" smtClean="0"/>
              <a:t>et </a:t>
            </a:r>
            <a:r>
              <a:rPr lang="cs-CZ" dirty="0" smtClean="0"/>
              <a:t>jednotlivých křestních jmen v tabulce student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List of unique </a:t>
            </a:r>
            <a:r>
              <a:rPr lang="en-US" dirty="0" err="1" smtClean="0"/>
              <a:t>firstnames</a:t>
            </a:r>
            <a:r>
              <a:rPr lang="en-US" dirty="0" smtClean="0"/>
              <a:t> and number of students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dirty="0" smtClean="0"/>
              <a:t>růměrný věk studenta</a:t>
            </a:r>
            <a:r>
              <a:rPr lang="en-US" dirty="0" smtClean="0"/>
              <a:t>, </a:t>
            </a:r>
            <a:r>
              <a:rPr lang="en-US" dirty="0" err="1" smtClean="0"/>
              <a:t>sou</a:t>
            </a:r>
            <a:r>
              <a:rPr lang="cs-CZ" dirty="0" smtClean="0"/>
              <a:t>čet věků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Average age of student, sum of age for all students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 smtClean="0"/>
              <a:t>Počet studentů a </a:t>
            </a:r>
            <a:r>
              <a:rPr lang="cs-CZ" dirty="0"/>
              <a:t>p</a:t>
            </a:r>
            <a:r>
              <a:rPr lang="en-US" dirty="0" smtClean="0"/>
              <a:t>r</a:t>
            </a:r>
            <a:r>
              <a:rPr lang="cs-CZ" dirty="0" err="1" smtClean="0"/>
              <a:t>ůměrný</a:t>
            </a:r>
            <a:r>
              <a:rPr lang="cs-CZ" dirty="0" smtClean="0"/>
              <a:t> věk studenta podle sloupce </a:t>
            </a:r>
            <a:r>
              <a:rPr lang="en-US" dirty="0" err="1" smtClean="0"/>
              <a:t>stupen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Number of students and average age group by study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    </a:t>
            </a:r>
            <a:r>
              <a:rPr lang="en-US" dirty="0" err="1" smtClean="0"/>
              <a:t>ponechte</a:t>
            </a:r>
            <a:r>
              <a:rPr lang="en-US" dirty="0" smtClean="0"/>
              <a:t> </a:t>
            </a:r>
            <a:r>
              <a:rPr lang="cs-CZ" dirty="0" smtClean="0"/>
              <a:t>pouze skupiny</a:t>
            </a:r>
            <a:r>
              <a:rPr lang="en-US" dirty="0" smtClean="0"/>
              <a:t>, </a:t>
            </a:r>
            <a:r>
              <a:rPr lang="en-US" dirty="0" err="1" smtClean="0"/>
              <a:t>kter</a:t>
            </a:r>
            <a:r>
              <a:rPr lang="cs-CZ" dirty="0"/>
              <a:t>é</a:t>
            </a:r>
            <a:r>
              <a:rPr lang="cs-CZ" dirty="0" smtClean="0"/>
              <a:t> mají víc jak 3 studenty</a:t>
            </a:r>
            <a:endParaRPr lang="en-US" dirty="0"/>
          </a:p>
          <a:p>
            <a:pPr lvl="2"/>
            <a:r>
              <a:rPr lang="en-US" dirty="0" smtClean="0"/>
              <a:t>Result filter for groups with minimum </a:t>
            </a:r>
            <a:r>
              <a:rPr lang="en-US" dirty="0"/>
              <a:t>3</a:t>
            </a:r>
            <a:r>
              <a:rPr lang="en-US" dirty="0" smtClean="0"/>
              <a:t> students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5301208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WHERE x HAVING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SELECT </a:t>
            </a: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FROM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ORDER BY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</a:t>
            </a:r>
            <a:r>
              <a:rPr lang="cs-CZ" dirty="0" smtClean="0"/>
              <a:t>/export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cs-CZ" dirty="0" smtClean="0"/>
              <a:t> z/do textového souboru</a:t>
            </a:r>
            <a:r>
              <a:rPr lang="en-US" dirty="0" smtClean="0"/>
              <a:t>/file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651304" cy="4320133"/>
          </a:xfrm>
        </p:spPr>
        <p:txBody>
          <a:bodyPr/>
          <a:lstStyle/>
          <a:p>
            <a:r>
              <a:rPr lang="cs-CZ" sz="2000" dirty="0" smtClean="0"/>
              <a:t>Příkaz</a:t>
            </a:r>
            <a:r>
              <a:rPr lang="en-US" sz="2000" dirty="0" smtClean="0"/>
              <a:t>/command</a:t>
            </a:r>
            <a:r>
              <a:rPr lang="cs-CZ" sz="2000" dirty="0" smtClean="0"/>
              <a:t> COPY  FROM/TO</a:t>
            </a:r>
            <a:endParaRPr lang="en-US" sz="2000" dirty="0" smtClean="0"/>
          </a:p>
          <a:p>
            <a:pPr lvl="1"/>
            <a:r>
              <a:rPr lang="en-US" sz="1600" dirty="0" smtClean="0"/>
              <a:t>Ve Windows </a:t>
            </a:r>
            <a:r>
              <a:rPr lang="en-US" sz="1600" dirty="0"/>
              <a:t>n</a:t>
            </a:r>
            <a:r>
              <a:rPr lang="cs-CZ" sz="1600" dirty="0" err="1" smtClean="0"/>
              <a:t>astavit</a:t>
            </a:r>
            <a:r>
              <a:rPr lang="cs-CZ" sz="1600" dirty="0" smtClean="0"/>
              <a:t> </a:t>
            </a:r>
            <a:r>
              <a:rPr lang="cs-CZ" sz="1600" dirty="0"/>
              <a:t>oprávnění na složku pro </a:t>
            </a:r>
            <a:r>
              <a:rPr lang="cs-CZ" sz="1600" dirty="0" smtClean="0"/>
              <a:t>NETWORK_SERVICE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Set permission for source folder on disk for system user </a:t>
            </a:r>
            <a:r>
              <a:rPr lang="cs-CZ" sz="1600" dirty="0"/>
              <a:t>NETWORK_SERVICE</a:t>
            </a:r>
            <a:endParaRPr lang="en-US" sz="2000" dirty="0" smtClean="0"/>
          </a:p>
          <a:p>
            <a:r>
              <a:rPr lang="en-US" sz="2000" dirty="0" smtClean="0"/>
              <a:t>Export </a:t>
            </a:r>
            <a:r>
              <a:rPr lang="en-US" sz="2000" dirty="0" err="1" smtClean="0"/>
              <a:t>dat</a:t>
            </a:r>
            <a:endParaRPr lang="cs-CZ" sz="2000" dirty="0" smtClean="0"/>
          </a:p>
          <a:p>
            <a:r>
              <a:rPr lang="cs-CZ" sz="1800" dirty="0"/>
              <a:t>COPY student TO 'c:\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\student.txt‘</a:t>
            </a:r>
            <a:r>
              <a:rPr lang="en-US" sz="1800" dirty="0" smtClean="0"/>
              <a:t> --export all data from table to a file</a:t>
            </a:r>
            <a:endParaRPr lang="cs-CZ" sz="1800" dirty="0"/>
          </a:p>
          <a:p>
            <a:r>
              <a:rPr lang="cs-CZ" sz="1800" dirty="0"/>
              <a:t>COPY (SELECT </a:t>
            </a:r>
            <a:r>
              <a:rPr lang="cs-CZ" sz="1800" dirty="0" err="1"/>
              <a:t>uco</a:t>
            </a:r>
            <a:r>
              <a:rPr lang="cs-CZ" sz="1800" dirty="0"/>
              <a:t>, </a:t>
            </a:r>
            <a:r>
              <a:rPr lang="en-US" sz="1800" dirty="0" err="1" smtClean="0"/>
              <a:t>firstname</a:t>
            </a:r>
            <a:r>
              <a:rPr lang="cs-CZ" sz="1800" dirty="0" smtClean="0"/>
              <a:t> </a:t>
            </a:r>
            <a:r>
              <a:rPr lang="cs-CZ" sz="1800" dirty="0"/>
              <a:t>FROM student) </a:t>
            </a:r>
            <a:r>
              <a:rPr lang="cs-CZ" sz="1800" dirty="0" smtClean="0"/>
              <a:t>TO</a:t>
            </a:r>
            <a:r>
              <a:rPr lang="en-US" sz="1800" dirty="0" smtClean="0"/>
              <a:t> </a:t>
            </a:r>
            <a:r>
              <a:rPr lang="cs-CZ" sz="1800" dirty="0" smtClean="0"/>
              <a:t>'c</a:t>
            </a:r>
            <a:r>
              <a:rPr lang="cs-CZ" sz="1800" dirty="0"/>
              <a:t>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\student_jmena.txt‘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export result of SQL to a file</a:t>
            </a:r>
            <a:endParaRPr lang="cs-CZ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Import </a:t>
            </a:r>
            <a:r>
              <a:rPr lang="en-US" sz="2000" dirty="0" err="1" smtClean="0"/>
              <a:t>dat</a:t>
            </a:r>
            <a:endParaRPr lang="en-US" sz="2000" dirty="0" smtClean="0"/>
          </a:p>
          <a:p>
            <a:r>
              <a:rPr lang="cs-CZ" sz="2000" dirty="0" smtClean="0"/>
              <a:t>COPY </a:t>
            </a:r>
            <a:r>
              <a:rPr lang="cs-CZ" sz="2000" dirty="0" err="1" smtClean="0"/>
              <a:t>patients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/data/patients.txt</a:t>
            </a:r>
            <a:r>
              <a:rPr lang="cs-CZ" sz="2000" dirty="0"/>
              <a:t>' NULL '' ENCODING 'UTF8</a:t>
            </a:r>
            <a:r>
              <a:rPr lang="cs-CZ" sz="2000" dirty="0" smtClean="0"/>
              <a:t>';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cs-CZ" sz="2000" dirty="0" err="1" smtClean="0">
                <a:solidFill>
                  <a:srgbClr val="FF0000"/>
                </a:solidFill>
              </a:rPr>
              <a:t>řed</a:t>
            </a:r>
            <a:r>
              <a:rPr lang="cs-CZ" sz="2000" dirty="0" smtClean="0">
                <a:solidFill>
                  <a:srgbClr val="FF0000"/>
                </a:solidFill>
              </a:rPr>
              <a:t> importem musí tabulka existovat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Table must exists before import</a:t>
            </a:r>
            <a:endParaRPr lang="cs-CZ" sz="2000" dirty="0" smtClean="0">
              <a:solidFill>
                <a:srgbClr val="FF0000"/>
              </a:solidFill>
            </a:endParaRPr>
          </a:p>
          <a:p>
            <a:endParaRPr lang="en-US" sz="2000" dirty="0" smtClean="0"/>
          </a:p>
          <a:p>
            <a:r>
              <a:rPr lang="cs-CZ" sz="1600" b="1" dirty="0"/>
              <a:t>https://www.postgresql.org/docs/current/static/sql-copy.html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4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r>
              <a:rPr lang="en-US" dirty="0" smtClean="0"/>
              <a:t> z </a:t>
            </a:r>
            <a:r>
              <a:rPr lang="en-US" dirty="0" err="1" smtClean="0"/>
              <a:t>textov</a:t>
            </a:r>
            <a:r>
              <a:rPr lang="cs-CZ" dirty="0" err="1" smtClean="0"/>
              <a:t>ých</a:t>
            </a:r>
            <a:r>
              <a:rPr lang="cs-CZ" dirty="0" smtClean="0"/>
              <a:t> souborů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COPY </a:t>
            </a:r>
            <a:r>
              <a:rPr lang="cs-CZ" dirty="0" err="1"/>
              <a:t>patients</a:t>
            </a:r>
            <a:r>
              <a:rPr lang="cs-CZ" dirty="0"/>
              <a:t> FROM </a:t>
            </a:r>
            <a:r>
              <a:rPr lang="cs-CZ" dirty="0" smtClean="0"/>
              <a:t>'Z:/DBM/patients.txt' </a:t>
            </a:r>
            <a:r>
              <a:rPr lang="cs-CZ" dirty="0"/>
              <a:t>NULL </a:t>
            </a:r>
            <a:r>
              <a:rPr lang="cs-CZ" dirty="0" smtClean="0"/>
              <a:t>'</a:t>
            </a:r>
            <a:r>
              <a:rPr lang="cs-CZ" dirty="0"/>
              <a:t>'</a:t>
            </a:r>
            <a:r>
              <a:rPr lang="cs-CZ" dirty="0" smtClean="0"/>
              <a:t> </a:t>
            </a:r>
            <a:r>
              <a:rPr lang="cs-CZ" dirty="0"/>
              <a:t>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Cílová tabulka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Zdrojový soubor</a:t>
            </a:r>
            <a:endParaRPr lang="cs-CZ" dirty="0"/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Podoba NULL</a:t>
            </a:r>
            <a:endParaRPr lang="cs-CZ" dirty="0"/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Kódování češtiny</a:t>
            </a:r>
            <a:endParaRPr lang="cs-CZ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</a:t>
            </a:r>
            <a:r>
              <a:rPr lang="cs-CZ" altLang="cs-CZ" dirty="0" smtClean="0"/>
              <a:t>text</a:t>
            </a:r>
            <a:r>
              <a:rPr lang="cs-CZ" altLang="cs-CZ" dirty="0"/>
              <a:t>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/>
              <a:t>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This</a:t>
            </a:r>
            <a:r>
              <a:rPr lang="cs-CZ" altLang="cs-CZ" dirty="0" smtClean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 smtClean="0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3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Řádkový klient PSQL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15666" y="1196752"/>
            <a:ext cx="7056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Spuštění z příkazové řádky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učebně: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psql</a:t>
            </a:r>
            <a:r>
              <a:rPr lang="cs-CZ" dirty="0" smtClean="0"/>
              <a:t> </a:t>
            </a:r>
            <a:r>
              <a:rPr lang="cs-CZ" dirty="0"/>
              <a:t>-h 147.251.145.6 </a:t>
            </a:r>
            <a:r>
              <a:rPr lang="cs-CZ" dirty="0" smtClean="0"/>
              <a:t>-U </a:t>
            </a:r>
            <a:r>
              <a:rPr lang="cs-CZ" dirty="0" err="1"/>
              <a:t>studentucebna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-d </a:t>
            </a:r>
            <a:r>
              <a:rPr lang="cs-CZ" dirty="0" err="1" smtClean="0"/>
              <a:t>ucebnarcx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vlastním </a:t>
            </a:r>
            <a:r>
              <a:rPr lang="cs-CZ" dirty="0" err="1" smtClean="0"/>
              <a:t>počítačí</a:t>
            </a:r>
            <a:r>
              <a:rPr lang="cs-CZ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psql </a:t>
            </a:r>
            <a:r>
              <a:rPr lang="pt-BR" dirty="0"/>
              <a:t>-h localhost -U </a:t>
            </a:r>
            <a:r>
              <a:rPr lang="pt-BR" dirty="0" smtClean="0"/>
              <a:t>postgres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Příkaz </a:t>
            </a:r>
            <a:r>
              <a:rPr lang="en-US" dirty="0" smtClean="0">
                <a:solidFill>
                  <a:srgbClr val="FF0000"/>
                </a:solidFill>
              </a:rPr>
              <a:t>\</a:t>
            </a:r>
            <a:r>
              <a:rPr lang="en-US" dirty="0" smtClean="0"/>
              <a:t>copy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Plat</a:t>
            </a:r>
            <a:r>
              <a:rPr lang="cs-CZ" dirty="0" smtClean="0"/>
              <a:t>í stejné parametry jako v případě COPY příkazu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Nevyžaduje oprávnění </a:t>
            </a:r>
            <a:r>
              <a:rPr lang="cs-CZ" dirty="0" err="1" smtClean="0"/>
              <a:t>superuser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- </a:t>
            </a:r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124744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Import data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/>
              <a:t>ukol.csv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991085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Create</a:t>
            </a:r>
            <a:r>
              <a:rPr lang="cs-CZ" dirty="0" smtClean="0"/>
              <a:t> table</a:t>
            </a:r>
          </a:p>
          <a:p>
            <a:pPr marL="342900" indent="-342900">
              <a:buAutoNum type="arabicPeriod"/>
            </a:pPr>
            <a:r>
              <a:rPr lang="cs-CZ" dirty="0" smtClean="0"/>
              <a:t>Import data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67544" y="31435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:</a:t>
            </a:r>
          </a:p>
          <a:p>
            <a:r>
              <a:rPr lang="cs-CZ" dirty="0" smtClean="0"/>
              <a:t>id;datnar;datdg;datumrti;rc;lecbaporadi;lecbaod;lecbado;druhlecby;zaver;leu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92080" y="1626318"/>
            <a:ext cx="2591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87624" y="1626318"/>
            <a:ext cx="34563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 </a:t>
            </a:r>
            <a:endParaRPr lang="cs-CZ" dirty="0"/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12474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raw data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11750" y="1124744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“clean” data without header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9552" y="6093296"/>
            <a:ext cx="82089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COPY </a:t>
            </a:r>
            <a:r>
              <a:rPr lang="cs-CZ" sz="1100" dirty="0" err="1"/>
              <a:t>ukol</a:t>
            </a:r>
            <a:r>
              <a:rPr lang="cs-CZ" sz="1100" dirty="0"/>
              <a:t> FROM 'c:/</a:t>
            </a:r>
            <a:r>
              <a:rPr lang="cs-CZ" sz="1100" dirty="0" err="1"/>
              <a:t>aa</a:t>
            </a:r>
            <a:r>
              <a:rPr lang="cs-CZ" sz="1100" dirty="0"/>
              <a:t>/ukol.csv ' DELIMITER ';' NULL '' ENCODING 'UTF8';</a:t>
            </a:r>
          </a:p>
        </p:txBody>
      </p:sp>
    </p:spTree>
    <p:extLst>
      <p:ext uri="{BB962C8B-B14F-4D97-AF65-F5344CB8AC3E}">
        <p14:creationId xmlns:p14="http://schemas.microsoft.com/office/powerpoint/2010/main" val="6204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for </a:t>
            </a:r>
            <a:r>
              <a:rPr lang="cs-CZ" dirty="0" smtClean="0"/>
              <a:t>WHERE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421018"/>
              </p:ext>
            </p:extLst>
          </p:nvPr>
        </p:nvGraphicFramePr>
        <p:xfrm>
          <a:off x="1043608" y="1041734"/>
          <a:ext cx="6912768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21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&lt;&gt;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Nerovn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not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IS NULL/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IS NOT NULL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Testování prázdné/neprázdné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hodnoty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IN (hodnota, 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, …)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Rovnost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[NEROVNOST]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skupinou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hodnot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LIKE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Podobn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ý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řetězec /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similarity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3518885"/>
            <a:ext cx="559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IN (1,5,7)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3973327"/>
            <a:ext cx="644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NOT </a:t>
            </a:r>
            <a:r>
              <a:rPr lang="en-US" dirty="0" smtClean="0"/>
              <a:t>IN (‘a’, ‘d’, ‘j’)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4572664"/>
            <a:ext cx="602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LIKE</a:t>
            </a:r>
            <a:r>
              <a:rPr lang="en-US" dirty="0" smtClean="0"/>
              <a:t> (‘</a:t>
            </a:r>
            <a:r>
              <a:rPr lang="cs-CZ" dirty="0" smtClean="0"/>
              <a:t>Jan</a:t>
            </a:r>
            <a:r>
              <a:rPr lang="en-US" dirty="0" smtClean="0"/>
              <a:t>%’)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71892" y="5393347"/>
            <a:ext cx="6192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= </a:t>
            </a:r>
            <a:r>
              <a:rPr lang="cs-CZ" dirty="0" smtClean="0"/>
              <a:t>žádný nebo libovolné znaky / </a:t>
            </a:r>
            <a:r>
              <a:rPr lang="cs-CZ" dirty="0" err="1" smtClean="0"/>
              <a:t>none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(s)</a:t>
            </a:r>
          </a:p>
          <a:p>
            <a:r>
              <a:rPr lang="cs-CZ" dirty="0" smtClean="0"/>
              <a:t>_ = právě jeden znak /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, just </a:t>
            </a:r>
            <a:r>
              <a:rPr lang="cs-CZ" dirty="0" err="1" smtClean="0"/>
              <a:t>one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835696" y="6120110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https://www.postgresql.org/docs/10/static/functions-matching.html</a:t>
            </a:r>
          </a:p>
        </p:txBody>
      </p:sp>
    </p:spTree>
    <p:extLst>
      <p:ext uri="{BB962C8B-B14F-4D97-AF65-F5344CB8AC3E}">
        <p14:creationId xmlns:p14="http://schemas.microsoft.com/office/powerpoint/2010/main" val="30131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3242"/>
              </p:ext>
            </p:extLst>
          </p:nvPr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18377"/>
              </p:ext>
            </p:extLst>
          </p:nvPr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329506" y="5118209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07523" y="5327136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AND se </a:t>
            </a:r>
            <a:r>
              <a:rPr lang="en-US" b="1" dirty="0" err="1" smtClean="0"/>
              <a:t>vyhodnocuje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řed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OR !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27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err="1" smtClean="0"/>
              <a:t>firstname</a:t>
            </a:r>
            <a:r>
              <a:rPr lang="en-US" dirty="0" smtClean="0"/>
              <a:t>= ‘Jan’ AND </a:t>
            </a:r>
            <a:r>
              <a:rPr lang="en-US" dirty="0" err="1" smtClean="0"/>
              <a:t>lastname</a:t>
            </a:r>
            <a:r>
              <a:rPr lang="en-US" dirty="0" smtClean="0"/>
              <a:t>= ‘Nov</a:t>
            </a:r>
            <a:r>
              <a:rPr lang="cs-CZ" dirty="0" err="1" smtClean="0"/>
              <a:t>ák</a:t>
            </a:r>
            <a:r>
              <a:rPr lang="en-US" dirty="0" smtClean="0"/>
              <a:t>’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46747" y="6053713"/>
            <a:ext cx="7025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https://www.postgresql.org/docs/10/static/functions-logical.html</a:t>
            </a:r>
          </a:p>
        </p:txBody>
      </p:sp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85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FALSE  AND FALSE OR TRUE =</a:t>
            </a:r>
            <a:r>
              <a:rPr lang="en-US" b="1" dirty="0" smtClean="0"/>
              <a:t>&gt;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27584" y="3719921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605341" y="372552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21432" y="4934793"/>
            <a:ext cx="638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 smtClean="0"/>
              <a:t>firstname</a:t>
            </a:r>
            <a:r>
              <a:rPr lang="en-US" dirty="0" smtClean="0"/>
              <a:t>= ‘Jan’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508548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DELETE FROM student WHERE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421432" y="5842428"/>
            <a:ext cx="653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/>
              <a:t>firstname</a:t>
            </a:r>
            <a:r>
              <a:rPr lang="cs-CZ" dirty="0"/>
              <a:t> </a:t>
            </a:r>
            <a:r>
              <a:rPr lang="en-US" dirty="0" smtClean="0"/>
              <a:t>= ‘Jan’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427427" y="53937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expression</a:t>
            </a:r>
            <a:r>
              <a:rPr lang="cs-CZ" dirty="0" smtClean="0"/>
              <a:t>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629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</a:t>
            </a:r>
            <a:r>
              <a:rPr lang="cs-CZ" b="1" dirty="0" smtClean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51059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 THEN '</a:t>
            </a:r>
            <a:r>
              <a:rPr lang="en-US" dirty="0" err="1" smtClean="0"/>
              <a:t>kat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25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0-</a:t>
            </a:r>
            <a:r>
              <a:rPr lang="cs-CZ" dirty="0" smtClean="0"/>
              <a:t>24</a:t>
            </a:r>
            <a:r>
              <a:rPr lang="en-US" dirty="0" smtClean="0"/>
              <a:t>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30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25</a:t>
            </a:r>
            <a:r>
              <a:rPr lang="en-US" dirty="0" smtClean="0"/>
              <a:t>-</a:t>
            </a:r>
            <a:r>
              <a:rPr lang="cs-CZ" dirty="0" smtClean="0"/>
              <a:t>29</a:t>
            </a:r>
            <a:r>
              <a:rPr lang="en-US" dirty="0" smtClean="0"/>
              <a:t>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30</a:t>
            </a:r>
            <a:r>
              <a:rPr lang="en-US" dirty="0" smtClean="0"/>
              <a:t>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cs-CZ" dirty="0" smtClean="0"/>
              <a:t>student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7" name="Obdélník 6"/>
          <p:cNvSpPr/>
          <p:nvPr/>
        </p:nvSpPr>
        <p:spPr>
          <a:xfrm>
            <a:off x="539552" y="5821526"/>
            <a:ext cx="818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https://www.postgresql.org/docs/10/static/functions-conditional.html</a:t>
            </a:r>
          </a:p>
        </p:txBody>
      </p:sp>
    </p:spTree>
    <p:extLst>
      <p:ext uri="{BB962C8B-B14F-4D97-AF65-F5344CB8AC3E}">
        <p14:creationId xmlns:p14="http://schemas.microsoft.com/office/powerpoint/2010/main" val="33161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336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33960" y="5301208"/>
            <a:ext cx="6602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https://www.postgresql.org/docs/10/static/tutorial-agg.html</a:t>
            </a:r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 smtClean="0"/>
              <a:t>gregační</a:t>
            </a:r>
            <a:r>
              <a:rPr lang="cs-CZ" dirty="0" smtClean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Pozn</a:t>
                      </a:r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</a:t>
                      </a:r>
                      <a:r>
                        <a:rPr lang="en-US" dirty="0" smtClean="0"/>
                        <a:t>*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Aritmetický</a:t>
                      </a:r>
                      <a:r>
                        <a:rPr lang="cs-CZ" baseline="0" dirty="0" smtClean="0"/>
                        <a:t> p</a:t>
                      </a:r>
                      <a:r>
                        <a:rPr lang="cs-CZ" dirty="0" smtClean="0"/>
                        <a:t>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4347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</a:t>
            </a:r>
            <a:r>
              <a:rPr lang="cs-CZ" b="1" dirty="0" smtClean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 smtClean="0"/>
              <a:t>  </a:t>
            </a:r>
            <a:r>
              <a:rPr lang="en-US" dirty="0" smtClean="0"/>
              <a:t>--v</a:t>
            </a:r>
            <a:r>
              <a:rPr lang="cs-CZ" dirty="0" err="1" smtClean="0"/>
              <a:t>šechny</a:t>
            </a:r>
            <a:r>
              <a:rPr lang="cs-CZ" dirty="0" smtClean="0"/>
              <a:t> 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b="1" dirty="0" smtClean="0"/>
              <a:t>COUNT(</a:t>
            </a:r>
            <a:r>
              <a:rPr lang="en-US" b="1" dirty="0" err="1" smtClean="0"/>
              <a:t>sloupec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  <a:r>
              <a:rPr lang="cs-CZ" dirty="0"/>
              <a:t> -- </a:t>
            </a:r>
            <a:r>
              <a:rPr lang="cs-CZ" dirty="0" smtClean="0"/>
              <a:t>všechny </a:t>
            </a:r>
            <a:r>
              <a:rPr lang="cs-CZ" dirty="0"/>
              <a:t>NOT NULL </a:t>
            </a:r>
            <a:r>
              <a:rPr lang="cs-CZ" dirty="0" smtClean="0"/>
              <a:t>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cs-CZ" dirty="0" smtClean="0"/>
              <a:t>   </a:t>
            </a:r>
            <a:r>
              <a:rPr lang="en-US" b="1" dirty="0" smtClean="0"/>
              <a:t>COUNT(DISTINCT </a:t>
            </a:r>
            <a:r>
              <a:rPr lang="en-US" b="1" dirty="0" err="1"/>
              <a:t>sloupec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-- počet unikátních hodnot</a:t>
            </a:r>
            <a:endParaRPr lang="en-US" dirty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SELECT COUNT</a:t>
            </a:r>
            <a:r>
              <a:rPr lang="en-US" dirty="0" smtClean="0"/>
              <a:t>(*), COUNT(</a:t>
            </a:r>
            <a:r>
              <a:rPr lang="cs-CZ" dirty="0" err="1" smtClean="0"/>
              <a:t>firstname</a:t>
            </a:r>
            <a:r>
              <a:rPr lang="en-US" dirty="0" smtClean="0"/>
              <a:t>), COUNT(DISTINCT </a:t>
            </a:r>
            <a:r>
              <a:rPr lang="cs-CZ" dirty="0" err="1" smtClean="0"/>
              <a:t>firstname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1205</Words>
  <Application>Microsoft Office PowerPoint</Application>
  <PresentationFormat>Předvádění na obrazovce (4:3)</PresentationFormat>
  <Paragraphs>275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Operators for WHERE</vt:lpstr>
      <vt:lpstr>Logical operators</vt:lpstr>
      <vt:lpstr>Logical operators</vt:lpstr>
      <vt:lpstr>Conditional expression CASE</vt:lpstr>
      <vt:lpstr>GROUP BY, HAVING</vt:lpstr>
      <vt:lpstr>GROUP BY</vt:lpstr>
      <vt:lpstr>Agregační funkce</vt:lpstr>
      <vt:lpstr>COUNT</vt:lpstr>
      <vt:lpstr>MODIFIKÁTOR DISTINCT / DISTINCT Clause</vt:lpstr>
      <vt:lpstr>Task - aggregation</vt:lpstr>
      <vt:lpstr>SELECT</vt:lpstr>
      <vt:lpstr>Import dat</vt:lpstr>
      <vt:lpstr>Import/export dat z/do textového souboru/file</vt:lpstr>
      <vt:lpstr>Import dat z textových souborů</vt:lpstr>
      <vt:lpstr>Řádkový klient PSQL</vt:lpstr>
      <vt:lpstr>Import - task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391</cp:revision>
  <dcterms:created xsi:type="dcterms:W3CDTF">2011-01-19T10:31:11Z</dcterms:created>
  <dcterms:modified xsi:type="dcterms:W3CDTF">2021-03-24T10:53:01Z</dcterms:modified>
</cp:coreProperties>
</file>