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89" r:id="rId3"/>
    <p:sldId id="307" r:id="rId4"/>
    <p:sldId id="314" r:id="rId5"/>
    <p:sldId id="343" r:id="rId6"/>
    <p:sldId id="344" r:id="rId7"/>
    <p:sldId id="308" r:id="rId8"/>
    <p:sldId id="345" r:id="rId9"/>
    <p:sldId id="346" r:id="rId10"/>
    <p:sldId id="309" r:id="rId11"/>
    <p:sldId id="392" r:id="rId12"/>
    <p:sldId id="347" r:id="rId13"/>
    <p:sldId id="348" r:id="rId14"/>
    <p:sldId id="349" r:id="rId15"/>
    <p:sldId id="391" r:id="rId16"/>
    <p:sldId id="350" r:id="rId17"/>
    <p:sldId id="370" r:id="rId18"/>
    <p:sldId id="371" r:id="rId19"/>
    <p:sldId id="372" r:id="rId20"/>
    <p:sldId id="373" r:id="rId21"/>
    <p:sldId id="353" r:id="rId22"/>
    <p:sldId id="375" r:id="rId23"/>
    <p:sldId id="384" r:id="rId24"/>
    <p:sldId id="376" r:id="rId25"/>
    <p:sldId id="377" r:id="rId26"/>
    <p:sldId id="385" r:id="rId27"/>
    <p:sldId id="380" r:id="rId28"/>
    <p:sldId id="382" r:id="rId29"/>
    <p:sldId id="381" r:id="rId30"/>
    <p:sldId id="383" r:id="rId31"/>
    <p:sldId id="386" r:id="rId32"/>
    <p:sldId id="374" r:id="rId33"/>
    <p:sldId id="369" r:id="rId34"/>
    <p:sldId id="318" r:id="rId3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7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ECCE00"/>
    <a:srgbClr val="EFDEA9"/>
    <a:srgbClr val="66737C"/>
    <a:srgbClr val="C4C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5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48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5</a:t>
            </a:r>
            <a:r>
              <a:rPr lang="cs-CZ" dirty="0" smtClean="0"/>
              <a:t> – Vnořené dotazy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3679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      A)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právě 1 řádek a 1 sloupec</a:t>
            </a:r>
          </a:p>
          <a:p>
            <a:pPr lvl="1"/>
            <a:r>
              <a:rPr lang="cs-CZ" sz="2000" b="1" dirty="0"/>
              <a:t>	</a:t>
            </a:r>
            <a:r>
              <a:rPr lang="cs-CZ" sz="2000" i="1" dirty="0" err="1" smtClean="0"/>
              <a:t>subquery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return just 1 </a:t>
            </a:r>
            <a:r>
              <a:rPr lang="cs-CZ" sz="2000" i="1" dirty="0" err="1" smtClean="0"/>
              <a:t>row</a:t>
            </a:r>
            <a:r>
              <a:rPr lang="cs-CZ" sz="2000" i="1" dirty="0" smtClean="0"/>
              <a:t> and 1 </a:t>
            </a:r>
            <a:r>
              <a:rPr lang="cs-CZ" sz="2000" i="1" dirty="0" err="1" smtClean="0"/>
              <a:t>column</a:t>
            </a:r>
            <a:endParaRPr lang="cs-CZ" sz="2000" i="1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  <a:p>
            <a:pPr lvl="1"/>
            <a:r>
              <a:rPr lang="cs-CZ" sz="2000" b="1" dirty="0" smtClean="0"/>
              <a:t>B)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WHERE sloupec </a:t>
            </a:r>
            <a:r>
              <a:rPr lang="cs-CZ" sz="2000" b="1" dirty="0" smtClean="0">
                <a:solidFill>
                  <a:srgbClr val="FF0000"/>
                </a:solidFill>
              </a:rPr>
              <a:t>IN</a:t>
            </a:r>
            <a:r>
              <a:rPr lang="cs-CZ" sz="2000" dirty="0" smtClean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 smtClean="0"/>
              <a:t>sloupec FROM </a:t>
            </a:r>
            <a:r>
              <a:rPr lang="en-US" sz="2000" dirty="0" smtClean="0"/>
              <a:t>…</a:t>
            </a:r>
            <a:endParaRPr lang="en-US" sz="2000" dirty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1 sloupec a libovolný počet řádků </a:t>
            </a:r>
          </a:p>
          <a:p>
            <a:pPr lvl="1"/>
            <a:r>
              <a:rPr lang="cs-CZ" sz="2000" b="1" dirty="0"/>
              <a:t>	</a:t>
            </a:r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/>
              <a:t>must</a:t>
            </a:r>
            <a:r>
              <a:rPr lang="cs-CZ" sz="2000" i="1" dirty="0"/>
              <a:t> return just </a:t>
            </a:r>
            <a:r>
              <a:rPr lang="cs-CZ" sz="2000" i="1" dirty="0" smtClean="0"/>
              <a:t>1 </a:t>
            </a:r>
            <a:r>
              <a:rPr lang="cs-CZ" sz="2000" i="1" dirty="0" err="1" smtClean="0"/>
              <a:t>column</a:t>
            </a:r>
            <a:r>
              <a:rPr lang="cs-CZ" sz="2000" i="1" dirty="0" smtClean="0"/>
              <a:t> and 0 – n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 </a:t>
            </a:r>
            <a:endParaRPr lang="cs-CZ" sz="2000" i="1" dirty="0"/>
          </a:p>
          <a:p>
            <a:pPr lvl="1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24135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/>
            <a:endParaRPr lang="cs-CZ" sz="2000" b="1" dirty="0" smtClean="0"/>
          </a:p>
          <a:p>
            <a:pPr lvl="1"/>
            <a:r>
              <a:rPr lang="cs-CZ" sz="2000" b="1" dirty="0" smtClean="0"/>
              <a:t>C)</a:t>
            </a:r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….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2"/>
            <a:r>
              <a:rPr lang="cs-CZ" sz="2000" dirty="0" smtClean="0"/>
              <a:t>zanořený dotaz může vracet </a:t>
            </a:r>
            <a:r>
              <a:rPr lang="cs-CZ" sz="2000" b="1" dirty="0" smtClean="0"/>
              <a:t>libovolný počet řádků i sloupců</a:t>
            </a:r>
          </a:p>
          <a:p>
            <a:pPr lvl="2"/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 smtClean="0"/>
              <a:t>can</a:t>
            </a:r>
            <a:r>
              <a:rPr lang="cs-CZ" sz="2000" i="1" dirty="0" smtClean="0"/>
              <a:t> return 0 </a:t>
            </a:r>
            <a:r>
              <a:rPr lang="cs-CZ" sz="2000" i="1" dirty="0"/>
              <a:t>– n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columns</a:t>
            </a:r>
            <a:r>
              <a:rPr lang="cs-CZ" sz="2000" i="1" dirty="0"/>
              <a:t> are </a:t>
            </a:r>
            <a:r>
              <a:rPr lang="cs-CZ" sz="2000" i="1" dirty="0" err="1" smtClean="0"/>
              <a:t>irrelevant</a:t>
            </a:r>
            <a:r>
              <a:rPr lang="cs-CZ" sz="2000" i="1" dirty="0" smtClean="0"/>
              <a:t> </a:t>
            </a:r>
            <a:endParaRPr lang="cs-CZ" sz="2000" i="1" dirty="0"/>
          </a:p>
          <a:p>
            <a:pPr lvl="2"/>
            <a:endParaRPr lang="cs-CZ" sz="2000" b="1" dirty="0" smtClean="0"/>
          </a:p>
          <a:p>
            <a:pPr lvl="2"/>
            <a:endParaRPr lang="cs-CZ" sz="2000" dirty="0" smtClean="0"/>
          </a:p>
          <a:p>
            <a:pPr lvl="1"/>
            <a:r>
              <a:rPr lang="cs-CZ" sz="2000" dirty="0" smtClean="0"/>
              <a:t>Zanořené dotazy se obvykle propojují s nadřazeným dotazem </a:t>
            </a:r>
          </a:p>
          <a:p>
            <a:pPr lvl="1"/>
            <a:r>
              <a:rPr lang="cs-CZ" sz="2000" dirty="0" smtClean="0"/>
              <a:t>pomocí podmínky v sekci WHERE</a:t>
            </a:r>
          </a:p>
          <a:p>
            <a:pPr lvl="1"/>
            <a:r>
              <a:rPr lang="cs-CZ" sz="2000" i="1" dirty="0" err="1" smtClean="0"/>
              <a:t>Subqueries</a:t>
            </a:r>
            <a:r>
              <a:rPr lang="cs-CZ" sz="2000" i="1" dirty="0" smtClean="0"/>
              <a:t> </a:t>
            </a:r>
            <a:r>
              <a:rPr lang="en-US" sz="2000" i="1" dirty="0" smtClean="0"/>
              <a:t>usually </a:t>
            </a:r>
            <a:r>
              <a:rPr lang="en-US" sz="2000" i="1" dirty="0"/>
              <a:t>contain a parent-related </a:t>
            </a:r>
            <a:r>
              <a:rPr lang="en-US" sz="2000" i="1" dirty="0" smtClean="0"/>
              <a:t>condition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after</a:t>
            </a:r>
            <a:r>
              <a:rPr lang="cs-CZ" sz="2000" i="1" dirty="0" smtClean="0"/>
              <a:t> WHERE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1925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61271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A)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</a:t>
            </a:r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611560" y="3246979"/>
            <a:ext cx="79928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 smtClean="0"/>
              <a:t>Example</a:t>
            </a:r>
            <a:r>
              <a:rPr lang="cs-CZ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err="1" smtClean="0"/>
              <a:t>patients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date_of_birth</a:t>
            </a:r>
            <a:r>
              <a:rPr lang="cs-CZ" b="1" dirty="0" smtClean="0"/>
              <a:t> = (</a:t>
            </a:r>
            <a:r>
              <a:rPr lang="cs-CZ" b="1" dirty="0"/>
              <a:t>SELECT </a:t>
            </a:r>
            <a:r>
              <a:rPr lang="cs-CZ" b="1" dirty="0" smtClean="0"/>
              <a:t>MAX(</a:t>
            </a:r>
            <a:r>
              <a:rPr lang="cs-CZ" b="1" dirty="0" err="1" smtClean="0"/>
              <a:t>date_of_birth</a:t>
            </a:r>
            <a:r>
              <a:rPr lang="cs-CZ" b="1" dirty="0" smtClean="0"/>
              <a:t>) FROM </a:t>
            </a:r>
            <a:r>
              <a:rPr lang="cs-CZ" b="1" dirty="0" err="1" smtClean="0"/>
              <a:t>patients</a:t>
            </a:r>
            <a:r>
              <a:rPr lang="cs-CZ" b="1" dirty="0" smtClean="0"/>
              <a:t>)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9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cs-CZ" dirty="0" smtClean="0"/>
              <a:t>ANY/IN/ALL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676839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B)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WHERE sloupec </a:t>
            </a:r>
            <a:r>
              <a:rPr lang="cs-CZ" sz="2000" b="1" dirty="0">
                <a:solidFill>
                  <a:srgbClr val="FF0000"/>
                </a:solidFill>
              </a:rPr>
              <a:t>IN</a:t>
            </a:r>
            <a:r>
              <a:rPr lang="cs-CZ" sz="2000" dirty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/>
              <a:t>sloupec FROM </a:t>
            </a:r>
            <a:r>
              <a:rPr lang="en-US" sz="2000" dirty="0"/>
              <a:t>…</a:t>
            </a:r>
          </a:p>
          <a:p>
            <a:pPr lvl="1"/>
            <a:endParaRPr lang="en-US" sz="2000" dirty="0"/>
          </a:p>
        </p:txBody>
      </p:sp>
      <p:sp>
        <p:nvSpPr>
          <p:cNvPr id="5" name="Obdélník 4"/>
          <p:cNvSpPr/>
          <p:nvPr/>
        </p:nvSpPr>
        <p:spPr>
          <a:xfrm>
            <a:off x="611560" y="3501008"/>
            <a:ext cx="835305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 smtClean="0"/>
              <a:t>Example</a:t>
            </a:r>
            <a:r>
              <a:rPr lang="cs-CZ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uco</a:t>
            </a:r>
            <a:r>
              <a:rPr lang="cs-CZ" b="1" dirty="0" smtClean="0"/>
              <a:t> </a:t>
            </a:r>
            <a:r>
              <a:rPr lang="cs-CZ" b="1" dirty="0"/>
              <a:t>= </a:t>
            </a:r>
            <a:r>
              <a:rPr lang="cs-CZ" b="1" dirty="0">
                <a:solidFill>
                  <a:srgbClr val="E20000"/>
                </a:solidFill>
              </a:rPr>
              <a:t>ANY</a:t>
            </a:r>
            <a:r>
              <a:rPr lang="cs-CZ" b="1" dirty="0"/>
              <a:t> 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err="1" smtClean="0"/>
              <a:t>student_uco</a:t>
            </a:r>
            <a:r>
              <a:rPr lang="cs-CZ" b="1" dirty="0" smtClean="0"/>
              <a:t> </a:t>
            </a:r>
            <a:r>
              <a:rPr lang="cs-CZ" b="1" dirty="0"/>
              <a:t>FROM </a:t>
            </a:r>
            <a:r>
              <a:rPr lang="cs-CZ" b="1" dirty="0" err="1" smtClean="0"/>
              <a:t>vyuka</a:t>
            </a:r>
            <a:r>
              <a:rPr lang="cs-CZ" b="1" dirty="0" smtClean="0"/>
              <a:t> WHERE 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=10);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/>
              <a:t>uco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E20000"/>
                </a:solidFill>
              </a:rPr>
              <a:t>IN</a:t>
            </a:r>
            <a:r>
              <a:rPr lang="cs-CZ" b="1" dirty="0"/>
              <a:t>	(SELECT </a:t>
            </a:r>
            <a:r>
              <a:rPr lang="cs-CZ" b="1" dirty="0" err="1"/>
              <a:t>student_uco</a:t>
            </a:r>
            <a:r>
              <a:rPr lang="cs-CZ" b="1" dirty="0"/>
              <a:t> FROM </a:t>
            </a:r>
            <a:r>
              <a:rPr lang="cs-CZ" b="1" dirty="0" err="1"/>
              <a:t>vyuka</a:t>
            </a:r>
            <a:r>
              <a:rPr lang="cs-CZ" b="1" dirty="0"/>
              <a:t> WHERE </a:t>
            </a:r>
            <a:r>
              <a:rPr lang="cs-CZ" b="1" dirty="0" smtClean="0"/>
              <a:t>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045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 smtClean="0"/>
              <a:t>WHERE </a:t>
            </a:r>
            <a:r>
              <a:rPr lang="cs-CZ" dirty="0" smtClean="0"/>
              <a:t>EXISTS/NOT EXISTS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96407" y="1032403"/>
            <a:ext cx="576330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C)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(SELECT</a:t>
            </a:r>
            <a:r>
              <a:rPr lang="cs-CZ" sz="2000" dirty="0"/>
              <a:t> * FROM</a:t>
            </a:r>
            <a:r>
              <a:rPr lang="en-US" sz="2000" dirty="0"/>
              <a:t>….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(SELECT</a:t>
            </a:r>
            <a:r>
              <a:rPr lang="cs-CZ" sz="2000" dirty="0"/>
              <a:t> * FROM</a:t>
            </a:r>
            <a:r>
              <a:rPr lang="en-US" sz="2000" dirty="0" smtClean="0"/>
              <a:t>…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778471" y="3084167"/>
            <a:ext cx="783133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err="1" smtClean="0"/>
              <a:t>Example</a:t>
            </a:r>
            <a:r>
              <a:rPr lang="cs-CZ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* FROM student 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WHERE </a:t>
            </a:r>
            <a:r>
              <a:rPr lang="en-US" b="1" dirty="0"/>
              <a:t>EXISTS (SELECT * FROM </a:t>
            </a:r>
            <a:r>
              <a:rPr lang="en-US" b="1" dirty="0" err="1"/>
              <a:t>vyuka</a:t>
            </a:r>
            <a:r>
              <a:rPr lang="en-US" b="1" dirty="0"/>
              <a:t> v </a:t>
            </a: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en-US" b="1" dirty="0" smtClean="0"/>
              <a:t>WHERE </a:t>
            </a:r>
            <a:r>
              <a:rPr lang="en-US" b="1" dirty="0" err="1"/>
              <a:t>predmet_id</a:t>
            </a:r>
            <a:r>
              <a:rPr lang="en-US" b="1" dirty="0"/>
              <a:t>=10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			</a:t>
            </a:r>
            <a:r>
              <a:rPr lang="en-US" b="1" dirty="0" smtClean="0"/>
              <a:t>AND </a:t>
            </a:r>
            <a:r>
              <a:rPr lang="en-US" b="1" dirty="0" err="1"/>
              <a:t>s.uco</a:t>
            </a:r>
            <a:r>
              <a:rPr lang="en-US" b="1" dirty="0"/>
              <a:t>=</a:t>
            </a:r>
            <a:r>
              <a:rPr lang="en-US" b="1" dirty="0" err="1"/>
              <a:t>v.student_uco</a:t>
            </a:r>
            <a:r>
              <a:rPr lang="en-US" b="1" dirty="0"/>
              <a:t>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497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762938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student WHERE  birthdate  = (</a:t>
            </a:r>
          </a:p>
          <a:p>
            <a:r>
              <a:rPr lang="en-US" dirty="0"/>
              <a:t>      SELECT MAX(birthdate) FROM student</a:t>
            </a:r>
            <a:r>
              <a:rPr lang="en-US" dirty="0" smtClean="0"/>
              <a:t>);</a:t>
            </a:r>
          </a:p>
          <a:p>
            <a:endParaRPr lang="en-US" dirty="0"/>
          </a:p>
          <a:p>
            <a:r>
              <a:rPr lang="en-US" dirty="0" smtClean="0"/>
              <a:t>SELECT * FROM student WHERE</a:t>
            </a:r>
          </a:p>
          <a:p>
            <a:r>
              <a:rPr lang="en-US" dirty="0" smtClean="0"/>
              <a:t>	 </a:t>
            </a:r>
            <a:r>
              <a:rPr lang="en-US" dirty="0"/>
              <a:t>birthdate &gt;= </a:t>
            </a:r>
            <a:r>
              <a:rPr lang="en-US" dirty="0" smtClean="0"/>
              <a:t>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en-US" dirty="0"/>
              <a:t>birthdate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birthdate &gt; </a:t>
            </a:r>
            <a:r>
              <a:rPr lang="en-US" dirty="0" smtClean="0"/>
              <a:t>tab1</a:t>
            </a:r>
            <a:r>
              <a:rPr lang="en-US" dirty="0"/>
              <a:t>. birthdate);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b="1" dirty="0" smtClean="0"/>
              <a:t>/ </a:t>
            </a:r>
            <a:r>
              <a:rPr lang="en-US" b="1" dirty="0" smtClean="0"/>
              <a:t>you</a:t>
            </a:r>
            <a:r>
              <a:rPr lang="cs-CZ" b="1" dirty="0" err="1" smtClean="0"/>
              <a:t>ngest</a:t>
            </a:r>
            <a:r>
              <a:rPr lang="cs-CZ" b="1" dirty="0" smtClean="0"/>
              <a:t> student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27584" y="4797152"/>
            <a:ext cx="7934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Pozor na NULL hodnoty !</a:t>
            </a:r>
          </a:p>
          <a:p>
            <a:r>
              <a:rPr lang="cs-CZ" b="1" i="1" dirty="0" err="1" smtClean="0"/>
              <a:t>Beware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NULLs</a:t>
            </a:r>
            <a:r>
              <a:rPr lang="cs-CZ" b="1" i="1" dirty="0" smtClean="0"/>
              <a:t> in data</a:t>
            </a:r>
            <a:endParaRPr lang="en-US" b="1" i="1" dirty="0" smtClean="0"/>
          </a:p>
          <a:p>
            <a:endParaRPr lang="en-US" b="1" i="1" dirty="0"/>
          </a:p>
          <a:p>
            <a:r>
              <a:rPr lang="en-US" b="1" dirty="0" smtClean="0"/>
              <a:t>Task: P</a:t>
            </a:r>
            <a:r>
              <a:rPr lang="cs-CZ" b="1" dirty="0" err="1" smtClean="0"/>
              <a:t>řepište</a:t>
            </a:r>
            <a:r>
              <a:rPr lang="cs-CZ" b="1" dirty="0" smtClean="0"/>
              <a:t> na nejstarší studenty </a:t>
            </a:r>
            <a:r>
              <a:rPr lang="cs-CZ" b="1" i="1" dirty="0" smtClean="0"/>
              <a:t>/ </a:t>
            </a:r>
            <a:r>
              <a:rPr lang="cs-CZ" b="1" i="1" dirty="0" err="1" smtClean="0"/>
              <a:t>rewrite</a:t>
            </a:r>
            <a:r>
              <a:rPr lang="cs-CZ" b="1" i="1" dirty="0" smtClean="0"/>
              <a:t> </a:t>
            </a:r>
            <a:r>
              <a:rPr lang="cs-CZ" b="1" i="1" dirty="0" err="1" smtClean="0"/>
              <a:t>queries</a:t>
            </a:r>
            <a:r>
              <a:rPr lang="cs-CZ" b="1" i="1" dirty="0" smtClean="0"/>
              <a:t> to </a:t>
            </a:r>
            <a:r>
              <a:rPr lang="cs-CZ" b="1" i="1" dirty="0" err="1" smtClean="0"/>
              <a:t>oldest</a:t>
            </a:r>
            <a:r>
              <a:rPr lang="cs-CZ" b="1" i="1" dirty="0" smtClean="0"/>
              <a:t> </a:t>
            </a:r>
            <a:r>
              <a:rPr lang="cs-CZ" b="1" i="1" dirty="0" err="1" smtClean="0"/>
              <a:t>students</a:t>
            </a: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17069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err="1" smtClean="0"/>
              <a:t>Task</a:t>
            </a:r>
            <a:r>
              <a:rPr lang="cs-CZ" sz="2000" b="1" dirty="0" smtClean="0"/>
              <a:t>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</a:p>
          <a:p>
            <a:endParaRPr lang="cs-CZ" sz="2000" dirty="0"/>
          </a:p>
          <a:p>
            <a:r>
              <a:rPr lang="cs-CZ" sz="2000" i="1" dirty="0" err="1" smtClean="0"/>
              <a:t>Select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have</a:t>
            </a:r>
            <a:r>
              <a:rPr lang="cs-CZ" sz="2000" i="1" dirty="0" smtClean="0"/>
              <a:t> no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113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1001995" y="2557185"/>
            <a:ext cx="777686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smtClean="0"/>
              <a:t>student </a:t>
            </a:r>
            <a:r>
              <a:rPr lang="cs-CZ" dirty="0"/>
              <a:t>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WHERE </a:t>
            </a:r>
            <a:r>
              <a:rPr lang="cs-CZ" dirty="0"/>
              <a:t>NOT EXISTS (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	SELECT </a:t>
            </a:r>
            <a:r>
              <a:rPr lang="cs-CZ" dirty="0"/>
              <a:t>* FROM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WHERE </a:t>
            </a:r>
            <a:r>
              <a:rPr lang="cs-CZ" dirty="0" err="1" smtClean="0"/>
              <a:t>s.uco</a:t>
            </a:r>
            <a:r>
              <a:rPr lang="cs-CZ" dirty="0" smtClean="0"/>
              <a:t>=</a:t>
            </a:r>
            <a:r>
              <a:rPr lang="cs-CZ" dirty="0" err="1" smtClean="0"/>
              <a:t>v.student_uco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5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/ </a:t>
            </a:r>
            <a:r>
              <a:rPr lang="cs-CZ" dirty="0" err="1" smtClean="0"/>
              <a:t>Task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995936" y="2924944"/>
            <a:ext cx="15955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</a:t>
            </a: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4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755576" y="627063"/>
            <a:ext cx="7776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en-US" sz="2000" dirty="0" smtClean="0"/>
          </a:p>
          <a:p>
            <a:endParaRPr lang="cs-CZ" sz="2000" dirty="0" smtClean="0"/>
          </a:p>
          <a:p>
            <a:r>
              <a:rPr lang="cs-CZ" sz="2000" i="1" dirty="0" smtClean="0"/>
              <a:t>SELECT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teachers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teach</a:t>
            </a:r>
            <a:r>
              <a:rPr lang="cs-CZ" sz="2000" i="1" dirty="0" smtClean="0"/>
              <a:t> no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899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d</a:t>
            </a:r>
            <a:r>
              <a:rPr lang="cs-CZ" dirty="0" err="1" smtClean="0"/>
              <a:t>at</a:t>
            </a:r>
            <a:r>
              <a:rPr lang="en-US" dirty="0" smtClean="0"/>
              <a:t>a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patients</a:t>
            </a:r>
            <a:r>
              <a:rPr lang="cs-CZ" dirty="0" smtClean="0"/>
              <a:t> – studie</a:t>
            </a:r>
            <a:r>
              <a:rPr lang="en-US" dirty="0" smtClean="0"/>
              <a:t>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 – </a:t>
            </a:r>
            <a:r>
              <a:rPr lang="en-US" dirty="0" smtClean="0"/>
              <a:t>sites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teacher u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	SELECT * FROM </a:t>
            </a:r>
            <a:r>
              <a:rPr lang="en-US" dirty="0" err="1"/>
              <a:t>predmet</a:t>
            </a:r>
            <a:r>
              <a:rPr lang="en-US" dirty="0"/>
              <a:t> p </a:t>
            </a:r>
          </a:p>
          <a:p>
            <a:pPr>
              <a:lnSpc>
                <a:spcPct val="150000"/>
              </a:lnSpc>
            </a:pPr>
            <a:r>
              <a:rPr lang="en-US" dirty="0"/>
              <a:t>		WHERE </a:t>
            </a:r>
            <a:r>
              <a:rPr lang="en-US" dirty="0" err="1"/>
              <a:t>u.teacher_uco</a:t>
            </a:r>
            <a:r>
              <a:rPr lang="en-US" dirty="0"/>
              <a:t>=</a:t>
            </a:r>
            <a:r>
              <a:rPr lang="en-US" dirty="0" err="1"/>
              <a:t>p.teacher_uco</a:t>
            </a:r>
            <a:r>
              <a:rPr lang="en-US" dirty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6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i="1" dirty="0" smtClean="0"/>
              <a:t>Select all students, who have registered subjects </a:t>
            </a:r>
            <a:r>
              <a:rPr lang="cs-CZ" sz="2000" i="1" dirty="0" err="1" smtClean="0"/>
              <a:t>predmet_id</a:t>
            </a:r>
            <a:r>
              <a:rPr lang="cs-CZ" sz="2000" i="1" dirty="0" smtClean="0"/>
              <a:t> </a:t>
            </a:r>
            <a:r>
              <a:rPr lang="en-US" sz="2000" i="1" dirty="0" smtClean="0"/>
              <a:t> = </a:t>
            </a:r>
            <a:r>
              <a:rPr lang="cs-CZ" sz="2000" i="1" dirty="0" smtClean="0"/>
              <a:t>1 a</a:t>
            </a:r>
            <a:r>
              <a:rPr lang="en-US" sz="2000" i="1" dirty="0" err="1" smtClean="0"/>
              <a:t>nd</a:t>
            </a:r>
            <a:r>
              <a:rPr lang="en-US" sz="2000" i="1" dirty="0" smtClean="0"/>
              <a:t> </a:t>
            </a:r>
            <a:r>
              <a:rPr lang="cs-CZ" sz="2000" i="1" dirty="0" smtClean="0"/>
              <a:t>10</a:t>
            </a:r>
            <a:r>
              <a:rPr lang="en-US" sz="2000" i="1" dirty="0" smtClean="0"/>
              <a:t> - both</a:t>
            </a:r>
            <a:endParaRPr lang="en-US" sz="2000" i="1" dirty="0"/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530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1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2)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AND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8127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i="1" dirty="0"/>
              <a:t>Select all students, who have registered subjects </a:t>
            </a:r>
            <a:r>
              <a:rPr lang="cs-CZ" sz="2000" i="1" dirty="0" err="1"/>
              <a:t>predmet_id</a:t>
            </a:r>
            <a:r>
              <a:rPr lang="cs-CZ" sz="2000" i="1" dirty="0"/>
              <a:t> </a:t>
            </a:r>
            <a:r>
              <a:rPr lang="en-US" sz="2000" i="1" dirty="0"/>
              <a:t> = </a:t>
            </a:r>
            <a:r>
              <a:rPr lang="cs-CZ" sz="2000" b="1" i="1" dirty="0"/>
              <a:t>1 </a:t>
            </a:r>
            <a:r>
              <a:rPr lang="en-US" sz="2000" b="1" i="1" dirty="0" smtClean="0"/>
              <a:t>but not 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predmet_id</a:t>
            </a:r>
            <a:r>
              <a:rPr lang="en-US" sz="2000" i="1" dirty="0" smtClean="0"/>
              <a:t> = </a:t>
            </a:r>
            <a:r>
              <a:rPr lang="cs-CZ" sz="2000" i="1" dirty="0" smtClean="0"/>
              <a:t>10</a:t>
            </a:r>
            <a:r>
              <a:rPr lang="en-US" sz="2000" i="1" dirty="0" smtClean="0"/>
              <a:t> </a:t>
            </a:r>
            <a:endParaRPr lang="en-US" sz="2000" i="1" dirty="0"/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77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1)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</a:t>
            </a:r>
            <a:r>
              <a:rPr lang="cs-CZ" dirty="0" smtClean="0"/>
              <a:t>NOT EXISTS </a:t>
            </a:r>
            <a:r>
              <a:rPr lang="cs-CZ" dirty="0"/>
              <a:t>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40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2)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en-US" dirty="0"/>
              <a:t> WHERE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=1)</a:t>
            </a:r>
          </a:p>
          <a:p>
            <a:pPr>
              <a:lnSpc>
                <a:spcPct val="150000"/>
              </a:lnSpc>
            </a:pPr>
            <a:r>
              <a:rPr lang="en-US" dirty="0"/>
              <a:t> AND NOT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535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en-US" sz="2000" dirty="0" smtClean="0"/>
          </a:p>
          <a:p>
            <a:endParaRPr lang="en-US" sz="2000" i="1" dirty="0"/>
          </a:p>
          <a:p>
            <a:r>
              <a:rPr lang="en-US" sz="2000" i="1" dirty="0" smtClean="0"/>
              <a:t>Select all sites, which had no enrolled patient in year 2010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2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5512" y="2276872"/>
            <a:ext cx="7788935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7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en-US" sz="2000" dirty="0" smtClean="0"/>
          </a:p>
          <a:p>
            <a:r>
              <a:rPr lang="en-US" sz="2000" i="1" dirty="0" smtClean="0"/>
              <a:t>Select all sites, which enrolled last patient in 2010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146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Poddotazy</a:t>
            </a:r>
            <a:r>
              <a:rPr lang="cs-CZ" dirty="0" smtClean="0"/>
              <a:t> SQL / </a:t>
            </a:r>
            <a:r>
              <a:rPr lang="cs-CZ" dirty="0" err="1" smtClean="0"/>
              <a:t>subquery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7599-2296-43BB-84E4-376EB50F9155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4888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</a:t>
            </a:r>
            <a:r>
              <a:rPr lang="cs-CZ" sz="2400" b="1" dirty="0" smtClean="0"/>
              <a:t>dotazy / </a:t>
            </a:r>
            <a:r>
              <a:rPr lang="cs-CZ" sz="2400" b="1" dirty="0" err="1" smtClean="0"/>
              <a:t>Subqueries</a:t>
            </a:r>
            <a:endParaRPr lang="cs-CZ" sz="2400" b="1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cs-CZ" sz="2000" dirty="0" smtClean="0"/>
              <a:t>uzavřené </a:t>
            </a:r>
            <a:r>
              <a:rPr lang="cs-CZ" sz="2000" dirty="0"/>
              <a:t>v kulatých závorkách </a:t>
            </a:r>
            <a:r>
              <a:rPr lang="cs-CZ" sz="2000" b="1" dirty="0"/>
              <a:t>() / </a:t>
            </a:r>
            <a:r>
              <a:rPr lang="cs-CZ" sz="2000" i="1" dirty="0" err="1"/>
              <a:t>enclosed</a:t>
            </a:r>
            <a:r>
              <a:rPr lang="cs-CZ" sz="2000" i="1" dirty="0"/>
              <a:t> in </a:t>
            </a:r>
            <a:r>
              <a:rPr lang="cs-CZ" sz="2000" i="1" dirty="0" err="1"/>
              <a:t>brackets</a:t>
            </a:r>
            <a:endParaRPr lang="cs-CZ" sz="2000" i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poddotazem</a:t>
            </a:r>
            <a:r>
              <a:rPr lang="cs-CZ" sz="2000" dirty="0" smtClean="0"/>
              <a:t> je myšlen příkaz SELECT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15616" y="2708920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cs-CZ" sz="2400" dirty="0" err="1" smtClean="0"/>
              <a:t>column</a:t>
            </a:r>
            <a:endParaRPr lang="en-US" sz="2400" dirty="0" smtClean="0"/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cs-CZ" sz="2400" dirty="0" smtClean="0"/>
              <a:t>table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cs-CZ" sz="2400" dirty="0" err="1" smtClean="0"/>
              <a:t>condition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4860032" y="2844230"/>
            <a:ext cx="318388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sloupce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72005" y="3348286"/>
            <a:ext cx="309732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tabulky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3852342"/>
            <a:ext cx="254909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1029393" y="65010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798799" y="1933744"/>
            <a:ext cx="823391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1] SELECT </a:t>
            </a:r>
            <a:r>
              <a:rPr lang="en-US" dirty="0"/>
              <a:t>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</a:t>
            </a:r>
          </a:p>
          <a:p>
            <a:pPr>
              <a:lnSpc>
                <a:spcPct val="150000"/>
              </a:lnSpc>
            </a:pPr>
            <a:r>
              <a:rPr lang="en-US" dirty="0"/>
              <a:t>AND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)&gt;2010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813244" y="2420888"/>
            <a:ext cx="82339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2] SELECT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r>
              <a:rPr lang="en-US" dirty="0"/>
              <a:t>,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en-US" dirty="0" smtClean="0"/>
              <a:t>MAX(EXTRACT(YEAR </a:t>
            </a:r>
            <a:r>
              <a:rPr lang="en-US" dirty="0"/>
              <a:t>FROM </a:t>
            </a:r>
            <a:r>
              <a:rPr lang="en-US" dirty="0" err="1" smtClean="0"/>
              <a:t>ps.date_of_enrollment</a:t>
            </a:r>
            <a:r>
              <a:rPr lang="en-US" dirty="0"/>
              <a:t>)) </a:t>
            </a:r>
            <a:r>
              <a:rPr lang="en-US" dirty="0" err="1"/>
              <a:t>rok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FROM </a:t>
            </a:r>
            <a:r>
              <a:rPr lang="en-US" dirty="0"/>
              <a:t>sites s 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ON </a:t>
            </a:r>
            <a:r>
              <a:rPr lang="en-US" dirty="0" err="1" smtClean="0"/>
              <a:t>s.site_id</a:t>
            </a:r>
            <a:r>
              <a:rPr lang="en-US" dirty="0" smtClean="0"/>
              <a:t>=</a:t>
            </a:r>
            <a:r>
              <a:rPr lang="en-US" dirty="0" err="1" smtClean="0"/>
              <a:t>ps.study_site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HAVING </a:t>
            </a:r>
            <a:r>
              <a:rPr lang="en-US" dirty="0"/>
              <a:t>MAX(EXTRACT(YEAR FROM </a:t>
            </a:r>
            <a:r>
              <a:rPr lang="en-US" dirty="0" err="1" smtClean="0"/>
              <a:t>ps.date_of_enrollment</a:t>
            </a:r>
            <a:r>
              <a:rPr lang="en-US" dirty="0"/>
              <a:t>))=</a:t>
            </a:r>
            <a:r>
              <a:rPr lang="en-US" dirty="0" smtClean="0"/>
              <a:t>2010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4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</a:t>
            </a:r>
            <a:r>
              <a:rPr lang="cs-CZ" sz="2000" dirty="0" smtClean="0"/>
              <a:t>jeden student</a:t>
            </a:r>
            <a:r>
              <a:rPr lang="en-US" sz="2000" dirty="0" smtClean="0"/>
              <a:t> </a:t>
            </a:r>
            <a:r>
              <a:rPr lang="en-US" sz="2000" dirty="0"/>
              <a:t>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i="1" dirty="0" smtClean="0"/>
              <a:t>Find and select all subjects with minimal one male as student and add column with all registered students to given 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jed</a:t>
            </a:r>
            <a:r>
              <a:rPr lang="en-US" sz="2000" dirty="0" err="1"/>
              <a:t>en</a:t>
            </a:r>
            <a:r>
              <a:rPr lang="cs-CZ" sz="2000" dirty="0"/>
              <a:t> student</a:t>
            </a:r>
            <a:r>
              <a:rPr lang="en-US" sz="2000" dirty="0"/>
              <a:t> 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predmet_id</a:t>
            </a:r>
            <a:r>
              <a:rPr lang="cs-CZ" dirty="0"/>
              <a:t>, COUNT(*) FROM 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WHERE EXISTS 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predmet_id</a:t>
            </a:r>
            <a:r>
              <a:rPr lang="cs-CZ" dirty="0"/>
              <a:t> FROM student s2 JOIN </a:t>
            </a:r>
            <a:r>
              <a:rPr lang="cs-CZ" dirty="0" err="1"/>
              <a:t>vyuka</a:t>
            </a:r>
            <a:r>
              <a:rPr lang="cs-CZ" dirty="0"/>
              <a:t> v2</a:t>
            </a:r>
          </a:p>
          <a:p>
            <a:pPr>
              <a:lnSpc>
                <a:spcPct val="150000"/>
              </a:lnSpc>
            </a:pPr>
            <a:r>
              <a:rPr lang="cs-CZ" dirty="0"/>
              <a:t>	ON s2.uco = v2.student_uco</a:t>
            </a:r>
          </a:p>
          <a:p>
            <a:pPr>
              <a:lnSpc>
                <a:spcPct val="150000"/>
              </a:lnSpc>
            </a:pPr>
            <a:r>
              <a:rPr lang="cs-CZ" dirty="0"/>
              <a:t>	WHERE s2.sex = </a:t>
            </a:r>
            <a:r>
              <a:rPr lang="cs-CZ" dirty="0" smtClean="0"/>
              <a:t>'muž' </a:t>
            </a:r>
            <a:r>
              <a:rPr lang="cs-CZ" dirty="0"/>
              <a:t>AND </a:t>
            </a:r>
            <a:r>
              <a:rPr lang="cs-CZ" dirty="0" err="1"/>
              <a:t>v.predmet_id</a:t>
            </a:r>
            <a:r>
              <a:rPr lang="cs-CZ" dirty="0"/>
              <a:t>=v2.predmet_id</a:t>
            </a:r>
          </a:p>
          <a:p>
            <a:pPr>
              <a:lnSpc>
                <a:spcPct val="150000"/>
              </a:lnSpc>
            </a:pPr>
            <a:r>
              <a:rPr lang="cs-CZ" dirty="0"/>
              <a:t>	)</a:t>
            </a:r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predmet_id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904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816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STUDY_NAME, SITE, SEX, počet pacientů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2929889" y="4322147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Zápočtový úkol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776864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Vnořený dotaz na pozici sloupce musí vrátit právě jeden řádek a právě jeden sloupec!</a:t>
            </a:r>
          </a:p>
          <a:p>
            <a:r>
              <a:rPr lang="cs-CZ" sz="2000" i="1" dirty="0" err="1" smtClean="0"/>
              <a:t>This</a:t>
            </a:r>
            <a:r>
              <a:rPr lang="cs-CZ" sz="2000" i="1" dirty="0" smtClean="0"/>
              <a:t> type a </a:t>
            </a:r>
            <a:r>
              <a:rPr lang="cs-CZ" sz="2000" i="1" dirty="0" err="1"/>
              <a:t>s</a:t>
            </a:r>
            <a:r>
              <a:rPr lang="cs-CZ" sz="2000" i="1" dirty="0" err="1" smtClean="0"/>
              <a:t>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return just </a:t>
            </a:r>
            <a:r>
              <a:rPr lang="cs-CZ" sz="2000" i="1" dirty="0" err="1" smtClean="0"/>
              <a:t>one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row</a:t>
            </a:r>
            <a:r>
              <a:rPr lang="cs-CZ" sz="2000" i="1" dirty="0" smtClean="0"/>
              <a:t> and </a:t>
            </a:r>
            <a:r>
              <a:rPr lang="cs-CZ" sz="2000" i="1" dirty="0" err="1" smtClean="0"/>
              <a:t>one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column</a:t>
            </a:r>
            <a:endParaRPr lang="cs-CZ" sz="2000" i="1" dirty="0"/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sz="2000" dirty="0"/>
              <a:t>SELECT COUNT(</a:t>
            </a:r>
            <a:r>
              <a:rPr lang="cs-CZ" sz="2000" dirty="0" err="1"/>
              <a:t>student_uco</a:t>
            </a:r>
            <a:r>
              <a:rPr lang="cs-CZ" sz="2000" dirty="0"/>
              <a:t>),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	</a:t>
            </a:r>
            <a:r>
              <a:rPr lang="cs-CZ" sz="2000" b="1" dirty="0"/>
              <a:t>(SELECT COUNT (*) FROM student)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FROM </a:t>
            </a:r>
            <a:r>
              <a:rPr lang="cs-CZ" sz="2000" dirty="0" err="1"/>
              <a:t>vyuka</a:t>
            </a:r>
            <a:r>
              <a:rPr lang="cs-CZ" sz="2000" dirty="0"/>
              <a:t>;</a:t>
            </a:r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</a:t>
            </a:r>
            <a:r>
              <a:rPr lang="en-US" dirty="0" smtClean="0"/>
              <a:t> COUNT(</a:t>
            </a:r>
            <a:r>
              <a:rPr lang="en-US" dirty="0" err="1" smtClean="0"/>
              <a:t>patient_id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	</a:t>
            </a:r>
            <a:r>
              <a:rPr lang="en-US" b="1" dirty="0" smtClean="0"/>
              <a:t>(SELECT COUNT</a:t>
            </a:r>
            <a:r>
              <a:rPr lang="cs-CZ" b="1" dirty="0" smtClean="0"/>
              <a:t>  </a:t>
            </a:r>
            <a:r>
              <a:rPr lang="cs-CZ" b="1" dirty="0"/>
              <a:t>(</a:t>
            </a:r>
            <a:r>
              <a:rPr lang="en-US" b="1" dirty="0"/>
              <a:t>*) </a:t>
            </a:r>
            <a:r>
              <a:rPr lang="cs-CZ" b="1" dirty="0"/>
              <a:t>FROM</a:t>
            </a:r>
            <a:r>
              <a:rPr lang="en-US" b="1" dirty="0"/>
              <a:t> </a:t>
            </a:r>
            <a:r>
              <a:rPr lang="en-US" b="1" dirty="0" smtClean="0"/>
              <a:t> patients)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patient_study</a:t>
            </a:r>
            <a:r>
              <a:rPr lang="cs-CZ" dirty="0" smtClean="0"/>
              <a:t>;</a:t>
            </a:r>
            <a:endParaRPr lang="cs-CZ" dirty="0"/>
          </a:p>
          <a:p>
            <a:endParaRPr lang="cs-CZ" sz="2000" dirty="0"/>
          </a:p>
          <a:p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předmětů.</a:t>
            </a:r>
          </a:p>
          <a:p>
            <a:endParaRPr lang="cs-CZ" sz="2000" dirty="0"/>
          </a:p>
          <a:p>
            <a:r>
              <a:rPr lang="cs-CZ" sz="2000" i="1" dirty="0" err="1" smtClean="0"/>
              <a:t>Create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query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which</a:t>
            </a:r>
            <a:r>
              <a:rPr lang="cs-CZ" sz="2000" i="1" dirty="0" smtClean="0"/>
              <a:t> return a list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with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number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their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subjects</a:t>
            </a:r>
            <a:r>
              <a:rPr lang="cs-CZ" sz="2000" i="1" dirty="0" smtClean="0"/>
              <a:t> and </a:t>
            </a:r>
            <a:r>
              <a:rPr lang="cs-CZ" sz="2000" i="1" dirty="0" err="1" smtClean="0"/>
              <a:t>compute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percent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from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subjects</a:t>
            </a:r>
            <a:r>
              <a:rPr lang="cs-CZ" sz="2000" i="1" dirty="0" smtClean="0"/>
              <a:t> (=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from</a:t>
            </a:r>
            <a:r>
              <a:rPr lang="cs-CZ" sz="2000" i="1" dirty="0" smtClean="0"/>
              <a:t> table </a:t>
            </a:r>
            <a:r>
              <a:rPr lang="cs-CZ" sz="2000" i="1" dirty="0" err="1" smtClean="0"/>
              <a:t>předmet</a:t>
            </a:r>
            <a:r>
              <a:rPr lang="cs-CZ" sz="2000" i="1" dirty="0" smtClean="0"/>
              <a:t>)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73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773113" y="2979203"/>
            <a:ext cx="78366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s.uco</a:t>
            </a:r>
            <a:r>
              <a:rPr lang="cs-CZ" dirty="0"/>
              <a:t>,  </a:t>
            </a:r>
            <a:r>
              <a:rPr lang="cs-CZ" dirty="0" smtClean="0"/>
              <a:t>COUNT(</a:t>
            </a:r>
            <a:r>
              <a:rPr lang="cs-CZ" dirty="0" err="1" smtClean="0"/>
              <a:t>v.predmet_id</a:t>
            </a:r>
            <a:r>
              <a:rPr lang="cs-CZ" dirty="0"/>
              <a:t>), </a:t>
            </a:r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ROUND(100.0 * (</a:t>
            </a:r>
            <a:r>
              <a:rPr lang="cs-CZ" dirty="0"/>
              <a:t>COUNT(</a:t>
            </a:r>
            <a:r>
              <a:rPr lang="cs-CZ" dirty="0" err="1"/>
              <a:t>v.predmet_id</a:t>
            </a:r>
            <a:r>
              <a:rPr lang="cs-CZ" dirty="0" smtClean="0"/>
              <a:t>)) /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smtClean="0"/>
              <a:t>COUNT</a:t>
            </a:r>
            <a:r>
              <a:rPr lang="cs-CZ" b="1" dirty="0"/>
              <a:t>(*) </a:t>
            </a:r>
            <a:r>
              <a:rPr lang="cs-CZ" b="1" dirty="0" smtClean="0"/>
              <a:t>FROM </a:t>
            </a:r>
            <a:r>
              <a:rPr lang="cs-CZ" b="1" dirty="0" err="1"/>
              <a:t>predmet</a:t>
            </a:r>
            <a:r>
              <a:rPr lang="cs-CZ" b="1" dirty="0" smtClean="0"/>
              <a:t>) </a:t>
            </a:r>
            <a:r>
              <a:rPr lang="cs-CZ" dirty="0" smtClean="0"/>
              <a:t>)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FROM student s </a:t>
            </a:r>
            <a:r>
              <a:rPr lang="en-US" dirty="0" smtClean="0"/>
              <a:t>LEFT </a:t>
            </a:r>
            <a:r>
              <a:rPr lang="cs-CZ" dirty="0" smtClean="0"/>
              <a:t>JOIN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s.uco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423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277239"/>
            <a:ext cx="734486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Pod</a:t>
            </a:r>
            <a:r>
              <a:rPr lang="en-US" sz="2000" dirty="0" err="1" smtClean="0"/>
              <a:t>dotaz</a:t>
            </a:r>
            <a:r>
              <a:rPr lang="en-US" sz="2000" dirty="0" smtClean="0"/>
              <a:t> na </a:t>
            </a:r>
            <a:r>
              <a:rPr lang="en-US" sz="2000" dirty="0" err="1" smtClean="0"/>
              <a:t>pozici</a:t>
            </a:r>
            <a:r>
              <a:rPr lang="en-US" sz="2000" dirty="0" smtClean="0"/>
              <a:t> FROM </a:t>
            </a:r>
            <a:r>
              <a:rPr lang="en-US" sz="2000" dirty="0" err="1" smtClean="0"/>
              <a:t>nahrazuje</a:t>
            </a:r>
            <a:r>
              <a:rPr lang="en-US" sz="2000" dirty="0" smtClean="0"/>
              <a:t> </a:t>
            </a:r>
            <a:r>
              <a:rPr lang="en-US" sz="2000" dirty="0" err="1" smtClean="0"/>
              <a:t>tabulku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 </a:t>
            </a:r>
            <a:r>
              <a:rPr lang="cs-CZ" sz="2000" dirty="0" err="1" smtClean="0"/>
              <a:t>postgreSQL</a:t>
            </a:r>
            <a:r>
              <a:rPr lang="cs-CZ" sz="2000" dirty="0" smtClean="0"/>
              <a:t> musí být </a:t>
            </a:r>
            <a:r>
              <a:rPr lang="cs-CZ" sz="2000" dirty="0" err="1" smtClean="0"/>
              <a:t>poddotaz</a:t>
            </a:r>
            <a:r>
              <a:rPr lang="cs-CZ" sz="2000" dirty="0" smtClean="0"/>
              <a:t> na pozici tabulky </a:t>
            </a:r>
            <a:r>
              <a:rPr lang="cs-CZ" sz="2000" b="1" dirty="0" smtClean="0"/>
              <a:t>VŽDY</a:t>
            </a:r>
            <a:r>
              <a:rPr lang="cs-CZ" sz="2000" dirty="0" smtClean="0"/>
              <a:t> pojmenován!</a:t>
            </a:r>
          </a:p>
          <a:p>
            <a:endParaRPr lang="cs-CZ" sz="2000" dirty="0"/>
          </a:p>
          <a:p>
            <a:r>
              <a:rPr lang="cs-CZ" sz="2000" i="1" dirty="0" err="1" smtClean="0"/>
              <a:t>Subquery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instead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name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table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have</a:t>
            </a:r>
            <a:r>
              <a:rPr lang="cs-CZ" sz="2000" i="1" dirty="0" smtClean="0"/>
              <a:t> a </a:t>
            </a:r>
            <a:r>
              <a:rPr lang="cs-CZ" sz="2000" i="1" dirty="0" err="1" smtClean="0">
                <a:solidFill>
                  <a:srgbClr val="FF0000"/>
                </a:solidFill>
              </a:rPr>
              <a:t>name</a:t>
            </a:r>
            <a:r>
              <a:rPr lang="cs-CZ" sz="2000" i="1" dirty="0" smtClean="0">
                <a:solidFill>
                  <a:srgbClr val="FF0000"/>
                </a:solidFill>
              </a:rPr>
              <a:t>/</a:t>
            </a:r>
            <a:r>
              <a:rPr lang="cs-CZ" sz="2000" i="1" dirty="0" err="1" smtClean="0">
                <a:solidFill>
                  <a:srgbClr val="FF0000"/>
                </a:solidFill>
              </a:rPr>
              <a:t>acronym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SELECT  </a:t>
            </a:r>
            <a:r>
              <a:rPr lang="en-US" dirty="0"/>
              <a:t>COUNT(*)  FROM </a:t>
            </a:r>
            <a:r>
              <a:rPr lang="en-US" b="1" dirty="0"/>
              <a:t>(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</a:t>
            </a:r>
            <a:r>
              <a:rPr lang="cs-CZ" b="1" dirty="0"/>
              <a:t>SELECT </a:t>
            </a:r>
            <a:r>
              <a:rPr lang="cs-CZ" b="1" dirty="0" smtClean="0"/>
              <a:t>study_id, COUNT</a:t>
            </a:r>
            <a:r>
              <a:rPr lang="en-US" b="1" dirty="0" smtClean="0"/>
              <a:t>(</a:t>
            </a:r>
            <a:r>
              <a:rPr lang="cs-CZ" b="1" dirty="0" err="1" smtClean="0"/>
              <a:t>patient_id</a:t>
            </a:r>
            <a:r>
              <a:rPr lang="en-US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      </a:t>
            </a:r>
            <a:r>
              <a:rPr lang="en-US" b="1" dirty="0"/>
              <a:t>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 GROUP BY </a:t>
            </a:r>
            <a:r>
              <a:rPr lang="en-US" b="1" dirty="0" err="1" smtClean="0"/>
              <a:t>study_id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    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sub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studentů, kteří jsou registrováni do více než jednoho předmětu.</a:t>
            </a:r>
          </a:p>
          <a:p>
            <a:endParaRPr lang="cs-CZ" sz="2000" dirty="0"/>
          </a:p>
          <a:p>
            <a:r>
              <a:rPr lang="cs-CZ" sz="2000" i="1" dirty="0" err="1" smtClean="0"/>
              <a:t>Create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query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which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select</a:t>
            </a:r>
            <a:r>
              <a:rPr lang="cs-CZ" sz="2000" i="1" dirty="0" smtClean="0"/>
              <a:t> list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in more </a:t>
            </a:r>
            <a:r>
              <a:rPr lang="cs-CZ" sz="2000" i="1" dirty="0" err="1" smtClean="0"/>
              <a:t>than</a:t>
            </a:r>
            <a:r>
              <a:rPr lang="cs-CZ" sz="2000" i="1" dirty="0" smtClean="0"/>
              <a:t> 1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602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b="1" dirty="0" smtClean="0"/>
              <a:t>Varianta 1 (variant </a:t>
            </a:r>
            <a:r>
              <a:rPr lang="cs-CZ" sz="2000" b="1" dirty="0" err="1" smtClean="0"/>
              <a:t>with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subquery</a:t>
            </a:r>
            <a:r>
              <a:rPr lang="cs-CZ" sz="2000" b="1" dirty="0" smtClean="0"/>
              <a:t>)</a:t>
            </a:r>
          </a:p>
        </p:txBody>
      </p:sp>
      <p:sp>
        <p:nvSpPr>
          <p:cNvPr id="2" name="Obdélník 1"/>
          <p:cNvSpPr/>
          <p:nvPr/>
        </p:nvSpPr>
        <p:spPr>
          <a:xfrm>
            <a:off x="826768" y="1988840"/>
            <a:ext cx="84250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 </a:t>
            </a:r>
            <a:r>
              <a:rPr lang="cs-CZ" dirty="0" err="1"/>
              <a:t>pocet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) sub</a:t>
            </a:r>
          </a:p>
          <a:p>
            <a:pPr>
              <a:lnSpc>
                <a:spcPct val="150000"/>
              </a:lnSpc>
            </a:pPr>
            <a:r>
              <a:rPr lang="cs-CZ" dirty="0"/>
              <a:t>WHERE </a:t>
            </a:r>
            <a:r>
              <a:rPr lang="cs-CZ" dirty="0" err="1"/>
              <a:t>pocet</a:t>
            </a:r>
            <a:r>
              <a:rPr lang="cs-CZ" dirty="0"/>
              <a:t>&gt;1</a:t>
            </a:r>
            <a:r>
              <a:rPr lang="cs-CZ" dirty="0" smtClean="0"/>
              <a:t>;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Varianta 2 (variant </a:t>
            </a:r>
            <a:r>
              <a:rPr lang="cs-CZ" b="1" dirty="0" err="1" smtClean="0"/>
              <a:t>with</a:t>
            </a:r>
            <a:r>
              <a:rPr lang="cs-CZ" b="1" dirty="0" smtClean="0"/>
              <a:t> HAVING)</a:t>
            </a:r>
          </a:p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HAVING COUNT(</a:t>
            </a:r>
            <a:r>
              <a:rPr lang="cs-CZ" dirty="0" err="1"/>
              <a:t>v.predmet_id</a:t>
            </a:r>
            <a:r>
              <a:rPr lang="cs-CZ" dirty="0"/>
              <a:t>)&gt;1</a:t>
            </a:r>
          </a:p>
          <a:p>
            <a:pPr>
              <a:lnSpc>
                <a:spcPct val="150000"/>
              </a:lnSpc>
            </a:pPr>
            <a:r>
              <a:rPr lang="cs-CZ" dirty="0"/>
              <a:t>	ORDER BY </a:t>
            </a:r>
            <a:r>
              <a:rPr lang="cs-CZ" dirty="0" err="1"/>
              <a:t>s.firstname</a:t>
            </a:r>
            <a:r>
              <a:rPr lang="cs-CZ" dirty="0"/>
              <a:t>;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1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11222</TotalTime>
  <Words>2016</Words>
  <Application>Microsoft Office PowerPoint</Application>
  <PresentationFormat>Předvádění na obrazovce (4:3)</PresentationFormat>
  <Paragraphs>417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Another data model</vt:lpstr>
      <vt:lpstr>Poddotazy SQL / subquery</vt:lpstr>
      <vt:lpstr>Subdotazy SQL - místo sloupce</vt:lpstr>
      <vt:lpstr>Subdotazy SQL - místo sloupce</vt:lpstr>
      <vt:lpstr>Subdotazy SQL - místo sloupce</vt:lpstr>
      <vt:lpstr>Zanořený dotaz – místo názvu tabulky</vt:lpstr>
      <vt:lpstr>Zanořený dotaz – místo názvu tabulky</vt:lpstr>
      <vt:lpstr>Zanořený dotaz – místo názvu tabulky</vt:lpstr>
      <vt:lpstr>Vnořený dotaz za WHERE</vt:lpstr>
      <vt:lpstr>Vnořený dotaz za WHERE</vt:lpstr>
      <vt:lpstr>Vnořený dotaz za WHERE sloupec = (SELECT …</vt:lpstr>
      <vt:lpstr>Vnořený dotaz za WHERE sloupec ANY/IN/ALL</vt:lpstr>
      <vt:lpstr>Vnořený dotaz za WHERE EXISTS/NOT EXISTS</vt:lpstr>
      <vt:lpstr>Vnořený dotaz za WHERE</vt:lpstr>
      <vt:lpstr>Subdotazy SQL - Vnořený dotaz za WHERE </vt:lpstr>
      <vt:lpstr>Subdotazy SQL - Vnořený dotaz za WHERE </vt:lpstr>
      <vt:lpstr>Cvičení / Task </vt:lpstr>
      <vt:lpstr>Cvičení </vt:lpstr>
      <vt:lpstr>Cvičení 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 </vt:lpstr>
      <vt:lpstr>Homework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464</cp:revision>
  <dcterms:created xsi:type="dcterms:W3CDTF">2011-01-19T10:31:11Z</dcterms:created>
  <dcterms:modified xsi:type="dcterms:W3CDTF">2021-04-20T19:32:02Z</dcterms:modified>
</cp:coreProperties>
</file>