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9" r:id="rId3"/>
    <p:sldId id="290" r:id="rId4"/>
    <p:sldId id="307" r:id="rId5"/>
    <p:sldId id="292" r:id="rId6"/>
    <p:sldId id="293" r:id="rId7"/>
    <p:sldId id="297" r:id="rId8"/>
    <p:sldId id="301" r:id="rId9"/>
    <p:sldId id="308" r:id="rId10"/>
    <p:sldId id="309" r:id="rId11"/>
    <p:sldId id="310" r:id="rId12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18.05.2021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172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18.05.2021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344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cs-CZ" dirty="0"/>
              <a:t>8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ošetřenou výjimkou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908720"/>
            <a:ext cx="81369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is_date</a:t>
            </a:r>
            <a:r>
              <a:rPr lang="cs-CZ" sz="1400" dirty="0"/>
              <a:t>(</a:t>
            </a:r>
            <a:r>
              <a:rPr lang="cs-CZ" sz="1400" dirty="0" err="1"/>
              <a:t>sdatum</a:t>
            </a:r>
            <a:r>
              <a:rPr lang="cs-CZ" sz="1400" dirty="0"/>
              <a:t> </a:t>
            </a:r>
            <a:r>
              <a:rPr lang="cs-CZ" sz="1400" dirty="0" err="1"/>
              <a:t>varchar</a:t>
            </a:r>
            <a:r>
              <a:rPr lang="cs-CZ" sz="1400" dirty="0"/>
              <a:t>(30))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i NUMERIC(1);</a:t>
            </a:r>
          </a:p>
          <a:p>
            <a:r>
              <a:rPr lang="cs-CZ" sz="1400" dirty="0"/>
              <a:t>    datum DATE;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    i:=0;</a:t>
            </a:r>
          </a:p>
          <a:p>
            <a:r>
              <a:rPr lang="cs-CZ" sz="1400" dirty="0"/>
              <a:t>    datum := TO_DATE(</a:t>
            </a:r>
            <a:r>
              <a:rPr lang="cs-CZ" sz="1400" dirty="0" err="1"/>
              <a:t>sdatum</a:t>
            </a:r>
            <a:r>
              <a:rPr lang="cs-CZ" sz="1400" dirty="0"/>
              <a:t>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:= TO_CHAR(datum, '</a:t>
            </a:r>
            <a:r>
              <a:rPr lang="cs-CZ" sz="1400" dirty="0" err="1"/>
              <a:t>FMdd.FMmm.yyyy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:= TO_CHAR(datum,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IF (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sdatum_bez_nul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sdatum_s_nulama</a:t>
            </a:r>
            <a:r>
              <a:rPr lang="cs-CZ" sz="1400" dirty="0"/>
              <a:t>) THEN </a:t>
            </a:r>
          </a:p>
          <a:p>
            <a:r>
              <a:rPr lang="cs-CZ" sz="1400" dirty="0"/>
              <a:t>	i:=1;</a:t>
            </a:r>
          </a:p>
          <a:p>
            <a:r>
              <a:rPr lang="cs-CZ" sz="1400" dirty="0"/>
              <a:t>    ELSE </a:t>
            </a:r>
          </a:p>
          <a:p>
            <a:r>
              <a:rPr lang="cs-CZ" sz="1400" dirty="0"/>
              <a:t>	i:=0;</a:t>
            </a:r>
          </a:p>
          <a:p>
            <a:r>
              <a:rPr lang="cs-CZ" sz="1400" dirty="0"/>
              <a:t>    END IF;    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EXCEPTION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OTHERS THEN  -- chyby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 RETURN 0;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3371330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</a:t>
            </a:r>
            <a:r>
              <a:rPr lang="cs-CZ" dirty="0" smtClean="0"/>
              <a:t>žití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268760"/>
            <a:ext cx="7488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is_date</a:t>
            </a:r>
            <a:r>
              <a:rPr lang="cs-CZ" dirty="0"/>
              <a:t>(</a:t>
            </a:r>
            <a:r>
              <a:rPr lang="cs-CZ" dirty="0" err="1"/>
              <a:t>values</a:t>
            </a:r>
            <a:r>
              <a:rPr lang="cs-CZ" dirty="0"/>
              <a:t>) = 1 limit 20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551837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, 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is_date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'[0123]?\d\.[01]?\d\.\d{4}')) = 1 </a:t>
            </a:r>
            <a:endParaRPr lang="cs-CZ" dirty="0" smtClean="0"/>
          </a:p>
          <a:p>
            <a:r>
              <a:rPr lang="cs-CZ" dirty="0" smtClean="0"/>
              <a:t>limit 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04269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</a:t>
            </a:r>
            <a:r>
              <a:rPr lang="cs-CZ" b="1" dirty="0"/>
              <a:t>PL/</a:t>
            </a:r>
            <a:r>
              <a:rPr lang="cs-CZ" b="1" dirty="0" err="1"/>
              <a:t>pgSQL</a:t>
            </a:r>
            <a:r>
              <a:rPr lang="cs-CZ" dirty="0" smtClean="0"/>
              <a:t>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Návratová hodnota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Použití SELECT funkce</a:t>
            </a:r>
            <a:r>
              <a:rPr lang="en-US" dirty="0" smtClean="0"/>
              <a:t>()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</a:t>
            </a:r>
            <a:r>
              <a:rPr lang="en-US" dirty="0" err="1" smtClean="0"/>
              <a:t>pg</a:t>
            </a:r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59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Python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  <a:endParaRPr lang="en-US" dirty="0" smtClean="0"/>
          </a:p>
          <a:p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Kostra funkce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450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CREATE OR REPLACE FUNCTION </a:t>
            </a:r>
            <a:r>
              <a:rPr lang="cs-CZ" sz="1600" dirty="0" err="1" smtClean="0">
                <a:solidFill>
                  <a:srgbClr val="FF0000"/>
                </a:solidFill>
              </a:rPr>
              <a:t>nazev_funkce</a:t>
            </a:r>
            <a:r>
              <a:rPr lang="cs-CZ" sz="1600" dirty="0" smtClean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</a:t>
            </a:r>
            <a:r>
              <a:rPr lang="cs-CZ" sz="1600" dirty="0" smtClean="0"/>
              <a:t>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 smtClean="0"/>
              <a:t>,…</a:t>
            </a:r>
            <a:r>
              <a:rPr lang="en-US" sz="1600" dirty="0" smtClean="0"/>
              <a:t>]</a:t>
            </a:r>
            <a:r>
              <a:rPr lang="cs-CZ" sz="16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RETURNS </a:t>
            </a:r>
            <a:r>
              <a:rPr lang="cs-CZ" sz="1600" dirty="0" err="1" smtClean="0">
                <a:solidFill>
                  <a:srgbClr val="FF0000"/>
                </a:solidFill>
              </a:rPr>
              <a:t>typ_navratove_hodnoty</a:t>
            </a:r>
            <a:r>
              <a:rPr lang="cs-CZ" sz="1600" dirty="0" smtClean="0"/>
              <a:t> AS </a:t>
            </a:r>
            <a:r>
              <a:rPr lang="en-US" sz="1600" dirty="0" smtClean="0"/>
              <a:t>$$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[</a:t>
            </a:r>
            <a:r>
              <a:rPr lang="cs-CZ" sz="1600" dirty="0" smtClean="0"/>
              <a:t>DECLARE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       </a:t>
            </a:r>
            <a:r>
              <a:rPr lang="cs-CZ" sz="1600" dirty="0" err="1" smtClean="0">
                <a:solidFill>
                  <a:srgbClr val="FF0000"/>
                </a:solidFill>
              </a:rPr>
              <a:t>Nazev_promenne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 smtClean="0">
                <a:solidFill>
                  <a:srgbClr val="FF0000"/>
                </a:solidFill>
              </a:rPr>
              <a:t>;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…</a:t>
            </a:r>
            <a:r>
              <a:rPr lang="en-US" sz="1600" dirty="0" smtClean="0"/>
              <a:t>]</a:t>
            </a:r>
            <a:endParaRPr lang="cs-CZ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BEGIN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       </a:t>
            </a:r>
            <a:r>
              <a:rPr lang="cs-CZ" sz="1600" dirty="0" err="1" smtClean="0">
                <a:solidFill>
                  <a:srgbClr val="FF0000"/>
                </a:solidFill>
              </a:rPr>
              <a:t>telo_funkce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       RETURN </a:t>
            </a:r>
            <a:r>
              <a:rPr lang="cs-CZ" sz="1600" dirty="0" err="1" smtClean="0">
                <a:solidFill>
                  <a:srgbClr val="FF0000"/>
                </a:solidFill>
              </a:rPr>
              <a:t>navratova_hodnota</a:t>
            </a:r>
            <a:r>
              <a:rPr lang="cs-CZ" sz="1600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END;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$$</a:t>
            </a:r>
            <a:r>
              <a:rPr lang="cs-CZ" sz="1600" dirty="0" smtClean="0"/>
              <a:t> LANGUAGE PLPGSQL;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Smazání funkce</a:t>
            </a:r>
            <a:endParaRPr lang="en-US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	</a:t>
            </a:r>
            <a:r>
              <a:rPr lang="en-US" sz="1600" dirty="0" smtClean="0"/>
              <a:t>DROP FUNCTION </a:t>
            </a:r>
            <a:r>
              <a:rPr lang="cs-CZ" sz="1600" dirty="0" err="1">
                <a:solidFill>
                  <a:srgbClr val="FF0000"/>
                </a:solidFill>
              </a:rPr>
              <a:t>nazev_funkce</a:t>
            </a:r>
            <a:r>
              <a:rPr lang="cs-CZ" sz="1600" dirty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/>
              <a:t>,…</a:t>
            </a:r>
            <a:r>
              <a:rPr lang="en-US" sz="1600" dirty="0"/>
              <a:t>]</a:t>
            </a:r>
            <a:r>
              <a:rPr lang="cs-CZ" sz="1600" dirty="0" smtClean="0"/>
              <a:t>)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b="1" dirty="0" smtClean="0"/>
              <a:t>Použití funkce</a:t>
            </a:r>
            <a:endParaRPr lang="en-US" sz="1600" b="1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	</a:t>
            </a:r>
            <a:r>
              <a:rPr lang="en-US" sz="1600" dirty="0" smtClean="0"/>
              <a:t>SELECT </a:t>
            </a:r>
            <a:r>
              <a:rPr lang="cs-CZ" sz="1600" dirty="0" err="1">
                <a:solidFill>
                  <a:srgbClr val="FF0000"/>
                </a:solidFill>
              </a:rPr>
              <a:t>nazev_funkce</a:t>
            </a:r>
            <a:r>
              <a:rPr lang="cs-CZ" sz="1600" dirty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</a:t>
            </a:r>
            <a:r>
              <a:rPr lang="cs-CZ" sz="1600" dirty="0" smtClean="0"/>
              <a:t> </a:t>
            </a:r>
            <a:r>
              <a:rPr lang="cs-CZ" sz="1600" dirty="0" err="1">
                <a:solidFill>
                  <a:srgbClr val="FF0000"/>
                </a:solidFill>
              </a:rPr>
              <a:t>datovy_typ</a:t>
            </a:r>
            <a:r>
              <a:rPr lang="cs-CZ" sz="1600" dirty="0"/>
              <a:t>,…</a:t>
            </a:r>
            <a:r>
              <a:rPr lang="en-US" sz="1600" dirty="0"/>
              <a:t>]</a:t>
            </a:r>
            <a:r>
              <a:rPr lang="cs-CZ" sz="1600" dirty="0"/>
              <a:t>)</a:t>
            </a:r>
            <a:r>
              <a:rPr lang="en-US" sz="1600" dirty="0" smtClean="0"/>
              <a:t>;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PL/PGSQL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987693"/>
            <a:ext cx="80802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DECLARE</a:t>
            </a:r>
          </a:p>
          <a:p>
            <a:r>
              <a:rPr lang="cs-CZ" dirty="0" smtClean="0"/>
              <a:t>    </a:t>
            </a:r>
            <a:r>
              <a:rPr lang="cs-CZ" dirty="0" err="1" smtClean="0"/>
              <a:t>rs</a:t>
            </a:r>
            <a:r>
              <a:rPr lang="cs-CZ" dirty="0" smtClean="0"/>
              <a:t> RECORD;</a:t>
            </a:r>
            <a:r>
              <a:rPr lang="en-US" dirty="0" smtClean="0"/>
              <a:t> --</a:t>
            </a:r>
            <a:r>
              <a:rPr lang="en-US" dirty="0" err="1" smtClean="0"/>
              <a:t>deklarace</a:t>
            </a:r>
            <a:r>
              <a:rPr lang="en-US" dirty="0" smtClean="0"/>
              <a:t> </a:t>
            </a:r>
            <a:r>
              <a:rPr lang="en-US" dirty="0" err="1" smtClean="0"/>
              <a:t>kurzoru</a:t>
            </a:r>
            <a:endParaRPr lang="cs-CZ" dirty="0" smtClean="0"/>
          </a:p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FOR </a:t>
            </a:r>
            <a:r>
              <a:rPr lang="cs-CZ" dirty="0" err="1">
                <a:solidFill>
                  <a:srgbClr val="FF0000"/>
                </a:solidFill>
              </a:rPr>
              <a:t>rs</a:t>
            </a:r>
            <a:r>
              <a:rPr lang="cs-CZ" dirty="0">
                <a:solidFill>
                  <a:srgbClr val="FF0000"/>
                </a:solidFill>
              </a:rPr>
              <a:t> IN (SELECT * FROM </a:t>
            </a:r>
            <a:r>
              <a:rPr lang="cs-CZ" dirty="0" err="1">
                <a:solidFill>
                  <a:srgbClr val="FF0000"/>
                </a:solidFill>
              </a:rPr>
              <a:t>patients</a:t>
            </a:r>
            <a:r>
              <a:rPr lang="cs-CZ" dirty="0">
                <a:solidFill>
                  <a:srgbClr val="FF0000"/>
                </a:solidFill>
              </a:rPr>
              <a:t>) LOOP </a:t>
            </a:r>
          </a:p>
          <a:p>
            <a:r>
              <a:rPr lang="cs-CZ" dirty="0"/>
              <a:t>	IF (</a:t>
            </a:r>
            <a:r>
              <a:rPr lang="cs-CZ" dirty="0" err="1"/>
              <a:t>rs.date_of_birth</a:t>
            </a:r>
            <a:r>
              <a:rPr lang="cs-CZ" dirty="0"/>
              <a:t> &gt; </a:t>
            </a:r>
            <a:r>
              <a:rPr lang="cs-CZ" dirty="0" err="1"/>
              <a:t>current_date</a:t>
            </a:r>
            <a:r>
              <a:rPr lang="cs-CZ" dirty="0"/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</a:t>
            </a:r>
            <a:r>
              <a:rPr lang="cs-CZ" dirty="0" smtClean="0"/>
              <a:t> (</a:t>
            </a:r>
            <a:r>
              <a:rPr lang="cs-CZ" dirty="0" err="1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END IF; -- ukončení podmíněného výrazu</a:t>
            </a:r>
          </a:p>
          <a:p>
            <a:r>
              <a:rPr lang="cs-CZ" dirty="0">
                <a:solidFill>
                  <a:srgbClr val="FF0000"/>
                </a:solidFill>
              </a:rPr>
              <a:t>END LOOP</a:t>
            </a:r>
            <a:r>
              <a:rPr lang="cs-CZ" dirty="0"/>
              <a:t>; -- ukončení </a:t>
            </a:r>
            <a:r>
              <a:rPr lang="cs-CZ" dirty="0" smtClean="0"/>
              <a:t>smyčky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říkaz</a:t>
            </a:r>
            <a:r>
              <a:rPr lang="cs-CZ" dirty="0" smtClean="0"/>
              <a:t>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roměnná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cs-CZ" dirty="0" err="1" smtClean="0"/>
              <a:t>urzor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se musí deklarovat </a:t>
            </a:r>
            <a:r>
              <a:rPr lang="en-US" dirty="0" err="1" smtClean="0"/>
              <a:t>jako</a:t>
            </a:r>
            <a:r>
              <a:rPr lang="en-US" dirty="0" smtClean="0"/>
              <a:t> RECORD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PL/PGSQL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80161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/>
              <a:t>FOR </a:t>
            </a:r>
            <a:r>
              <a:rPr lang="cs-CZ" dirty="0" err="1"/>
              <a:t>rs</a:t>
            </a:r>
            <a:r>
              <a:rPr lang="cs-CZ" dirty="0"/>
              <a:t> IN (SELECT * FROM </a:t>
            </a:r>
            <a:r>
              <a:rPr lang="cs-CZ" dirty="0" err="1"/>
              <a:t>patients</a:t>
            </a:r>
            <a:r>
              <a:rPr lang="cs-CZ" dirty="0"/>
              <a:t>) LOOP 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IF (</a:t>
            </a:r>
            <a:r>
              <a:rPr lang="cs-CZ" dirty="0" err="1">
                <a:solidFill>
                  <a:srgbClr val="FF0000"/>
                </a:solidFill>
              </a:rPr>
              <a:t>rs.date_of_birth</a:t>
            </a:r>
            <a:r>
              <a:rPr lang="cs-CZ" dirty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cs-CZ" dirty="0">
                <a:solidFill>
                  <a:srgbClr val="FF0000"/>
                </a:solidFill>
              </a:rPr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 </a:t>
            </a:r>
            <a:r>
              <a:rPr lang="cs-CZ" dirty="0" smtClean="0"/>
              <a:t>(</a:t>
            </a:r>
            <a:r>
              <a:rPr lang="cs-CZ" dirty="0" err="1" smtClean="0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END IF</a:t>
            </a:r>
            <a:r>
              <a:rPr lang="cs-CZ" dirty="0"/>
              <a:t>; -- ukončení podmíněného výrazu</a:t>
            </a:r>
          </a:p>
          <a:p>
            <a:r>
              <a:rPr lang="cs-CZ" dirty="0"/>
              <a:t>END LOOP; -- ukončení smyčky</a:t>
            </a:r>
          </a:p>
          <a:p>
            <a:r>
              <a:rPr lang="cs-CZ" dirty="0"/>
              <a:t>END</a:t>
            </a:r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81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(</a:t>
            </a:r>
            <a:r>
              <a:rPr lang="en-US" dirty="0" err="1" smtClean="0">
                <a:solidFill>
                  <a:srgbClr val="FF0000"/>
                </a:solidFill>
              </a:rPr>
              <a:t>rs.date_of_birth</a:t>
            </a:r>
            <a:r>
              <a:rPr lang="en-US" dirty="0" smtClean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en-US" dirty="0" smtClean="0">
                <a:solidFill>
                  <a:srgbClr val="FF0000"/>
                </a:solidFill>
              </a:rPr>
              <a:t>) THEN</a:t>
            </a:r>
            <a:endParaRPr lang="cs-CZ" dirty="0" smtClean="0">
              <a:solidFill>
                <a:srgbClr val="FF000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podmínka,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ne,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FF0000"/>
                </a:solidFill>
              </a:rPr>
              <a:t>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</a:t>
            </a:r>
            <a:r>
              <a:rPr lang="cs-CZ" sz="1400" dirty="0">
                <a:solidFill>
                  <a:srgbClr val="FF0000"/>
                </a:solidFill>
              </a:rPr>
              <a:t>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>
                <a:solidFill>
                  <a:srgbClr val="FF0000"/>
                </a:solidFill>
              </a:rPr>
              <a:t>RETURN i;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8061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ýjimky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1721"/>
            <a:ext cx="654839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EXCEPTION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</a:t>
            </a:r>
            <a:r>
              <a:rPr lang="cs-CZ" sz="1400" dirty="0" err="1">
                <a:solidFill>
                  <a:srgbClr val="FF0000"/>
                </a:solidFill>
              </a:rPr>
              <a:t>division_by_zero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THEN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- </a:t>
            </a:r>
            <a:r>
              <a:rPr lang="cs-CZ" sz="1400" dirty="0">
                <a:solidFill>
                  <a:srgbClr val="FF0000"/>
                </a:solidFill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</a:rPr>
              <a:t>konkr</a:t>
            </a:r>
            <a:r>
              <a:rPr lang="cs-CZ" sz="1400" dirty="0" err="1" smtClean="0">
                <a:solidFill>
                  <a:srgbClr val="FF0000"/>
                </a:solidFill>
              </a:rPr>
              <a:t>étní</a:t>
            </a:r>
            <a:r>
              <a:rPr lang="cs-CZ" sz="1400" dirty="0" smtClean="0">
                <a:solidFill>
                  <a:srgbClr val="FF0000"/>
                </a:solidFill>
              </a:rPr>
              <a:t> očekávaná chyba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RAISE NOTICE '</a:t>
            </a:r>
            <a:r>
              <a:rPr lang="cs-CZ" sz="1400" dirty="0" err="1">
                <a:solidFill>
                  <a:srgbClr val="FF0000"/>
                </a:solidFill>
              </a:rPr>
              <a:t>Neumim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err="1">
                <a:solidFill>
                  <a:srgbClr val="FF0000"/>
                </a:solidFill>
              </a:rPr>
              <a:t>delit</a:t>
            </a:r>
            <a:r>
              <a:rPr lang="cs-CZ" sz="1400" dirty="0">
                <a:solidFill>
                  <a:srgbClr val="FF0000"/>
                </a:solidFill>
              </a:rPr>
              <a:t> nulou';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RETURN i;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OTHERS </a:t>
            </a:r>
            <a:r>
              <a:rPr lang="cs-CZ" sz="1400" dirty="0" smtClean="0">
                <a:solidFill>
                  <a:srgbClr val="FF0000"/>
                </a:solidFill>
              </a:rPr>
              <a:t>THEN  - - další chyby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 RAISE NOTICE '</a:t>
            </a:r>
            <a:r>
              <a:rPr lang="cs-CZ" sz="1400" dirty="0" err="1">
                <a:solidFill>
                  <a:srgbClr val="FF0000"/>
                </a:solidFill>
              </a:rPr>
              <a:t>Neco</a:t>
            </a:r>
            <a:r>
              <a:rPr lang="cs-CZ" sz="1400" dirty="0">
                <a:solidFill>
                  <a:srgbClr val="FF0000"/>
                </a:solidFill>
              </a:rPr>
              <a:t> je </a:t>
            </a:r>
            <a:r>
              <a:rPr lang="cs-CZ" sz="1400" dirty="0" err="1">
                <a:solidFill>
                  <a:srgbClr val="FF0000"/>
                </a:solidFill>
              </a:rPr>
              <a:t>spatne</a:t>
            </a:r>
            <a:r>
              <a:rPr lang="cs-CZ" sz="1400" dirty="0">
                <a:solidFill>
                  <a:srgbClr val="FF0000"/>
                </a:solidFill>
              </a:rPr>
              <a:t>: %', SQLERRM;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 RETURN i;</a:t>
            </a:r>
          </a:p>
          <a:p>
            <a:r>
              <a:rPr lang="cs-CZ" sz="1400" dirty="0"/>
              <a:t>END</a:t>
            </a:r>
            <a:r>
              <a:rPr lang="cs-CZ" sz="1400" dirty="0" smtClean="0"/>
              <a:t>;</a:t>
            </a:r>
            <a:endParaRPr lang="cs-CZ" sz="1400" dirty="0"/>
          </a:p>
          <a:p>
            <a:r>
              <a:rPr lang="cs-CZ" sz="1400" dirty="0"/>
              <a:t>$$ LANGUAGE PLPGSQL</a:t>
            </a:r>
            <a:r>
              <a:rPr lang="cs-CZ" sz="1400" dirty="0" smtClean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</a:t>
            </a:r>
            <a:r>
              <a:rPr lang="cs-CZ" dirty="0" err="1" smtClean="0"/>
              <a:t>ěření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189167"/>
            <a:ext cx="63184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is_date</a:t>
            </a:r>
            <a:r>
              <a:rPr lang="cs-CZ" sz="1400" dirty="0"/>
              <a:t>(</a:t>
            </a:r>
            <a:r>
              <a:rPr lang="cs-CZ" sz="1400" dirty="0" err="1"/>
              <a:t>sdatum</a:t>
            </a:r>
            <a:r>
              <a:rPr lang="cs-CZ" sz="1400" dirty="0"/>
              <a:t> </a:t>
            </a:r>
            <a:r>
              <a:rPr lang="cs-CZ" sz="1400" dirty="0" err="1"/>
              <a:t>varchar</a:t>
            </a:r>
            <a:r>
              <a:rPr lang="cs-CZ" sz="1400" dirty="0"/>
              <a:t>(30))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i NUMERIC(1);</a:t>
            </a:r>
          </a:p>
          <a:p>
            <a:r>
              <a:rPr lang="cs-CZ" sz="1400" dirty="0"/>
              <a:t>    datum DATE;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    i:=0;</a:t>
            </a:r>
          </a:p>
          <a:p>
            <a:r>
              <a:rPr lang="cs-CZ" sz="1400" dirty="0"/>
              <a:t>    datum := TO_DATE(</a:t>
            </a:r>
            <a:r>
              <a:rPr lang="cs-CZ" sz="1400" dirty="0" err="1"/>
              <a:t>sdatum</a:t>
            </a:r>
            <a:r>
              <a:rPr lang="cs-CZ" sz="1400" dirty="0"/>
              <a:t>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:= TO_CHAR(datum, '</a:t>
            </a:r>
            <a:r>
              <a:rPr lang="cs-CZ" sz="1400" dirty="0" err="1"/>
              <a:t>FMdd.FMmm.yyyy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:= TO_CHAR(datum,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IF (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sdatum_bez_nul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sdatum_s_nulama</a:t>
            </a:r>
            <a:r>
              <a:rPr lang="cs-CZ" sz="1400" dirty="0"/>
              <a:t>) THEN </a:t>
            </a:r>
          </a:p>
          <a:p>
            <a:r>
              <a:rPr lang="cs-CZ" sz="1400" dirty="0"/>
              <a:t>	i:=1;</a:t>
            </a:r>
          </a:p>
          <a:p>
            <a:r>
              <a:rPr lang="cs-CZ" sz="1400" dirty="0"/>
              <a:t>    ELSE </a:t>
            </a:r>
          </a:p>
          <a:p>
            <a:r>
              <a:rPr lang="cs-CZ" sz="1400" dirty="0"/>
              <a:t>	i:=0;</a:t>
            </a:r>
          </a:p>
          <a:p>
            <a:r>
              <a:rPr lang="cs-CZ" sz="1400" dirty="0"/>
              <a:t>    END IF;    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  <a:p>
            <a:endParaRPr lang="cs-CZ" sz="1400" dirty="0"/>
          </a:p>
          <a:p>
            <a:r>
              <a:rPr lang="cs-CZ" sz="1400" dirty="0"/>
              <a:t>SELECT </a:t>
            </a:r>
            <a:r>
              <a:rPr lang="cs-CZ" sz="1400" dirty="0" err="1"/>
              <a:t>is_date</a:t>
            </a:r>
            <a:r>
              <a:rPr lang="cs-CZ" sz="1400" dirty="0"/>
              <a:t>('29.2.2016')</a:t>
            </a:r>
          </a:p>
        </p:txBody>
      </p:sp>
    </p:spTree>
    <p:extLst>
      <p:ext uri="{BB962C8B-B14F-4D97-AF65-F5344CB8AC3E}">
        <p14:creationId xmlns:p14="http://schemas.microsoft.com/office/powerpoint/2010/main" val="3729568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986</Words>
  <Application>Microsoft Office PowerPoint</Application>
  <PresentationFormat>Předvádění na obrazovce (4:3)</PresentationFormat>
  <Paragraphs>176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Uživatelské funkce</vt:lpstr>
      <vt:lpstr>Základy PL/pgSQL</vt:lpstr>
      <vt:lpstr>Kostra funkce</vt:lpstr>
      <vt:lpstr>PL/PGSQL - FOR</vt:lpstr>
      <vt:lpstr>PL/PGSQL - IF</vt:lpstr>
      <vt:lpstr>Proměnná v PL/SQL</vt:lpstr>
      <vt:lpstr>Výjimky</vt:lpstr>
      <vt:lpstr>Ověření data</vt:lpstr>
      <vt:lpstr>S ošetřenou výjimkou</vt:lpstr>
      <vt:lpstr>Použití funkce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461</cp:revision>
  <dcterms:created xsi:type="dcterms:W3CDTF">2011-01-19T10:31:11Z</dcterms:created>
  <dcterms:modified xsi:type="dcterms:W3CDTF">2021-05-18T19:39:43Z</dcterms:modified>
</cp:coreProperties>
</file>