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8"/>
  </p:notesMasterIdLst>
  <p:sldIdLst>
    <p:sldId id="289" r:id="rId2"/>
    <p:sldId id="294" r:id="rId3"/>
    <p:sldId id="295" r:id="rId4"/>
    <p:sldId id="291" r:id="rId5"/>
    <p:sldId id="292" r:id="rId6"/>
    <p:sldId id="293" r:id="rId7"/>
    <p:sldId id="331" r:id="rId8"/>
    <p:sldId id="329" r:id="rId9"/>
    <p:sldId id="296" r:id="rId10"/>
    <p:sldId id="297" r:id="rId11"/>
    <p:sldId id="328" r:id="rId12"/>
    <p:sldId id="322" r:id="rId13"/>
    <p:sldId id="348" r:id="rId14"/>
    <p:sldId id="298" r:id="rId15"/>
    <p:sldId id="349" r:id="rId16"/>
    <p:sldId id="302" r:id="rId17"/>
    <p:sldId id="305" r:id="rId18"/>
    <p:sldId id="327" r:id="rId19"/>
    <p:sldId id="306" r:id="rId20"/>
    <p:sldId id="310" r:id="rId21"/>
    <p:sldId id="311" r:id="rId22"/>
    <p:sldId id="312" r:id="rId23"/>
    <p:sldId id="313" r:id="rId24"/>
    <p:sldId id="321" r:id="rId25"/>
    <p:sldId id="342" r:id="rId26"/>
    <p:sldId id="319" r:id="rId27"/>
  </p:sldIdLst>
  <p:sldSz cx="9144000" cy="6858000" type="screen4x3"/>
  <p:notesSz cx="6669088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7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CC00"/>
    <a:srgbClr val="0000FF"/>
    <a:srgbClr val="00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22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6463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0CA544-78E9-40A9-8B5E-9264A2B6B3C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74B961-F70F-4D9B-A944-BBAF490A42A9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úrovně boje s nákazami, kontrola = potlačení = realizace opatření snižujících výskyt nemoci/epidemii: karanténa, lék. dohled, redukce populace přenašečů, insekticidy a atraktanty . Eradikace = vymýcení. Problém cost/benefit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5934F6-D368-458B-AE89-10067B20E73A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z mnoha důvodů, zejména environmentálních, se preferuje kontrola nad eradikací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„vede: kampylobakterióza  (18-25 tis. hlášených případů), salmonelóza (ročně 8-15 tis. hlášených případů), jiné střevní bakteriální  a virové infekce, infekční onemocnění kůže</a:t>
            </a:r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1AF2F7-5705-4991-993C-881B379644B4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CF5BA2-B9A6-4392-8E83-DC2989030B69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DMP používáno do roku 1980, nyní ho nahradilo PMD, EH taky rozpouštědlo</a:t>
            </a:r>
          </a:p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p-Menthane-3,8-diol (</a:t>
            </a:r>
            <a:r>
              <a:rPr lang="cs-CZ" altLang="cs-CZ" i="1" smtClean="0">
                <a:latin typeface="Arial" panose="020B0604020202020204" pitchFamily="34" charset="0"/>
                <a:cs typeface="Arial" panose="020B0604020202020204" pitchFamily="34" charset="0"/>
              </a:rPr>
              <a:t>PMD</a:t>
            </a:r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mtClean="0">
                <a:latin typeface="Arial" panose="020B0604020202020204" pitchFamily="34" charset="0"/>
                <a:cs typeface="Arial" panose="020B0604020202020204" pitchFamily="34" charset="0"/>
              </a:rPr>
              <a:t>2-Ethyl-1-hexanol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45088 w 794"/>
                <a:gd name="T1" fmla="*/ 35325 h 414"/>
                <a:gd name="T2" fmla="*/ 129752 w 794"/>
                <a:gd name="T3" fmla="*/ 28447 h 414"/>
                <a:gd name="T4" fmla="*/ 101630 w 794"/>
                <a:gd name="T5" fmla="*/ 18797 h 414"/>
                <a:gd name="T6" fmla="*/ 12970 w 794"/>
                <a:gd name="T7" fmla="*/ 0 h 414"/>
                <a:gd name="T8" fmla="*/ 4183 w 794"/>
                <a:gd name="T9" fmla="*/ 1781 h 414"/>
                <a:gd name="T10" fmla="*/ 0 w 794"/>
                <a:gd name="T11" fmla="*/ 7429 h 414"/>
                <a:gd name="T12" fmla="*/ 5098 w 794"/>
                <a:gd name="T13" fmla="*/ 13874 h 414"/>
                <a:gd name="T14" fmla="*/ 104152 w 794"/>
                <a:gd name="T15" fmla="*/ 36600 h 414"/>
                <a:gd name="T16" fmla="*/ 125855 w 794"/>
                <a:gd name="T17" fmla="*/ 35145 h 414"/>
                <a:gd name="T18" fmla="*/ 143402 w 794"/>
                <a:gd name="T19" fmla="*/ 37027 h 414"/>
                <a:gd name="T20" fmla="*/ 145088 w 794"/>
                <a:gd name="T21" fmla="*/ 35325 h 414"/>
                <a:gd name="T22" fmla="*/ 145088 w 794"/>
                <a:gd name="T23" fmla="*/ 35325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777 w 1586"/>
                <a:gd name="T1" fmla="*/ 0 h 821"/>
                <a:gd name="T2" fmla="*/ 7546 w 1586"/>
                <a:gd name="T3" fmla="*/ 1441 h 821"/>
                <a:gd name="T4" fmla="*/ 8096 w 1586"/>
                <a:gd name="T5" fmla="*/ 1771 h 821"/>
                <a:gd name="T6" fmla="*/ 8993 w 1586"/>
                <a:gd name="T7" fmla="*/ 2198 h 821"/>
                <a:gd name="T8" fmla="*/ 8874 w 1586"/>
                <a:gd name="T9" fmla="*/ 2279 h 821"/>
                <a:gd name="T10" fmla="*/ 7653 w 1586"/>
                <a:gd name="T11" fmla="*/ 2184 h 821"/>
                <a:gd name="T12" fmla="*/ 6491 w 1586"/>
                <a:gd name="T13" fmla="*/ 2251 h 821"/>
                <a:gd name="T14" fmla="*/ 235 w 1586"/>
                <a:gd name="T15" fmla="*/ 829 h 821"/>
                <a:gd name="T16" fmla="*/ 0 w 1586"/>
                <a:gd name="T17" fmla="*/ 417 h 821"/>
                <a:gd name="T18" fmla="*/ 260 w 1586"/>
                <a:gd name="T19" fmla="*/ 88 h 821"/>
                <a:gd name="T20" fmla="*/ 777 w 1586"/>
                <a:gd name="T21" fmla="*/ 0 h 821"/>
                <a:gd name="T22" fmla="*/ 77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915 h 747"/>
                <a:gd name="T2" fmla="*/ 5294 w 1049"/>
                <a:gd name="T3" fmla="*/ 2105 h 747"/>
                <a:gd name="T4" fmla="*/ 5393 w 1049"/>
                <a:gd name="T5" fmla="*/ 1505 h 747"/>
                <a:gd name="T6" fmla="*/ 6024 w 1049"/>
                <a:gd name="T7" fmla="*/ 1190 h 747"/>
                <a:gd name="T8" fmla="*/ 448 w 1049"/>
                <a:gd name="T9" fmla="*/ 0 h 747"/>
                <a:gd name="T10" fmla="*/ 0 w 1049"/>
                <a:gd name="T11" fmla="*/ 357 h 747"/>
                <a:gd name="T12" fmla="*/ 0 w 1049"/>
                <a:gd name="T13" fmla="*/ 915 h 747"/>
                <a:gd name="T14" fmla="*/ 0 w 1049"/>
                <a:gd name="T15" fmla="*/ 9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619 w 150"/>
                  <a:gd name="T1" fmla="*/ 0 h 173"/>
                  <a:gd name="T2" fmla="*/ 228 w 150"/>
                  <a:gd name="T3" fmla="*/ 192 h 173"/>
                  <a:gd name="T4" fmla="*/ 0 w 150"/>
                  <a:gd name="T5" fmla="*/ 502 h 173"/>
                  <a:gd name="T6" fmla="*/ 451 w 150"/>
                  <a:gd name="T7" fmla="*/ 464 h 173"/>
                  <a:gd name="T8" fmla="*/ 581 w 150"/>
                  <a:gd name="T9" fmla="*/ 245 h 173"/>
                  <a:gd name="T10" fmla="*/ 847 w 150"/>
                  <a:gd name="T11" fmla="*/ 78 h 173"/>
                  <a:gd name="T12" fmla="*/ 619 w 150"/>
                  <a:gd name="T13" fmla="*/ 0 h 173"/>
                  <a:gd name="T14" fmla="*/ 6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890 w 1684"/>
                  <a:gd name="T1" fmla="*/ 0 h 880"/>
                  <a:gd name="T2" fmla="*/ 360 w 1684"/>
                  <a:gd name="T3" fmla="*/ 146 h 880"/>
                  <a:gd name="T4" fmla="*/ 0 w 1684"/>
                  <a:gd name="T5" fmla="*/ 582 h 880"/>
                  <a:gd name="T6" fmla="*/ 384 w 1684"/>
                  <a:gd name="T7" fmla="*/ 1004 h 880"/>
                  <a:gd name="T8" fmla="*/ 6749 w 1684"/>
                  <a:gd name="T9" fmla="*/ 2425 h 880"/>
                  <a:gd name="T10" fmla="*/ 8120 w 1684"/>
                  <a:gd name="T11" fmla="*/ 2336 h 880"/>
                  <a:gd name="T12" fmla="*/ 9231 w 1684"/>
                  <a:gd name="T13" fmla="*/ 2462 h 880"/>
                  <a:gd name="T14" fmla="*/ 9616 w 1684"/>
                  <a:gd name="T15" fmla="*/ 2262 h 880"/>
                  <a:gd name="T16" fmla="*/ 8576 w 1684"/>
                  <a:gd name="T17" fmla="*/ 1857 h 880"/>
                  <a:gd name="T18" fmla="*/ 8153 w 1684"/>
                  <a:gd name="T19" fmla="*/ 1434 h 880"/>
                  <a:gd name="T20" fmla="*/ 7820 w 1684"/>
                  <a:gd name="T21" fmla="*/ 1474 h 880"/>
                  <a:gd name="T22" fmla="*/ 8216 w 1684"/>
                  <a:gd name="T23" fmla="*/ 1857 h 880"/>
                  <a:gd name="T24" fmla="*/ 9011 w 1684"/>
                  <a:gd name="T25" fmla="*/ 2265 h 880"/>
                  <a:gd name="T26" fmla="*/ 8070 w 1684"/>
                  <a:gd name="T27" fmla="*/ 2201 h 880"/>
                  <a:gd name="T28" fmla="*/ 6960 w 1684"/>
                  <a:gd name="T29" fmla="*/ 2275 h 880"/>
                  <a:gd name="T30" fmla="*/ 7165 w 1684"/>
                  <a:gd name="T31" fmla="*/ 1817 h 880"/>
                  <a:gd name="T32" fmla="*/ 7641 w 1684"/>
                  <a:gd name="T33" fmla="*/ 1505 h 880"/>
                  <a:gd name="T34" fmla="*/ 7084 w 1684"/>
                  <a:gd name="T35" fmla="*/ 1544 h 880"/>
                  <a:gd name="T36" fmla="*/ 6652 w 1684"/>
                  <a:gd name="T37" fmla="*/ 1841 h 880"/>
                  <a:gd name="T38" fmla="*/ 6505 w 1684"/>
                  <a:gd name="T39" fmla="*/ 2214 h 880"/>
                  <a:gd name="T40" fmla="*/ 612 w 1684"/>
                  <a:gd name="T41" fmla="*/ 867 h 880"/>
                  <a:gd name="T42" fmla="*/ 456 w 1684"/>
                  <a:gd name="T43" fmla="*/ 601 h 880"/>
                  <a:gd name="T44" fmla="*/ 588 w 1684"/>
                  <a:gd name="T45" fmla="*/ 267 h 880"/>
                  <a:gd name="T46" fmla="*/ 1237 w 1684"/>
                  <a:gd name="T47" fmla="*/ 0 h 880"/>
                  <a:gd name="T48" fmla="*/ 890 w 1684"/>
                  <a:gd name="T49" fmla="*/ 0 h 880"/>
                  <a:gd name="T50" fmla="*/ 89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572 w 1190"/>
                  <a:gd name="T1" fmla="*/ 0 h 500"/>
                  <a:gd name="T2" fmla="*/ 6795 w 1190"/>
                  <a:gd name="T3" fmla="*/ 1368 h 500"/>
                  <a:gd name="T4" fmla="*/ 6140 w 1190"/>
                  <a:gd name="T5" fmla="*/ 1396 h 500"/>
                  <a:gd name="T6" fmla="*/ 0 w 1190"/>
                  <a:gd name="T7" fmla="*/ 75 h 500"/>
                  <a:gd name="T8" fmla="*/ 572 w 1190"/>
                  <a:gd name="T9" fmla="*/ 0 h 500"/>
                  <a:gd name="T10" fmla="*/ 57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668 w 160"/>
                  <a:gd name="T1" fmla="*/ 0 h 335"/>
                  <a:gd name="T2" fmla="*/ 109 w 160"/>
                  <a:gd name="T3" fmla="*/ 293 h 335"/>
                  <a:gd name="T4" fmla="*/ 0 w 160"/>
                  <a:gd name="T5" fmla="*/ 630 h 335"/>
                  <a:gd name="T6" fmla="*/ 192 w 160"/>
                  <a:gd name="T7" fmla="*/ 862 h 335"/>
                  <a:gd name="T8" fmla="*/ 539 w 160"/>
                  <a:gd name="T9" fmla="*/ 919 h 335"/>
                  <a:gd name="T10" fmla="*/ 437 w 160"/>
                  <a:gd name="T11" fmla="*/ 421 h 335"/>
                  <a:gd name="T12" fmla="*/ 919 w 160"/>
                  <a:gd name="T13" fmla="*/ 48 h 335"/>
                  <a:gd name="T14" fmla="*/ 668 w 160"/>
                  <a:gd name="T15" fmla="*/ 0 h 335"/>
                  <a:gd name="T16" fmla="*/ 66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81 w 489"/>
                  <a:gd name="T1" fmla="*/ 97 h 296"/>
                  <a:gd name="T2" fmla="*/ 900 w 489"/>
                  <a:gd name="T3" fmla="*/ 186 h 296"/>
                  <a:gd name="T4" fmla="*/ 1826 w 489"/>
                  <a:gd name="T5" fmla="*/ 386 h 296"/>
                  <a:gd name="T6" fmla="*/ 2480 w 489"/>
                  <a:gd name="T7" fmla="*/ 685 h 296"/>
                  <a:gd name="T8" fmla="*/ 1837 w 489"/>
                  <a:gd name="T9" fmla="*/ 647 h 296"/>
                  <a:gd name="T10" fmla="*/ 781 w 489"/>
                  <a:gd name="T11" fmla="*/ 411 h 296"/>
                  <a:gd name="T12" fmla="*/ 281 w 489"/>
                  <a:gd name="T13" fmla="*/ 225 h 296"/>
                  <a:gd name="T14" fmla="*/ 601 w 489"/>
                  <a:gd name="T15" fmla="*/ 459 h 296"/>
                  <a:gd name="T16" fmla="*/ 1532 w 489"/>
                  <a:gd name="T17" fmla="*/ 759 h 296"/>
                  <a:gd name="T18" fmla="*/ 2624 w 489"/>
                  <a:gd name="T19" fmla="*/ 834 h 296"/>
                  <a:gd name="T20" fmla="*/ 2754 w 489"/>
                  <a:gd name="T21" fmla="*/ 630 h 296"/>
                  <a:gd name="T22" fmla="*/ 2220 w 489"/>
                  <a:gd name="T23" fmla="*/ 338 h 296"/>
                  <a:gd name="T24" fmla="*/ 957 w 489"/>
                  <a:gd name="T25" fmla="*/ 48 h 296"/>
                  <a:gd name="T26" fmla="*/ 0 w 489"/>
                  <a:gd name="T27" fmla="*/ 0 h 296"/>
                  <a:gd name="T28" fmla="*/ 81 w 489"/>
                  <a:gd name="T29" fmla="*/ 97 h 296"/>
                  <a:gd name="T30" fmla="*/ 81 w 489"/>
                  <a:gd name="T31" fmla="*/ 9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248 w 794"/>
                <a:gd name="T1" fmla="*/ 70 h 414"/>
                <a:gd name="T2" fmla="*/ 222 w 794"/>
                <a:gd name="T3" fmla="*/ 57 h 414"/>
                <a:gd name="T4" fmla="*/ 173 w 794"/>
                <a:gd name="T5" fmla="*/ 37 h 414"/>
                <a:gd name="T6" fmla="*/ 22 w 794"/>
                <a:gd name="T7" fmla="*/ 0 h 414"/>
                <a:gd name="T8" fmla="*/ 7 w 794"/>
                <a:gd name="T9" fmla="*/ 4 h 414"/>
                <a:gd name="T10" fmla="*/ 0 w 794"/>
                <a:gd name="T11" fmla="*/ 15 h 414"/>
                <a:gd name="T12" fmla="*/ 8 w 794"/>
                <a:gd name="T13" fmla="*/ 28 h 414"/>
                <a:gd name="T14" fmla="*/ 178 w 794"/>
                <a:gd name="T15" fmla="*/ 73 h 414"/>
                <a:gd name="T16" fmla="*/ 215 w 794"/>
                <a:gd name="T17" fmla="*/ 69 h 414"/>
                <a:gd name="T18" fmla="*/ 246 w 794"/>
                <a:gd name="T19" fmla="*/ 74 h 414"/>
                <a:gd name="T20" fmla="*/ 248 w 794"/>
                <a:gd name="T21" fmla="*/ 70 h 414"/>
                <a:gd name="T22" fmla="*/ 248 w 794"/>
                <a:gd name="T23" fmla="*/ 7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 w 1586"/>
                <a:gd name="T1" fmla="*/ 0 h 821"/>
                <a:gd name="T2" fmla="*/ 13 w 1586"/>
                <a:gd name="T3" fmla="*/ 3 h 821"/>
                <a:gd name="T4" fmla="*/ 14 w 1586"/>
                <a:gd name="T5" fmla="*/ 4 h 821"/>
                <a:gd name="T6" fmla="*/ 15 w 1586"/>
                <a:gd name="T7" fmla="*/ 4 h 821"/>
                <a:gd name="T8" fmla="*/ 15 w 1586"/>
                <a:gd name="T9" fmla="*/ 5 h 821"/>
                <a:gd name="T10" fmla="*/ 13 w 1586"/>
                <a:gd name="T11" fmla="*/ 4 h 821"/>
                <a:gd name="T12" fmla="*/ 11 w 1586"/>
                <a:gd name="T13" fmla="*/ 5 h 821"/>
                <a:gd name="T14" fmla="*/ 0 w 1586"/>
                <a:gd name="T15" fmla="*/ 2 h 821"/>
                <a:gd name="T16" fmla="*/ 0 w 1586"/>
                <a:gd name="T17" fmla="*/ 1 h 821"/>
                <a:gd name="T18" fmla="*/ 0 w 1586"/>
                <a:gd name="T19" fmla="*/ 0 h 821"/>
                <a:gd name="T20" fmla="*/ 1 w 1586"/>
                <a:gd name="T21" fmla="*/ 0 h 821"/>
                <a:gd name="T22" fmla="*/ 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2 h 747"/>
                <a:gd name="T2" fmla="*/ 9 w 1049"/>
                <a:gd name="T3" fmla="*/ 4 h 747"/>
                <a:gd name="T4" fmla="*/ 9 w 1049"/>
                <a:gd name="T5" fmla="*/ 3 h 747"/>
                <a:gd name="T6" fmla="*/ 10 w 1049"/>
                <a:gd name="T7" fmla="*/ 2 h 747"/>
                <a:gd name="T8" fmla="*/ 1 w 1049"/>
                <a:gd name="T9" fmla="*/ 0 h 747"/>
                <a:gd name="T10" fmla="*/ 0 w 1049"/>
                <a:gd name="T11" fmla="*/ 1 h 747"/>
                <a:gd name="T12" fmla="*/ 0 w 1049"/>
                <a:gd name="T13" fmla="*/ 2 h 747"/>
                <a:gd name="T14" fmla="*/ 0 w 1049"/>
                <a:gd name="T15" fmla="*/ 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 w 150"/>
                  <a:gd name="T1" fmla="*/ 0 h 173"/>
                  <a:gd name="T2" fmla="*/ 0 w 150"/>
                  <a:gd name="T3" fmla="*/ 0 h 173"/>
                  <a:gd name="T4" fmla="*/ 0 w 150"/>
                  <a:gd name="T5" fmla="*/ 1 h 173"/>
                  <a:gd name="T6" fmla="*/ 1 w 150"/>
                  <a:gd name="T7" fmla="*/ 1 h 173"/>
                  <a:gd name="T8" fmla="*/ 1 w 150"/>
                  <a:gd name="T9" fmla="*/ 0 h 173"/>
                  <a:gd name="T10" fmla="*/ 2 w 150"/>
                  <a:gd name="T11" fmla="*/ 0 h 173"/>
                  <a:gd name="T12" fmla="*/ 1 w 150"/>
                  <a:gd name="T13" fmla="*/ 0 h 173"/>
                  <a:gd name="T14" fmla="*/ 1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 w 1684"/>
                  <a:gd name="T1" fmla="*/ 0 h 880"/>
                  <a:gd name="T2" fmla="*/ 1 w 1684"/>
                  <a:gd name="T3" fmla="*/ 0 h 880"/>
                  <a:gd name="T4" fmla="*/ 0 w 1684"/>
                  <a:gd name="T5" fmla="*/ 1 h 880"/>
                  <a:gd name="T6" fmla="*/ 1 w 1684"/>
                  <a:gd name="T7" fmla="*/ 2 h 880"/>
                  <a:gd name="T8" fmla="*/ 11 w 1684"/>
                  <a:gd name="T9" fmla="*/ 5 h 880"/>
                  <a:gd name="T10" fmla="*/ 14 w 1684"/>
                  <a:gd name="T11" fmla="*/ 5 h 880"/>
                  <a:gd name="T12" fmla="*/ 16 w 1684"/>
                  <a:gd name="T13" fmla="*/ 5 h 880"/>
                  <a:gd name="T14" fmla="*/ 17 w 1684"/>
                  <a:gd name="T15" fmla="*/ 5 h 880"/>
                  <a:gd name="T16" fmla="*/ 15 w 1684"/>
                  <a:gd name="T17" fmla="*/ 4 h 880"/>
                  <a:gd name="T18" fmla="*/ 14 w 1684"/>
                  <a:gd name="T19" fmla="*/ 3 h 880"/>
                  <a:gd name="T20" fmla="*/ 13 w 1684"/>
                  <a:gd name="T21" fmla="*/ 3 h 880"/>
                  <a:gd name="T22" fmla="*/ 14 w 1684"/>
                  <a:gd name="T23" fmla="*/ 4 h 880"/>
                  <a:gd name="T24" fmla="*/ 15 w 1684"/>
                  <a:gd name="T25" fmla="*/ 5 h 880"/>
                  <a:gd name="T26" fmla="*/ 14 w 1684"/>
                  <a:gd name="T27" fmla="*/ 4 h 880"/>
                  <a:gd name="T28" fmla="*/ 12 w 1684"/>
                  <a:gd name="T29" fmla="*/ 5 h 880"/>
                  <a:gd name="T30" fmla="*/ 12 w 1684"/>
                  <a:gd name="T31" fmla="*/ 4 h 880"/>
                  <a:gd name="T32" fmla="*/ 13 w 1684"/>
                  <a:gd name="T33" fmla="*/ 3 h 880"/>
                  <a:gd name="T34" fmla="*/ 12 w 1684"/>
                  <a:gd name="T35" fmla="*/ 3 h 880"/>
                  <a:gd name="T36" fmla="*/ 11 w 1684"/>
                  <a:gd name="T37" fmla="*/ 4 h 880"/>
                  <a:gd name="T38" fmla="*/ 11 w 1684"/>
                  <a:gd name="T39" fmla="*/ 4 h 880"/>
                  <a:gd name="T40" fmla="*/ 1 w 1684"/>
                  <a:gd name="T41" fmla="*/ 2 h 880"/>
                  <a:gd name="T42" fmla="*/ 1 w 1684"/>
                  <a:gd name="T43" fmla="*/ 1 h 880"/>
                  <a:gd name="T44" fmla="*/ 1 w 1684"/>
                  <a:gd name="T45" fmla="*/ 0 h 880"/>
                  <a:gd name="T46" fmla="*/ 2 w 1684"/>
                  <a:gd name="T47" fmla="*/ 0 h 880"/>
                  <a:gd name="T48" fmla="*/ 2 w 1684"/>
                  <a:gd name="T49" fmla="*/ 0 h 880"/>
                  <a:gd name="T50" fmla="*/ 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 w 1190"/>
                  <a:gd name="T1" fmla="*/ 0 h 500"/>
                  <a:gd name="T2" fmla="*/ 12 w 1190"/>
                  <a:gd name="T3" fmla="*/ 2 h 500"/>
                  <a:gd name="T4" fmla="*/ 11 w 1190"/>
                  <a:gd name="T5" fmla="*/ 3 h 500"/>
                  <a:gd name="T6" fmla="*/ 0 w 1190"/>
                  <a:gd name="T7" fmla="*/ 0 h 500"/>
                  <a:gd name="T8" fmla="*/ 1 w 1190"/>
                  <a:gd name="T9" fmla="*/ 0 h 500"/>
                  <a:gd name="T10" fmla="*/ 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 w 160"/>
                  <a:gd name="T1" fmla="*/ 0 h 335"/>
                  <a:gd name="T2" fmla="*/ 0 w 160"/>
                  <a:gd name="T3" fmla="*/ 1 h 335"/>
                  <a:gd name="T4" fmla="*/ 0 w 160"/>
                  <a:gd name="T5" fmla="*/ 1 h 335"/>
                  <a:gd name="T6" fmla="*/ 0 w 160"/>
                  <a:gd name="T7" fmla="*/ 2 h 335"/>
                  <a:gd name="T8" fmla="*/ 1 w 160"/>
                  <a:gd name="T9" fmla="*/ 2 h 335"/>
                  <a:gd name="T10" fmla="*/ 1 w 160"/>
                  <a:gd name="T11" fmla="*/ 1 h 335"/>
                  <a:gd name="T12" fmla="*/ 2 w 160"/>
                  <a:gd name="T13" fmla="*/ 0 h 335"/>
                  <a:gd name="T14" fmla="*/ 1 w 160"/>
                  <a:gd name="T15" fmla="*/ 0 h 335"/>
                  <a:gd name="T16" fmla="*/ 1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2 w 489"/>
                  <a:gd name="T3" fmla="*/ 0 h 296"/>
                  <a:gd name="T4" fmla="*/ 3 w 489"/>
                  <a:gd name="T5" fmla="*/ 1 h 296"/>
                  <a:gd name="T6" fmla="*/ 4 w 489"/>
                  <a:gd name="T7" fmla="*/ 1 h 296"/>
                  <a:gd name="T8" fmla="*/ 3 w 489"/>
                  <a:gd name="T9" fmla="*/ 1 h 296"/>
                  <a:gd name="T10" fmla="*/ 2 w 489"/>
                  <a:gd name="T11" fmla="*/ 1 h 296"/>
                  <a:gd name="T12" fmla="*/ 0 w 489"/>
                  <a:gd name="T13" fmla="*/ 0 h 296"/>
                  <a:gd name="T14" fmla="*/ 1 w 489"/>
                  <a:gd name="T15" fmla="*/ 1 h 296"/>
                  <a:gd name="T16" fmla="*/ 3 w 489"/>
                  <a:gd name="T17" fmla="*/ 1 h 296"/>
                  <a:gd name="T18" fmla="*/ 4 w 489"/>
                  <a:gd name="T19" fmla="*/ 2 h 296"/>
                  <a:gd name="T20" fmla="*/ 5 w 489"/>
                  <a:gd name="T21" fmla="*/ 1 h 296"/>
                  <a:gd name="T22" fmla="*/ 4 w 489"/>
                  <a:gd name="T23" fmla="*/ 1 h 296"/>
                  <a:gd name="T24" fmla="*/ 2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20812-216A-4317-A1E0-AFD7DBBE4C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0573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B4FE31-53BA-4FF3-BA98-24C9417A60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3424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E140BF-50C0-447A-942E-48E9836FA52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6167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1B45CE-F10D-4DE4-8068-9EAB969D25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4754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771900" cy="1752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7BB4D2-B943-4CF1-A4DB-D90F90206D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6229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2603D4-697D-49E4-BB93-A2E3751F10E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8012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7AA9655-96CB-40D1-A17C-69E0A7360C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576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3698FD-CF0A-48C4-82FB-ED6BAFEBEDE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365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DDA3BF-0FD3-4E30-9A85-28871C4FC1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8424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AFB34F-F5EE-44CC-9549-03F1D17AE1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68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8197A2-5BF3-4A7A-9A10-7047EB0524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125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3FB14E-0677-47D9-B330-E467FD0538F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6785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53DA45-E80B-4470-9F55-417036835D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5606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255B81-00B6-48DD-B24B-D373ADB84F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1559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9803100-6A52-49CF-986E-4CC071E3CE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50 w 2177"/>
                <a:gd name="T1" fmla="*/ 40 h 1298"/>
                <a:gd name="T2" fmla="*/ 45 w 2177"/>
                <a:gd name="T3" fmla="*/ 35 h 1298"/>
                <a:gd name="T4" fmla="*/ 42 w 2177"/>
                <a:gd name="T5" fmla="*/ 15 h 1298"/>
                <a:gd name="T6" fmla="*/ 67 w 2177"/>
                <a:gd name="T7" fmla="*/ 11 h 1298"/>
                <a:gd name="T8" fmla="*/ 69 w 2177"/>
                <a:gd name="T9" fmla="*/ 7 h 1298"/>
                <a:gd name="T10" fmla="*/ 66 w 2177"/>
                <a:gd name="T11" fmla="*/ 4 h 1298"/>
                <a:gd name="T12" fmla="*/ 40 w 2177"/>
                <a:gd name="T13" fmla="*/ 7 h 1298"/>
                <a:gd name="T14" fmla="*/ 39 w 2177"/>
                <a:gd name="T15" fmla="*/ 1 h 1298"/>
                <a:gd name="T16" fmla="*/ 34 w 2177"/>
                <a:gd name="T17" fmla="*/ 0 h 1298"/>
                <a:gd name="T18" fmla="*/ 30 w 2177"/>
                <a:gd name="T19" fmla="*/ 1 h 1298"/>
                <a:gd name="T20" fmla="*/ 28 w 2177"/>
                <a:gd name="T21" fmla="*/ 4 h 1298"/>
                <a:gd name="T22" fmla="*/ 30 w 2177"/>
                <a:gd name="T23" fmla="*/ 9 h 1298"/>
                <a:gd name="T24" fmla="*/ 21 w 2177"/>
                <a:gd name="T25" fmla="*/ 14 h 1298"/>
                <a:gd name="T26" fmla="*/ 31 w 2177"/>
                <a:gd name="T27" fmla="*/ 15 h 1298"/>
                <a:gd name="T28" fmla="*/ 35 w 2177"/>
                <a:gd name="T29" fmla="*/ 28 h 1298"/>
                <a:gd name="T30" fmla="*/ 5 w 2177"/>
                <a:gd name="T31" fmla="*/ 15 h 1298"/>
                <a:gd name="T32" fmla="*/ 2 w 2177"/>
                <a:gd name="T33" fmla="*/ 16 h 1298"/>
                <a:gd name="T34" fmla="*/ 0 w 2177"/>
                <a:gd name="T35" fmla="*/ 20 h 1298"/>
                <a:gd name="T36" fmla="*/ 2 w 2177"/>
                <a:gd name="T37" fmla="*/ 25 h 1298"/>
                <a:gd name="T38" fmla="*/ 36 w 2177"/>
                <a:gd name="T39" fmla="*/ 41 h 1298"/>
                <a:gd name="T40" fmla="*/ 44 w 2177"/>
                <a:gd name="T41" fmla="*/ 40 h 1298"/>
                <a:gd name="T42" fmla="*/ 50 w 2177"/>
                <a:gd name="T43" fmla="*/ 41 h 1298"/>
                <a:gd name="T44" fmla="*/ 50 w 2177"/>
                <a:gd name="T45" fmla="*/ 40 h 1298"/>
                <a:gd name="T46" fmla="*/ 50 w 2177"/>
                <a:gd name="T47" fmla="*/ 4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3 w 143"/>
                <a:gd name="T3" fmla="*/ 0 h 258"/>
                <a:gd name="T4" fmla="*/ 4 w 143"/>
                <a:gd name="T5" fmla="*/ 8 h 258"/>
                <a:gd name="T6" fmla="*/ 0 w 143"/>
                <a:gd name="T7" fmla="*/ 9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4 w 1586"/>
                <a:gd name="T1" fmla="*/ 0 h 821"/>
                <a:gd name="T2" fmla="*/ 41 w 1586"/>
                <a:gd name="T3" fmla="*/ 16 h 821"/>
                <a:gd name="T4" fmla="*/ 44 w 1586"/>
                <a:gd name="T5" fmla="*/ 19 h 821"/>
                <a:gd name="T6" fmla="*/ 49 w 1586"/>
                <a:gd name="T7" fmla="*/ 24 h 821"/>
                <a:gd name="T8" fmla="*/ 48 w 1586"/>
                <a:gd name="T9" fmla="*/ 25 h 821"/>
                <a:gd name="T10" fmla="*/ 42 w 1586"/>
                <a:gd name="T11" fmla="*/ 24 h 821"/>
                <a:gd name="T12" fmla="*/ 35 w 1586"/>
                <a:gd name="T13" fmla="*/ 25 h 821"/>
                <a:gd name="T14" fmla="*/ 1 w 1586"/>
                <a:gd name="T15" fmla="*/ 9 h 821"/>
                <a:gd name="T16" fmla="*/ 0 w 1586"/>
                <a:gd name="T17" fmla="*/ 4 h 821"/>
                <a:gd name="T18" fmla="*/ 1 w 1586"/>
                <a:gd name="T19" fmla="*/ 1 h 821"/>
                <a:gd name="T20" fmla="*/ 4 w 1586"/>
                <a:gd name="T21" fmla="*/ 0 h 821"/>
                <a:gd name="T22" fmla="*/ 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1 h 747"/>
                <a:gd name="T2" fmla="*/ 29 w 1049"/>
                <a:gd name="T3" fmla="*/ 24 h 747"/>
                <a:gd name="T4" fmla="*/ 30 w 1049"/>
                <a:gd name="T5" fmla="*/ 17 h 747"/>
                <a:gd name="T6" fmla="*/ 33 w 1049"/>
                <a:gd name="T7" fmla="*/ 14 h 747"/>
                <a:gd name="T8" fmla="*/ 3 w 1049"/>
                <a:gd name="T9" fmla="*/ 0 h 747"/>
                <a:gd name="T10" fmla="*/ 0 w 1049"/>
                <a:gd name="T11" fmla="*/ 4 h 747"/>
                <a:gd name="T12" fmla="*/ 0 w 1049"/>
                <a:gd name="T13" fmla="*/ 11 h 747"/>
                <a:gd name="T14" fmla="*/ 0 w 1049"/>
                <a:gd name="T15" fmla="*/ 1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 h 241"/>
                <a:gd name="T2" fmla="*/ 4 w 272"/>
                <a:gd name="T3" fmla="*/ 0 h 241"/>
                <a:gd name="T4" fmla="*/ 7 w 272"/>
                <a:gd name="T5" fmla="*/ 2 h 241"/>
                <a:gd name="T6" fmla="*/ 8 w 272"/>
                <a:gd name="T7" fmla="*/ 5 h 241"/>
                <a:gd name="T8" fmla="*/ 5 w 272"/>
                <a:gd name="T9" fmla="*/ 5 h 241"/>
                <a:gd name="T10" fmla="*/ 1 w 272"/>
                <a:gd name="T11" fmla="*/ 8 h 241"/>
                <a:gd name="T12" fmla="*/ 0 w 272"/>
                <a:gd name="T13" fmla="*/ 1 h 241"/>
                <a:gd name="T14" fmla="*/ 0 w 272"/>
                <a:gd name="T15" fmla="*/ 1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5 w 152"/>
                <a:gd name="T1" fmla="*/ 1 h 224"/>
                <a:gd name="T2" fmla="*/ 5 w 152"/>
                <a:gd name="T3" fmla="*/ 7 h 224"/>
                <a:gd name="T4" fmla="*/ 0 w 152"/>
                <a:gd name="T5" fmla="*/ 1 h 224"/>
                <a:gd name="T6" fmla="*/ 3 w 152"/>
                <a:gd name="T7" fmla="*/ 0 h 224"/>
                <a:gd name="T8" fmla="*/ 5 w 152"/>
                <a:gd name="T9" fmla="*/ 1 h 224"/>
                <a:gd name="T10" fmla="*/ 5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3 h 764"/>
                <a:gd name="T2" fmla="*/ 3 w 386"/>
                <a:gd name="T3" fmla="*/ 0 h 764"/>
                <a:gd name="T4" fmla="*/ 8 w 386"/>
                <a:gd name="T5" fmla="*/ 1 h 764"/>
                <a:gd name="T6" fmla="*/ 13 w 386"/>
                <a:gd name="T7" fmla="*/ 24 h 764"/>
                <a:gd name="T8" fmla="*/ 9 w 386"/>
                <a:gd name="T9" fmla="*/ 23 h 764"/>
                <a:gd name="T10" fmla="*/ 5 w 386"/>
                <a:gd name="T11" fmla="*/ 22 h 764"/>
                <a:gd name="T12" fmla="*/ 0 w 386"/>
                <a:gd name="T13" fmla="*/ 3 h 764"/>
                <a:gd name="T14" fmla="*/ 0 w 386"/>
                <a:gd name="T15" fmla="*/ 3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22 w 728"/>
                <a:gd name="T1" fmla="*/ 0 h 348"/>
                <a:gd name="T2" fmla="*/ 0 w 728"/>
                <a:gd name="T3" fmla="*/ 4 h 348"/>
                <a:gd name="T4" fmla="*/ 1 w 728"/>
                <a:gd name="T5" fmla="*/ 11 h 348"/>
                <a:gd name="T6" fmla="*/ 23 w 728"/>
                <a:gd name="T7" fmla="*/ 8 h 348"/>
                <a:gd name="T8" fmla="*/ 23 w 728"/>
                <a:gd name="T9" fmla="*/ 2 h 348"/>
                <a:gd name="T10" fmla="*/ 22 w 728"/>
                <a:gd name="T11" fmla="*/ 0 h 348"/>
                <a:gd name="T12" fmla="*/ 22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9 w 312"/>
                <a:gd name="T1" fmla="*/ 0 h 135"/>
                <a:gd name="T2" fmla="*/ 0 w 312"/>
                <a:gd name="T3" fmla="*/ 2 h 135"/>
                <a:gd name="T4" fmla="*/ 10 w 312"/>
                <a:gd name="T5" fmla="*/ 4 h 135"/>
                <a:gd name="T6" fmla="*/ 9 w 312"/>
                <a:gd name="T7" fmla="*/ 0 h 135"/>
                <a:gd name="T8" fmla="*/ 9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3 h 175"/>
                    <a:gd name="T2" fmla="*/ 4 w 313"/>
                    <a:gd name="T3" fmla="*/ 0 h 175"/>
                    <a:gd name="T4" fmla="*/ 7 w 313"/>
                    <a:gd name="T5" fmla="*/ 0 h 175"/>
                    <a:gd name="T6" fmla="*/ 10 w 313"/>
                    <a:gd name="T7" fmla="*/ 0 h 175"/>
                    <a:gd name="T8" fmla="*/ 10 w 313"/>
                    <a:gd name="T9" fmla="*/ 2 h 175"/>
                    <a:gd name="T10" fmla="*/ 6 w 313"/>
                    <a:gd name="T11" fmla="*/ 2 h 175"/>
                    <a:gd name="T12" fmla="*/ 3 w 313"/>
                    <a:gd name="T13" fmla="*/ 3 h 175"/>
                    <a:gd name="T14" fmla="*/ 1 w 313"/>
                    <a:gd name="T15" fmla="*/ 5 h 175"/>
                    <a:gd name="T16" fmla="*/ 0 w 313"/>
                    <a:gd name="T17" fmla="*/ 3 h 175"/>
                    <a:gd name="T18" fmla="*/ 0 w 313"/>
                    <a:gd name="T19" fmla="*/ 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 h 266"/>
                    <a:gd name="T2" fmla="*/ 5 w 230"/>
                    <a:gd name="T3" fmla="*/ 9 h 266"/>
                    <a:gd name="T4" fmla="*/ 8 w 230"/>
                    <a:gd name="T5" fmla="*/ 8 h 266"/>
                    <a:gd name="T6" fmla="*/ 7 w 230"/>
                    <a:gd name="T7" fmla="*/ 1 h 266"/>
                    <a:gd name="T8" fmla="*/ 6 w 230"/>
                    <a:gd name="T9" fmla="*/ 0 h 266"/>
                    <a:gd name="T10" fmla="*/ 6 w 230"/>
                    <a:gd name="T11" fmla="*/ 7 h 266"/>
                    <a:gd name="T12" fmla="*/ 3 w 230"/>
                    <a:gd name="T13" fmla="*/ 1 h 266"/>
                    <a:gd name="T14" fmla="*/ 0 w 230"/>
                    <a:gd name="T15" fmla="*/ 2 h 266"/>
                    <a:gd name="T16" fmla="*/ 0 w 230"/>
                    <a:gd name="T17" fmla="*/ 2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 h 234"/>
                    <a:gd name="T2" fmla="*/ 1 w 87"/>
                    <a:gd name="T3" fmla="*/ 3 h 234"/>
                    <a:gd name="T4" fmla="*/ 1 w 87"/>
                    <a:gd name="T5" fmla="*/ 5 h 234"/>
                    <a:gd name="T6" fmla="*/ 0 w 87"/>
                    <a:gd name="T7" fmla="*/ 8 h 234"/>
                    <a:gd name="T8" fmla="*/ 2 w 87"/>
                    <a:gd name="T9" fmla="*/ 7 h 234"/>
                    <a:gd name="T10" fmla="*/ 2 w 87"/>
                    <a:gd name="T11" fmla="*/ 4 h 234"/>
                    <a:gd name="T12" fmla="*/ 1 w 87"/>
                    <a:gd name="T13" fmla="*/ 0 h 234"/>
                    <a:gd name="T14" fmla="*/ 0 w 87"/>
                    <a:gd name="T15" fmla="*/ 1 h 234"/>
                    <a:gd name="T16" fmla="*/ 0 w 87"/>
                    <a:gd name="T17" fmla="*/ 1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4 w 1190"/>
                  <a:gd name="T1" fmla="*/ 0 h 500"/>
                  <a:gd name="T2" fmla="*/ 38 w 1190"/>
                  <a:gd name="T3" fmla="*/ 16 h 500"/>
                  <a:gd name="T4" fmla="*/ 34 w 1190"/>
                  <a:gd name="T5" fmla="*/ 16 h 500"/>
                  <a:gd name="T6" fmla="*/ 0 w 1190"/>
                  <a:gd name="T7" fmla="*/ 1 h 500"/>
                  <a:gd name="T8" fmla="*/ 4 w 1190"/>
                  <a:gd name="T9" fmla="*/ 0 h 500"/>
                  <a:gd name="T10" fmla="*/ 4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2 h 296"/>
                  <a:gd name="T2" fmla="*/ 5 w 489"/>
                  <a:gd name="T3" fmla="*/ 3 h 296"/>
                  <a:gd name="T4" fmla="*/ 10 w 489"/>
                  <a:gd name="T5" fmla="*/ 5 h 296"/>
                  <a:gd name="T6" fmla="*/ 13 w 489"/>
                  <a:gd name="T7" fmla="*/ 8 h 296"/>
                  <a:gd name="T8" fmla="*/ 10 w 489"/>
                  <a:gd name="T9" fmla="*/ 8 h 296"/>
                  <a:gd name="T10" fmla="*/ 4 w 489"/>
                  <a:gd name="T11" fmla="*/ 5 h 296"/>
                  <a:gd name="T12" fmla="*/ 1 w 489"/>
                  <a:gd name="T13" fmla="*/ 3 h 296"/>
                  <a:gd name="T14" fmla="*/ 3 w 489"/>
                  <a:gd name="T15" fmla="*/ 6 h 296"/>
                  <a:gd name="T16" fmla="*/ 8 w 489"/>
                  <a:gd name="T17" fmla="*/ 9 h 296"/>
                  <a:gd name="T18" fmla="*/ 14 w 489"/>
                  <a:gd name="T19" fmla="*/ 10 h 296"/>
                  <a:gd name="T20" fmla="*/ 15 w 489"/>
                  <a:gd name="T21" fmla="*/ 7 h 296"/>
                  <a:gd name="T22" fmla="*/ 12 w 489"/>
                  <a:gd name="T23" fmla="*/ 4 h 296"/>
                  <a:gd name="T24" fmla="*/ 5 w 489"/>
                  <a:gd name="T25" fmla="*/ 1 h 296"/>
                  <a:gd name="T26" fmla="*/ 0 w 489"/>
                  <a:gd name="T27" fmla="*/ 0 h 296"/>
                  <a:gd name="T28" fmla="*/ 0 w 489"/>
                  <a:gd name="T29" fmla="*/ 2 h 296"/>
                  <a:gd name="T30" fmla="*/ 0 w 489"/>
                  <a:gd name="T31" fmla="*/ 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 w 213"/>
                  <a:gd name="T1" fmla="*/ 0 h 478"/>
                  <a:gd name="T2" fmla="*/ 3 w 213"/>
                  <a:gd name="T3" fmla="*/ 0 h 478"/>
                  <a:gd name="T4" fmla="*/ 3 w 213"/>
                  <a:gd name="T5" fmla="*/ 6 h 478"/>
                  <a:gd name="T6" fmla="*/ 4 w 213"/>
                  <a:gd name="T7" fmla="*/ 10 h 478"/>
                  <a:gd name="T8" fmla="*/ 7 w 213"/>
                  <a:gd name="T9" fmla="*/ 14 h 478"/>
                  <a:gd name="T10" fmla="*/ 4 w 213"/>
                  <a:gd name="T11" fmla="*/ 14 h 478"/>
                  <a:gd name="T12" fmla="*/ 1 w 213"/>
                  <a:gd name="T13" fmla="*/ 10 h 478"/>
                  <a:gd name="T14" fmla="*/ 0 w 213"/>
                  <a:gd name="T15" fmla="*/ 1 h 478"/>
                  <a:gd name="T16" fmla="*/ 1 w 213"/>
                  <a:gd name="T17" fmla="*/ 0 h 478"/>
                  <a:gd name="T18" fmla="*/ 1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4 w 150"/>
                    <a:gd name="T1" fmla="*/ 0 h 173"/>
                    <a:gd name="T2" fmla="*/ 2 w 150"/>
                    <a:gd name="T3" fmla="*/ 3 h 173"/>
                    <a:gd name="T4" fmla="*/ 0 w 150"/>
                    <a:gd name="T5" fmla="*/ 6 h 173"/>
                    <a:gd name="T6" fmla="*/ 3 w 150"/>
                    <a:gd name="T7" fmla="*/ 5 h 173"/>
                    <a:gd name="T8" fmla="*/ 4 w 150"/>
                    <a:gd name="T9" fmla="*/ 3 h 173"/>
                    <a:gd name="T10" fmla="*/ 5 w 150"/>
                    <a:gd name="T11" fmla="*/ 1 h 173"/>
                    <a:gd name="T12" fmla="*/ 4 w 150"/>
                    <a:gd name="T13" fmla="*/ 0 h 173"/>
                    <a:gd name="T14" fmla="*/ 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5 w 1684"/>
                    <a:gd name="T1" fmla="*/ 0 h 880"/>
                    <a:gd name="T2" fmla="*/ 2 w 1684"/>
                    <a:gd name="T3" fmla="*/ 2 h 880"/>
                    <a:gd name="T4" fmla="*/ 0 w 1684"/>
                    <a:gd name="T5" fmla="*/ 7 h 880"/>
                    <a:gd name="T6" fmla="*/ 3 w 1684"/>
                    <a:gd name="T7" fmla="*/ 12 h 880"/>
                    <a:gd name="T8" fmla="*/ 37 w 1684"/>
                    <a:gd name="T9" fmla="*/ 28 h 880"/>
                    <a:gd name="T10" fmla="*/ 45 w 1684"/>
                    <a:gd name="T11" fmla="*/ 27 h 880"/>
                    <a:gd name="T12" fmla="*/ 51 w 1684"/>
                    <a:gd name="T13" fmla="*/ 28 h 880"/>
                    <a:gd name="T14" fmla="*/ 53 w 1684"/>
                    <a:gd name="T15" fmla="*/ 26 h 880"/>
                    <a:gd name="T16" fmla="*/ 47 w 1684"/>
                    <a:gd name="T17" fmla="*/ 21 h 880"/>
                    <a:gd name="T18" fmla="*/ 45 w 1684"/>
                    <a:gd name="T19" fmla="*/ 16 h 880"/>
                    <a:gd name="T20" fmla="*/ 43 w 1684"/>
                    <a:gd name="T21" fmla="*/ 17 h 880"/>
                    <a:gd name="T22" fmla="*/ 45 w 1684"/>
                    <a:gd name="T23" fmla="*/ 21 h 880"/>
                    <a:gd name="T24" fmla="*/ 50 w 1684"/>
                    <a:gd name="T25" fmla="*/ 26 h 880"/>
                    <a:gd name="T26" fmla="*/ 45 w 1684"/>
                    <a:gd name="T27" fmla="*/ 25 h 880"/>
                    <a:gd name="T28" fmla="*/ 39 w 1684"/>
                    <a:gd name="T29" fmla="*/ 26 h 880"/>
                    <a:gd name="T30" fmla="*/ 40 w 1684"/>
                    <a:gd name="T31" fmla="*/ 21 h 880"/>
                    <a:gd name="T32" fmla="*/ 42 w 1684"/>
                    <a:gd name="T33" fmla="*/ 17 h 880"/>
                    <a:gd name="T34" fmla="*/ 39 w 1684"/>
                    <a:gd name="T35" fmla="*/ 18 h 880"/>
                    <a:gd name="T36" fmla="*/ 37 w 1684"/>
                    <a:gd name="T37" fmla="*/ 21 h 880"/>
                    <a:gd name="T38" fmla="*/ 36 w 1684"/>
                    <a:gd name="T39" fmla="*/ 25 h 880"/>
                    <a:gd name="T40" fmla="*/ 4 w 1684"/>
                    <a:gd name="T41" fmla="*/ 10 h 880"/>
                    <a:gd name="T42" fmla="*/ 3 w 1684"/>
                    <a:gd name="T43" fmla="*/ 7 h 880"/>
                    <a:gd name="T44" fmla="*/ 4 w 1684"/>
                    <a:gd name="T45" fmla="*/ 3 h 880"/>
                    <a:gd name="T46" fmla="*/ 7 w 1684"/>
                    <a:gd name="T47" fmla="*/ 0 h 880"/>
                    <a:gd name="T48" fmla="*/ 5 w 1684"/>
                    <a:gd name="T49" fmla="*/ 0 h 880"/>
                    <a:gd name="T50" fmla="*/ 5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4 w 160"/>
                    <a:gd name="T1" fmla="*/ 0 h 335"/>
                    <a:gd name="T2" fmla="*/ 1 w 160"/>
                    <a:gd name="T3" fmla="*/ 3 h 335"/>
                    <a:gd name="T4" fmla="*/ 0 w 160"/>
                    <a:gd name="T5" fmla="*/ 7 h 335"/>
                    <a:gd name="T6" fmla="*/ 2 w 160"/>
                    <a:gd name="T7" fmla="*/ 9 h 335"/>
                    <a:gd name="T8" fmla="*/ 3 w 160"/>
                    <a:gd name="T9" fmla="*/ 10 h 335"/>
                    <a:gd name="T10" fmla="*/ 3 w 160"/>
                    <a:gd name="T11" fmla="*/ 4 h 335"/>
                    <a:gd name="T12" fmla="*/ 5 w 160"/>
                    <a:gd name="T13" fmla="*/ 0 h 335"/>
                    <a:gd name="T14" fmla="*/ 4 w 160"/>
                    <a:gd name="T15" fmla="*/ 0 h 335"/>
                    <a:gd name="T16" fmla="*/ 4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7 w 642"/>
                    <a:gd name="T1" fmla="*/ 28 h 1188"/>
                    <a:gd name="T2" fmla="*/ 0 w 642"/>
                    <a:gd name="T3" fmla="*/ 4 h 1188"/>
                    <a:gd name="T4" fmla="*/ 3 w 642"/>
                    <a:gd name="T5" fmla="*/ 2 h 1188"/>
                    <a:gd name="T6" fmla="*/ 9 w 642"/>
                    <a:gd name="T7" fmla="*/ 0 h 1188"/>
                    <a:gd name="T8" fmla="*/ 13 w 642"/>
                    <a:gd name="T9" fmla="*/ 2 h 1188"/>
                    <a:gd name="T10" fmla="*/ 21 w 642"/>
                    <a:gd name="T11" fmla="*/ 38 h 1188"/>
                    <a:gd name="T12" fmla="*/ 18 w 642"/>
                    <a:gd name="T13" fmla="*/ 35 h 1188"/>
                    <a:gd name="T14" fmla="*/ 12 w 642"/>
                    <a:gd name="T15" fmla="*/ 4 h 1188"/>
                    <a:gd name="T16" fmla="*/ 8 w 642"/>
                    <a:gd name="T17" fmla="*/ 2 h 1188"/>
                    <a:gd name="T18" fmla="*/ 4 w 642"/>
                    <a:gd name="T19" fmla="*/ 3 h 1188"/>
                    <a:gd name="T20" fmla="*/ 3 w 642"/>
                    <a:gd name="T21" fmla="*/ 5 h 1188"/>
                    <a:gd name="T22" fmla="*/ 10 w 642"/>
                    <a:gd name="T23" fmla="*/ 29 h 1188"/>
                    <a:gd name="T24" fmla="*/ 7 w 642"/>
                    <a:gd name="T25" fmla="*/ 28 h 1188"/>
                    <a:gd name="T26" fmla="*/ 7 w 642"/>
                    <a:gd name="T27" fmla="*/ 2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 h 504"/>
                    <a:gd name="T2" fmla="*/ 3 w 192"/>
                    <a:gd name="T3" fmla="*/ 7 h 504"/>
                    <a:gd name="T4" fmla="*/ 4 w 192"/>
                    <a:gd name="T5" fmla="*/ 10 h 504"/>
                    <a:gd name="T6" fmla="*/ 4 w 192"/>
                    <a:gd name="T7" fmla="*/ 16 h 504"/>
                    <a:gd name="T8" fmla="*/ 6 w 192"/>
                    <a:gd name="T9" fmla="*/ 16 h 504"/>
                    <a:gd name="T10" fmla="*/ 6 w 192"/>
                    <a:gd name="T11" fmla="*/ 12 h 504"/>
                    <a:gd name="T12" fmla="*/ 6 w 192"/>
                    <a:gd name="T13" fmla="*/ 7 h 504"/>
                    <a:gd name="T14" fmla="*/ 4 w 192"/>
                    <a:gd name="T15" fmla="*/ 2 h 504"/>
                    <a:gd name="T16" fmla="*/ 2 w 192"/>
                    <a:gd name="T17" fmla="*/ 0 h 504"/>
                    <a:gd name="T18" fmla="*/ 0 w 192"/>
                    <a:gd name="T19" fmla="*/ 1 h 504"/>
                    <a:gd name="T20" fmla="*/ 0 w 192"/>
                    <a:gd name="T21" fmla="*/ 1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0 w 390"/>
                    <a:gd name="T1" fmla="*/ 0 h 269"/>
                    <a:gd name="T2" fmla="*/ 9 w 390"/>
                    <a:gd name="T3" fmla="*/ 1 h 269"/>
                    <a:gd name="T4" fmla="*/ 8 w 390"/>
                    <a:gd name="T5" fmla="*/ 3 h 269"/>
                    <a:gd name="T6" fmla="*/ 0 w 390"/>
                    <a:gd name="T7" fmla="*/ 6 h 269"/>
                    <a:gd name="T8" fmla="*/ 0 w 390"/>
                    <a:gd name="T9" fmla="*/ 7 h 269"/>
                    <a:gd name="T10" fmla="*/ 9 w 390"/>
                    <a:gd name="T11" fmla="*/ 8 h 269"/>
                    <a:gd name="T12" fmla="*/ 10 w 390"/>
                    <a:gd name="T13" fmla="*/ 9 h 269"/>
                    <a:gd name="T14" fmla="*/ 13 w 390"/>
                    <a:gd name="T15" fmla="*/ 9 h 269"/>
                    <a:gd name="T16" fmla="*/ 12 w 390"/>
                    <a:gd name="T17" fmla="*/ 6 h 269"/>
                    <a:gd name="T18" fmla="*/ 4 w 390"/>
                    <a:gd name="T19" fmla="*/ 6 h 269"/>
                    <a:gd name="T20" fmla="*/ 11 w 390"/>
                    <a:gd name="T21" fmla="*/ 3 h 269"/>
                    <a:gd name="T22" fmla="*/ 10 w 390"/>
                    <a:gd name="T23" fmla="*/ 0 h 269"/>
                    <a:gd name="T24" fmla="*/ 10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5 h 424"/>
                    <a:gd name="T2" fmla="*/ 27 w 941"/>
                    <a:gd name="T3" fmla="*/ 0 h 424"/>
                    <a:gd name="T4" fmla="*/ 29 w 941"/>
                    <a:gd name="T5" fmla="*/ 3 h 424"/>
                    <a:gd name="T6" fmla="*/ 30 w 941"/>
                    <a:gd name="T7" fmla="*/ 6 h 424"/>
                    <a:gd name="T8" fmla="*/ 29 w 941"/>
                    <a:gd name="T9" fmla="*/ 9 h 424"/>
                    <a:gd name="T10" fmla="*/ 2 w 941"/>
                    <a:gd name="T11" fmla="*/ 14 h 424"/>
                    <a:gd name="T12" fmla="*/ 2 w 941"/>
                    <a:gd name="T13" fmla="*/ 12 h 424"/>
                    <a:gd name="T14" fmla="*/ 27 w 941"/>
                    <a:gd name="T15" fmla="*/ 8 h 424"/>
                    <a:gd name="T16" fmla="*/ 28 w 941"/>
                    <a:gd name="T17" fmla="*/ 5 h 424"/>
                    <a:gd name="T18" fmla="*/ 27 w 941"/>
                    <a:gd name="T19" fmla="*/ 2 h 424"/>
                    <a:gd name="T20" fmla="*/ 0 w 941"/>
                    <a:gd name="T21" fmla="*/ 6 h 424"/>
                    <a:gd name="T22" fmla="*/ 0 w 941"/>
                    <a:gd name="T23" fmla="*/ 5 h 424"/>
                    <a:gd name="T24" fmla="*/ 0 w 941"/>
                    <a:gd name="T25" fmla="*/ 5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 h 173"/>
                    <a:gd name="T2" fmla="*/ 3 w 488"/>
                    <a:gd name="T3" fmla="*/ 5 h 173"/>
                    <a:gd name="T4" fmla="*/ 7 w 488"/>
                    <a:gd name="T5" fmla="*/ 5 h 173"/>
                    <a:gd name="T6" fmla="*/ 14 w 488"/>
                    <a:gd name="T7" fmla="*/ 3 h 173"/>
                    <a:gd name="T8" fmla="*/ 16 w 488"/>
                    <a:gd name="T9" fmla="*/ 1 h 173"/>
                    <a:gd name="T10" fmla="*/ 14 w 488"/>
                    <a:gd name="T11" fmla="*/ 0 h 173"/>
                    <a:gd name="T12" fmla="*/ 8 w 488"/>
                    <a:gd name="T13" fmla="*/ 0 h 173"/>
                    <a:gd name="T14" fmla="*/ 4 w 488"/>
                    <a:gd name="T15" fmla="*/ 0 h 173"/>
                    <a:gd name="T16" fmla="*/ 1 w 488"/>
                    <a:gd name="T17" fmla="*/ 2 h 173"/>
                    <a:gd name="T18" fmla="*/ 4 w 488"/>
                    <a:gd name="T19" fmla="*/ 2 h 173"/>
                    <a:gd name="T20" fmla="*/ 9 w 488"/>
                    <a:gd name="T21" fmla="*/ 1 h 173"/>
                    <a:gd name="T22" fmla="*/ 14 w 488"/>
                    <a:gd name="T23" fmla="*/ 1 h 173"/>
                    <a:gd name="T24" fmla="*/ 9 w 488"/>
                    <a:gd name="T25" fmla="*/ 3 h 173"/>
                    <a:gd name="T26" fmla="*/ 5 w 488"/>
                    <a:gd name="T27" fmla="*/ 3 h 173"/>
                    <a:gd name="T28" fmla="*/ 0 w 488"/>
                    <a:gd name="T29" fmla="*/ 3 h 173"/>
                    <a:gd name="T30" fmla="*/ 0 w 488"/>
                    <a:gd name="T31" fmla="*/ 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 w 772"/>
                <a:gd name="T1" fmla="*/ 50 h 3266"/>
                <a:gd name="T2" fmla="*/ 1 w 772"/>
                <a:gd name="T3" fmla="*/ 47 h 3266"/>
                <a:gd name="T4" fmla="*/ 1 w 772"/>
                <a:gd name="T5" fmla="*/ 44 h 3266"/>
                <a:gd name="T6" fmla="*/ 1 w 772"/>
                <a:gd name="T7" fmla="*/ 41 h 3266"/>
                <a:gd name="T8" fmla="*/ 1 w 772"/>
                <a:gd name="T9" fmla="*/ 36 h 3266"/>
                <a:gd name="T10" fmla="*/ 1 w 772"/>
                <a:gd name="T11" fmla="*/ 33 h 3266"/>
                <a:gd name="T12" fmla="*/ 1 w 772"/>
                <a:gd name="T13" fmla="*/ 31 h 3266"/>
                <a:gd name="T14" fmla="*/ 1 w 772"/>
                <a:gd name="T15" fmla="*/ 30 h 3266"/>
                <a:gd name="T16" fmla="*/ 1 w 772"/>
                <a:gd name="T17" fmla="*/ 28 h 3266"/>
                <a:gd name="T18" fmla="*/ 1 w 772"/>
                <a:gd name="T19" fmla="*/ 25 h 3266"/>
                <a:gd name="T20" fmla="*/ 1 w 772"/>
                <a:gd name="T21" fmla="*/ 18 h 3266"/>
                <a:gd name="T22" fmla="*/ 1 w 772"/>
                <a:gd name="T23" fmla="*/ 15 h 3266"/>
                <a:gd name="T24" fmla="*/ 1 w 772"/>
                <a:gd name="T25" fmla="*/ 11 h 3266"/>
                <a:gd name="T26" fmla="*/ 1 w 772"/>
                <a:gd name="T27" fmla="*/ 10 h 3266"/>
                <a:gd name="T28" fmla="*/ 0 w 772"/>
                <a:gd name="T29" fmla="*/ 7 h 3266"/>
                <a:gd name="T30" fmla="*/ 0 w 772"/>
                <a:gd name="T31" fmla="*/ 0 h 3266"/>
                <a:gd name="T32" fmla="*/ 0 w 772"/>
                <a:gd name="T33" fmla="*/ 6 h 3266"/>
                <a:gd name="T34" fmla="*/ 0 w 772"/>
                <a:gd name="T35" fmla="*/ 10 h 3266"/>
                <a:gd name="T36" fmla="*/ 1 w 772"/>
                <a:gd name="T37" fmla="*/ 12 h 3266"/>
                <a:gd name="T38" fmla="*/ 1 w 772"/>
                <a:gd name="T39" fmla="*/ 13 h 3266"/>
                <a:gd name="T40" fmla="*/ 1 w 772"/>
                <a:gd name="T41" fmla="*/ 17 h 3266"/>
                <a:gd name="T42" fmla="*/ 1 w 772"/>
                <a:gd name="T43" fmla="*/ 20 h 3266"/>
                <a:gd name="T44" fmla="*/ 0 w 772"/>
                <a:gd name="T45" fmla="*/ 26 h 3266"/>
                <a:gd name="T46" fmla="*/ 0 w 772"/>
                <a:gd name="T47" fmla="*/ 30 h 3266"/>
                <a:gd name="T48" fmla="*/ 1 w 772"/>
                <a:gd name="T49" fmla="*/ 33 h 3266"/>
                <a:gd name="T50" fmla="*/ 1 w 772"/>
                <a:gd name="T51" fmla="*/ 35 h 3266"/>
                <a:gd name="T52" fmla="*/ 0 w 772"/>
                <a:gd name="T53" fmla="*/ 39 h 3266"/>
                <a:gd name="T54" fmla="*/ 0 w 772"/>
                <a:gd name="T55" fmla="*/ 43 h 3266"/>
                <a:gd name="T56" fmla="*/ 0 w 772"/>
                <a:gd name="T57" fmla="*/ 48 h 3266"/>
                <a:gd name="T58" fmla="*/ 1 w 772"/>
                <a:gd name="T59" fmla="*/ 50 h 3266"/>
                <a:gd name="T60" fmla="*/ 1 w 772"/>
                <a:gd name="T61" fmla="*/ 52 h 3266"/>
                <a:gd name="T62" fmla="*/ 1 w 772"/>
                <a:gd name="T63" fmla="*/ 50 h 3266"/>
                <a:gd name="T64" fmla="*/ 1 w 772"/>
                <a:gd name="T65" fmla="*/ 50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 w 772"/>
                <a:gd name="T1" fmla="*/ 99 h 3266"/>
                <a:gd name="T2" fmla="*/ 1 w 772"/>
                <a:gd name="T3" fmla="*/ 93 h 3266"/>
                <a:gd name="T4" fmla="*/ 1 w 772"/>
                <a:gd name="T5" fmla="*/ 87 h 3266"/>
                <a:gd name="T6" fmla="*/ 1 w 772"/>
                <a:gd name="T7" fmla="*/ 80 h 3266"/>
                <a:gd name="T8" fmla="*/ 1 w 772"/>
                <a:gd name="T9" fmla="*/ 71 h 3266"/>
                <a:gd name="T10" fmla="*/ 1 w 772"/>
                <a:gd name="T11" fmla="*/ 65 h 3266"/>
                <a:gd name="T12" fmla="*/ 1 w 772"/>
                <a:gd name="T13" fmla="*/ 61 h 3266"/>
                <a:gd name="T14" fmla="*/ 1 w 772"/>
                <a:gd name="T15" fmla="*/ 59 h 3266"/>
                <a:gd name="T16" fmla="*/ 1 w 772"/>
                <a:gd name="T17" fmla="*/ 55 h 3266"/>
                <a:gd name="T18" fmla="*/ 1 w 772"/>
                <a:gd name="T19" fmla="*/ 50 h 3266"/>
                <a:gd name="T20" fmla="*/ 1 w 772"/>
                <a:gd name="T21" fmla="*/ 37 h 3266"/>
                <a:gd name="T22" fmla="*/ 1 w 772"/>
                <a:gd name="T23" fmla="*/ 30 h 3266"/>
                <a:gd name="T24" fmla="*/ 1 w 772"/>
                <a:gd name="T25" fmla="*/ 23 h 3266"/>
                <a:gd name="T26" fmla="*/ 1 w 772"/>
                <a:gd name="T27" fmla="*/ 19 h 3266"/>
                <a:gd name="T28" fmla="*/ 0 w 772"/>
                <a:gd name="T29" fmla="*/ 14 h 3266"/>
                <a:gd name="T30" fmla="*/ 0 w 772"/>
                <a:gd name="T31" fmla="*/ 0 h 3266"/>
                <a:gd name="T32" fmla="*/ 0 w 772"/>
                <a:gd name="T33" fmla="*/ 12 h 3266"/>
                <a:gd name="T34" fmla="*/ 0 w 772"/>
                <a:gd name="T35" fmla="*/ 20 h 3266"/>
                <a:gd name="T36" fmla="*/ 1 w 772"/>
                <a:gd name="T37" fmla="*/ 24 h 3266"/>
                <a:gd name="T38" fmla="*/ 1 w 772"/>
                <a:gd name="T39" fmla="*/ 27 h 3266"/>
                <a:gd name="T40" fmla="*/ 1 w 772"/>
                <a:gd name="T41" fmla="*/ 33 h 3266"/>
                <a:gd name="T42" fmla="*/ 1 w 772"/>
                <a:gd name="T43" fmla="*/ 40 h 3266"/>
                <a:gd name="T44" fmla="*/ 0 w 772"/>
                <a:gd name="T45" fmla="*/ 52 h 3266"/>
                <a:gd name="T46" fmla="*/ 0 w 772"/>
                <a:gd name="T47" fmla="*/ 60 h 3266"/>
                <a:gd name="T48" fmla="*/ 1 w 772"/>
                <a:gd name="T49" fmla="*/ 65 h 3266"/>
                <a:gd name="T50" fmla="*/ 1 w 772"/>
                <a:gd name="T51" fmla="*/ 69 h 3266"/>
                <a:gd name="T52" fmla="*/ 0 w 772"/>
                <a:gd name="T53" fmla="*/ 77 h 3266"/>
                <a:gd name="T54" fmla="*/ 0 w 772"/>
                <a:gd name="T55" fmla="*/ 85 h 3266"/>
                <a:gd name="T56" fmla="*/ 0 w 772"/>
                <a:gd name="T57" fmla="*/ 94 h 3266"/>
                <a:gd name="T58" fmla="*/ 1 w 772"/>
                <a:gd name="T59" fmla="*/ 99 h 3266"/>
                <a:gd name="T60" fmla="*/ 1 w 772"/>
                <a:gd name="T61" fmla="*/ 103 h 3266"/>
                <a:gd name="T62" fmla="*/ 1 w 772"/>
                <a:gd name="T63" fmla="*/ 99 h 3266"/>
                <a:gd name="T64" fmla="*/ 1 w 772"/>
                <a:gd name="T65" fmla="*/ 9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0 w 245"/>
                  <a:gd name="T1" fmla="*/ 0 h 806"/>
                  <a:gd name="T2" fmla="*/ 0 w 245"/>
                  <a:gd name="T3" fmla="*/ 2 h 806"/>
                  <a:gd name="T4" fmla="*/ 0 w 245"/>
                  <a:gd name="T5" fmla="*/ 5 h 806"/>
                  <a:gd name="T6" fmla="*/ 0 w 245"/>
                  <a:gd name="T7" fmla="*/ 5 h 806"/>
                  <a:gd name="T8" fmla="*/ 0 w 245"/>
                  <a:gd name="T9" fmla="*/ 2 h 806"/>
                  <a:gd name="T10" fmla="*/ 0 w 245"/>
                  <a:gd name="T11" fmla="*/ 0 h 806"/>
                  <a:gd name="T12" fmla="*/ 0 w 245"/>
                  <a:gd name="T13" fmla="*/ 0 h 806"/>
                  <a:gd name="T14" fmla="*/ 0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0 w 604"/>
                    <a:gd name="T3" fmla="*/ 1 h 349"/>
                    <a:gd name="T4" fmla="*/ 1 w 604"/>
                    <a:gd name="T5" fmla="*/ 2 h 349"/>
                    <a:gd name="T6" fmla="*/ 1 w 604"/>
                    <a:gd name="T7" fmla="*/ 1 h 349"/>
                    <a:gd name="T8" fmla="*/ 1 w 604"/>
                    <a:gd name="T9" fmla="*/ 0 h 349"/>
                    <a:gd name="T10" fmla="*/ 1 w 604"/>
                    <a:gd name="T11" fmla="*/ 1 h 349"/>
                    <a:gd name="T12" fmla="*/ 0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>
                    <a:gd name="T0" fmla="*/ 1 w 1064"/>
                    <a:gd name="T1" fmla="*/ 1 h 1230"/>
                    <a:gd name="T2" fmla="*/ 1 w 1064"/>
                    <a:gd name="T3" fmla="*/ 2 h 1230"/>
                    <a:gd name="T4" fmla="*/ 0 w 1064"/>
                    <a:gd name="T5" fmla="*/ 4 h 1230"/>
                    <a:gd name="T6" fmla="*/ 0 w 1064"/>
                    <a:gd name="T7" fmla="*/ 6 h 1230"/>
                    <a:gd name="T8" fmla="*/ 0 w 1064"/>
                    <a:gd name="T9" fmla="*/ 7 h 1230"/>
                    <a:gd name="T10" fmla="*/ 0 w 1064"/>
                    <a:gd name="T11" fmla="*/ 7 h 1230"/>
                    <a:gd name="T12" fmla="*/ 1 w 1064"/>
                    <a:gd name="T13" fmla="*/ 5 h 1230"/>
                    <a:gd name="T14" fmla="*/ 1 w 1064"/>
                    <a:gd name="T15" fmla="*/ 3 h 1230"/>
                    <a:gd name="T16" fmla="*/ 1 w 1064"/>
                    <a:gd name="T17" fmla="*/ 1 h 1230"/>
                    <a:gd name="T18" fmla="*/ 1 w 1064"/>
                    <a:gd name="T19" fmla="*/ 0 h 1230"/>
                    <a:gd name="T20" fmla="*/ 1 w 1064"/>
                    <a:gd name="T21" fmla="*/ 0 h 1230"/>
                    <a:gd name="T22" fmla="*/ 1 w 1064"/>
                    <a:gd name="T23" fmla="*/ 0 h 1230"/>
                    <a:gd name="T24" fmla="*/ 1 w 1064"/>
                    <a:gd name="T25" fmla="*/ 1 h 1230"/>
                    <a:gd name="T26" fmla="*/ 1 w 1064"/>
                    <a:gd name="T27" fmla="*/ 2 h 1230"/>
                    <a:gd name="T28" fmla="*/ 1 w 1064"/>
                    <a:gd name="T29" fmla="*/ 4 h 1230"/>
                    <a:gd name="T30" fmla="*/ 1 w 1064"/>
                    <a:gd name="T31" fmla="*/ 6 h 1230"/>
                    <a:gd name="T32" fmla="*/ 0 w 1064"/>
                    <a:gd name="T33" fmla="*/ 6 h 1230"/>
                    <a:gd name="T34" fmla="*/ 0 w 1064"/>
                    <a:gd name="T35" fmla="*/ 5 h 1230"/>
                    <a:gd name="T36" fmla="*/ 1 w 1064"/>
                    <a:gd name="T37" fmla="*/ 3 h 1230"/>
                    <a:gd name="T38" fmla="*/ 1 w 1064"/>
                    <a:gd name="T39" fmla="*/ 1 h 1230"/>
                    <a:gd name="T40" fmla="*/ 1 w 1064"/>
                    <a:gd name="T41" fmla="*/ 1 h 1230"/>
                    <a:gd name="T42" fmla="*/ 1 w 1064"/>
                    <a:gd name="T43" fmla="*/ 1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>
                    <a:gd name="T0" fmla="*/ 2 w 2002"/>
                    <a:gd name="T1" fmla="*/ 0 h 2521"/>
                    <a:gd name="T2" fmla="*/ 0 w 2002"/>
                    <a:gd name="T3" fmla="*/ 15 h 2521"/>
                    <a:gd name="T4" fmla="*/ 0 w 2002"/>
                    <a:gd name="T5" fmla="*/ 14 h 2521"/>
                    <a:gd name="T6" fmla="*/ 2 w 2002"/>
                    <a:gd name="T7" fmla="*/ 0 h 2521"/>
                    <a:gd name="T8" fmla="*/ 2 w 2002"/>
                    <a:gd name="T9" fmla="*/ 0 h 2521"/>
                    <a:gd name="T10" fmla="*/ 2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0 w 3007"/>
                    <a:gd name="T1" fmla="*/ 16 h 3771"/>
                    <a:gd name="T2" fmla="*/ 1 w 3007"/>
                    <a:gd name="T3" fmla="*/ 16 h 3771"/>
                    <a:gd name="T4" fmla="*/ 1 w 3007"/>
                    <a:gd name="T5" fmla="*/ 17 h 3771"/>
                    <a:gd name="T6" fmla="*/ 1 w 3007"/>
                    <a:gd name="T7" fmla="*/ 16 h 3771"/>
                    <a:gd name="T8" fmla="*/ 1 w 3007"/>
                    <a:gd name="T9" fmla="*/ 15 h 3771"/>
                    <a:gd name="T10" fmla="*/ 1 w 3007"/>
                    <a:gd name="T11" fmla="*/ 16 h 3771"/>
                    <a:gd name="T12" fmla="*/ 1 w 3007"/>
                    <a:gd name="T13" fmla="*/ 16 h 3771"/>
                    <a:gd name="T14" fmla="*/ 3 w 3007"/>
                    <a:gd name="T15" fmla="*/ 2 h 3771"/>
                    <a:gd name="T16" fmla="*/ 3 w 3007"/>
                    <a:gd name="T17" fmla="*/ 1 h 3771"/>
                    <a:gd name="T18" fmla="*/ 2 w 3007"/>
                    <a:gd name="T19" fmla="*/ 0 h 3771"/>
                    <a:gd name="T20" fmla="*/ 3 w 3007"/>
                    <a:gd name="T21" fmla="*/ 0 h 3771"/>
                    <a:gd name="T22" fmla="*/ 3 w 3007"/>
                    <a:gd name="T23" fmla="*/ 2 h 3771"/>
                    <a:gd name="T24" fmla="*/ 1 w 3007"/>
                    <a:gd name="T25" fmla="*/ 19 h 3771"/>
                    <a:gd name="T26" fmla="*/ 1 w 3007"/>
                    <a:gd name="T27" fmla="*/ 20 h 3771"/>
                    <a:gd name="T28" fmla="*/ 0 w 3007"/>
                    <a:gd name="T29" fmla="*/ 22 h 3771"/>
                    <a:gd name="T30" fmla="*/ 0 w 3007"/>
                    <a:gd name="T31" fmla="*/ 21 h 3771"/>
                    <a:gd name="T32" fmla="*/ 0 w 3007"/>
                    <a:gd name="T33" fmla="*/ 21 h 3771"/>
                    <a:gd name="T34" fmla="*/ 1 w 3007"/>
                    <a:gd name="T35" fmla="*/ 20 h 3771"/>
                    <a:gd name="T36" fmla="*/ 0 w 3007"/>
                    <a:gd name="T37" fmla="*/ 19 h 3771"/>
                    <a:gd name="T38" fmla="*/ 0 w 3007"/>
                    <a:gd name="T39" fmla="*/ 18 h 3771"/>
                    <a:gd name="T40" fmla="*/ 1 w 3007"/>
                    <a:gd name="T41" fmla="*/ 19 h 3771"/>
                    <a:gd name="T42" fmla="*/ 1 w 3007"/>
                    <a:gd name="T43" fmla="*/ 18 h 3771"/>
                    <a:gd name="T44" fmla="*/ 1 w 3007"/>
                    <a:gd name="T45" fmla="*/ 19 h 3771"/>
                    <a:gd name="T46" fmla="*/ 1 w 3007"/>
                    <a:gd name="T47" fmla="*/ 18 h 3771"/>
                    <a:gd name="T48" fmla="*/ 1 w 3007"/>
                    <a:gd name="T49" fmla="*/ 18 h 3771"/>
                    <a:gd name="T50" fmla="*/ 0 w 3007"/>
                    <a:gd name="T51" fmla="*/ 16 h 3771"/>
                    <a:gd name="T52" fmla="*/ 0 w 3007"/>
                    <a:gd name="T53" fmla="*/ 16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>
                    <a:gd name="T0" fmla="*/ 0 w 673"/>
                    <a:gd name="T1" fmla="*/ 0 h 342"/>
                    <a:gd name="T2" fmla="*/ 0 w 673"/>
                    <a:gd name="T3" fmla="*/ 1 h 342"/>
                    <a:gd name="T4" fmla="*/ 1 w 673"/>
                    <a:gd name="T5" fmla="*/ 2 h 342"/>
                    <a:gd name="T6" fmla="*/ 1 w 673"/>
                    <a:gd name="T7" fmla="*/ 2 h 342"/>
                    <a:gd name="T8" fmla="*/ 1 w 673"/>
                    <a:gd name="T9" fmla="*/ 1 h 342"/>
                    <a:gd name="T10" fmla="*/ 0 w 673"/>
                    <a:gd name="T11" fmla="*/ 0 h 342"/>
                    <a:gd name="T12" fmla="*/ 0 w 673"/>
                    <a:gd name="T13" fmla="*/ 0 h 342"/>
                    <a:gd name="T14" fmla="*/ 0 w 673"/>
                    <a:gd name="T15" fmla="*/ 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>
                    <a:gd name="T0" fmla="*/ 0 w 716"/>
                    <a:gd name="T1" fmla="*/ 0 h 403"/>
                    <a:gd name="T2" fmla="*/ 1 w 716"/>
                    <a:gd name="T3" fmla="*/ 1 h 403"/>
                    <a:gd name="T4" fmla="*/ 1 w 716"/>
                    <a:gd name="T5" fmla="*/ 2 h 403"/>
                    <a:gd name="T6" fmla="*/ 1 w 716"/>
                    <a:gd name="T7" fmla="*/ 2 h 403"/>
                    <a:gd name="T8" fmla="*/ 1 w 716"/>
                    <a:gd name="T9" fmla="*/ 1 h 403"/>
                    <a:gd name="T10" fmla="*/ 0 w 716"/>
                    <a:gd name="T11" fmla="*/ 0 h 403"/>
                    <a:gd name="T12" fmla="*/ 0 w 716"/>
                    <a:gd name="T13" fmla="*/ 0 h 403"/>
                    <a:gd name="T14" fmla="*/ 0 w 716"/>
                    <a:gd name="T15" fmla="*/ 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0 h 411"/>
                    <a:gd name="T2" fmla="*/ 0 w 717"/>
                    <a:gd name="T3" fmla="*/ 1 h 411"/>
                    <a:gd name="T4" fmla="*/ 1 w 717"/>
                    <a:gd name="T5" fmla="*/ 3 h 411"/>
                    <a:gd name="T6" fmla="*/ 1 w 717"/>
                    <a:gd name="T7" fmla="*/ 2 h 411"/>
                    <a:gd name="T8" fmla="*/ 1 w 717"/>
                    <a:gd name="T9" fmla="*/ 0 h 411"/>
                    <a:gd name="T10" fmla="*/ 0 w 717"/>
                    <a:gd name="T11" fmla="*/ 0 h 411"/>
                    <a:gd name="T12" fmla="*/ 0 w 717"/>
                    <a:gd name="T13" fmla="*/ 0 h 411"/>
                    <a:gd name="T14" fmla="*/ 0 w 717"/>
                    <a:gd name="T15" fmla="*/ 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>
                    <a:gd name="T0" fmla="*/ 0 w 709"/>
                    <a:gd name="T1" fmla="*/ 0 h 386"/>
                    <a:gd name="T2" fmla="*/ 0 w 709"/>
                    <a:gd name="T3" fmla="*/ 1 h 386"/>
                    <a:gd name="T4" fmla="*/ 1 w 709"/>
                    <a:gd name="T5" fmla="*/ 2 h 386"/>
                    <a:gd name="T6" fmla="*/ 1 w 709"/>
                    <a:gd name="T7" fmla="*/ 2 h 386"/>
                    <a:gd name="T8" fmla="*/ 0 w 709"/>
                    <a:gd name="T9" fmla="*/ 0 h 386"/>
                    <a:gd name="T10" fmla="*/ 0 w 709"/>
                    <a:gd name="T11" fmla="*/ 0 h 386"/>
                    <a:gd name="T12" fmla="*/ 0 w 709"/>
                    <a:gd name="T13" fmla="*/ 0 h 386"/>
                    <a:gd name="T14" fmla="*/ 0 w 709"/>
                    <a:gd name="T15" fmla="*/ 0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nailstales.blogspot.com/2010/05/first-tick-of-2010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File:Bullseye_Lyme_Disease_Rash.jpg" TargetMode="External"/><Relationship Id="rId4" Type="http://schemas.openxmlformats.org/officeDocument/2006/relationships/hyperlink" Target="http://www.schulbilder.org/malvorlage-gespenst-i19680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z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.emf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4114800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b="1" dirty="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Prevence nemocí přenášených </a:t>
            </a:r>
            <a:br>
              <a:rPr lang="cs-CZ" sz="3200" b="1" dirty="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3200" b="1" dirty="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klíšťaty a </a:t>
            </a:r>
            <a:r>
              <a:rPr lang="cs-CZ" sz="3200" b="1" dirty="0" err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hematofágním</a:t>
            </a:r>
            <a:r>
              <a:rPr lang="cs-CZ" sz="3200" b="1" dirty="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hmyzem</a:t>
            </a:r>
            <a:r>
              <a:rPr lang="cs-CZ" sz="4000" b="1" dirty="0" smtClean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sz="4000" b="1" dirty="0" smtClean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4000" b="1" dirty="0" smtClean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648200"/>
            <a:ext cx="9144000" cy="220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defRPr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Helena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Nejezchlebová</a:t>
            </a:r>
            <a:endParaRPr lang="cs-CZ" sz="24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helanej@sci.muni.cz</a:t>
            </a:r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"/>
            <a:ext cx="3276600" cy="254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055B974F-B767-42B8-9ABF-71A7C2330C45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0"/>
          <a:stretch>
            <a:fillRect/>
          </a:stretch>
        </p:blipFill>
        <p:spPr bwMode="auto">
          <a:xfrm>
            <a:off x="1143000" y="304800"/>
            <a:ext cx="71628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78103" y="6477000"/>
            <a:ext cx="634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 u="sng" dirty="0">
                <a:latin typeface="Calibri" panose="020F0502020204030204" pitchFamily="34" charset="0"/>
                <a:cs typeface="Calibri" panose="020F0502020204030204" pitchFamily="34" charset="0"/>
              </a:rPr>
              <a:t>Obrázky převzaty z </a:t>
            </a:r>
            <a:r>
              <a:rPr lang="cs-CZ" altLang="cs-CZ" sz="800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http://snailstales.blogspot.com/2010/05/first-tick-of-2010.html</a:t>
            </a:r>
            <a:r>
              <a:rPr lang="cs-CZ" altLang="cs-CZ" sz="800" u="sng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8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http://www.schulbilder.org/malvorlage-gespenst-i19680.html</a:t>
            </a:r>
            <a:r>
              <a:rPr lang="cs-CZ" altLang="cs-CZ" sz="800" u="sng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http://en.wikipedia.org/wiki/File:Bullseye_Lyme_Disease_Rash.jpg</a:t>
            </a:r>
            <a:r>
              <a:rPr lang="cs-CZ" altLang="cs-CZ" sz="800" u="sng" dirty="0">
                <a:latin typeface="Calibri" panose="020F0502020204030204" pitchFamily="34" charset="0"/>
                <a:cs typeface="Calibri" panose="020F0502020204030204" pitchFamily="34" charset="0"/>
              </a:rPr>
              <a:t>,http://transgriot.blogspot.com/2011/01/tblg-hospital-visitation-rules-take.html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34C4FC99-7479-482F-931B-227209AF7DA2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848600" cy="8382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Výskyt vybraných onemocnění dle SZÚ</a:t>
            </a:r>
          </a:p>
        </p:txBody>
      </p:sp>
      <p:sp>
        <p:nvSpPr>
          <p:cNvPr id="29699" name="Rectangle 101"/>
          <p:cNvSpPr>
            <a:spLocks noChangeArrowheads="1"/>
          </p:cNvSpPr>
          <p:nvPr/>
        </p:nvSpPr>
        <p:spPr bwMode="auto">
          <a:xfrm>
            <a:off x="3886200" y="6324600"/>
            <a:ext cx="4513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Zdroj: http://www.szu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 – databáze ISIN, EPIDAT</a:t>
            </a:r>
          </a:p>
        </p:txBody>
      </p:sp>
      <p:sp>
        <p:nvSpPr>
          <p:cNvPr id="2978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8DEC4693-EFA2-496F-91AF-9EB413CCBFC2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Group 1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306232"/>
              </p:ext>
            </p:extLst>
          </p:nvPr>
        </p:nvGraphicFramePr>
        <p:xfrm>
          <a:off x="1066800" y="1447800"/>
          <a:ext cx="6786678" cy="4237039"/>
        </p:xfrm>
        <a:graphic>
          <a:graphicData uri="http://schemas.openxmlformats.org/drawingml/2006/table">
            <a:tbl>
              <a:tblPr/>
              <a:tblGrid>
                <a:gridCol w="15014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232118633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177824780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1299540856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4002606996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3719815245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3808667931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302668502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2130933635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1237858058"/>
                    </a:ext>
                  </a:extLst>
                </a:gridCol>
                <a:gridCol w="528522">
                  <a:extLst>
                    <a:ext uri="{9D8B030D-6E8A-4147-A177-3AD203B41FA5}">
                      <a16:colId xmlns:a16="http://schemas.microsoft.com/office/drawing/2014/main" val="270032588"/>
                    </a:ext>
                  </a:extLst>
                </a:gridCol>
              </a:tblGrid>
              <a:tr h="776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LB A69.2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4835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3304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4646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3743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2913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latin typeface="Calibri" panose="020F0502020204030204" pitchFamily="34" charset="0"/>
                        </a:rPr>
                        <a:t>4 694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3 939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4724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4105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3710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5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TBE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A84.1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861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(5 †)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573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355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>
                          <a:latin typeface="Calibri" panose="020F0502020204030204" pitchFamily="34" charset="0"/>
                        </a:rPr>
                        <a:t>565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687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774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854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Tularémie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A21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itchFamily="66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Anap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A79.8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cs-CZ" alt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220200" cy="58674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∑: členovci přenášejí až 100 druhů infekcí 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infekce z exotických zemí (Afrika, Jižní Amerika, j a jv Asie): virová horečnatá onemocnění (horečka Dengue, žlutá horečka, … ), onemocnění způsobená prvoky (malárie, spavá nemoc) nebo červy (říční slepota)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u="sng" smtClean="0">
                <a:latin typeface="Calibri" panose="020F0502020204030204" pitchFamily="34" charset="0"/>
                <a:cs typeface="Calibri" panose="020F0502020204030204" pitchFamily="34" charset="0"/>
              </a:rPr>
              <a:t>pouze proti mizivému % těchto nemocí existuje očkování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(klíšťová encefalitida - FSME, Encepur, žlutá zimnice) </a:t>
            </a:r>
            <a:r>
              <a:rPr lang="cs-CZ" altLang="cs-CZ" sz="2400" u="sng" smtClean="0">
                <a:latin typeface="Calibri" panose="020F0502020204030204" pitchFamily="34" charset="0"/>
                <a:cs typeface="Calibri" panose="020F0502020204030204" pitchFamily="34" charset="0"/>
              </a:rPr>
              <a:t>nebo léčiva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omezující nákazu (antimalarika). 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zásadní význam: </a:t>
            </a:r>
            <a:r>
              <a:rPr lang="cs-CZ" altLang="cs-CZ" sz="2400" b="1" u="sng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biocidy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repelenty</a:t>
            </a:r>
            <a:endParaRPr lang="cs-CZ" altLang="cs-CZ" sz="2400" b="1" smtClean="0">
              <a:solidFill>
                <a:srgbClr val="00C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6096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Situace ve světě</a:t>
            </a:r>
          </a:p>
        </p:txBody>
      </p:sp>
      <p:sp>
        <p:nvSpPr>
          <p:cNvPr id="3174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48947DD4-F4CD-428C-89F6-45003E36C024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8" y="0"/>
            <a:ext cx="9110662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6AF3B7AD-13EC-4181-847E-16423E3BBDED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jsou repelenty?</a:t>
            </a:r>
            <a:r>
              <a:rPr lang="cs-CZ" altLang="cs-CZ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3795" name="Zástupný symbol pro obsah 2"/>
          <p:cNvSpPr>
            <a:spLocks/>
          </p:cNvSpPr>
          <p:nvPr/>
        </p:nvSpPr>
        <p:spPr bwMode="auto">
          <a:xfrm>
            <a:off x="0" y="990600"/>
            <a:ext cx="6934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repelenty jsou chemické substance odpuzující členovce</a:t>
            </a:r>
          </a:p>
          <a:p>
            <a:pPr eaLnBrk="1" hangingPunct="1"/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jejich používání: snad již milióny let</a:t>
            </a:r>
          </a:p>
          <a:p>
            <a:pPr eaLnBrk="1" hangingPunct="1"/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nejčastěji užívaný repelent: </a:t>
            </a:r>
            <a:r>
              <a:rPr lang="cs-CZ" altLang="cs-CZ" sz="2200" b="1" u="sng">
                <a:latin typeface="Calibri" panose="020F0502020204030204" pitchFamily="34" charset="0"/>
                <a:cs typeface="Calibri" panose="020F0502020204030204" pitchFamily="34" charset="0"/>
              </a:rPr>
              <a:t>DEET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(N,N-diethyl-3methylbenzamid): relativně bezpečný,  užívá se více než 6 desetiletí,  v různých koncentracích, možno aplikovat na kůži i oblečení, účinný proti komárům i jinému krevsajícímu hmyzu, méně účinný proti klíšťatům</a:t>
            </a:r>
          </a:p>
          <a:p>
            <a:pPr eaLnBrk="1" hangingPunct="1"/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alternativy: IR 3535,  přípravky na bázi piperidinu   a permethrinu (obvykle na kůži ne!), …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00150"/>
            <a:ext cx="2057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295400" y="6246813"/>
            <a:ext cx="4572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latin typeface="Calibri" panose="020F0502020204030204" pitchFamily="34" charset="0"/>
                <a:cs typeface="Calibri" panose="020F0502020204030204" pitchFamily="34" charset="0"/>
              </a:rPr>
              <a:t>http://chemistry.about.com/od/factsstructures/ig/Chemical-Structures---D/DEET-or-Diethyltoluamide.htm</a:t>
            </a:r>
          </a:p>
        </p:txBody>
      </p:sp>
      <p:sp>
        <p:nvSpPr>
          <p:cNvPr id="3379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FEA31983-4DDC-4F03-BAF3-80407475247B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FB14E-0677-47D9-B330-E467FD0538F0}" type="slidenum">
              <a:rPr lang="cs-CZ" altLang="cs-CZ" smtClean="0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15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Nadpis 1"/>
          <p:cNvSpPr txBox="1">
            <a:spLocks noChangeArrowheads="1"/>
          </p:cNvSpPr>
          <p:nvPr/>
        </p:nvSpPr>
        <p:spPr>
          <a:xfrm>
            <a:off x="914400" y="316345"/>
            <a:ext cx="68707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r>
              <a:rPr lang="cs-CZ" altLang="cs-CZ" sz="2800" b="1" kern="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Mechanismy účinku</a:t>
            </a:r>
            <a:endParaRPr lang="cs-CZ" altLang="cs-CZ" sz="2800" b="1" kern="0" dirty="0" smtClean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ástupný symbol pro obsah 2"/>
          <p:cNvSpPr txBox="1">
            <a:spLocks noChangeArrowheads="1"/>
          </p:cNvSpPr>
          <p:nvPr/>
        </p:nvSpPr>
        <p:spPr>
          <a:xfrm>
            <a:off x="228600" y="1154545"/>
            <a:ext cx="8382000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cs-CZ" altLang="cs-CZ" sz="1800" kern="0" smtClean="0">
                <a:latin typeface="Calibri" panose="020F0502020204030204" pitchFamily="34" charset="0"/>
                <a:cs typeface="Calibri" panose="020F0502020204030204" pitchFamily="34" charset="0"/>
              </a:rPr>
              <a:t>vliv na vnímání členovce </a:t>
            </a:r>
          </a:p>
          <a:p>
            <a:endParaRPr lang="cs-CZ" altLang="cs-CZ" sz="1800" kern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cs-CZ" altLang="cs-CZ" sz="1800" kern="0" smtClean="0">
                <a:latin typeface="Calibri" panose="020F0502020204030204" pitchFamily="34" charset="0"/>
                <a:cs typeface="Calibri" panose="020F0502020204030204" pitchFamily="34" charset="0"/>
              </a:rPr>
              <a:t>	- blokace senzorických nervů a vnímání hostitelských pachů („maskování hostitele)</a:t>
            </a:r>
          </a:p>
          <a:p>
            <a:pPr>
              <a:buFontTx/>
              <a:buNone/>
            </a:pPr>
            <a:endParaRPr lang="cs-CZ" altLang="cs-CZ" sz="1800" kern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cs-CZ" altLang="cs-CZ" sz="1800" kern="0" smtClean="0">
                <a:latin typeface="Calibri" panose="020F0502020204030204" pitchFamily="34" charset="0"/>
                <a:cs typeface="Calibri" panose="020F0502020204030204" pitchFamily="34" charset="0"/>
              </a:rPr>
              <a:t>	- aktivace receptorů repelentem tak, že je přenášena inadekvátní </a:t>
            </a:r>
          </a:p>
          <a:p>
            <a:pPr>
              <a:buFontTx/>
              <a:buNone/>
            </a:pPr>
            <a:r>
              <a:rPr lang="cs-CZ" altLang="cs-CZ" sz="1800" kern="0" smtClean="0">
                <a:latin typeface="Calibri" panose="020F0502020204030204" pitchFamily="34" charset="0"/>
                <a:cs typeface="Calibri" panose="020F0502020204030204" pitchFamily="34" charset="0"/>
              </a:rPr>
              <a:t>		  informace, eliminující hematofágní chování</a:t>
            </a:r>
          </a:p>
          <a:p>
            <a:pPr>
              <a:buFontTx/>
              <a:buNone/>
            </a:pPr>
            <a:endParaRPr lang="cs-CZ" altLang="cs-CZ" sz="1800" kern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cs-CZ" altLang="cs-CZ" sz="1800" kern="0" smtClean="0">
                <a:latin typeface="Calibri" panose="020F0502020204030204" pitchFamily="34" charset="0"/>
                <a:cs typeface="Calibri" panose="020F0502020204030204" pitchFamily="34" charset="0"/>
              </a:rPr>
              <a:t>	- nocirecepce → úniková reakce</a:t>
            </a:r>
          </a:p>
          <a:p>
            <a:pPr>
              <a:buFontTx/>
              <a:buNone/>
            </a:pPr>
            <a:endParaRPr lang="cs-CZ" altLang="cs-CZ" sz="1800" kern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cs-CZ" altLang="cs-CZ" sz="1800" kern="0" smtClean="0">
                <a:latin typeface="Calibri" panose="020F0502020204030204" pitchFamily="34" charset="0"/>
                <a:cs typeface="Calibri" panose="020F0502020204030204" pitchFamily="34" charset="0"/>
              </a:rPr>
              <a:t>	- repelent je pro členovce nepříjemný, zapáchající</a:t>
            </a:r>
            <a:endParaRPr lang="cs-CZ" altLang="cs-CZ" sz="1800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1"/>
          <p:cNvSpPr txBox="1">
            <a:spLocks noChangeArrowheads="1"/>
          </p:cNvSpPr>
          <p:nvPr/>
        </p:nvSpPr>
        <p:spPr bwMode="auto">
          <a:xfrm>
            <a:off x="6946900" y="641234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1525CFFD-5042-4A23-8266-145AA1397C25}" type="slidenum">
              <a:rPr lang="cs-CZ" altLang="cs-CZ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9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/>
          </p:cNvSpPr>
          <p:nvPr/>
        </p:nvSpPr>
        <p:spPr bwMode="auto">
          <a:xfrm>
            <a:off x="539750" y="0"/>
            <a:ext cx="8670925" cy="633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Repelenty</a:t>
            </a:r>
          </a:p>
        </p:txBody>
      </p:sp>
      <p:sp>
        <p:nvSpPr>
          <p:cNvPr id="37891" name="Zástupný symbol pro obsah 2"/>
          <p:cNvSpPr>
            <a:spLocks/>
          </p:cNvSpPr>
          <p:nvPr/>
        </p:nvSpPr>
        <p:spPr bwMode="auto">
          <a:xfrm>
            <a:off x="0" y="633413"/>
            <a:ext cx="9210675" cy="6248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před 1. světovou válkou: repelenty na rostlinné bázi (citronelový olej, kafr)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mezi válkami: DMP (patent 1929) + indalon (patent 1937)+EH (Rutgers 612, 1939) = 6-2-2 (M-250)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vývoj repelentů byl výrazně ovlivněn potřebou armád chránit svoje vojáky (821 184 případů malárie během 2. sv. války v armádě), mnohé repelenty byly původně užívány jako rozpouštědla, např. DMP, EH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</a:p>
          <a:p>
            <a:pPr eaLnBrk="1" hangingPunct="1"/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1942-1949: cca 7 000 chemikálií bylo v USA testováno na repelentní vlastnosti, mnoho z účinných substancí nebylo nikdy využito ve prospěch civilistů/komercializováno </a:t>
            </a:r>
          </a:p>
        </p:txBody>
      </p:sp>
      <p:sp>
        <p:nvSpPr>
          <p:cNvPr id="3789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732E6E82-86D3-4866-A380-99E35E270C4E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16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/>
          </p:cNvSpPr>
          <p:nvPr/>
        </p:nvSpPr>
        <p:spPr bwMode="auto">
          <a:xfrm>
            <a:off x="0" y="0"/>
            <a:ext cx="914400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Repelenty na rostlinné bázi</a:t>
            </a:r>
          </a:p>
        </p:txBody>
      </p:sp>
      <p:sp>
        <p:nvSpPr>
          <p:cNvPr id="39939" name="Zástupný symbol pro obsah 2"/>
          <p:cNvSpPr>
            <a:spLocks/>
          </p:cNvSpPr>
          <p:nvPr/>
        </p:nvSpPr>
        <p:spPr bwMode="auto">
          <a:xfrm>
            <a:off x="0" y="990600"/>
            <a:ext cx="6781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= biopesticidy</a:t>
            </a:r>
          </a:p>
          <a:p>
            <a:pPr eaLnBrk="1" hangingPunct="1"/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chemikálie  produkované rostlinami proti okusu, toxikanty na ochranu proti fytofágnímu hmyzu, …</a:t>
            </a:r>
          </a:p>
          <a:p>
            <a:pPr eaLnBrk="1" hangingPunct="1"/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obecně: méně toxické, ale i méně účinné než DEET a permethrin</a:t>
            </a:r>
          </a:p>
          <a:p>
            <a:pPr eaLnBrk="1" hangingPunct="1"/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problém: získat produkty dostatečné koncentrované/v dostatečném množství</a:t>
            </a:r>
          </a:p>
          <a:p>
            <a:pPr eaLnBrk="1" hangingPunct="1"/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terpenoidy: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největší skupina na bázi izoprenu</a:t>
            </a:r>
          </a:p>
          <a:p>
            <a:pPr eaLnBrk="1" hangingPunct="1"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   - v esenciálních olejích z citronely (</a:t>
            </a:r>
            <a:r>
              <a:rPr lang="cs-CZ" altLang="cs-CZ" sz="2000" i="1">
                <a:latin typeface="Calibri" panose="020F0502020204030204" pitchFamily="34" charset="0"/>
                <a:cs typeface="Calibri" panose="020F0502020204030204" pitchFamily="34" charset="0"/>
              </a:rPr>
              <a:t>Cymbopogon nadrus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), máty (</a:t>
            </a:r>
            <a:r>
              <a:rPr lang="cs-CZ" altLang="cs-CZ" sz="2000" i="1">
                <a:latin typeface="Calibri" panose="020F0502020204030204" pitchFamily="34" charset="0"/>
                <a:cs typeface="Calibri" panose="020F0502020204030204" pitchFamily="34" charset="0"/>
              </a:rPr>
              <a:t>Mentha piperita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), meduňky  (</a:t>
            </a:r>
            <a:r>
              <a:rPr lang="cs-CZ" altLang="cs-CZ" sz="2000" i="1">
                <a:latin typeface="Calibri" panose="020F0502020204030204" pitchFamily="34" charset="0"/>
                <a:cs typeface="Calibri" panose="020F0502020204030204" pitchFamily="34" charset="0"/>
              </a:rPr>
              <a:t>Melissa officinalis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), karafiátu (</a:t>
            </a:r>
            <a:r>
              <a:rPr lang="cs-CZ" altLang="cs-CZ" sz="2000" i="1">
                <a:latin typeface="Calibri" panose="020F0502020204030204" pitchFamily="34" charset="0"/>
                <a:cs typeface="Calibri" panose="020F0502020204030204" pitchFamily="34" charset="0"/>
              </a:rPr>
              <a:t>Dianthus caryophyllum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), bazalky (</a:t>
            </a:r>
            <a:r>
              <a:rPr lang="cs-CZ" altLang="cs-CZ" sz="2000" i="1">
                <a:latin typeface="Calibri" panose="020F0502020204030204" pitchFamily="34" charset="0"/>
                <a:cs typeface="Calibri" panose="020F0502020204030204" pitchFamily="34" charset="0"/>
              </a:rPr>
              <a:t>Ocinum basilicum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), vratiče (</a:t>
            </a:r>
            <a:r>
              <a:rPr lang="cs-CZ" altLang="cs-CZ" sz="2000" i="1">
                <a:latin typeface="Calibri" panose="020F0502020204030204" pitchFamily="34" charset="0"/>
                <a:cs typeface="Calibri" panose="020F0502020204030204" pitchFamily="34" charset="0"/>
              </a:rPr>
              <a:t>Tanacetum vulgare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),…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20955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553200" y="5534025"/>
            <a:ext cx="2057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latin typeface="Calibri" panose="020F0502020204030204" pitchFamily="34" charset="0"/>
                <a:cs typeface="Calibri" panose="020F0502020204030204" pitchFamily="34" charset="0"/>
              </a:rPr>
              <a:t>http://en.wikipedia.org/wiki/Cymbopogon</a:t>
            </a:r>
          </a:p>
        </p:txBody>
      </p:sp>
      <p:sp>
        <p:nvSpPr>
          <p:cNvPr id="3994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80B6212E-02F2-439B-A785-1DB50144C60B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1000"/>
            <a:ext cx="7696200" cy="3657600"/>
          </a:xfrm>
        </p:spPr>
        <p:txBody>
          <a:bodyPr/>
          <a:lstStyle/>
          <a:p>
            <a:pPr eaLnBrk="1" hangingPunct="1"/>
            <a:r>
              <a:rPr lang="cs-CZ" altLang="cs-CZ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regulátory rostlinného růstu </a:t>
            </a:r>
            <a:r>
              <a:rPr lang="cs-CZ" altLang="cs-CZ" sz="2400" i="1" smtClean="0">
                <a:latin typeface="Calibri" panose="020F0502020204030204" pitchFamily="34" charset="0"/>
                <a:cs typeface="Calibri" panose="020F0502020204030204" pitchFamily="34" charset="0"/>
              </a:rPr>
              <a:t>(Pelargonium graveolens, Lavandula angustifolia)</a:t>
            </a:r>
          </a:p>
          <a:p>
            <a:pPr eaLnBrk="1" hangingPunct="1"/>
            <a:endParaRPr lang="cs-CZ" altLang="cs-CZ" sz="2400" i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pastvištní trávy s repelentními účinky: 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zatím „v plenkách“, a předpokládá se nízkonákladovost tohoto přístupu, bez zatížení životního prostředí a reziduí v tkáních živočichů (maso, mléko)</a:t>
            </a:r>
          </a:p>
          <a:p>
            <a:pPr eaLnBrk="1" hangingPunct="1">
              <a:buFontTx/>
              <a:buNone/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  		- </a:t>
            </a:r>
            <a:r>
              <a:rPr lang="cs-CZ" altLang="cs-CZ" sz="2400" i="1" smtClean="0">
                <a:latin typeface="Calibri" panose="020F0502020204030204" pitchFamily="34" charset="0"/>
                <a:cs typeface="Calibri" panose="020F0502020204030204" pitchFamily="34" charset="0"/>
              </a:rPr>
              <a:t>Melinis minutiflora</a:t>
            </a:r>
          </a:p>
          <a:p>
            <a:pPr eaLnBrk="1" hangingPunct="1">
              <a:buFontTx/>
              <a:buNone/>
            </a:pPr>
            <a:endParaRPr lang="cs-CZ" altLang="cs-CZ" sz="2400" i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populární představa o neškodnosti </a:t>
            </a:r>
          </a:p>
          <a:p>
            <a:pPr eaLnBrk="1" hangingPunct="1">
              <a:buFontTx/>
              <a:buNone/>
            </a:pPr>
            <a:r>
              <a:rPr lang="cs-CZ" altLang="cs-CZ" sz="240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přírodních substancí neplatí </a:t>
            </a:r>
          </a:p>
          <a:p>
            <a:pPr eaLnBrk="1" hangingPunct="1">
              <a:buFontTx/>
              <a:buNone/>
            </a:pPr>
            <a:r>
              <a:rPr lang="cs-CZ" altLang="cs-CZ" sz="240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(iritanty, mutageny)!!!</a:t>
            </a:r>
          </a:p>
          <a:p>
            <a:pPr eaLnBrk="1" hangingPunct="1">
              <a:buFontTx/>
              <a:buNone/>
            </a:pPr>
            <a:endParaRPr lang="cs-CZ" altLang="cs-CZ" sz="20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cs-CZ" altLang="cs-CZ" sz="2000" i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cs-CZ" altLang="cs-CZ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59150"/>
            <a:ext cx="31242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5105400" y="6477000"/>
            <a:ext cx="310533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latin typeface="Calibri" panose="020F0502020204030204" pitchFamily="34" charset="0"/>
                <a:cs typeface="Calibri" panose="020F0502020204030204" pitchFamily="34" charset="0"/>
              </a:rPr>
              <a:t>http://www.hear.org/starr/images/image/?q=061225-2943&amp;o=plants</a:t>
            </a:r>
          </a:p>
        </p:txBody>
      </p:sp>
      <p:sp>
        <p:nvSpPr>
          <p:cNvPr id="40965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6397CE98-C234-4F4B-A27A-6A0CEAD016BC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/>
          </p:cNvSpPr>
          <p:nvPr/>
        </p:nvSpPr>
        <p:spPr bwMode="auto">
          <a:xfrm>
            <a:off x="685800" y="152400"/>
            <a:ext cx="68707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Ideální repelent …</a:t>
            </a:r>
          </a:p>
        </p:txBody>
      </p:sp>
      <p:sp>
        <p:nvSpPr>
          <p:cNvPr id="41987" name="Zástupný symbol pro obsah 2"/>
          <p:cNvSpPr>
            <a:spLocks/>
          </p:cNvSpPr>
          <p:nvPr/>
        </p:nvSpPr>
        <p:spPr bwMode="auto">
          <a:xfrm>
            <a:off x="0" y="1600200"/>
            <a:ext cx="83169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by měl poskytovat 100% ní dlouhodobou ochranu</a:t>
            </a:r>
          </a:p>
          <a:p>
            <a:pPr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by měl chránit před co nejširším spektrem hematofágních členovců</a:t>
            </a:r>
          </a:p>
          <a:p>
            <a:pPr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netoxický, nedráždivý, nemastný</a:t>
            </a:r>
          </a:p>
          <a:p>
            <a:pPr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bez barvy a zápachu</a:t>
            </a:r>
          </a:p>
          <a:p>
            <a:pPr eaLnBrk="1" hangingPunct="1"/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levný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19400"/>
            <a:ext cx="19526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E702CB5A-2C1B-4D89-BE5E-710AA658260B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19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/>
          </p:cNvSpPr>
          <p:nvPr/>
        </p:nvSpPr>
        <p:spPr bwMode="auto">
          <a:xfrm>
            <a:off x="0" y="0"/>
            <a:ext cx="7956550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36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3600" b="1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3600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5" name="Zástupný symbol pro obsah 2"/>
          <p:cNvSpPr>
            <a:spLocks/>
          </p:cNvSpPr>
          <p:nvPr/>
        </p:nvSpPr>
        <p:spPr bwMode="auto">
          <a:xfrm>
            <a:off x="0" y="990600"/>
            <a:ext cx="9144000" cy="5867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Hematofágní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členovci  přenášejí široké spektrum patogenních organismů významně ovlivňujících zdraví lidí i zvířat.  </a:t>
            </a:r>
          </a:p>
          <a:p>
            <a:pPr eaLnBrk="1" hangingPunct="1"/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hematofágních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členovců jsou </a:t>
            </a:r>
            <a:r>
              <a:rPr lang="cs-CZ" altLang="cs-CZ" sz="2400" u="sng" dirty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komáři prvními a klíšťata druhými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nejvýznamnějšími </a:t>
            </a:r>
            <a:r>
              <a:rPr lang="cs-CZ" altLang="cs-CZ" sz="2400" u="sng" dirty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činiteli v přenosu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těchto původců </a:t>
            </a:r>
            <a:r>
              <a:rPr lang="cs-CZ" altLang="cs-CZ" sz="2400" u="sng" dirty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závažných onemocnění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</a:p>
          <a:p>
            <a:pPr eaLnBrk="1" hangingPunct="1">
              <a:buFontTx/>
              <a:buNone/>
            </a:pP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    D.E.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Sonenshine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R.S.Lane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W.I. Nicholson:  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Ticks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Ixodida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), in: G.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Mullen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I.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Durden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eds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.).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and 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Veterinary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Entomology.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alt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, San Diego, 2002, pp. 517-558.</a:t>
            </a:r>
          </a:p>
          <a:p>
            <a:pPr eaLnBrk="1" hangingPunct="1">
              <a:buFontTx/>
              <a:buNone/>
            </a:pPr>
            <a:endParaRPr lang="cs-CZ" alt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Proč prevence nemocí přenášených hematofágními (krevsajícícmi) členovci?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81000" y="6491288"/>
            <a:ext cx="876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latin typeface="Calibri" panose="020F0502020204030204" pitchFamily="34" charset="0"/>
                <a:cs typeface="Calibri" panose="020F0502020204030204" pitchFamily="34" charset="0"/>
              </a:rPr>
              <a:t>Obrázek na úvodní straně převzat z http://www.uskidsmags.com/us-kids-kids-wanna-know-q-and-a/sticky ticks-and-lyme-disease-symptoms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843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B8829C5D-A17C-4C15-901D-628A163D9ECD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Testování repelentů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Je kandidátní látka repelentní?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Jaké množství látky je potřeba, aby se projevily její repelentní vlastnosti?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Jak dlouho trvají repelentní vlastnosti?</a:t>
            </a:r>
          </a:p>
        </p:txBody>
      </p:sp>
      <p:sp>
        <p:nvSpPr>
          <p:cNvPr id="4301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CD90672E-DF4C-472F-A6FD-D32EE2D2C034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556500" cy="7620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Testování účinnosti repelentů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382000" cy="4495800"/>
          </a:xfrm>
        </p:spPr>
        <p:txBody>
          <a:bodyPr/>
          <a:lstStyle/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testy v nepřítomnosti hostitelských stimulů (levné, rychlé, snadné, …)</a:t>
            </a:r>
          </a:p>
          <a:p>
            <a:pPr eaLnBrk="1" hangingPunct="1">
              <a:buFontTx/>
              <a:buNone/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  - testy na Petriho miskách</a:t>
            </a:r>
          </a:p>
          <a:p>
            <a:pPr eaLnBrk="1" hangingPunct="1">
              <a:buFontTx/>
              <a:buNone/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  - vertikální testy</a:t>
            </a:r>
          </a:p>
          <a:p>
            <a:pPr eaLnBrk="1" hangingPunct="1">
              <a:buFontTx/>
              <a:buNone/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  - testy v terénu (vlajkování)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4384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10000"/>
            <a:ext cx="2593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486400" y="6400800"/>
            <a:ext cx="25555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latin typeface="Calibri" panose="020F0502020204030204" pitchFamily="34" charset="0"/>
                <a:cs typeface="Calibri" panose="020F0502020204030204" pitchFamily="34" charset="0"/>
              </a:rPr>
              <a:t>Obrázek převzat z http://www.viette.com/v.php?pg=318</a:t>
            </a:r>
          </a:p>
        </p:txBody>
      </p:sp>
      <p:sp>
        <p:nvSpPr>
          <p:cNvPr id="44039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F3D5E0ED-643E-443E-AB06-7AF236FA425C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924800" cy="6858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Arial" panose="020B0604020202020204" pitchFamily="34" charset="0"/>
              </a:rPr>
              <a:t>Testování účinnosti repelentů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001000" cy="4343400"/>
          </a:xfrm>
        </p:spPr>
        <p:txBody>
          <a:bodyPr/>
          <a:lstStyle/>
          <a:p>
            <a:pPr eaLnBrk="1" hangingPunct="1"/>
            <a:r>
              <a:rPr lang="cs-CZ" altLang="cs-CZ" sz="2400" smtClean="0">
                <a:latin typeface="Arial" panose="020B0604020202020204" pitchFamily="34" charset="0"/>
              </a:rPr>
              <a:t>testy v přítomnosti hostitelských stimulů</a:t>
            </a:r>
          </a:p>
          <a:p>
            <a:pPr eaLnBrk="1" hangingPunct="1">
              <a:buFontTx/>
              <a:buNone/>
            </a:pPr>
            <a:r>
              <a:rPr lang="cs-CZ" altLang="cs-CZ" sz="2400" smtClean="0">
                <a:latin typeface="Arial" panose="020B0604020202020204" pitchFamily="34" charset="0"/>
              </a:rPr>
              <a:t>     - olfaktometry</a:t>
            </a:r>
          </a:p>
          <a:p>
            <a:pPr eaLnBrk="1" hangingPunct="1">
              <a:buFontTx/>
              <a:buNone/>
            </a:pPr>
            <a:r>
              <a:rPr lang="cs-CZ" altLang="cs-CZ" sz="2400" smtClean="0">
                <a:latin typeface="Arial" panose="020B0604020202020204" pitchFamily="34" charset="0"/>
              </a:rPr>
              <a:t>     - „moving object assay</a:t>
            </a:r>
            <a:r>
              <a:rPr lang="cs-CZ" altLang="cs-CZ" smtClean="0">
                <a:latin typeface="Arial" panose="020B0604020202020204" pitchFamily="34" charset="0"/>
              </a:rPr>
              <a:t>“</a:t>
            </a:r>
          </a:p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  <p:pic>
        <p:nvPicPr>
          <p:cNvPr id="45060" name="Picture 8410" descr="PB03003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81400"/>
            <a:ext cx="20431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8413" descr="PB03004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7" t="9286"/>
          <a:stretch>
            <a:fillRect/>
          </a:stretch>
        </p:blipFill>
        <p:spPr bwMode="auto">
          <a:xfrm>
            <a:off x="3581400" y="3581400"/>
            <a:ext cx="22034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268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4953000" y="6172200"/>
            <a:ext cx="30575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800">
                <a:latin typeface="Arial" panose="020B0604020202020204" pitchFamily="34" charset="0"/>
              </a:rPr>
              <a:t>Obrázek převzat z http://arctec.lshtm.ac.uk/services/attractants</a:t>
            </a:r>
          </a:p>
        </p:txBody>
      </p:sp>
      <p:sp>
        <p:nvSpPr>
          <p:cNvPr id="45064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9E678A25-E4C9-4F3B-90B3-776073C10C0C}" type="slidenum">
              <a:rPr lang="cs-CZ" altLang="cs-CZ"/>
              <a:pPr/>
              <a:t>22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556500" cy="6858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Testování účinnosti repelentů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3820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laboratorní testy na lidech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laboratorní testy na pokusných zvířatech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terénní testy na lidech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terénní testy na pokusných zvířatech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Problémy: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  - riziko nákazy, nedostatečně stanovená toxicita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  - testujeme na zvířeti, které není přirozeným hostitelem členovce ─</a:t>
            </a:r>
            <a:r>
              <a:rPr lang="en-US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špatný odhad repelentní účinnosti</a:t>
            </a:r>
            <a:endParaRPr lang="en-US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80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24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743200" y="6643688"/>
            <a:ext cx="507222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latin typeface="Calibri" panose="020F0502020204030204" pitchFamily="34" charset="0"/>
                <a:cs typeface="Calibri" panose="020F0502020204030204" pitchFamily="34" charset="0"/>
              </a:rPr>
              <a:t>Obrázek převzat z http://esciencenews.com/articles/2009/08/16/the.buzz.amazing.new.mosquito.repellent.will.it.fly</a:t>
            </a:r>
          </a:p>
        </p:txBody>
      </p:sp>
      <p:sp>
        <p:nvSpPr>
          <p:cNvPr id="4608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B1F2497F-E7C9-4032-A2A5-1050E5B5DFA7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391400" cy="16002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Doba účinnosti repelentů</a:t>
            </a:r>
            <a:r>
              <a:rPr lang="cs-CZ" altLang="cs-CZ" sz="32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8915400" cy="3657600"/>
          </a:xfrm>
        </p:spPr>
        <p:txBody>
          <a:bodyPr/>
          <a:lstStyle/>
          <a:p>
            <a:pPr eaLnBrk="1" hangingPunct="1"/>
            <a:endParaRPr lang="cs-CZ" altLang="cs-CZ" sz="2400" b="1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b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 hodiny</a:t>
            </a:r>
            <a:r>
              <a:rPr lang="cs-CZ" altLang="cs-CZ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altLang="cs-CZ" sz="2400" b="1" smtClean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cca 3 hodiny</a:t>
            </a:r>
            <a:r>
              <a:rPr lang="cs-CZ" altLang="cs-CZ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cs-CZ" altLang="cs-CZ" sz="2400" b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5 - 8 hodin</a:t>
            </a:r>
          </a:p>
          <a:p>
            <a:pPr eaLnBrk="1" hangingPunct="1"/>
            <a:r>
              <a:rPr lang="cs-CZ" altLang="cs-CZ" sz="240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&lt;10% DEET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altLang="cs-CZ" sz="2400" smtClean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cca 15% DEET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cs-CZ" sz="240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20-50% DEET</a:t>
            </a:r>
          </a:p>
          <a:p>
            <a:pPr eaLnBrk="1" hangingPunct="1"/>
            <a:r>
              <a:rPr lang="cs-CZ" altLang="cs-CZ" sz="240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&lt;10% picaridin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cs-CZ" sz="2400" smtClean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cca 15% picaridin</a:t>
            </a:r>
          </a:p>
          <a:p>
            <a:pPr eaLnBrk="1" hangingPunct="1"/>
            <a:r>
              <a:rPr lang="cs-CZ" altLang="cs-CZ" sz="240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&lt;10% IR3535     </a:t>
            </a:r>
            <a:r>
              <a:rPr lang="cs-CZ" altLang="cs-CZ" sz="2400" smtClean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cca 15% IR3535</a:t>
            </a:r>
          </a:p>
          <a:p>
            <a:pPr eaLnBrk="1" hangingPunct="1"/>
            <a:r>
              <a:rPr lang="cs-CZ" altLang="cs-CZ" sz="2400" smtClean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cca 15% PMD </a:t>
            </a:r>
          </a:p>
        </p:txBody>
      </p:sp>
      <p:sp>
        <p:nvSpPr>
          <p:cNvPr id="4710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AA8E8F17-2C6C-488D-A168-7ACB12E126CE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24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533400"/>
          </a:xfrm>
        </p:spPr>
        <p:txBody>
          <a:bodyPr/>
          <a:lstStyle/>
          <a:p>
            <a:pPr eaLnBrk="1" hangingPunct="1"/>
            <a:r>
              <a:rPr lang="cs-CZ" altLang="cs-CZ" sz="3600" b="1" dirty="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Okruhy témat BP/DP </a:t>
            </a:r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>
          <a:xfrm>
            <a:off x="76200" y="990600"/>
            <a:ext cx="9067800" cy="457200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nové biocidy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 boji proti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krevsajícím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členovcům (a nákazám, které přenášejí), přírodní látky jako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biocidy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vliv patogenů na chování hostitelů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patogeny přenášené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klíšťaty, monitoring ohniskových nákaz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nové trendy v léčbě zoonóz přenášených klíšťaty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psychopatologické stavy spojené s zoonózami přenášenými klíšťaty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vývoj vakcín proti nákazám přenášeným klíšťaty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váš návrh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 eaLnBrk="1" hangingPunct="1"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 eaLnBrk="1" hangingPunct="1">
              <a:buFontTx/>
              <a:buNone/>
            </a:pP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helanej@sci.muni.cz</a:t>
            </a:r>
          </a:p>
        </p:txBody>
      </p:sp>
      <p:sp>
        <p:nvSpPr>
          <p:cNvPr id="4915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08893C1B-02E0-4676-8701-FD8E45E8B2B9}" type="slidenum">
              <a:rPr lang="cs-CZ" altLang="cs-CZ"/>
              <a:pPr/>
              <a:t>25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7620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Literatura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BISSINGER, B. W.  - ROE, R. M. . Tick repellents: Past, present and future. </a:t>
            </a:r>
            <a:r>
              <a:rPr lang="en-US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Pesticide  Biochemistry and  Physiology.  2009, vol.  96, n. 2, p. 63-79. Review.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DAUTEL, H., - KAHL, O. - SIEMS, K. - OPPENRIEDER, M. - 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MüLLER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-KUHRT, L. - HILKER, M. A novel test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tick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repellents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Entomologia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Experimentalis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Applicata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1999, vol. 91, n.  3, p.  431-441.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HUBÁLEK, Z. -  RUDOLF, I. 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Mikrobiální zoonózy a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sapronózy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Brno: Masarykova univerzita, 2007. 176 s.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SCHRECK, C.E. - FISH, D. - MCGOVERN, T.P.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repellents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applied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skin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against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Amblyomma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americanum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Ixodes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scapularis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ticks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Acari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Ixodidae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Journal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Mosquitoe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cs-CZ" alt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1995, vol. 11, p. 136-140.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www.szu.cz, http://www.szu.cz/publikace/data/infekce-v-cr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další literatura u autorky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38BDB322-65F2-40F9-8032-CDD37EAC4210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3813"/>
            <a:ext cx="6870700" cy="9906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Klíšťata …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8991600" cy="3657600"/>
          </a:xfrm>
        </p:spPr>
        <p:txBody>
          <a:bodyPr/>
          <a:lstStyle/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cs-CZ" altLang="cs-CZ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Vzrůstající počet nemocných 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na lymeskou borreliózu a </a:t>
            </a:r>
            <a:r>
              <a:rPr lang="cs-CZ" altLang="cs-CZ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obtížnost léčby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 nás nutí zamyslet se nad možnou prevencí tohoto onemocnění…“                                                      	                              				doc. RNDr. Alena Žákovská, Ph.D.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Nemoci přenášené klíšťaty mají dalekosáhlý medicínský, psychosociální a ekonomický dopad…</a:t>
            </a:r>
          </a:p>
          <a:p>
            <a:pPr eaLnBrk="1" hangingPunct="1">
              <a:lnSpc>
                <a:spcPct val="80000"/>
              </a:lnSpc>
            </a:pPr>
            <a:endParaRPr lang="cs-CZ" altLang="cs-CZ" sz="280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27432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371600" y="6400800"/>
            <a:ext cx="34820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latin typeface="Calibri" panose="020F0502020204030204" pitchFamily="34" charset="0"/>
                <a:cs typeface="Calibri" panose="020F0502020204030204" pitchFamily="34" charset="0"/>
              </a:rPr>
              <a:t>http://www.bada-uk.org/homesection/about/diseases/tick-bornebacteria.php</a:t>
            </a:r>
          </a:p>
        </p:txBody>
      </p:sp>
      <p:sp>
        <p:nvSpPr>
          <p:cNvPr id="19462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085DFE38-79FF-4210-AC78-40701C5B2017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7620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8991600" cy="47244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cs-CZ" alt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Prevence je magickým slovem posledních desetiletí. Je to srozumitelné: umožňuje nám vyhnout se utrpení a státu ušetřit peníze. Ale prevence má smysl jen pokud známe příčiny problému, nebo faktory, které k jeho vzniku přispívají…</a:t>
            </a:r>
          </a:p>
          <a:p>
            <a:pPr eaLnBrk="1" hangingPunct="1">
              <a:buFontTx/>
              <a:buNone/>
            </a:pPr>
            <a:r>
              <a:rPr lang="cs-CZ" alt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		H. Konečná: ESHRE 2011 </a:t>
            </a:r>
          </a:p>
          <a:p>
            <a:pPr eaLnBrk="1" hangingPunct="1">
              <a:buFontTx/>
              <a:buNone/>
            </a:pPr>
            <a:endParaRPr lang="cs-CZ" altLang="cs-CZ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„Trošku prevence je lepší než spousta léčby…“</a:t>
            </a:r>
          </a:p>
          <a:p>
            <a:pPr eaLnBrk="1" hangingPunct="1">
              <a:buFontTx/>
              <a:buNone/>
            </a:pPr>
            <a:r>
              <a:rPr lang="cs-CZ" alt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		</a:t>
            </a:r>
            <a:r>
              <a:rPr lang="cs-CZ" alt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	Jan </a:t>
            </a:r>
            <a:r>
              <a:rPr lang="cs-CZ" alt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Kadlec, student ESF MU, Muni.cz </a:t>
            </a:r>
            <a:r>
              <a:rPr lang="cs-CZ" alt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10/11</a:t>
            </a:r>
          </a:p>
          <a:p>
            <a:pPr marL="0" indent="0" eaLnBrk="1" hangingPunct="1">
              <a:buNone/>
            </a:pPr>
            <a:endParaRPr lang="cs-CZ" sz="2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Tělo 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je složitý stroj, o který se musí pečovat trvale. Od narození až do posledních dnů života. Zamyslete se, vše je především ve vašich rukách. A společně je také potřeba nastavit pro společnost politiky, které budou prevenci maximálně podporovat a vychovávat. Jedna koruna v prevenci představuje úsporu čtyři koruny v léčbě.</a:t>
            </a:r>
          </a:p>
          <a:p>
            <a:pPr eaLnBrk="1" hangingPunct="1">
              <a:buNone/>
            </a:pP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 J. </a:t>
            </a:r>
            <a:r>
              <a:rPr lang="cs-CZ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Ruprich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SZÚ</a:t>
            </a:r>
            <a:r>
              <a:rPr lang="cs-CZ" sz="2600" dirty="0">
                <a:latin typeface="Calibri" panose="020F0502020204030204" pitchFamily="34" charset="0"/>
                <a:cs typeface="Calibri" panose="020F0502020204030204" pitchFamily="34" charset="0"/>
              </a:rPr>
              <a:t>, 9.4.2021</a:t>
            </a:r>
          </a:p>
          <a:p>
            <a:pPr eaLnBrk="1" hangingPunct="1"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4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438926FB-6EE2-4053-85C3-9E52CF0059C3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Boj s nákazami: prevence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4419600"/>
          </a:xfrm>
        </p:spPr>
        <p:txBody>
          <a:bodyPr/>
          <a:lstStyle/>
          <a:p>
            <a:pPr eaLnBrk="1" hangingPunct="1"/>
            <a:r>
              <a:rPr lang="cs-CZ" altLang="cs-CZ" sz="2400" b="1" dirty="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prevence</a:t>
            </a:r>
            <a:r>
              <a:rPr lang="cs-CZ" altLang="cs-CZ" sz="2400" dirty="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…. kontrola …. eradikace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opatření zabraňujících onemocnění člověka nebo zvířete a vzniku epidemií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dodržování určitých pravidel, veterinární ochrana hranic,  repelenty, očkování, zdravotní osvěta, …</a:t>
            </a:r>
          </a:p>
          <a:p>
            <a:pPr eaLnBrk="1" hangingPunct="1"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Hubálek a Rudolf, 2007</a:t>
            </a:r>
          </a:p>
        </p:txBody>
      </p:sp>
      <p:sp>
        <p:nvSpPr>
          <p:cNvPr id="21508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32105620-EE11-46A7-BB86-02C0D687843C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391400" cy="7620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Boj s nákazami: kontrola (potlačení)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839200" cy="4191000"/>
          </a:xfrm>
        </p:spPr>
        <p:txBody>
          <a:bodyPr/>
          <a:lstStyle/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prevence</a:t>
            </a:r>
            <a:r>
              <a:rPr lang="cs-CZ" altLang="cs-CZ" sz="240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cs-CZ" altLang="cs-CZ" sz="2400" smtClean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kontrola</a:t>
            </a:r>
            <a:r>
              <a:rPr lang="cs-CZ" altLang="cs-CZ" sz="2400" smtClean="0"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…. eradikace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realizace opatření snižujících výskyt nemoci, potlačujících již vzniklou epidemii: karanténa, lékařský dohled (nemocnice, ambulance, diagnostické laboratoře), redukce populace přenašečů (insekticidy, atraktanty, biologické prostředky: predátoři, paraziti)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810000" y="5029200"/>
            <a:ext cx="30639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Hubálek a Rudolf, 2007</a:t>
            </a:r>
          </a:p>
        </p:txBody>
      </p:sp>
      <p:sp>
        <p:nvSpPr>
          <p:cNvPr id="23557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E7B6DAE0-05A9-45E0-A2C9-24FBB6E0C689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6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001000" cy="914400"/>
          </a:xfrm>
        </p:spPr>
        <p:txBody>
          <a:bodyPr/>
          <a:lstStyle/>
          <a:p>
            <a:pPr eaLnBrk="1" hangingPunct="1"/>
            <a:r>
              <a:rPr lang="cs-CZ" altLang="cs-CZ" sz="32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Boj s nákazami: eradikace (vymýcení)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229600" cy="3657600"/>
          </a:xfrm>
        </p:spPr>
        <p:txBody>
          <a:bodyPr/>
          <a:lstStyle/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prevence</a:t>
            </a:r>
            <a:r>
              <a:rPr lang="cs-CZ" altLang="cs-CZ" sz="240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…. kontrola …. </a:t>
            </a:r>
            <a:r>
              <a:rPr lang="cs-CZ" altLang="cs-CZ" sz="2400" b="1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eradikace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úplná eliminace agens z prostředí</a:t>
            </a:r>
          </a:p>
          <a:p>
            <a:pPr eaLnBrk="1" hangingPunct="1"/>
            <a:endParaRPr lang="cs-CZ" altLang="cs-CZ" sz="24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cs-CZ" altLang="cs-CZ" sz="2400" smtClean="0">
                <a:latin typeface="Calibri" panose="020F0502020204030204" pitchFamily="34" charset="0"/>
                <a:cs typeface="Calibri" panose="020F0502020204030204" pitchFamily="34" charset="0"/>
              </a:rPr>
              <a:t>problém „cost-benefit“, environmentální důvody, …</a:t>
            </a:r>
          </a:p>
        </p:txBody>
      </p:sp>
      <p:sp>
        <p:nvSpPr>
          <p:cNvPr id="2458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BF2F8346-5B24-4B74-94D0-28CF47312063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7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9"/>
          <p:cNvGraphicFramePr>
            <a:graphicFrameLocks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757076202"/>
              </p:ext>
            </p:extLst>
          </p:nvPr>
        </p:nvGraphicFramePr>
        <p:xfrm>
          <a:off x="3276600" y="1066800"/>
          <a:ext cx="2852738" cy="323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2" name="Acrobat Document" r:id="rId3" imgW="5667300" imgH="8019870" progId="AcroExch.Document.7">
                  <p:embed/>
                </p:oleObj>
              </mc:Choice>
              <mc:Fallback>
                <p:oleObj name="Acrobat Document" r:id="rId3" imgW="5667300" imgH="8019870" progId="AcroExch.Document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066800"/>
                        <a:ext cx="2852738" cy="323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77200" cy="609600"/>
          </a:xfrm>
        </p:spPr>
        <p:txBody>
          <a:bodyPr/>
          <a:lstStyle/>
          <a:p>
            <a:pPr eaLnBrk="1" hangingPunct="1"/>
            <a:r>
              <a:rPr lang="cs-CZ" altLang="cs-CZ" sz="3200" b="1" dirty="0" smtClean="0">
                <a:solidFill>
                  <a:srgbClr val="00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Akademický i praktický rozměr tématu</a:t>
            </a:r>
            <a:endParaRPr lang="cs-CZ" altLang="cs-CZ" sz="3200" b="1" dirty="0" smtClean="0">
              <a:solidFill>
                <a:srgbClr val="00C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6628" name="Object 3"/>
          <p:cNvGraphicFramePr>
            <a:graphicFrameLocks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9696983"/>
              </p:ext>
            </p:extLst>
          </p:nvPr>
        </p:nvGraphicFramePr>
        <p:xfrm>
          <a:off x="914400" y="1828800"/>
          <a:ext cx="3014663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3" name="Acrobat Document" r:id="rId5" imgW="5667300" imgH="8019870" progId="AcroExch.Document.7">
                  <p:embed/>
                </p:oleObj>
              </mc:Choice>
              <mc:Fallback>
                <p:oleObj name="Acrobat Document" r:id="rId5" imgW="5667300" imgH="8019870" progId="AcroExch.Document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828800"/>
                        <a:ext cx="3014663" cy="341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6"/>
          <p:cNvGraphicFramePr>
            <a:graphicFrameLocks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34784334"/>
              </p:ext>
            </p:extLst>
          </p:nvPr>
        </p:nvGraphicFramePr>
        <p:xfrm>
          <a:off x="5029200" y="1447800"/>
          <a:ext cx="2746375" cy="310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" name="Acrobat Document" r:id="rId7" imgW="5667300" imgH="8019870" progId="AcroExch.Document.7">
                  <p:embed/>
                </p:oleObj>
              </mc:Choice>
              <mc:Fallback>
                <p:oleObj name="Acrobat Document" r:id="rId7" imgW="5667300" imgH="8019870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447800"/>
                        <a:ext cx="2746375" cy="310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A669FE0F-EFFF-4AF6-A406-6D7C58B0F6AF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99"/>
          <p:cNvGraphicFramePr>
            <a:graphicFrameLocks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801242465"/>
              </p:ext>
            </p:extLst>
          </p:nvPr>
        </p:nvGraphicFramePr>
        <p:xfrm>
          <a:off x="3657600" y="609600"/>
          <a:ext cx="2105025" cy="232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8" name="Rastrový obrázek" r:id="rId3" imgW="1276190" imgH="1409897" progId="Paint.Picture">
                  <p:embed/>
                </p:oleObj>
              </mc:Choice>
              <mc:Fallback>
                <p:oleObj name="Rastrový obrázek" r:id="rId3" imgW="1276190" imgH="1409897" progId="Paint.Picture">
                  <p:embed/>
                  <p:pic>
                    <p:nvPicPr>
                      <p:cNvPr id="0" name="Object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609600"/>
                        <a:ext cx="2105025" cy="232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1" name="Picture 3"/>
          <p:cNvPicPr>
            <a:picLocks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3467100" cy="2532063"/>
          </a:xfrm>
        </p:spPr>
      </p:pic>
      <p:graphicFrame>
        <p:nvGraphicFramePr>
          <p:cNvPr id="27652" name="Object 98"/>
          <p:cNvGraphicFramePr>
            <a:graphicFrameLocks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06269883"/>
              </p:ext>
            </p:extLst>
          </p:nvPr>
        </p:nvGraphicFramePr>
        <p:xfrm>
          <a:off x="3124200" y="3488532"/>
          <a:ext cx="2819400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9" name="Rastrový obrázek" r:id="rId6" imgW="3476190" imgH="3343742" progId="Paint.Picture">
                  <p:embed/>
                </p:oleObj>
              </mc:Choice>
              <mc:Fallback>
                <p:oleObj name="Rastrový obrázek" r:id="rId6" imgW="3476190" imgH="3343742" progId="Paint.Picture">
                  <p:embed/>
                  <p:pic>
                    <p:nvPicPr>
                      <p:cNvPr id="0" name="Object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488532"/>
                        <a:ext cx="2819400" cy="271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100"/>
          <p:cNvGraphicFramePr>
            <a:graphicFrameLocks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94893304"/>
              </p:ext>
            </p:extLst>
          </p:nvPr>
        </p:nvGraphicFramePr>
        <p:xfrm>
          <a:off x="6047047" y="689120"/>
          <a:ext cx="2590800" cy="257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Rastrový obrázek" r:id="rId8" imgW="4753639" imgH="4723810" progId="Paint.Picture">
                  <p:embed/>
                </p:oleObj>
              </mc:Choice>
              <mc:Fallback>
                <p:oleObj name="Rastrový obrázek" r:id="rId8" imgW="4753639" imgH="4723810" progId="Paint.Picture">
                  <p:embed/>
                  <p:pic>
                    <p:nvPicPr>
                      <p:cNvPr id="0" name="Object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7047" y="689120"/>
                        <a:ext cx="2590800" cy="257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998" y="3635447"/>
            <a:ext cx="18462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5638800" y="6369050"/>
            <a:ext cx="28082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>
                <a:latin typeface="Calibri" panose="020F0502020204030204" pitchFamily="34" charset="0"/>
                <a:cs typeface="Calibri" panose="020F0502020204030204" pitchFamily="34" charset="0"/>
              </a:rPr>
              <a:t>http://www.northern-focus.com/blog/ticks-and-lyme-disease/</a:t>
            </a:r>
          </a:p>
        </p:txBody>
      </p:sp>
      <p:sp>
        <p:nvSpPr>
          <p:cNvPr id="27656" name="Zástupný symbol pro číslo snímku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4692AB3B-E6D3-4A45-8238-ECDA66165EAC}" type="slidenum">
              <a:rPr lang="cs-CZ" altLang="cs-CZ">
                <a:latin typeface="Calibri" panose="020F0502020204030204" pitchFamily="34" charset="0"/>
                <a:cs typeface="Calibri" panose="020F0502020204030204" pitchFamily="34" charset="0"/>
              </a:rPr>
              <a:pPr/>
              <a:t>9</a:t>
            </a:fld>
            <a:endParaRPr lang="cs-CZ" altLang="cs-CZ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653" y="3357614"/>
            <a:ext cx="2569094" cy="2992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stelové tužky">
  <a:themeElements>
    <a:clrScheme name="Pastelové tužky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Pastelové tužky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astelové tužky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ové tužky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ové tužky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telové tužky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ové tužky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ové tužky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ové tužky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telové tužky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2888</TotalTime>
  <Words>1620</Words>
  <Application>Microsoft Office PowerPoint</Application>
  <PresentationFormat>Předvádění na obrazovce (4:3)</PresentationFormat>
  <Paragraphs>264</Paragraphs>
  <Slides>26</Slides>
  <Notes>4</Notes>
  <HiddenSlides>0</HiddenSlides>
  <MMClips>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3" baseType="lpstr">
      <vt:lpstr>Comic Sans MS</vt:lpstr>
      <vt:lpstr>Arial</vt:lpstr>
      <vt:lpstr>Calibri</vt:lpstr>
      <vt:lpstr>Wingdings</vt:lpstr>
      <vt:lpstr>Pastelové tužky</vt:lpstr>
      <vt:lpstr>Adobe Acrobat Document</vt:lpstr>
      <vt:lpstr>Rastrový obrázek</vt:lpstr>
      <vt:lpstr>      Prevence nemocí přenášených  klíšťaty a hematofágním hmyzem </vt:lpstr>
      <vt:lpstr>Proč prevence nemocí přenášených hematofágními (krevsajícícmi) členovci?</vt:lpstr>
      <vt:lpstr>Klíšťata …</vt:lpstr>
      <vt:lpstr>Prevence</vt:lpstr>
      <vt:lpstr>Boj s nákazami: prevence</vt:lpstr>
      <vt:lpstr>Boj s nákazami: kontrola (potlačení)</vt:lpstr>
      <vt:lpstr>Boj s nákazami: eradikace (vymýcení)</vt:lpstr>
      <vt:lpstr>Akademický i praktický rozměr tématu</vt:lpstr>
      <vt:lpstr>Prezentace aplikace PowerPoint</vt:lpstr>
      <vt:lpstr>Prezentace aplikace PowerPoint</vt:lpstr>
      <vt:lpstr>Výskyt vybraných onemocnění dle SZÚ</vt:lpstr>
      <vt:lpstr>Situace ve světě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Testování repelentů</vt:lpstr>
      <vt:lpstr>Testování účinnosti repelentů</vt:lpstr>
      <vt:lpstr>Testování účinnosti repelentů</vt:lpstr>
      <vt:lpstr>Testování účinnosti repelentů</vt:lpstr>
      <vt:lpstr>Doba účinnosti repelentů </vt:lpstr>
      <vt:lpstr>Okruhy témat BP/DP 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Hela</dc:creator>
  <cp:lastModifiedBy>Helena Nejezchlebová</cp:lastModifiedBy>
  <cp:revision>98</cp:revision>
  <cp:lastPrinted>1601-01-01T00:00:00Z</cp:lastPrinted>
  <dcterms:created xsi:type="dcterms:W3CDTF">2011-09-01T10:28:33Z</dcterms:created>
  <dcterms:modified xsi:type="dcterms:W3CDTF">2021-04-10T11:44:12Z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